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60" r:id="rId1"/>
    <p:sldMasterId id="2147483664" r:id="rId2"/>
  </p:sldMasterIdLst>
  <p:sldIdLst>
    <p:sldId id="1080" r:id="rId3"/>
    <p:sldId id="1073" r:id="rId4"/>
    <p:sldId id="1074" r:id="rId5"/>
    <p:sldId id="1076" r:id="rId6"/>
    <p:sldId id="1078" r:id="rId7"/>
    <p:sldId id="1081" r:id="rId8"/>
  </p:sldIdLst>
  <p:sldSz cx="10693400" cy="7556500"/>
  <p:notesSz cx="6858000" cy="9144000"/>
  <p:embeddedFontLst>
    <p:embeddedFont>
      <p:font typeface="HGP創英角ｺﾞｼｯｸUB" panose="020B0900000000000000" pitchFamily="50" charset="-128"/>
      <p:regular r:id="rId9"/>
    </p:embeddedFont>
    <p:embeddedFont>
      <p:font typeface="Meiryo UI" panose="020B0604030504040204" pitchFamily="50" charset="-128"/>
      <p:regular r:id="rId10"/>
      <p:bold r:id="rId11"/>
      <p:italic r:id="rId12"/>
      <p:boldItalic r:id="rId13"/>
    </p:embeddedFont>
    <p:embeddedFont>
      <p:font typeface="メイリオ" panose="020B0604030504040204" pitchFamily="50" charset="-128"/>
      <p:regular r:id="rId14"/>
      <p:bold r:id="rId15"/>
      <p:italic r:id="rId16"/>
      <p:boldItalic r:id="rId17"/>
    </p:embeddedFont>
    <p:embeddedFont>
      <p:font typeface="游ゴシック" panose="020B0400000000000000" pitchFamily="50" charset="-128"/>
      <p:regular r:id="rId18"/>
      <p:bold r:id="rId19"/>
    </p:embeddedFont>
    <p:embeddedFont>
      <p:font typeface="游ゴシック" panose="020B0400000000000000" pitchFamily="50" charset="-128"/>
      <p:regular r:id="rId18"/>
      <p:bold r:id="rId19"/>
    </p:embeddedFont>
    <p:embeddedFont>
      <p:font typeface="游ゴシック Light" panose="020B0300000000000000" pitchFamily="50" charset="-128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900"/>
    <a:srgbClr val="FFFFFF"/>
    <a:srgbClr val="90BE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14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806450"/>
            <a:ext cx="9017415" cy="440796"/>
          </a:xfrm>
        </p:spPr>
        <p:txBody>
          <a:bodyPr/>
          <a:lstStyle/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42765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025963-0E6D-A07A-E4D8-0737BA8F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3238"/>
            <a:ext cx="3449638" cy="17637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B3BF2EA-9A6D-A369-FE5B-74DD764BA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6600" y="1087438"/>
            <a:ext cx="5413375" cy="53705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84EF160-E489-6BD1-02F2-BB605190A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6950"/>
            <a:ext cx="3449638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F94B030-FFDD-D326-C1CC-38D2F6274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F2A0-299C-44E0-893D-05FD247516BA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76046A6-BC7E-9A26-BF09-57DA632B4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69E511B-0C85-CA28-AE8A-E43C4FE0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294A-9EC7-454C-8AD8-58317E281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612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5E58B3-4657-0DD8-008F-83D9D10FC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8DE2BAA-85B9-8444-38A8-126EF5873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0CE7922-E91D-5973-DBAB-2C9747D3C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F2A0-299C-44E0-893D-05FD247516BA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FC756A-676C-4709-EA04-C1A58390B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603814A-7187-A78D-9BEC-68CCEEB52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294A-9EC7-454C-8AD8-58317E281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429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3210BEC-1129-AEEF-C008-87A12ABADD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3338" y="401638"/>
            <a:ext cx="2305050" cy="640397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D190970-DBEC-38FD-8060-3FAD81B4B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013" y="401638"/>
            <a:ext cx="6765925" cy="640397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B6FBAF-A82F-DD55-72AB-2D1F1A1A2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F2A0-299C-44E0-893D-05FD247516BA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353AF6-CB8E-EA67-AB6C-D445E78D1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7C91C3-F232-C6E7-C28E-9B6ECFECD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294A-9EC7-454C-8AD8-58317E281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23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9F7AF9-8A41-7B39-FF2E-A585772B2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20050" cy="26304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469126C-2C7E-4C5A-B76F-466C7795B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675" y="3968750"/>
            <a:ext cx="8020050" cy="182403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DFB60C-194E-8BB6-0EDB-C80766FF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F2A0-299C-44E0-893D-05FD247516BA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E27F6D6-3596-F258-5B58-B2901FD56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7CA2F36-A5A8-DB21-BB7D-5D9966BB4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294A-9EC7-454C-8AD8-58317E281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28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9E305E-0D86-5344-11BC-0CF724D70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3A1CD2-D144-5DD7-5B90-AE73BA8AA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47AB71-A669-F99F-2E3B-B27F43115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F2A0-299C-44E0-893D-05FD247516BA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ADC7FA-1C24-6DFD-D12D-A82B47ACB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D36743-5511-717A-7F07-536958D56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294A-9EC7-454C-8AD8-58317E281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4799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75B2DA-7390-5A73-50BE-DEDE6A8A2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1788" cy="31432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2444FD1-F085-2B4C-3931-7265DFE46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50" y="5056188"/>
            <a:ext cx="9221788" cy="16541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54F50F-FB1F-2D66-2FF7-762475DAC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F2A0-299C-44E0-893D-05FD247516BA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60F7F0-FC58-364B-E32F-A7BF941FF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FF2D8B-869F-598D-E01E-E7C30ABC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294A-9EC7-454C-8AD8-58317E281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072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72F348-16CB-CD5D-7E03-E65147C0D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771033-579F-E76D-BEEC-14266857C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013" y="2011363"/>
            <a:ext cx="4535487" cy="479425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E164A1-413E-C231-81C0-B1315306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2900" y="2011363"/>
            <a:ext cx="4535488" cy="479425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EB37FBE-9631-797B-A0A1-DFC1F8A5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F2A0-299C-44E0-893D-05FD247516BA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7A2FB9D-39EF-59F9-5C23-52F696196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DB4B7A-E3B9-BA85-055C-133EDBB5C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294A-9EC7-454C-8AD8-58317E281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062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2D5577-E376-F8AE-E412-F128BFA0F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401638"/>
            <a:ext cx="9223375" cy="14605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DD96C41-A95B-45E1-8625-E39D26BD7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437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3F4541C-ABD1-7D05-35B7-DF5604FC6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4375" cy="405923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7262656-830B-DC39-1623-6501725B4F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6600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A251C97-7815-B4F8-BB5B-2F175ADCB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6600" cy="405923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F49D8C8-CF00-7923-272D-A057DC94E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F2A0-299C-44E0-893D-05FD247516BA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39E5D27-31FC-53EA-64F5-D77807FFF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4EB1D23-4A08-12EA-BA18-C0478F8F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294A-9EC7-454C-8AD8-58317E281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671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A2838C-D403-E2DE-EADD-BF666DAFC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B6467D7-91EF-B0C3-B63D-0F30E4E4B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F2A0-299C-44E0-893D-05FD247516BA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0B3E202-E0B1-7A5B-2429-235820250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E9202A1-18BC-C0B4-067D-9F5F984F4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294A-9EC7-454C-8AD8-58317E281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168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EFC5D92-5A48-C2A8-DC51-34B4B874D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F2A0-299C-44E0-893D-05FD247516BA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EBBBD8A-A370-1A43-6DE3-D24A68D66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2947F6-8D70-C1D4-6352-68FB717AE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294A-9EC7-454C-8AD8-58317E281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D63B413-6D77-C0AD-D26C-874AD851DC14}"/>
              </a:ext>
            </a:extLst>
          </p:cNvPr>
          <p:cNvSpPr/>
          <p:nvPr userDrawn="1"/>
        </p:nvSpPr>
        <p:spPr>
          <a:xfrm>
            <a:off x="0" y="7405688"/>
            <a:ext cx="10693400" cy="150812"/>
          </a:xfrm>
          <a:prstGeom prst="rect">
            <a:avLst/>
          </a:prstGeom>
          <a:gradFill flip="none" rotWithShape="1">
            <a:gsLst>
              <a:gs pos="0">
                <a:srgbClr val="F18700"/>
              </a:gs>
              <a:gs pos="100000">
                <a:srgbClr val="0079C3"/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1887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8B9B3A-064D-A75F-BD10-C1A7C0655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3238"/>
            <a:ext cx="3449638" cy="17637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CD0F72-3362-8F35-F8D0-A6BC5609F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6600" y="1087438"/>
            <a:ext cx="5413375" cy="5370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811913A-8E6B-2089-0B82-1FB2AEA22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6950"/>
            <a:ext cx="3449638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4810068-5955-E8E4-F5C4-90F1EA543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F2A0-299C-44E0-893D-05FD247516BA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4E69157-3194-C3BC-A644-E408C3408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3392C58-6176-9B42-C63B-F2737BB69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294A-9EC7-454C-8AD8-58317E281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990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 txBox="1">
            <a:spLocks/>
          </p:cNvSpPr>
          <p:nvPr userDrawn="1"/>
        </p:nvSpPr>
        <p:spPr>
          <a:xfrm>
            <a:off x="4513848" y="7045736"/>
            <a:ext cx="1665703" cy="25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kumimoji="1" sz="11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1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1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1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1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>
              <a:defRPr/>
            </a:pPr>
            <a:r>
              <a:rPr lang="en-US" altLang="ja-JP" sz="108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</a:t>
            </a:r>
            <a:r>
              <a:rPr lang="ja-JP" altLang="en-US" sz="108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fld id="{FB2617C9-068B-4B6F-AC20-9198C3A5DB87}" type="slidenum">
              <a:rPr lang="ja-JP" altLang="en-US" sz="108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pPr algn="ctr">
                <a:defRPr/>
              </a:pPr>
              <a:t>‹#›</a:t>
            </a:fld>
            <a:r>
              <a:rPr lang="ja-JP" altLang="en-US" sz="108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08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</a:t>
            </a:r>
            <a:r>
              <a:rPr lang="ja-JP" altLang="en-US" sz="108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217741"/>
            <a:ext cx="9017415" cy="44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AA02894-7DDE-ED03-FDF7-1E75BCDCBFF5}"/>
              </a:ext>
            </a:extLst>
          </p:cNvPr>
          <p:cNvSpPr/>
          <p:nvPr userDrawn="1"/>
        </p:nvSpPr>
        <p:spPr>
          <a:xfrm>
            <a:off x="0" y="7301118"/>
            <a:ext cx="10693400" cy="255382"/>
          </a:xfrm>
          <a:prstGeom prst="rect">
            <a:avLst/>
          </a:prstGeom>
          <a:gradFill flip="none" rotWithShape="1">
            <a:gsLst>
              <a:gs pos="0">
                <a:srgbClr val="F18700"/>
              </a:gs>
              <a:gs pos="100000">
                <a:srgbClr val="0079C3"/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0FC9AD9-45F4-C64E-92F4-89CD6E5CF561}"/>
              </a:ext>
            </a:extLst>
          </p:cNvPr>
          <p:cNvSpPr/>
          <p:nvPr userDrawn="1"/>
        </p:nvSpPr>
        <p:spPr>
          <a:xfrm>
            <a:off x="128883" y="608331"/>
            <a:ext cx="10564517" cy="50206"/>
          </a:xfrm>
          <a:prstGeom prst="rect">
            <a:avLst/>
          </a:prstGeom>
          <a:gradFill flip="none" rotWithShape="1">
            <a:gsLst>
              <a:gs pos="0">
                <a:srgbClr val="F18700"/>
              </a:gs>
              <a:gs pos="100000">
                <a:srgbClr val="0079C3"/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115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1204736" algn="l"/>
        </a:tabLst>
        <a:defRPr kumimoji="1" sz="2159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1204736" algn="l"/>
        </a:tabLst>
        <a:defRPr kumimoji="1" sz="2159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1204736" algn="l"/>
        </a:tabLst>
        <a:defRPr kumimoji="1" sz="2159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1204736" algn="l"/>
        </a:tabLst>
        <a:defRPr kumimoji="1" sz="2159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1204736" algn="l"/>
        </a:tabLst>
        <a:defRPr kumimoji="1" sz="2159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341654" algn="l" rtl="0" fontAlgn="base">
        <a:spcBef>
          <a:spcPct val="0"/>
        </a:spcBef>
        <a:spcAft>
          <a:spcPct val="0"/>
        </a:spcAft>
        <a:tabLst>
          <a:tab pos="1205280" algn="l"/>
        </a:tabLst>
        <a:defRPr kumimoji="1" sz="1196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683308" algn="l" rtl="0" fontAlgn="base">
        <a:spcBef>
          <a:spcPct val="0"/>
        </a:spcBef>
        <a:spcAft>
          <a:spcPct val="0"/>
        </a:spcAft>
        <a:tabLst>
          <a:tab pos="1205280" algn="l"/>
        </a:tabLst>
        <a:defRPr kumimoji="1" sz="1196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024964" algn="l" rtl="0" fontAlgn="base">
        <a:spcBef>
          <a:spcPct val="0"/>
        </a:spcBef>
        <a:spcAft>
          <a:spcPct val="0"/>
        </a:spcAft>
        <a:tabLst>
          <a:tab pos="1205280" algn="l"/>
        </a:tabLst>
        <a:defRPr kumimoji="1" sz="1196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366617" algn="l" rtl="0" fontAlgn="base">
        <a:spcBef>
          <a:spcPct val="0"/>
        </a:spcBef>
        <a:spcAft>
          <a:spcPct val="0"/>
        </a:spcAft>
        <a:tabLst>
          <a:tab pos="1205280" algn="l"/>
        </a:tabLst>
        <a:defRPr kumimoji="1" sz="1196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255343" indent="-255343" algn="l" rtl="0" eaLnBrk="0" fontAlgn="base" hangingPunct="0">
        <a:spcBef>
          <a:spcPct val="20000"/>
        </a:spcBef>
        <a:spcAft>
          <a:spcPct val="0"/>
        </a:spcAft>
        <a:defRPr kumimoji="1" sz="648">
          <a:solidFill>
            <a:schemeClr val="tx1"/>
          </a:solidFill>
          <a:latin typeface="+mn-lt"/>
          <a:ea typeface="+mn-ea"/>
          <a:cs typeface="+mn-cs"/>
        </a:defRPr>
      </a:lvl1pPr>
      <a:lvl2pPr marL="613507" indent="-212500" algn="l" rtl="0" eaLnBrk="0" fontAlgn="base" hangingPunct="0">
        <a:spcBef>
          <a:spcPct val="20000"/>
        </a:spcBef>
        <a:spcAft>
          <a:spcPct val="0"/>
        </a:spcAft>
        <a:buChar char="–"/>
        <a:defRPr kumimoji="1" sz="648">
          <a:solidFill>
            <a:schemeClr val="tx1"/>
          </a:solidFill>
          <a:latin typeface="+mn-lt"/>
          <a:ea typeface="+mn-ea"/>
        </a:defRPr>
      </a:lvl2pPr>
      <a:lvl3pPr marL="918547" indent="-169657" algn="l" rtl="0" eaLnBrk="0" fontAlgn="base" hangingPunct="0">
        <a:spcBef>
          <a:spcPct val="20000"/>
        </a:spcBef>
        <a:spcAft>
          <a:spcPct val="0"/>
        </a:spcAft>
        <a:buChar char="•"/>
        <a:defRPr kumimoji="1" sz="648">
          <a:solidFill>
            <a:schemeClr val="tx1"/>
          </a:solidFill>
          <a:latin typeface="+mn-lt"/>
          <a:ea typeface="+mn-ea"/>
        </a:defRPr>
      </a:lvl3pPr>
      <a:lvl4pPr marL="1223586" indent="-169657" algn="l" rtl="0" eaLnBrk="0" fontAlgn="base" hangingPunct="0">
        <a:spcBef>
          <a:spcPct val="20000"/>
        </a:spcBef>
        <a:spcAft>
          <a:spcPct val="0"/>
        </a:spcAft>
        <a:buChar char="–"/>
        <a:defRPr kumimoji="1" sz="648">
          <a:solidFill>
            <a:schemeClr val="tx1"/>
          </a:solidFill>
          <a:latin typeface="+mn-lt"/>
          <a:ea typeface="+mn-ea"/>
        </a:defRPr>
      </a:lvl4pPr>
      <a:lvl5pPr marL="1537195" indent="-169657" algn="l" rtl="0" eaLnBrk="0" fontAlgn="base" hangingPunct="0">
        <a:spcBef>
          <a:spcPct val="20000"/>
        </a:spcBef>
        <a:spcAft>
          <a:spcPct val="0"/>
        </a:spcAft>
        <a:buChar char="»"/>
        <a:defRPr kumimoji="1" sz="648">
          <a:solidFill>
            <a:schemeClr val="tx1"/>
          </a:solidFill>
          <a:latin typeface="+mn-lt"/>
          <a:ea typeface="+mn-ea"/>
        </a:defRPr>
      </a:lvl5pPr>
      <a:lvl6pPr marL="1879099" indent="-170828" algn="l" rtl="0" fontAlgn="base">
        <a:spcBef>
          <a:spcPct val="20000"/>
        </a:spcBef>
        <a:spcAft>
          <a:spcPct val="0"/>
        </a:spcAft>
        <a:buChar char="»"/>
        <a:defRPr kumimoji="1" sz="747">
          <a:solidFill>
            <a:schemeClr val="tx1"/>
          </a:solidFill>
          <a:latin typeface="+mn-lt"/>
          <a:ea typeface="+mn-ea"/>
        </a:defRPr>
      </a:lvl6pPr>
      <a:lvl7pPr marL="2220752" indent="-170828" algn="l" rtl="0" fontAlgn="base">
        <a:spcBef>
          <a:spcPct val="20000"/>
        </a:spcBef>
        <a:spcAft>
          <a:spcPct val="0"/>
        </a:spcAft>
        <a:buChar char="»"/>
        <a:defRPr kumimoji="1" sz="747">
          <a:solidFill>
            <a:schemeClr val="tx1"/>
          </a:solidFill>
          <a:latin typeface="+mn-lt"/>
          <a:ea typeface="+mn-ea"/>
        </a:defRPr>
      </a:lvl7pPr>
      <a:lvl8pPr marL="2562407" indent="-170828" algn="l" rtl="0" fontAlgn="base">
        <a:spcBef>
          <a:spcPct val="20000"/>
        </a:spcBef>
        <a:spcAft>
          <a:spcPct val="0"/>
        </a:spcAft>
        <a:buChar char="»"/>
        <a:defRPr kumimoji="1" sz="747">
          <a:solidFill>
            <a:schemeClr val="tx1"/>
          </a:solidFill>
          <a:latin typeface="+mn-lt"/>
          <a:ea typeface="+mn-ea"/>
        </a:defRPr>
      </a:lvl8pPr>
      <a:lvl9pPr marL="2904061" indent="-170828" algn="l" rtl="0" fontAlgn="base">
        <a:spcBef>
          <a:spcPct val="20000"/>
        </a:spcBef>
        <a:spcAft>
          <a:spcPct val="0"/>
        </a:spcAft>
        <a:buChar char="»"/>
        <a:defRPr kumimoji="1" sz="74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683308" rtl="0" eaLnBrk="1" latinLnBrk="0" hangingPunct="1">
        <a:defRPr kumimoji="1" sz="1345" kern="1200">
          <a:solidFill>
            <a:schemeClr val="tx1"/>
          </a:solidFill>
          <a:latin typeface="+mn-lt"/>
          <a:ea typeface="+mn-ea"/>
          <a:cs typeface="+mn-cs"/>
        </a:defRPr>
      </a:lvl1pPr>
      <a:lvl2pPr marL="341654" algn="l" defTabSz="683308" rtl="0" eaLnBrk="1" latinLnBrk="0" hangingPunct="1">
        <a:defRPr kumimoji="1" sz="1345" kern="1200">
          <a:solidFill>
            <a:schemeClr val="tx1"/>
          </a:solidFill>
          <a:latin typeface="+mn-lt"/>
          <a:ea typeface="+mn-ea"/>
          <a:cs typeface="+mn-cs"/>
        </a:defRPr>
      </a:lvl2pPr>
      <a:lvl3pPr marL="683308" algn="l" defTabSz="683308" rtl="0" eaLnBrk="1" latinLnBrk="0" hangingPunct="1">
        <a:defRPr kumimoji="1" sz="1345" kern="1200">
          <a:solidFill>
            <a:schemeClr val="tx1"/>
          </a:solidFill>
          <a:latin typeface="+mn-lt"/>
          <a:ea typeface="+mn-ea"/>
          <a:cs typeface="+mn-cs"/>
        </a:defRPr>
      </a:lvl3pPr>
      <a:lvl4pPr marL="1024964" algn="l" defTabSz="683308" rtl="0" eaLnBrk="1" latinLnBrk="0" hangingPunct="1">
        <a:defRPr kumimoji="1" sz="1345" kern="1200">
          <a:solidFill>
            <a:schemeClr val="tx1"/>
          </a:solidFill>
          <a:latin typeface="+mn-lt"/>
          <a:ea typeface="+mn-ea"/>
          <a:cs typeface="+mn-cs"/>
        </a:defRPr>
      </a:lvl4pPr>
      <a:lvl5pPr marL="1366617" algn="l" defTabSz="683308" rtl="0" eaLnBrk="1" latinLnBrk="0" hangingPunct="1">
        <a:defRPr kumimoji="1" sz="1345" kern="1200">
          <a:solidFill>
            <a:schemeClr val="tx1"/>
          </a:solidFill>
          <a:latin typeface="+mn-lt"/>
          <a:ea typeface="+mn-ea"/>
          <a:cs typeface="+mn-cs"/>
        </a:defRPr>
      </a:lvl5pPr>
      <a:lvl6pPr marL="1708272" algn="l" defTabSz="683308" rtl="0" eaLnBrk="1" latinLnBrk="0" hangingPunct="1">
        <a:defRPr kumimoji="1" sz="1345" kern="1200">
          <a:solidFill>
            <a:schemeClr val="tx1"/>
          </a:solidFill>
          <a:latin typeface="+mn-lt"/>
          <a:ea typeface="+mn-ea"/>
          <a:cs typeface="+mn-cs"/>
        </a:defRPr>
      </a:lvl6pPr>
      <a:lvl7pPr marL="2049925" algn="l" defTabSz="683308" rtl="0" eaLnBrk="1" latinLnBrk="0" hangingPunct="1">
        <a:defRPr kumimoji="1" sz="1345" kern="1200">
          <a:solidFill>
            <a:schemeClr val="tx1"/>
          </a:solidFill>
          <a:latin typeface="+mn-lt"/>
          <a:ea typeface="+mn-ea"/>
          <a:cs typeface="+mn-cs"/>
        </a:defRPr>
      </a:lvl7pPr>
      <a:lvl8pPr marL="2391579" algn="l" defTabSz="683308" rtl="0" eaLnBrk="1" latinLnBrk="0" hangingPunct="1">
        <a:defRPr kumimoji="1" sz="1345" kern="1200">
          <a:solidFill>
            <a:schemeClr val="tx1"/>
          </a:solidFill>
          <a:latin typeface="+mn-lt"/>
          <a:ea typeface="+mn-ea"/>
          <a:cs typeface="+mn-cs"/>
        </a:defRPr>
      </a:lvl8pPr>
      <a:lvl9pPr marL="2733234" algn="l" defTabSz="683308" rtl="0" eaLnBrk="1" latinLnBrk="0" hangingPunct="1">
        <a:defRPr kumimoji="1" sz="13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orient="horz" pos="142">
          <p15:clr>
            <a:srgbClr val="F26B43"/>
          </p15:clr>
        </p15:guide>
        <p15:guide id="3" orient="horz" pos="4088">
          <p15:clr>
            <a:srgbClr val="F26B43"/>
          </p15:clr>
        </p15:guide>
        <p15:guide id="4" pos="2535">
          <p15:clr>
            <a:srgbClr val="F26B43"/>
          </p15:clr>
        </p15:guide>
        <p15:guide id="5" pos="397">
          <p15:clr>
            <a:srgbClr val="F26B43"/>
          </p15:clr>
        </p15:guide>
        <p15:guide id="6" pos="4673">
          <p15:clr>
            <a:srgbClr val="F26B43"/>
          </p15:clr>
        </p15:guide>
        <p15:guide id="7" orient="horz" pos="52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4B3518B-02BC-83A4-0F28-2A0BD0853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401638"/>
            <a:ext cx="9223375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CEE46ED-5A74-2AAF-F9E4-135DBD8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13" y="2011363"/>
            <a:ext cx="9223375" cy="4794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0EBAC8-32E2-894E-F26F-22D95F75E2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13" y="7004050"/>
            <a:ext cx="24066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6F2A0-299C-44E0-893D-05FD247516BA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FA0CB9-0524-B5AD-16AC-0D5CF8ABD8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713" y="7004050"/>
            <a:ext cx="36099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0F8BE1-88C1-DF6F-7C00-A51A47F35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738" y="7004050"/>
            <a:ext cx="24066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03294A-9EC7-454C-8AD8-58317E281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3B72629-74E4-FAF6-9564-BDC0B7C3DA84}"/>
              </a:ext>
            </a:extLst>
          </p:cNvPr>
          <p:cNvSpPr/>
          <p:nvPr userDrawn="1"/>
        </p:nvSpPr>
        <p:spPr>
          <a:xfrm>
            <a:off x="0" y="7405688"/>
            <a:ext cx="10693400" cy="150812"/>
          </a:xfrm>
          <a:prstGeom prst="rect">
            <a:avLst/>
          </a:prstGeom>
          <a:gradFill flip="none" rotWithShape="1">
            <a:gsLst>
              <a:gs pos="0">
                <a:srgbClr val="F18700"/>
              </a:gs>
              <a:gs pos="100000">
                <a:srgbClr val="0079C3"/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371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sv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svg"/><Relationship Id="rId9" Type="http://schemas.openxmlformats.org/officeDocument/2006/relationships/image" Target="../media/image8.jpe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5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1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15.png"/><Relationship Id="rId5" Type="http://schemas.openxmlformats.org/officeDocument/2006/relationships/image" Target="../media/image20.sv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sv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2.png"/><Relationship Id="rId7" Type="http://schemas.openxmlformats.org/officeDocument/2006/relationships/image" Target="../media/image4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23.svg"/><Relationship Id="rId9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6.svg"/><Relationship Id="rId7" Type="http://schemas.openxmlformats.org/officeDocument/2006/relationships/image" Target="../media/image5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hyperlink" Target="https://www.dream-nexus.co.jp/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ales@dream-nexus.co.jp" TargetMode="External"/><Relationship Id="rId5" Type="http://schemas.openxmlformats.org/officeDocument/2006/relationships/image" Target="../media/image56.png"/><Relationship Id="rId4" Type="http://schemas.openxmlformats.org/officeDocument/2006/relationships/hyperlink" Target="http://www.dream-nexus.co.jp/contac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0725" cy="7556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95068" y="0"/>
            <a:ext cx="6198329" cy="7556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76B7AAF1-85D1-27EE-DFA7-3A1C80EFC42D}"/>
              </a:ext>
            </a:extLst>
          </p:cNvPr>
          <p:cNvSpPr/>
          <p:nvPr/>
        </p:nvSpPr>
        <p:spPr>
          <a:xfrm>
            <a:off x="0" y="0"/>
            <a:ext cx="10690725" cy="75565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71" t="-8088" r="-13717" b="-9201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D8C48461-E330-82FF-8A66-659E67AEC9B7}"/>
              </a:ext>
            </a:extLst>
          </p:cNvPr>
          <p:cNvSpPr/>
          <p:nvPr/>
        </p:nvSpPr>
        <p:spPr>
          <a:xfrm>
            <a:off x="1079500" y="2467536"/>
            <a:ext cx="3010210" cy="3095332"/>
          </a:xfrm>
          <a:custGeom>
            <a:avLst/>
            <a:gdLst/>
            <a:ahLst/>
            <a:cxnLst/>
            <a:rect l="l" t="t" r="r" b="b"/>
            <a:pathLst>
              <a:path w="3010210" h="3095332">
                <a:moveTo>
                  <a:pt x="0" y="0"/>
                </a:moveTo>
                <a:lnTo>
                  <a:pt x="3010210" y="0"/>
                </a:lnTo>
                <a:lnTo>
                  <a:pt x="3010210" y="3095332"/>
                </a:lnTo>
                <a:lnTo>
                  <a:pt x="0" y="30953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A3F8C19A-8065-41CE-D974-4ACCFFDCE3D2}"/>
              </a:ext>
            </a:extLst>
          </p:cNvPr>
          <p:cNvSpPr/>
          <p:nvPr/>
        </p:nvSpPr>
        <p:spPr>
          <a:xfrm>
            <a:off x="5223854" y="3599388"/>
            <a:ext cx="1366880" cy="1195398"/>
          </a:xfrm>
          <a:custGeom>
            <a:avLst/>
            <a:gdLst/>
            <a:ahLst/>
            <a:cxnLst/>
            <a:rect l="l" t="t" r="r" b="b"/>
            <a:pathLst>
              <a:path w="1366880" h="1195398">
                <a:moveTo>
                  <a:pt x="0" y="0"/>
                </a:moveTo>
                <a:lnTo>
                  <a:pt x="1366880" y="0"/>
                </a:lnTo>
                <a:lnTo>
                  <a:pt x="1366880" y="1195398"/>
                </a:lnTo>
                <a:lnTo>
                  <a:pt x="0" y="11953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9497765A-E9BF-13A3-4E12-B9C646D210C4}"/>
              </a:ext>
            </a:extLst>
          </p:cNvPr>
          <p:cNvSpPr/>
          <p:nvPr/>
        </p:nvSpPr>
        <p:spPr>
          <a:xfrm>
            <a:off x="7745149" y="2467536"/>
            <a:ext cx="1876564" cy="3459103"/>
          </a:xfrm>
          <a:custGeom>
            <a:avLst/>
            <a:gdLst/>
            <a:ahLst/>
            <a:cxnLst/>
            <a:rect l="l" t="t" r="r" b="b"/>
            <a:pathLst>
              <a:path w="1876564" h="3459103">
                <a:moveTo>
                  <a:pt x="0" y="0"/>
                </a:moveTo>
                <a:lnTo>
                  <a:pt x="1876564" y="0"/>
                </a:lnTo>
                <a:lnTo>
                  <a:pt x="1876564" y="3459103"/>
                </a:lnTo>
                <a:lnTo>
                  <a:pt x="0" y="34591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21B40B52-A34F-D0CE-EDA7-83E199AE3EEB}"/>
              </a:ext>
            </a:extLst>
          </p:cNvPr>
          <p:cNvGrpSpPr/>
          <p:nvPr/>
        </p:nvGrpSpPr>
        <p:grpSpPr>
          <a:xfrm>
            <a:off x="1476210" y="2974654"/>
            <a:ext cx="848909" cy="848909"/>
            <a:chOff x="0" y="0"/>
            <a:chExt cx="812800" cy="812800"/>
          </a:xfrm>
        </p:grpSpPr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8D7A49D6-7721-7D79-8D7A-A0C776C9028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-25046" r="-25046"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B0E2A5B7-DDC1-F8FF-98A7-6082D993F154}"/>
              </a:ext>
            </a:extLst>
          </p:cNvPr>
          <p:cNvGrpSpPr/>
          <p:nvPr/>
        </p:nvGrpSpPr>
        <p:grpSpPr>
          <a:xfrm>
            <a:off x="2688329" y="3230568"/>
            <a:ext cx="846424" cy="846424"/>
            <a:chOff x="0" y="0"/>
            <a:chExt cx="812800" cy="812800"/>
          </a:xfrm>
        </p:grpSpPr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64D25CEA-E7F0-2FFF-893E-C191F03BAD4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 l="-25329" r="-25329"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1" name="Group 10">
            <a:extLst>
              <a:ext uri="{FF2B5EF4-FFF2-40B4-BE49-F238E27FC236}">
                <a16:creationId xmlns:a16="http://schemas.microsoft.com/office/drawing/2014/main" id="{637849E0-AA22-4F07-9961-48BD1B8C4439}"/>
              </a:ext>
            </a:extLst>
          </p:cNvPr>
          <p:cNvGrpSpPr/>
          <p:nvPr/>
        </p:nvGrpSpPr>
        <p:grpSpPr>
          <a:xfrm>
            <a:off x="1842574" y="4197087"/>
            <a:ext cx="845754" cy="845754"/>
            <a:chOff x="0" y="0"/>
            <a:chExt cx="812800" cy="812800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F3B50B52-7A67-33DE-2327-6C960AB04B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1"/>
              <a:stretch>
                <a:fillRect l="-25046" r="-25046"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3" name="Group 12">
            <a:extLst>
              <a:ext uri="{FF2B5EF4-FFF2-40B4-BE49-F238E27FC236}">
                <a16:creationId xmlns:a16="http://schemas.microsoft.com/office/drawing/2014/main" id="{7D59AB9D-C476-05BF-BA0D-B71B9F708188}"/>
              </a:ext>
            </a:extLst>
          </p:cNvPr>
          <p:cNvGrpSpPr/>
          <p:nvPr/>
        </p:nvGrpSpPr>
        <p:grpSpPr>
          <a:xfrm>
            <a:off x="2992999" y="4371575"/>
            <a:ext cx="846424" cy="846424"/>
            <a:chOff x="0" y="0"/>
            <a:chExt cx="812800" cy="812800"/>
          </a:xfrm>
        </p:grpSpPr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68E533FC-E716-0DE2-44CD-9CCF107BA1E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2"/>
              <a:stretch>
                <a:fillRect l="-25046" r="-25046"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5" name="Group 14">
            <a:extLst>
              <a:ext uri="{FF2B5EF4-FFF2-40B4-BE49-F238E27FC236}">
                <a16:creationId xmlns:a16="http://schemas.microsoft.com/office/drawing/2014/main" id="{332079AA-DBC4-F795-5935-5F13B51F8D41}"/>
              </a:ext>
            </a:extLst>
          </p:cNvPr>
          <p:cNvGrpSpPr/>
          <p:nvPr/>
        </p:nvGrpSpPr>
        <p:grpSpPr>
          <a:xfrm>
            <a:off x="7788684" y="2727147"/>
            <a:ext cx="1789493" cy="2835720"/>
            <a:chOff x="0" y="0"/>
            <a:chExt cx="706960" cy="1120285"/>
          </a:xfrm>
        </p:grpSpPr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00003A67-64B5-E198-CE9E-3A5AE1FB2493}"/>
                </a:ext>
              </a:extLst>
            </p:cNvPr>
            <p:cNvSpPr/>
            <p:nvPr/>
          </p:nvSpPr>
          <p:spPr>
            <a:xfrm>
              <a:off x="0" y="0"/>
              <a:ext cx="706960" cy="1120285"/>
            </a:xfrm>
            <a:custGeom>
              <a:avLst/>
              <a:gdLst/>
              <a:ahLst/>
              <a:cxnLst/>
              <a:rect l="l" t="t" r="r" b="b"/>
              <a:pathLst>
                <a:path w="706960" h="1120285">
                  <a:moveTo>
                    <a:pt x="0" y="0"/>
                  </a:moveTo>
                  <a:lnTo>
                    <a:pt x="706960" y="0"/>
                  </a:lnTo>
                  <a:lnTo>
                    <a:pt x="706960" y="1120285"/>
                  </a:lnTo>
                  <a:lnTo>
                    <a:pt x="0" y="1120285"/>
                  </a:lnTo>
                  <a:close/>
                </a:path>
              </a:pathLst>
            </a:custGeom>
            <a:solidFill>
              <a:srgbClr val="24253C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TextBox 16">
              <a:extLst>
                <a:ext uri="{FF2B5EF4-FFF2-40B4-BE49-F238E27FC236}">
                  <a16:creationId xmlns:a16="http://schemas.microsoft.com/office/drawing/2014/main" id="{65F918CE-BA8A-00E9-C7CA-A231CB22E19F}"/>
                </a:ext>
              </a:extLst>
            </p:cNvPr>
            <p:cNvSpPr txBox="1"/>
            <p:nvPr/>
          </p:nvSpPr>
          <p:spPr>
            <a:xfrm>
              <a:off x="0" y="-28575"/>
              <a:ext cx="706960" cy="11488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5"/>
                </a:lnSpc>
              </a:pPr>
              <a:endParaRPr/>
            </a:p>
          </p:txBody>
        </p:sp>
      </p:grpSp>
      <p:sp>
        <p:nvSpPr>
          <p:cNvPr id="29" name="Freeform 18">
            <a:extLst>
              <a:ext uri="{FF2B5EF4-FFF2-40B4-BE49-F238E27FC236}">
                <a16:creationId xmlns:a16="http://schemas.microsoft.com/office/drawing/2014/main" id="{1B814D6E-2557-072E-F69A-5105C892C5F4}"/>
              </a:ext>
            </a:extLst>
          </p:cNvPr>
          <p:cNvSpPr/>
          <p:nvPr/>
        </p:nvSpPr>
        <p:spPr>
          <a:xfrm>
            <a:off x="8781976" y="2840870"/>
            <a:ext cx="982693" cy="982693"/>
          </a:xfrm>
          <a:custGeom>
            <a:avLst/>
            <a:gdLst/>
            <a:ahLst/>
            <a:cxnLst/>
            <a:rect l="l" t="t" r="r" b="b"/>
            <a:pathLst>
              <a:path w="982693" h="982693">
                <a:moveTo>
                  <a:pt x="0" y="0"/>
                </a:moveTo>
                <a:lnTo>
                  <a:pt x="982693" y="0"/>
                </a:lnTo>
                <a:lnTo>
                  <a:pt x="982693" y="982692"/>
                </a:lnTo>
                <a:lnTo>
                  <a:pt x="0" y="98269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30" name="Freeform 19">
            <a:extLst>
              <a:ext uri="{FF2B5EF4-FFF2-40B4-BE49-F238E27FC236}">
                <a16:creationId xmlns:a16="http://schemas.microsoft.com/office/drawing/2014/main" id="{66CA5F67-189D-EDD0-FB31-672B39849994}"/>
              </a:ext>
            </a:extLst>
          </p:cNvPr>
          <p:cNvSpPr/>
          <p:nvPr/>
        </p:nvSpPr>
        <p:spPr>
          <a:xfrm>
            <a:off x="7253803" y="3399108"/>
            <a:ext cx="982693" cy="982693"/>
          </a:xfrm>
          <a:custGeom>
            <a:avLst/>
            <a:gdLst/>
            <a:ahLst/>
            <a:cxnLst/>
            <a:rect l="l" t="t" r="r" b="b"/>
            <a:pathLst>
              <a:path w="982693" h="982693">
                <a:moveTo>
                  <a:pt x="0" y="0"/>
                </a:moveTo>
                <a:lnTo>
                  <a:pt x="982692" y="0"/>
                </a:lnTo>
                <a:lnTo>
                  <a:pt x="982692" y="982693"/>
                </a:lnTo>
                <a:lnTo>
                  <a:pt x="0" y="98269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1944" r="-1944" b="-3889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933441E4-E831-2A87-4A22-B0DC129AA1B3}"/>
              </a:ext>
            </a:extLst>
          </p:cNvPr>
          <p:cNvSpPr txBox="1"/>
          <p:nvPr/>
        </p:nvSpPr>
        <p:spPr>
          <a:xfrm>
            <a:off x="691084" y="728231"/>
            <a:ext cx="6332016" cy="494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76"/>
              </a:lnSpc>
            </a:pPr>
            <a:r>
              <a:rPr lang="en-US" sz="2800" b="1" dirty="0">
                <a:solidFill>
                  <a:srgbClr val="FEFEF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sz="2800" b="1" dirty="0" err="1">
                <a:solidFill>
                  <a:srgbClr val="FEFEF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ネクサス広告</a:t>
            </a:r>
            <a:r>
              <a:rPr lang="en-US" sz="2800" b="1" dirty="0">
                <a:solidFill>
                  <a:srgbClr val="FEFEF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for Meta</a:t>
            </a:r>
            <a:r>
              <a:rPr lang="ja-JP" altLang="en-US" sz="2800" b="1" dirty="0">
                <a:solidFill>
                  <a:srgbClr val="FEFEF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sz="2800" b="1" dirty="0">
                <a:solidFill>
                  <a:srgbClr val="FEFEF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LINE</a:t>
            </a:r>
          </a:p>
        </p:txBody>
      </p:sp>
      <p:sp>
        <p:nvSpPr>
          <p:cNvPr id="32" name="TextBox 21">
            <a:extLst>
              <a:ext uri="{FF2B5EF4-FFF2-40B4-BE49-F238E27FC236}">
                <a16:creationId xmlns:a16="http://schemas.microsoft.com/office/drawing/2014/main" id="{53D9DF46-F305-D6AB-3F89-C878FBE61920}"/>
              </a:ext>
            </a:extLst>
          </p:cNvPr>
          <p:cNvSpPr txBox="1"/>
          <p:nvPr/>
        </p:nvSpPr>
        <p:spPr>
          <a:xfrm>
            <a:off x="850146" y="5693935"/>
            <a:ext cx="3468918" cy="256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285"/>
              </a:lnSpc>
              <a:spcBef>
                <a:spcPct val="0"/>
              </a:spcBef>
            </a:pPr>
            <a:r>
              <a:rPr lang="en-US" sz="1400" dirty="0" err="1">
                <a:solidFill>
                  <a:srgbClr val="FEFEF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ドリームネクサス</a:t>
            </a:r>
            <a:r>
              <a:rPr lang="en-US" sz="1400" dirty="0">
                <a:solidFill>
                  <a:srgbClr val="FEFEF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× </a:t>
            </a:r>
            <a:r>
              <a:rPr lang="en-US" sz="1400" dirty="0" err="1">
                <a:solidFill>
                  <a:srgbClr val="FEFEF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ビッグデータ</a:t>
            </a:r>
            <a:endParaRPr lang="en-US" sz="1400" dirty="0">
              <a:solidFill>
                <a:srgbClr val="FEFEF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Freeform 4">
            <a:extLst>
              <a:ext uri="{FF2B5EF4-FFF2-40B4-BE49-F238E27FC236}">
                <a16:creationId xmlns:a16="http://schemas.microsoft.com/office/drawing/2014/main" id="{EFC5BA3B-04A6-C0BA-C8E1-700213703D4A}"/>
              </a:ext>
            </a:extLst>
          </p:cNvPr>
          <p:cNvSpPr/>
          <p:nvPr/>
        </p:nvSpPr>
        <p:spPr>
          <a:xfrm>
            <a:off x="8596820" y="4303439"/>
            <a:ext cx="982693" cy="982693"/>
          </a:xfrm>
          <a:custGeom>
            <a:avLst/>
            <a:gdLst/>
            <a:ahLst/>
            <a:cxnLst/>
            <a:rect l="l" t="t" r="r" b="b"/>
            <a:pathLst>
              <a:path w="1037236" h="1037236">
                <a:moveTo>
                  <a:pt x="0" y="0"/>
                </a:moveTo>
                <a:lnTo>
                  <a:pt x="1037236" y="0"/>
                </a:lnTo>
                <a:lnTo>
                  <a:pt x="1037236" y="1037236"/>
                </a:lnTo>
                <a:lnTo>
                  <a:pt x="0" y="10372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4038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2001377D-6DDA-733E-0C95-4BFD640736B0}"/>
              </a:ext>
            </a:extLst>
          </p:cNvPr>
          <p:cNvSpPr/>
          <p:nvPr/>
        </p:nvSpPr>
        <p:spPr bwMode="auto">
          <a:xfrm>
            <a:off x="6830195" y="1872591"/>
            <a:ext cx="2936105" cy="771277"/>
          </a:xfrm>
          <a:prstGeom prst="rect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noFill/>
          </a:ln>
          <a:effectLst/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6BD3C9CA-39EC-E786-5A0F-860E24C5D49A}"/>
              </a:ext>
            </a:extLst>
          </p:cNvPr>
          <p:cNvSpPr/>
          <p:nvPr/>
        </p:nvSpPr>
        <p:spPr bwMode="auto">
          <a:xfrm>
            <a:off x="633883" y="1872591"/>
            <a:ext cx="4342119" cy="771277"/>
          </a:xfrm>
          <a:prstGeom prst="rect">
            <a:avLst/>
          </a:prstGeom>
          <a:solidFill>
            <a:schemeClr val="accent1">
              <a:lumMod val="20000"/>
              <a:lumOff val="80000"/>
              <a:alpha val="50196"/>
            </a:schemeClr>
          </a:solidFill>
          <a:ln>
            <a:noFill/>
          </a:ln>
          <a:effectLst/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D6307EE0-34B7-6F82-2097-9E17BCF58389}"/>
              </a:ext>
            </a:extLst>
          </p:cNvPr>
          <p:cNvSpPr txBox="1"/>
          <p:nvPr/>
        </p:nvSpPr>
        <p:spPr>
          <a:xfrm>
            <a:off x="361389" y="1000858"/>
            <a:ext cx="9970616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ネクサス広告のデータを連携・使用して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Meta/LINE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を利用しているユーザーに対してリーチが可能です。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B172D844-8BA9-73F8-69D9-F26CB5346C84}"/>
              </a:ext>
            </a:extLst>
          </p:cNvPr>
          <p:cNvSpPr/>
          <p:nvPr/>
        </p:nvSpPr>
        <p:spPr>
          <a:xfrm>
            <a:off x="5515639" y="3324857"/>
            <a:ext cx="488796" cy="0"/>
          </a:xfrm>
          <a:prstGeom prst="line">
            <a:avLst/>
          </a:prstGeom>
          <a:ln w="76200" cap="rnd">
            <a:solidFill>
              <a:srgbClr val="1A4789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Freeform 13">
            <a:extLst>
              <a:ext uri="{FF2B5EF4-FFF2-40B4-BE49-F238E27FC236}">
                <a16:creationId xmlns:a16="http://schemas.microsoft.com/office/drawing/2014/main" id="{EC3C87A8-4BF0-9633-414B-AECED9A17157}"/>
              </a:ext>
            </a:extLst>
          </p:cNvPr>
          <p:cNvSpPr/>
          <p:nvPr/>
        </p:nvSpPr>
        <p:spPr>
          <a:xfrm>
            <a:off x="853699" y="2981506"/>
            <a:ext cx="718374" cy="664653"/>
          </a:xfrm>
          <a:custGeom>
            <a:avLst/>
            <a:gdLst/>
            <a:ahLst/>
            <a:cxnLst/>
            <a:rect l="l" t="t" r="r" b="b"/>
            <a:pathLst>
              <a:path w="630795" h="505783">
                <a:moveTo>
                  <a:pt x="0" y="0"/>
                </a:moveTo>
                <a:lnTo>
                  <a:pt x="630795" y="0"/>
                </a:lnTo>
                <a:lnTo>
                  <a:pt x="630795" y="505783"/>
                </a:lnTo>
                <a:lnTo>
                  <a:pt x="0" y="505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Freeform 14">
            <a:extLst>
              <a:ext uri="{FF2B5EF4-FFF2-40B4-BE49-F238E27FC236}">
                <a16:creationId xmlns:a16="http://schemas.microsoft.com/office/drawing/2014/main" id="{16ED5AAC-71ED-F29D-6719-8EDC573E6A8E}"/>
              </a:ext>
            </a:extLst>
          </p:cNvPr>
          <p:cNvSpPr/>
          <p:nvPr/>
        </p:nvSpPr>
        <p:spPr>
          <a:xfrm>
            <a:off x="1966775" y="3058168"/>
            <a:ext cx="718374" cy="577497"/>
          </a:xfrm>
          <a:custGeom>
            <a:avLst/>
            <a:gdLst/>
            <a:ahLst/>
            <a:cxnLst/>
            <a:rect l="l" t="t" r="r" b="b"/>
            <a:pathLst>
              <a:path w="581647" h="554151">
                <a:moveTo>
                  <a:pt x="0" y="0"/>
                </a:moveTo>
                <a:lnTo>
                  <a:pt x="581647" y="0"/>
                </a:lnTo>
                <a:lnTo>
                  <a:pt x="581647" y="554151"/>
                </a:lnTo>
                <a:lnTo>
                  <a:pt x="0" y="5541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Freeform 16">
            <a:extLst>
              <a:ext uri="{FF2B5EF4-FFF2-40B4-BE49-F238E27FC236}">
                <a16:creationId xmlns:a16="http://schemas.microsoft.com/office/drawing/2014/main" id="{E8260233-AECC-C694-6BF7-33447D090420}"/>
              </a:ext>
            </a:extLst>
          </p:cNvPr>
          <p:cNvSpPr/>
          <p:nvPr/>
        </p:nvSpPr>
        <p:spPr>
          <a:xfrm>
            <a:off x="3410035" y="2787650"/>
            <a:ext cx="1095261" cy="980749"/>
          </a:xfrm>
          <a:custGeom>
            <a:avLst/>
            <a:gdLst/>
            <a:ahLst/>
            <a:cxnLst/>
            <a:rect l="l" t="t" r="r" b="b"/>
            <a:pathLst>
              <a:path w="1748369" h="1743998">
                <a:moveTo>
                  <a:pt x="0" y="0"/>
                </a:moveTo>
                <a:lnTo>
                  <a:pt x="1748369" y="0"/>
                </a:lnTo>
                <a:lnTo>
                  <a:pt x="1748369" y="1743998"/>
                </a:lnTo>
                <a:lnTo>
                  <a:pt x="0" y="174399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Freeform 20">
            <a:extLst>
              <a:ext uri="{FF2B5EF4-FFF2-40B4-BE49-F238E27FC236}">
                <a16:creationId xmlns:a16="http://schemas.microsoft.com/office/drawing/2014/main" id="{5D32389E-2FF8-FF38-52CB-94A575A97A83}"/>
              </a:ext>
            </a:extLst>
          </p:cNvPr>
          <p:cNvSpPr/>
          <p:nvPr/>
        </p:nvSpPr>
        <p:spPr>
          <a:xfrm>
            <a:off x="6915302" y="2957223"/>
            <a:ext cx="809527" cy="809527"/>
          </a:xfrm>
          <a:custGeom>
            <a:avLst/>
            <a:gdLst/>
            <a:ahLst/>
            <a:cxnLst/>
            <a:rect l="l" t="t" r="r" b="b"/>
            <a:pathLst>
              <a:path w="809527" h="809527">
                <a:moveTo>
                  <a:pt x="0" y="0"/>
                </a:moveTo>
                <a:lnTo>
                  <a:pt x="809527" y="0"/>
                </a:lnTo>
                <a:lnTo>
                  <a:pt x="809527" y="809527"/>
                </a:lnTo>
                <a:lnTo>
                  <a:pt x="0" y="809527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Freeform 21">
            <a:extLst>
              <a:ext uri="{FF2B5EF4-FFF2-40B4-BE49-F238E27FC236}">
                <a16:creationId xmlns:a16="http://schemas.microsoft.com/office/drawing/2014/main" id="{8B329A3A-6A7D-F10C-47FC-94DA4CA0A699}"/>
              </a:ext>
            </a:extLst>
          </p:cNvPr>
          <p:cNvSpPr/>
          <p:nvPr/>
        </p:nvSpPr>
        <p:spPr>
          <a:xfrm>
            <a:off x="7877229" y="2945723"/>
            <a:ext cx="821027" cy="821027"/>
          </a:xfrm>
          <a:custGeom>
            <a:avLst/>
            <a:gdLst/>
            <a:ahLst/>
            <a:cxnLst/>
            <a:rect l="l" t="t" r="r" b="b"/>
            <a:pathLst>
              <a:path w="821027" h="821027">
                <a:moveTo>
                  <a:pt x="0" y="0"/>
                </a:moveTo>
                <a:lnTo>
                  <a:pt x="821027" y="0"/>
                </a:lnTo>
                <a:lnTo>
                  <a:pt x="821027" y="821027"/>
                </a:lnTo>
                <a:lnTo>
                  <a:pt x="0" y="8210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TextBox 25">
            <a:extLst>
              <a:ext uri="{FF2B5EF4-FFF2-40B4-BE49-F238E27FC236}">
                <a16:creationId xmlns:a16="http://schemas.microsoft.com/office/drawing/2014/main" id="{231F5F66-B225-F5F4-EB11-AE59E216C463}"/>
              </a:ext>
            </a:extLst>
          </p:cNvPr>
          <p:cNvSpPr txBox="1"/>
          <p:nvPr/>
        </p:nvSpPr>
        <p:spPr>
          <a:xfrm>
            <a:off x="1024422" y="2038760"/>
            <a:ext cx="1524000" cy="205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610"/>
              </a:lnSpc>
              <a:spcBef>
                <a:spcPct val="0"/>
              </a:spcBef>
            </a:pPr>
            <a:r>
              <a:rPr lang="ja-JP" altLang="en-US" sz="1400" b="1" dirty="0">
                <a:solidFill>
                  <a:srgbClr val="40404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ネクサス広告</a:t>
            </a:r>
            <a:r>
              <a:rPr lang="en-US" sz="1400" b="1" dirty="0" err="1">
                <a:solidFill>
                  <a:srgbClr val="40404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</a:t>
            </a:r>
            <a:endParaRPr lang="en-US" sz="1400" b="1" dirty="0">
              <a:solidFill>
                <a:srgbClr val="40404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TextBox 26">
            <a:extLst>
              <a:ext uri="{FF2B5EF4-FFF2-40B4-BE49-F238E27FC236}">
                <a16:creationId xmlns:a16="http://schemas.microsoft.com/office/drawing/2014/main" id="{6E129940-55AD-11C7-5ECA-E3A9ABC46D52}"/>
              </a:ext>
            </a:extLst>
          </p:cNvPr>
          <p:cNvSpPr txBox="1"/>
          <p:nvPr/>
        </p:nvSpPr>
        <p:spPr>
          <a:xfrm>
            <a:off x="3283623" y="2135087"/>
            <a:ext cx="1348083" cy="207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610"/>
              </a:lnSpc>
              <a:spcBef>
                <a:spcPct val="0"/>
              </a:spcBef>
            </a:pPr>
            <a:r>
              <a:rPr lang="en-US" sz="1400" b="1" dirty="0" err="1">
                <a:solidFill>
                  <a:srgbClr val="40404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ビッグデータ</a:t>
            </a:r>
            <a:endParaRPr lang="en-US" sz="1400" b="1" dirty="0">
              <a:solidFill>
                <a:srgbClr val="40404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TextBox 27">
            <a:extLst>
              <a:ext uri="{FF2B5EF4-FFF2-40B4-BE49-F238E27FC236}">
                <a16:creationId xmlns:a16="http://schemas.microsoft.com/office/drawing/2014/main" id="{6563530F-1DD8-2AC6-D7AC-53D35B479CAF}"/>
              </a:ext>
            </a:extLst>
          </p:cNvPr>
          <p:cNvSpPr txBox="1"/>
          <p:nvPr/>
        </p:nvSpPr>
        <p:spPr>
          <a:xfrm>
            <a:off x="989343" y="4102247"/>
            <a:ext cx="1695806" cy="318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050" dirty="0" err="1">
                <a:solidFill>
                  <a:srgbClr val="40404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不動産、学校関係</a:t>
            </a:r>
            <a:r>
              <a:rPr lang="en-US" sz="1050" dirty="0">
                <a:solidFill>
                  <a:srgbClr val="40404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1050" dirty="0">
                <a:solidFill>
                  <a:srgbClr val="40404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自動</a:t>
            </a:r>
            <a:r>
              <a:rPr lang="en-US" sz="1050" dirty="0">
                <a:solidFill>
                  <a:srgbClr val="40404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車、</a:t>
            </a:r>
          </a:p>
          <a:p>
            <a:pPr algn="ctr">
              <a:lnSpc>
                <a:spcPts val="1260"/>
              </a:lnSpc>
            </a:pPr>
            <a:r>
              <a:rPr lang="en-US" sz="1050" dirty="0" err="1">
                <a:solidFill>
                  <a:srgbClr val="40404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銀行サービスなど</a:t>
            </a:r>
            <a:endParaRPr lang="en-US" sz="1050" dirty="0">
              <a:solidFill>
                <a:srgbClr val="40404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TextBox 28">
            <a:extLst>
              <a:ext uri="{FF2B5EF4-FFF2-40B4-BE49-F238E27FC236}">
                <a16:creationId xmlns:a16="http://schemas.microsoft.com/office/drawing/2014/main" id="{85015131-8D51-86D8-6DB3-27F56B48FB05}"/>
              </a:ext>
            </a:extLst>
          </p:cNvPr>
          <p:cNvSpPr txBox="1"/>
          <p:nvPr/>
        </p:nvSpPr>
        <p:spPr>
          <a:xfrm>
            <a:off x="694088" y="3864820"/>
            <a:ext cx="2214212" cy="166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26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40404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累計8,000案件以上の配信実績</a:t>
            </a:r>
          </a:p>
        </p:txBody>
      </p:sp>
      <p:sp>
        <p:nvSpPr>
          <p:cNvPr id="45" name="TextBox 29">
            <a:extLst>
              <a:ext uri="{FF2B5EF4-FFF2-40B4-BE49-F238E27FC236}">
                <a16:creationId xmlns:a16="http://schemas.microsoft.com/office/drawing/2014/main" id="{9E1EC186-2B45-B8FF-10DB-E23DDAC9328C}"/>
              </a:ext>
            </a:extLst>
          </p:cNvPr>
          <p:cNvSpPr txBox="1"/>
          <p:nvPr/>
        </p:nvSpPr>
        <p:spPr>
          <a:xfrm>
            <a:off x="3283623" y="3866776"/>
            <a:ext cx="1837289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400"/>
              </a:lnSpc>
              <a:spcBef>
                <a:spcPct val="0"/>
              </a:spcBef>
            </a:pPr>
            <a:r>
              <a:rPr lang="en-US" sz="1200" b="1" dirty="0" err="1">
                <a:solidFill>
                  <a:srgbClr val="40404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様々なビッグデータを利用</a:t>
            </a:r>
            <a:endParaRPr lang="en-US" sz="1200" b="1" dirty="0">
              <a:solidFill>
                <a:srgbClr val="40404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TextBox 30">
            <a:extLst>
              <a:ext uri="{FF2B5EF4-FFF2-40B4-BE49-F238E27FC236}">
                <a16:creationId xmlns:a16="http://schemas.microsoft.com/office/drawing/2014/main" id="{89FB184F-5431-2CEC-4EBB-9B2BF3ACB8B1}"/>
              </a:ext>
            </a:extLst>
          </p:cNvPr>
          <p:cNvSpPr txBox="1"/>
          <p:nvPr/>
        </p:nvSpPr>
        <p:spPr>
          <a:xfrm>
            <a:off x="3237589" y="4098338"/>
            <a:ext cx="1738413" cy="3409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ja-JP" altLang="en-US" sz="1050" dirty="0">
                <a:solidFill>
                  <a:srgbClr val="40404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富裕層</a:t>
            </a:r>
            <a:r>
              <a:rPr lang="en-US" sz="1050" dirty="0">
                <a:solidFill>
                  <a:srgbClr val="40404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sz="1050" dirty="0" err="1">
                <a:solidFill>
                  <a:srgbClr val="40404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サービス登録データ</a:t>
            </a:r>
            <a:r>
              <a:rPr lang="ja-JP" altLang="en-US" sz="1050" dirty="0">
                <a:solidFill>
                  <a:srgbClr val="40404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lang="en-US" altLang="ja-JP" sz="1050" dirty="0">
              <a:solidFill>
                <a:srgbClr val="40404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050" dirty="0" err="1">
                <a:solidFill>
                  <a:srgbClr val="40404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アンケートデータなど</a:t>
            </a:r>
            <a:endParaRPr lang="en-US" sz="1050" dirty="0">
              <a:solidFill>
                <a:srgbClr val="40404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TextBox 31">
            <a:extLst>
              <a:ext uri="{FF2B5EF4-FFF2-40B4-BE49-F238E27FC236}">
                <a16:creationId xmlns:a16="http://schemas.microsoft.com/office/drawing/2014/main" id="{EF3FCB11-A782-1C55-E705-2B7E842703AF}"/>
              </a:ext>
            </a:extLst>
          </p:cNvPr>
          <p:cNvSpPr txBox="1"/>
          <p:nvPr/>
        </p:nvSpPr>
        <p:spPr>
          <a:xfrm>
            <a:off x="7404373" y="2112356"/>
            <a:ext cx="1766738" cy="275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449"/>
              </a:lnSpc>
              <a:spcBef>
                <a:spcPct val="0"/>
              </a:spcBef>
            </a:pPr>
            <a:r>
              <a:rPr lang="en-US" altLang="ja-JP" sz="1400" b="1" dirty="0">
                <a:solidFill>
                  <a:srgbClr val="40404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Meta/LINE</a:t>
            </a:r>
            <a:endParaRPr lang="en-US" sz="1400" b="1" dirty="0">
              <a:solidFill>
                <a:srgbClr val="40404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Freeform 4">
            <a:extLst>
              <a:ext uri="{FF2B5EF4-FFF2-40B4-BE49-F238E27FC236}">
                <a16:creationId xmlns:a16="http://schemas.microsoft.com/office/drawing/2014/main" id="{FFE0B0A2-9863-EC20-400A-26AA43D07F92}"/>
              </a:ext>
            </a:extLst>
          </p:cNvPr>
          <p:cNvSpPr/>
          <p:nvPr/>
        </p:nvSpPr>
        <p:spPr>
          <a:xfrm>
            <a:off x="8850656" y="2940050"/>
            <a:ext cx="821028" cy="821027"/>
          </a:xfrm>
          <a:custGeom>
            <a:avLst/>
            <a:gdLst/>
            <a:ahLst/>
            <a:cxnLst/>
            <a:rect l="l" t="t" r="r" b="b"/>
            <a:pathLst>
              <a:path w="1037236" h="1037236">
                <a:moveTo>
                  <a:pt x="0" y="0"/>
                </a:moveTo>
                <a:lnTo>
                  <a:pt x="1037236" y="0"/>
                </a:lnTo>
                <a:lnTo>
                  <a:pt x="1037236" y="1037236"/>
                </a:lnTo>
                <a:lnTo>
                  <a:pt x="0" y="10372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4" name="object 88">
            <a:extLst>
              <a:ext uri="{FF2B5EF4-FFF2-40B4-BE49-F238E27FC236}">
                <a16:creationId xmlns:a16="http://schemas.microsoft.com/office/drawing/2014/main" id="{F14501FB-5126-1A08-CD2F-A3885C5FAFF2}"/>
              </a:ext>
            </a:extLst>
          </p:cNvPr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96" y="2300471"/>
            <a:ext cx="1845353" cy="256200"/>
          </a:xfrm>
          <a:prstGeom prst="rect">
            <a:avLst/>
          </a:prstGeom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9EB268CB-2B22-136B-538F-056F724DFF5D}"/>
              </a:ext>
            </a:extLst>
          </p:cNvPr>
          <p:cNvSpPr txBox="1"/>
          <p:nvPr/>
        </p:nvSpPr>
        <p:spPr>
          <a:xfrm>
            <a:off x="2881319" y="2093824"/>
            <a:ext cx="3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フッター プレースホルダー 3">
            <a:extLst>
              <a:ext uri="{FF2B5EF4-FFF2-40B4-BE49-F238E27FC236}">
                <a16:creationId xmlns:a16="http://schemas.microsoft.com/office/drawing/2014/main" id="{FC304B42-2BE6-EF79-C322-459AAF9C2B1E}"/>
              </a:ext>
            </a:extLst>
          </p:cNvPr>
          <p:cNvSpPr txBox="1">
            <a:spLocks/>
          </p:cNvSpPr>
          <p:nvPr/>
        </p:nvSpPr>
        <p:spPr>
          <a:xfrm>
            <a:off x="3054008" y="7359650"/>
            <a:ext cx="4585379" cy="167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1" lang="en-US" altLang="ja-JP" sz="7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Copyright © 2024 Dream Nexus </a:t>
            </a:r>
            <a:r>
              <a:rPr kumimoji="1" lang="en-US" altLang="ja-JP" sz="700" dirty="0" err="1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Co.,Ltd</a:t>
            </a:r>
            <a:r>
              <a:rPr kumimoji="1" lang="en-US" altLang="ja-JP" sz="7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 All Rights Reserved.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E1FFEC1A-3561-9B52-41EE-3544F7325618}"/>
              </a:ext>
            </a:extLst>
          </p:cNvPr>
          <p:cNvSpPr txBox="1">
            <a:spLocks/>
          </p:cNvSpPr>
          <p:nvPr/>
        </p:nvSpPr>
        <p:spPr bwMode="auto">
          <a:xfrm>
            <a:off x="304592" y="239479"/>
            <a:ext cx="90174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736" algn="l"/>
              </a:tabLst>
              <a:defRPr kumimoji="1" sz="2159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736" algn="l"/>
              </a:tabLst>
              <a:defRPr kumimoji="1" sz="2159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736" algn="l"/>
              </a:tabLst>
              <a:defRPr kumimoji="1" sz="2159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736" algn="l"/>
              </a:tabLst>
              <a:defRPr kumimoji="1" sz="2159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736" algn="l"/>
              </a:tabLst>
              <a:defRPr kumimoji="1" sz="2159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341654" algn="l" rtl="0" fontAlgn="base">
              <a:spcBef>
                <a:spcPct val="0"/>
              </a:spcBef>
              <a:spcAft>
                <a:spcPct val="0"/>
              </a:spcAft>
              <a:tabLst>
                <a:tab pos="1205280" algn="l"/>
              </a:tabLst>
              <a:defRPr kumimoji="1" sz="1196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683308" algn="l" rtl="0" fontAlgn="base">
              <a:spcBef>
                <a:spcPct val="0"/>
              </a:spcBef>
              <a:spcAft>
                <a:spcPct val="0"/>
              </a:spcAft>
              <a:tabLst>
                <a:tab pos="1205280" algn="l"/>
              </a:tabLst>
              <a:defRPr kumimoji="1" sz="1196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024964" algn="l" rtl="0" fontAlgn="base">
              <a:spcBef>
                <a:spcPct val="0"/>
              </a:spcBef>
              <a:spcAft>
                <a:spcPct val="0"/>
              </a:spcAft>
              <a:tabLst>
                <a:tab pos="1205280" algn="l"/>
              </a:tabLst>
              <a:defRPr kumimoji="1" sz="1196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366617" algn="l" rtl="0" fontAlgn="base">
              <a:spcBef>
                <a:spcPct val="0"/>
              </a:spcBef>
              <a:spcAft>
                <a:spcPct val="0"/>
              </a:spcAft>
              <a:tabLst>
                <a:tab pos="1205280" algn="l"/>
              </a:tabLst>
              <a:defRPr kumimoji="1" sz="1196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ネクサス広告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for Meta/LINE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とは</a:t>
            </a:r>
            <a:endParaRPr lang="ja-JP" altLang="en-US" b="1" kern="0" dirty="0"/>
          </a:p>
        </p:txBody>
      </p:sp>
      <p:sp>
        <p:nvSpPr>
          <p:cNvPr id="3" name="フリーフォーム 28">
            <a:extLst>
              <a:ext uri="{FF2B5EF4-FFF2-40B4-BE49-F238E27FC236}">
                <a16:creationId xmlns:a16="http://schemas.microsoft.com/office/drawing/2014/main" id="{819D5D43-2587-CA62-08DC-01F9226DCCB5}"/>
              </a:ext>
            </a:extLst>
          </p:cNvPr>
          <p:cNvSpPr/>
          <p:nvPr/>
        </p:nvSpPr>
        <p:spPr>
          <a:xfrm>
            <a:off x="633883" y="4948850"/>
            <a:ext cx="9665817" cy="2054598"/>
          </a:xfrm>
          <a:custGeom>
            <a:avLst/>
            <a:gdLst>
              <a:gd name="connsiteX0" fmla="*/ 0 w 9423108"/>
              <a:gd name="connsiteY0" fmla="*/ 0 h 2255570"/>
              <a:gd name="connsiteX1" fmla="*/ 9423108 w 9423108"/>
              <a:gd name="connsiteY1" fmla="*/ 0 h 2255570"/>
              <a:gd name="connsiteX2" fmla="*/ 9423108 w 9423108"/>
              <a:gd name="connsiteY2" fmla="*/ 2255570 h 2255570"/>
              <a:gd name="connsiteX3" fmla="*/ 0 w 9423108"/>
              <a:gd name="connsiteY3" fmla="*/ 2255570 h 225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23108" h="2255570">
                <a:moveTo>
                  <a:pt x="0" y="0"/>
                </a:moveTo>
                <a:lnTo>
                  <a:pt x="9423108" y="0"/>
                </a:lnTo>
                <a:lnTo>
                  <a:pt x="9423108" y="2255570"/>
                </a:lnTo>
                <a:lnTo>
                  <a:pt x="0" y="2255570"/>
                </a:lnTo>
                <a:close/>
              </a:path>
            </a:pathLst>
          </a:custGeom>
          <a:gradFill>
            <a:gsLst>
              <a:gs pos="0">
                <a:srgbClr val="EEEFF5"/>
              </a:gs>
              <a:gs pos="100000">
                <a:srgbClr val="E4E4E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F25E7662-15D6-70B6-53FE-8263D89F84B7}"/>
              </a:ext>
            </a:extLst>
          </p:cNvPr>
          <p:cNvSpPr txBox="1"/>
          <p:nvPr/>
        </p:nvSpPr>
        <p:spPr>
          <a:xfrm>
            <a:off x="1139657" y="5085291"/>
            <a:ext cx="14071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231F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ビッグデータ提携先</a:t>
            </a:r>
            <a:endParaRPr sz="1200" dirty="0">
              <a:latin typeface="Meiryo UI" panose="020B0604030504040204" pitchFamily="50" charset="-128"/>
              <a:ea typeface="Meiryo UI" panose="020B0604030504040204" pitchFamily="50" charset="-128"/>
              <a:cs typeface="Yu Gothic"/>
            </a:endParaRPr>
          </a:p>
        </p:txBody>
      </p:sp>
      <p:sp>
        <p:nvSpPr>
          <p:cNvPr id="8" name="object 25">
            <a:extLst>
              <a:ext uri="{FF2B5EF4-FFF2-40B4-BE49-F238E27FC236}">
                <a16:creationId xmlns:a16="http://schemas.microsoft.com/office/drawing/2014/main" id="{0E9CB338-AB38-41A3-6D5F-2EAFE7E8E08D}"/>
              </a:ext>
            </a:extLst>
          </p:cNvPr>
          <p:cNvSpPr txBox="1"/>
          <p:nvPr/>
        </p:nvSpPr>
        <p:spPr>
          <a:xfrm>
            <a:off x="1003300" y="5313891"/>
            <a:ext cx="2381764" cy="1495281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30810" indent="-118745">
              <a:lnSpc>
                <a:spcPct val="100000"/>
              </a:lnSpc>
              <a:spcBef>
                <a:spcPts val="340"/>
              </a:spcBef>
              <a:buChar char="•"/>
              <a:tabLst>
                <a:tab pos="131445" algn="l"/>
              </a:tabLst>
            </a:pPr>
            <a:r>
              <a:rPr sz="900" b="1" dirty="0">
                <a:solidFill>
                  <a:srgbClr val="231F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ドリームネクサス  不動産検討層データ</a:t>
            </a:r>
            <a:endParaRPr sz="900" dirty="0">
              <a:latin typeface="Meiryo UI" panose="020B0604030504040204" pitchFamily="50" charset="-128"/>
              <a:ea typeface="Meiryo UI" panose="020B0604030504040204" pitchFamily="50" charset="-128"/>
              <a:cs typeface="Yu Gothic"/>
            </a:endParaRPr>
          </a:p>
          <a:p>
            <a:pPr marL="142875" indent="-130810">
              <a:lnSpc>
                <a:spcPct val="100000"/>
              </a:lnSpc>
              <a:spcBef>
                <a:spcPts val="240"/>
              </a:spcBef>
              <a:buChar char="•"/>
              <a:tabLst>
                <a:tab pos="143510" algn="l"/>
              </a:tabLst>
            </a:pPr>
            <a:r>
              <a:rPr sz="900" b="1" dirty="0">
                <a:solidFill>
                  <a:srgbClr val="231F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技研商事インターナショナル（GSI）</a:t>
            </a:r>
            <a:endParaRPr sz="900" dirty="0">
              <a:latin typeface="Meiryo UI" panose="020B0604030504040204" pitchFamily="50" charset="-128"/>
              <a:ea typeface="Meiryo UI" panose="020B0604030504040204" pitchFamily="50" charset="-128"/>
              <a:cs typeface="Yu Gothic"/>
            </a:endParaRPr>
          </a:p>
          <a:p>
            <a:pPr marL="142875" indent="-130810">
              <a:lnSpc>
                <a:spcPct val="100000"/>
              </a:lnSpc>
              <a:spcBef>
                <a:spcPts val="240"/>
              </a:spcBef>
              <a:buChar char="•"/>
              <a:tabLst>
                <a:tab pos="143510" algn="l"/>
              </a:tabLst>
            </a:pPr>
            <a:r>
              <a:rPr sz="900" b="1" dirty="0" err="1">
                <a:solidFill>
                  <a:srgbClr val="231F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Eyeota</a:t>
            </a:r>
            <a:endParaRPr lang="en-US" sz="900" b="1" dirty="0">
              <a:solidFill>
                <a:srgbClr val="231F20"/>
              </a:solidFill>
              <a:latin typeface="Meiryo UI" panose="020B0604030504040204" pitchFamily="50" charset="-128"/>
              <a:ea typeface="Meiryo UI" panose="020B0604030504040204" pitchFamily="50" charset="-128"/>
              <a:cs typeface="Yu Gothic"/>
            </a:endParaRPr>
          </a:p>
          <a:p>
            <a:pPr marL="142875" indent="-130810">
              <a:lnSpc>
                <a:spcPct val="100000"/>
              </a:lnSpc>
              <a:spcBef>
                <a:spcPts val="240"/>
              </a:spcBef>
              <a:buChar char="•"/>
              <a:tabLst>
                <a:tab pos="143510" algn="l"/>
              </a:tabLst>
            </a:pPr>
            <a:r>
              <a:rPr lang="en-US" sz="900" b="1" dirty="0" err="1">
                <a:solidFill>
                  <a:srgbClr val="231F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Lotame</a:t>
            </a:r>
            <a:endParaRPr sz="900" dirty="0">
              <a:latin typeface="Meiryo UI" panose="020B0604030504040204" pitchFamily="50" charset="-128"/>
              <a:ea typeface="Meiryo UI" panose="020B0604030504040204" pitchFamily="50" charset="-128"/>
              <a:cs typeface="Yu Gothic"/>
            </a:endParaRPr>
          </a:p>
          <a:p>
            <a:pPr marL="142875" indent="-130810">
              <a:lnSpc>
                <a:spcPct val="100000"/>
              </a:lnSpc>
              <a:spcBef>
                <a:spcPts val="240"/>
              </a:spcBef>
              <a:buChar char="•"/>
              <a:tabLst>
                <a:tab pos="143510" algn="l"/>
              </a:tabLst>
            </a:pPr>
            <a:r>
              <a:rPr sz="900" b="1" dirty="0">
                <a:solidFill>
                  <a:srgbClr val="231F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Intimate Merger</a:t>
            </a:r>
            <a:endParaRPr sz="900" dirty="0">
              <a:latin typeface="Meiryo UI" panose="020B0604030504040204" pitchFamily="50" charset="-128"/>
              <a:ea typeface="Meiryo UI" panose="020B0604030504040204" pitchFamily="50" charset="-128"/>
              <a:cs typeface="Yu Gothic"/>
            </a:endParaRPr>
          </a:p>
          <a:p>
            <a:pPr marL="133985" indent="-121920">
              <a:lnSpc>
                <a:spcPct val="100000"/>
              </a:lnSpc>
              <a:spcBef>
                <a:spcPts val="240"/>
              </a:spcBef>
              <a:buChar char="•"/>
              <a:tabLst>
                <a:tab pos="134620" algn="l"/>
              </a:tabLst>
            </a:pPr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ユーソナー</a:t>
            </a:r>
            <a:endParaRPr lang="en-US" altLang="ja-JP" sz="900" b="1" dirty="0">
              <a:latin typeface="Meiryo UI" panose="020B0604030504040204" pitchFamily="50" charset="-128"/>
              <a:ea typeface="Meiryo UI" panose="020B0604030504040204" pitchFamily="50" charset="-128"/>
              <a:cs typeface="Yu Gothic"/>
            </a:endParaRPr>
          </a:p>
          <a:p>
            <a:pPr marL="133985" indent="-121920">
              <a:lnSpc>
                <a:spcPct val="100000"/>
              </a:lnSpc>
              <a:spcBef>
                <a:spcPts val="240"/>
              </a:spcBef>
              <a:buChar char="•"/>
              <a:tabLst>
                <a:tab pos="134620" algn="l"/>
              </a:tabLst>
            </a:pPr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財経新聞</a:t>
            </a:r>
            <a:endParaRPr lang="en-US" altLang="ja-JP" sz="900" b="1" dirty="0">
              <a:latin typeface="Meiryo UI" panose="020B0604030504040204" pitchFamily="50" charset="-128"/>
              <a:ea typeface="Meiryo UI" panose="020B0604030504040204" pitchFamily="50" charset="-128"/>
              <a:cs typeface="Yu Gothic"/>
            </a:endParaRPr>
          </a:p>
          <a:p>
            <a:pPr marL="133985" indent="-121920">
              <a:spcBef>
                <a:spcPts val="240"/>
              </a:spcBef>
              <a:buFontTx/>
              <a:buChar char="•"/>
              <a:tabLst>
                <a:tab pos="134620" algn="l"/>
              </a:tabLst>
            </a:pPr>
            <a:r>
              <a:rPr lang="en-US" altLang="ja-JP" sz="900" b="1" dirty="0" err="1">
                <a:solidFill>
                  <a:srgbClr val="231F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ChatWork</a:t>
            </a:r>
            <a:endParaRPr lang="en-US" altLang="ja-JP" sz="900" b="1" dirty="0">
              <a:solidFill>
                <a:srgbClr val="231F20"/>
              </a:solidFill>
              <a:latin typeface="Meiryo UI" panose="020B0604030504040204" pitchFamily="50" charset="-128"/>
              <a:ea typeface="Meiryo UI" panose="020B0604030504040204" pitchFamily="50" charset="-128"/>
              <a:cs typeface="Yu Gothic"/>
            </a:endParaRPr>
          </a:p>
          <a:p>
            <a:pPr marL="133985" indent="-121920">
              <a:lnSpc>
                <a:spcPct val="100000"/>
              </a:lnSpc>
              <a:spcBef>
                <a:spcPts val="240"/>
              </a:spcBef>
              <a:buChar char="•"/>
              <a:tabLst>
                <a:tab pos="134620" algn="l"/>
              </a:tabLst>
            </a:pPr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ボクシル</a:t>
            </a:r>
          </a:p>
        </p:txBody>
      </p:sp>
      <p:sp>
        <p:nvSpPr>
          <p:cNvPr id="9" name="object 26">
            <a:extLst>
              <a:ext uri="{FF2B5EF4-FFF2-40B4-BE49-F238E27FC236}">
                <a16:creationId xmlns:a16="http://schemas.microsoft.com/office/drawing/2014/main" id="{C3266320-43F0-93F5-2625-0DE881E7E69C}"/>
              </a:ext>
            </a:extLst>
          </p:cNvPr>
          <p:cNvSpPr txBox="1"/>
          <p:nvPr/>
        </p:nvSpPr>
        <p:spPr>
          <a:xfrm>
            <a:off x="3303457" y="5313891"/>
            <a:ext cx="1136961" cy="1495281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42875" indent="-130810">
              <a:lnSpc>
                <a:spcPct val="100000"/>
              </a:lnSpc>
              <a:spcBef>
                <a:spcPts val="340"/>
              </a:spcBef>
              <a:buChar char="•"/>
              <a:tabLst>
                <a:tab pos="143510" algn="l"/>
              </a:tabLst>
            </a:pPr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セゾンカード</a:t>
            </a:r>
            <a:endParaRPr lang="en-US" sz="900" b="1" dirty="0">
              <a:solidFill>
                <a:srgbClr val="231F20"/>
              </a:solidFill>
              <a:latin typeface="Meiryo UI" panose="020B0604030504040204" pitchFamily="50" charset="-128"/>
              <a:ea typeface="Meiryo UI" panose="020B0604030504040204" pitchFamily="50" charset="-128"/>
              <a:cs typeface="Yu Gothic"/>
            </a:endParaRPr>
          </a:p>
          <a:p>
            <a:pPr marL="142875" indent="-130810">
              <a:lnSpc>
                <a:spcPct val="100000"/>
              </a:lnSpc>
              <a:spcBef>
                <a:spcPts val="240"/>
              </a:spcBef>
              <a:buChar char="•"/>
              <a:tabLst>
                <a:tab pos="143510" algn="l"/>
              </a:tabLst>
            </a:pPr>
            <a:r>
              <a:rPr sz="900" b="1" dirty="0" err="1">
                <a:solidFill>
                  <a:srgbClr val="231F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楽天</a:t>
            </a:r>
            <a:endParaRPr sz="900" dirty="0">
              <a:latin typeface="Meiryo UI" panose="020B0604030504040204" pitchFamily="50" charset="-128"/>
              <a:ea typeface="Meiryo UI" panose="020B0604030504040204" pitchFamily="50" charset="-128"/>
              <a:cs typeface="Yu Gothic"/>
            </a:endParaRPr>
          </a:p>
          <a:p>
            <a:pPr marL="142875" indent="-130810">
              <a:lnSpc>
                <a:spcPct val="100000"/>
              </a:lnSpc>
              <a:spcBef>
                <a:spcPts val="240"/>
              </a:spcBef>
              <a:buChar char="•"/>
              <a:tabLst>
                <a:tab pos="143510" algn="l"/>
              </a:tabLst>
            </a:pPr>
            <a:r>
              <a:rPr sz="900" b="1" dirty="0">
                <a:solidFill>
                  <a:srgbClr val="231F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ZUU</a:t>
            </a:r>
            <a:endParaRPr lang="en-US" sz="900" b="1" dirty="0">
              <a:solidFill>
                <a:srgbClr val="231F20"/>
              </a:solidFill>
              <a:latin typeface="Meiryo UI" panose="020B0604030504040204" pitchFamily="50" charset="-128"/>
              <a:ea typeface="Meiryo UI" panose="020B0604030504040204" pitchFamily="50" charset="-128"/>
              <a:cs typeface="Yu Gothic"/>
            </a:endParaRPr>
          </a:p>
          <a:p>
            <a:pPr marL="142875" indent="-130810">
              <a:lnSpc>
                <a:spcPct val="100000"/>
              </a:lnSpc>
              <a:spcBef>
                <a:spcPts val="240"/>
              </a:spcBef>
              <a:buChar char="•"/>
              <a:tabLst>
                <a:tab pos="143510" algn="l"/>
              </a:tabLst>
            </a:pPr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乗換案内</a:t>
            </a:r>
            <a:r>
              <a:rPr lang="en-US" sz="900" b="1" dirty="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NEXT</a:t>
            </a:r>
            <a:endParaRPr sz="900" b="1" dirty="0">
              <a:latin typeface="Meiryo UI" panose="020B0604030504040204" pitchFamily="50" charset="-128"/>
              <a:ea typeface="Meiryo UI" panose="020B0604030504040204" pitchFamily="50" charset="-128"/>
              <a:cs typeface="Yu Gothic"/>
            </a:endParaRPr>
          </a:p>
          <a:p>
            <a:pPr marL="142875" indent="-130810">
              <a:lnSpc>
                <a:spcPct val="100000"/>
              </a:lnSpc>
              <a:spcBef>
                <a:spcPts val="240"/>
              </a:spcBef>
              <a:buChar char="•"/>
              <a:tabLst>
                <a:tab pos="143510" algn="l"/>
              </a:tabLst>
            </a:pPr>
            <a:r>
              <a:rPr sz="900" b="1" dirty="0" err="1">
                <a:solidFill>
                  <a:srgbClr val="231F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MOTA・みんカラ</a:t>
            </a:r>
            <a:endParaRPr sz="900" dirty="0">
              <a:latin typeface="Meiryo UI" panose="020B0604030504040204" pitchFamily="50" charset="-128"/>
              <a:ea typeface="Meiryo UI" panose="020B0604030504040204" pitchFamily="50" charset="-128"/>
              <a:cs typeface="Yu Gothic"/>
            </a:endParaRPr>
          </a:p>
          <a:p>
            <a:pPr marL="142875" indent="-130175">
              <a:lnSpc>
                <a:spcPct val="100000"/>
              </a:lnSpc>
              <a:spcBef>
                <a:spcPts val="240"/>
              </a:spcBef>
              <a:buChar char="•"/>
              <a:tabLst>
                <a:tab pos="142875" algn="l"/>
              </a:tabLst>
            </a:pPr>
            <a:r>
              <a:rPr sz="900" b="1" dirty="0" err="1">
                <a:solidFill>
                  <a:srgbClr val="231F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ゼンリン</a:t>
            </a:r>
            <a:endParaRPr sz="900" dirty="0">
              <a:latin typeface="Meiryo UI" panose="020B0604030504040204" pitchFamily="50" charset="-128"/>
              <a:ea typeface="Meiryo UI" panose="020B0604030504040204" pitchFamily="50" charset="-128"/>
              <a:cs typeface="Yu Gothic"/>
            </a:endParaRPr>
          </a:p>
          <a:p>
            <a:pPr marL="135890" indent="-123825">
              <a:lnSpc>
                <a:spcPct val="100000"/>
              </a:lnSpc>
              <a:spcBef>
                <a:spcPts val="240"/>
              </a:spcBef>
              <a:buChar char="•"/>
              <a:tabLst>
                <a:tab pos="136525" algn="l"/>
              </a:tabLst>
            </a:pPr>
            <a:r>
              <a:rPr sz="900" b="1" dirty="0" err="1">
                <a:solidFill>
                  <a:srgbClr val="231F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どこどこJP</a:t>
            </a:r>
            <a:endParaRPr lang="en-US" sz="900" b="1" dirty="0">
              <a:solidFill>
                <a:srgbClr val="231F20"/>
              </a:solidFill>
              <a:latin typeface="Meiryo UI" panose="020B0604030504040204" pitchFamily="50" charset="-128"/>
              <a:ea typeface="Meiryo UI" panose="020B0604030504040204" pitchFamily="50" charset="-128"/>
              <a:cs typeface="Yu Gothic"/>
            </a:endParaRPr>
          </a:p>
          <a:p>
            <a:pPr marL="135890" indent="-123825">
              <a:lnSpc>
                <a:spcPct val="100000"/>
              </a:lnSpc>
              <a:spcBef>
                <a:spcPts val="240"/>
              </a:spcBef>
              <a:buChar char="•"/>
              <a:tabLst>
                <a:tab pos="136525" algn="l"/>
              </a:tabLst>
            </a:pPr>
            <a:r>
              <a:rPr lang="ja-JP" altLang="en-US" sz="900" b="1" dirty="0">
                <a:solidFill>
                  <a:srgbClr val="231F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カカクコム</a:t>
            </a:r>
            <a:endParaRPr lang="en-US" altLang="ja-JP" sz="900" b="1" dirty="0">
              <a:solidFill>
                <a:srgbClr val="231F20"/>
              </a:solidFill>
              <a:latin typeface="Meiryo UI" panose="020B0604030504040204" pitchFamily="50" charset="-128"/>
              <a:ea typeface="Meiryo UI" panose="020B0604030504040204" pitchFamily="50" charset="-128"/>
              <a:cs typeface="Yu Gothic"/>
            </a:endParaRPr>
          </a:p>
          <a:p>
            <a:pPr marL="135890" indent="-123825">
              <a:lnSpc>
                <a:spcPct val="100000"/>
              </a:lnSpc>
              <a:spcBef>
                <a:spcPts val="240"/>
              </a:spcBef>
              <a:buChar char="•"/>
              <a:tabLst>
                <a:tab pos="136525" algn="l"/>
              </a:tabLst>
            </a:pPr>
            <a:r>
              <a:rPr lang="en-US" sz="900" b="1" dirty="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GMO</a:t>
            </a:r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タウン</a:t>
            </a:r>
            <a:r>
              <a:rPr lang="en-US" sz="900" b="1" dirty="0" err="1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WiFi</a:t>
            </a:r>
            <a:endParaRPr sz="900" b="1" dirty="0">
              <a:latin typeface="Meiryo UI" panose="020B0604030504040204" pitchFamily="50" charset="-128"/>
              <a:ea typeface="Meiryo UI" panose="020B0604030504040204" pitchFamily="50" charset="-128"/>
              <a:cs typeface="Yu Gothic"/>
            </a:endParaRPr>
          </a:p>
        </p:txBody>
      </p:sp>
      <p:sp>
        <p:nvSpPr>
          <p:cNvPr id="10" name="object 27">
            <a:extLst>
              <a:ext uri="{FF2B5EF4-FFF2-40B4-BE49-F238E27FC236}">
                <a16:creationId xmlns:a16="http://schemas.microsoft.com/office/drawing/2014/main" id="{1A9A9F23-E26F-0F0D-6062-DD03979431E4}"/>
              </a:ext>
            </a:extLst>
          </p:cNvPr>
          <p:cNvSpPr txBox="1"/>
          <p:nvPr/>
        </p:nvSpPr>
        <p:spPr>
          <a:xfrm>
            <a:off x="4858039" y="5313891"/>
            <a:ext cx="1651521" cy="1495281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36525" lvl="1" indent="-124460">
              <a:spcBef>
                <a:spcPts val="240"/>
              </a:spcBef>
              <a:buChar char="•"/>
              <a:tabLst>
                <a:tab pos="137160" algn="l"/>
              </a:tabLst>
            </a:pPr>
            <a:r>
              <a:rPr lang="ja-JP" altLang="en-US" sz="900" b="1" dirty="0">
                <a:solidFill>
                  <a:srgbClr val="231F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イエジン</a:t>
            </a:r>
            <a:endParaRPr lang="en-US" sz="900" b="1" dirty="0">
              <a:solidFill>
                <a:srgbClr val="231F20"/>
              </a:solidFill>
              <a:latin typeface="Meiryo UI" panose="020B0604030504040204" pitchFamily="50" charset="-128"/>
              <a:ea typeface="Meiryo UI" panose="020B0604030504040204" pitchFamily="50" charset="-128"/>
              <a:cs typeface="Yu Gothic"/>
            </a:endParaRPr>
          </a:p>
          <a:p>
            <a:pPr marL="136525" indent="-124460">
              <a:lnSpc>
                <a:spcPct val="100000"/>
              </a:lnSpc>
              <a:spcBef>
                <a:spcPts val="240"/>
              </a:spcBef>
              <a:buChar char="•"/>
              <a:tabLst>
                <a:tab pos="137160" algn="l"/>
              </a:tabLst>
            </a:pPr>
            <a:r>
              <a:rPr lang="en-US" sz="900" b="1" dirty="0">
                <a:solidFill>
                  <a:srgbClr val="231F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e</a:t>
            </a:r>
            <a:r>
              <a:rPr lang="ja-JP" altLang="en-US" sz="900" b="1" dirty="0">
                <a:solidFill>
                  <a:srgbClr val="231F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戸建て</a:t>
            </a:r>
            <a:endParaRPr lang="en-US" sz="900" b="1" dirty="0">
              <a:solidFill>
                <a:srgbClr val="231F20"/>
              </a:solidFill>
              <a:latin typeface="Meiryo UI" panose="020B0604030504040204" pitchFamily="50" charset="-128"/>
              <a:ea typeface="Meiryo UI" panose="020B0604030504040204" pitchFamily="50" charset="-128"/>
              <a:cs typeface="Yu Gothic"/>
            </a:endParaRPr>
          </a:p>
          <a:p>
            <a:pPr marL="136525" indent="-124460">
              <a:lnSpc>
                <a:spcPct val="100000"/>
              </a:lnSpc>
              <a:spcBef>
                <a:spcPts val="240"/>
              </a:spcBef>
              <a:buChar char="•"/>
              <a:tabLst>
                <a:tab pos="137160" algn="l"/>
              </a:tabLst>
            </a:pPr>
            <a:r>
              <a:rPr lang="ja-JP" altLang="en-US" sz="900" b="1" dirty="0">
                <a:solidFill>
                  <a:srgbClr val="231F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マンションレビュー </a:t>
            </a:r>
            <a:endParaRPr lang="en-US" sz="900" b="1" dirty="0">
              <a:solidFill>
                <a:srgbClr val="231F20"/>
              </a:solidFill>
              <a:latin typeface="Meiryo UI" panose="020B0604030504040204" pitchFamily="50" charset="-128"/>
              <a:ea typeface="Meiryo UI" panose="020B0604030504040204" pitchFamily="50" charset="-128"/>
              <a:cs typeface="Yu Gothic"/>
            </a:endParaRPr>
          </a:p>
          <a:p>
            <a:pPr marL="136525" indent="-124460">
              <a:lnSpc>
                <a:spcPct val="100000"/>
              </a:lnSpc>
              <a:spcBef>
                <a:spcPts val="240"/>
              </a:spcBef>
              <a:buChar char="•"/>
              <a:tabLst>
                <a:tab pos="137160" algn="l"/>
              </a:tabLst>
            </a:pPr>
            <a:r>
              <a:rPr lang="en-US" sz="900" b="1" dirty="0" err="1">
                <a:solidFill>
                  <a:srgbClr val="231F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OZmall</a:t>
            </a:r>
            <a:endParaRPr sz="900" dirty="0">
              <a:latin typeface="Meiryo UI" panose="020B0604030504040204" pitchFamily="50" charset="-128"/>
              <a:ea typeface="Meiryo UI" panose="020B0604030504040204" pitchFamily="50" charset="-128"/>
              <a:cs typeface="Yu Gothic"/>
            </a:endParaRPr>
          </a:p>
          <a:p>
            <a:pPr marL="142875" indent="-130810">
              <a:lnSpc>
                <a:spcPct val="100000"/>
              </a:lnSpc>
              <a:spcBef>
                <a:spcPts val="240"/>
              </a:spcBef>
              <a:buChar char="•"/>
              <a:tabLst>
                <a:tab pos="143510" algn="l"/>
              </a:tabLst>
            </a:pPr>
            <a:r>
              <a:rPr sz="900" b="1" dirty="0">
                <a:solidFill>
                  <a:srgbClr val="231F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Pontaカード</a:t>
            </a:r>
            <a:endParaRPr sz="900" dirty="0">
              <a:latin typeface="Meiryo UI" panose="020B0604030504040204" pitchFamily="50" charset="-128"/>
              <a:ea typeface="Meiryo UI" panose="020B0604030504040204" pitchFamily="50" charset="-128"/>
              <a:cs typeface="Yu Gothic"/>
            </a:endParaRPr>
          </a:p>
          <a:p>
            <a:pPr marL="142875" indent="-130810">
              <a:lnSpc>
                <a:spcPct val="100000"/>
              </a:lnSpc>
              <a:spcBef>
                <a:spcPts val="240"/>
              </a:spcBef>
              <a:buChar char="•"/>
              <a:tabLst>
                <a:tab pos="143510" algn="l"/>
              </a:tabLst>
            </a:pPr>
            <a:r>
              <a:rPr lang="en-US" altLang="ja-JP" sz="900" b="1" dirty="0" err="1">
                <a:solidFill>
                  <a:srgbClr val="231F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m</a:t>
            </a:r>
            <a:r>
              <a:rPr sz="900" b="1" dirty="0" err="1">
                <a:solidFill>
                  <a:srgbClr val="231F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amari</a:t>
            </a:r>
            <a:endParaRPr lang="en-US" sz="900" b="1" dirty="0">
              <a:solidFill>
                <a:srgbClr val="231F20"/>
              </a:solidFill>
              <a:latin typeface="Meiryo UI" panose="020B0604030504040204" pitchFamily="50" charset="-128"/>
              <a:ea typeface="Meiryo UI" panose="020B0604030504040204" pitchFamily="50" charset="-128"/>
              <a:cs typeface="Yu Gothic"/>
            </a:endParaRPr>
          </a:p>
          <a:p>
            <a:pPr marL="142875" indent="-130810">
              <a:spcBef>
                <a:spcPts val="240"/>
              </a:spcBef>
              <a:buFontTx/>
              <a:buChar char="•"/>
              <a:tabLst>
                <a:tab pos="143510" algn="l"/>
              </a:tabLst>
            </a:pPr>
            <a:r>
              <a:rPr lang="en-US" altLang="ja-JP" sz="900" b="1" dirty="0" err="1">
                <a:solidFill>
                  <a:srgbClr val="231F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Shufoo</a:t>
            </a:r>
            <a:r>
              <a:rPr lang="en-US" altLang="ja-JP" sz="900" b="1" dirty="0">
                <a:solidFill>
                  <a:srgbClr val="231F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!</a:t>
            </a:r>
            <a:endParaRPr sz="900" dirty="0">
              <a:latin typeface="Meiryo UI" panose="020B0604030504040204" pitchFamily="50" charset="-128"/>
              <a:ea typeface="Meiryo UI" panose="020B0604030504040204" pitchFamily="50" charset="-128"/>
              <a:cs typeface="Yu Gothic"/>
            </a:endParaRPr>
          </a:p>
          <a:p>
            <a:pPr marL="140335" indent="-128270">
              <a:lnSpc>
                <a:spcPct val="100000"/>
              </a:lnSpc>
              <a:spcBef>
                <a:spcPts val="240"/>
              </a:spcBef>
              <a:buChar char="•"/>
              <a:tabLst>
                <a:tab pos="140970" algn="l"/>
              </a:tabLst>
            </a:pPr>
            <a:r>
              <a:rPr sz="900" b="1" dirty="0" err="1">
                <a:solidFill>
                  <a:srgbClr val="231F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マイナビウェディング</a:t>
            </a:r>
            <a:endParaRPr lang="en-US" sz="900" b="1" dirty="0">
              <a:solidFill>
                <a:srgbClr val="231F20"/>
              </a:solidFill>
              <a:latin typeface="Meiryo UI" panose="020B0604030504040204" pitchFamily="50" charset="-128"/>
              <a:ea typeface="Meiryo UI" panose="020B0604030504040204" pitchFamily="50" charset="-128"/>
              <a:cs typeface="Yu Gothic"/>
            </a:endParaRPr>
          </a:p>
          <a:p>
            <a:pPr marL="140335" indent="-128270">
              <a:lnSpc>
                <a:spcPct val="100000"/>
              </a:lnSpc>
              <a:spcBef>
                <a:spcPts val="240"/>
              </a:spcBef>
              <a:buChar char="•"/>
              <a:tabLst>
                <a:tab pos="140970" algn="l"/>
              </a:tabLst>
            </a:pPr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アットコスメ</a:t>
            </a:r>
            <a:endParaRPr sz="900" b="1" dirty="0">
              <a:latin typeface="Meiryo UI" panose="020B0604030504040204" pitchFamily="50" charset="-128"/>
              <a:ea typeface="Meiryo UI" panose="020B0604030504040204" pitchFamily="50" charset="-128"/>
              <a:cs typeface="Yu Gothic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793AB7F-E390-57BF-60DC-A60E45045C3F}"/>
              </a:ext>
            </a:extLst>
          </p:cNvPr>
          <p:cNvSpPr txBox="1"/>
          <p:nvPr/>
        </p:nvSpPr>
        <p:spPr>
          <a:xfrm>
            <a:off x="635303" y="7003447"/>
            <a:ext cx="48637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※2025</a:t>
            </a: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月時点　</a:t>
            </a:r>
            <a:r>
              <a:rPr kumimoji="1"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配信金額に応じて使用可能なデータが異なります。</a:t>
            </a:r>
          </a:p>
        </p:txBody>
      </p:sp>
      <p:sp>
        <p:nvSpPr>
          <p:cNvPr id="12" name="object 27">
            <a:extLst>
              <a:ext uri="{FF2B5EF4-FFF2-40B4-BE49-F238E27FC236}">
                <a16:creationId xmlns:a16="http://schemas.microsoft.com/office/drawing/2014/main" id="{CE9B606D-6DAC-1BA2-F0CB-1D91D8CD8060}"/>
              </a:ext>
            </a:extLst>
          </p:cNvPr>
          <p:cNvSpPr txBox="1"/>
          <p:nvPr/>
        </p:nvSpPr>
        <p:spPr>
          <a:xfrm>
            <a:off x="6522249" y="5313891"/>
            <a:ext cx="1651521" cy="1495281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42875" indent="-130810">
              <a:lnSpc>
                <a:spcPct val="100000"/>
              </a:lnSpc>
              <a:spcBef>
                <a:spcPts val="340"/>
              </a:spcBef>
              <a:buChar char="•"/>
              <a:tabLst>
                <a:tab pos="143510" algn="l"/>
              </a:tabLst>
            </a:pPr>
            <a:r>
              <a:rPr lang="en-US" altLang="ja-JP" sz="900" b="1" dirty="0" err="1">
                <a:solidFill>
                  <a:srgbClr val="231F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Studyplus</a:t>
            </a:r>
            <a:endParaRPr lang="ja-JP" altLang="en-US" sz="900" dirty="0">
              <a:latin typeface="Meiryo UI" panose="020B0604030504040204" pitchFamily="50" charset="-128"/>
              <a:ea typeface="Meiryo UI" panose="020B0604030504040204" pitchFamily="50" charset="-128"/>
              <a:cs typeface="Yu Gothic"/>
            </a:endParaRPr>
          </a:p>
          <a:p>
            <a:pPr marL="136525" indent="-124460">
              <a:lnSpc>
                <a:spcPct val="100000"/>
              </a:lnSpc>
              <a:spcBef>
                <a:spcPts val="240"/>
              </a:spcBef>
              <a:buChar char="•"/>
              <a:tabLst>
                <a:tab pos="137160" algn="l"/>
              </a:tabLst>
            </a:pPr>
            <a:r>
              <a:rPr lang="ja-JP" altLang="en-US" sz="900" b="1" dirty="0">
                <a:solidFill>
                  <a:srgbClr val="231F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インターエデュ</a:t>
            </a:r>
            <a:endParaRPr lang="ja-JP" altLang="en-US" sz="900" dirty="0">
              <a:latin typeface="Meiryo UI" panose="020B0604030504040204" pitchFamily="50" charset="-128"/>
              <a:ea typeface="Meiryo UI" panose="020B0604030504040204" pitchFamily="50" charset="-128"/>
              <a:cs typeface="Yu Gothic"/>
            </a:endParaRPr>
          </a:p>
          <a:p>
            <a:pPr marL="137795" indent="-125730">
              <a:lnSpc>
                <a:spcPct val="100000"/>
              </a:lnSpc>
              <a:spcBef>
                <a:spcPts val="240"/>
              </a:spcBef>
              <a:buChar char="•"/>
              <a:tabLst>
                <a:tab pos="138430" algn="l"/>
              </a:tabLst>
            </a:pPr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ワンキャリア</a:t>
            </a:r>
          </a:p>
          <a:p>
            <a:pPr marL="142875" indent="-130810">
              <a:spcBef>
                <a:spcPts val="240"/>
              </a:spcBef>
              <a:buFontTx/>
              <a:buChar char="•"/>
              <a:tabLst>
                <a:tab pos="143510" algn="l"/>
              </a:tabLst>
            </a:pPr>
            <a:r>
              <a:rPr lang="ja-JP" altLang="en-US" sz="900" b="1" dirty="0">
                <a:solidFill>
                  <a:srgbClr val="231F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中学受験ナビ</a:t>
            </a:r>
          </a:p>
          <a:p>
            <a:pPr marL="140335" indent="-128270">
              <a:lnSpc>
                <a:spcPct val="100000"/>
              </a:lnSpc>
              <a:spcBef>
                <a:spcPts val="240"/>
              </a:spcBef>
              <a:buChar char="•"/>
              <a:tabLst>
                <a:tab pos="140970" algn="l"/>
              </a:tabLst>
            </a:pPr>
            <a:r>
              <a:rPr lang="ja-JP" altLang="en-US" sz="900" b="1" dirty="0">
                <a:solidFill>
                  <a:srgbClr val="231F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マイナビ学生の窓口</a:t>
            </a:r>
            <a:endParaRPr lang="ja-JP" altLang="en-US" sz="900" dirty="0">
              <a:latin typeface="Meiryo UI" panose="020B0604030504040204" pitchFamily="50" charset="-128"/>
              <a:ea typeface="Meiryo UI" panose="020B0604030504040204" pitchFamily="50" charset="-128"/>
              <a:cs typeface="Yu Gothic"/>
            </a:endParaRPr>
          </a:p>
          <a:p>
            <a:pPr marL="128270" indent="-116205">
              <a:lnSpc>
                <a:spcPct val="100000"/>
              </a:lnSpc>
              <a:spcBef>
                <a:spcPts val="240"/>
              </a:spcBef>
              <a:buChar char="•"/>
              <a:tabLst>
                <a:tab pos="128905" algn="l"/>
              </a:tabLst>
            </a:pPr>
            <a:r>
              <a:rPr lang="ja-JP" altLang="en-US" sz="900" b="1" dirty="0">
                <a:solidFill>
                  <a:srgbClr val="231F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トラベルブック</a:t>
            </a:r>
            <a:endParaRPr lang="en-US" altLang="ja-JP" sz="900" b="1" dirty="0">
              <a:solidFill>
                <a:srgbClr val="231F20"/>
              </a:solidFill>
              <a:latin typeface="Meiryo UI" panose="020B0604030504040204" pitchFamily="50" charset="-128"/>
              <a:ea typeface="Meiryo UI" panose="020B0604030504040204" pitchFamily="50" charset="-128"/>
              <a:cs typeface="Yu Gothic"/>
            </a:endParaRPr>
          </a:p>
          <a:p>
            <a:pPr marL="128270" indent="-116205">
              <a:lnSpc>
                <a:spcPct val="100000"/>
              </a:lnSpc>
              <a:spcBef>
                <a:spcPts val="240"/>
              </a:spcBef>
              <a:buChar char="•"/>
              <a:tabLst>
                <a:tab pos="128905" algn="l"/>
              </a:tabLst>
            </a:pPr>
            <a:r>
              <a:rPr lang="en-US" altLang="ja-JP" sz="900" b="1" dirty="0">
                <a:solidFill>
                  <a:srgbClr val="231F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TABIPPO</a:t>
            </a:r>
          </a:p>
          <a:p>
            <a:pPr marL="128270" indent="-116205">
              <a:lnSpc>
                <a:spcPct val="100000"/>
              </a:lnSpc>
              <a:spcBef>
                <a:spcPts val="240"/>
              </a:spcBef>
              <a:buChar char="•"/>
              <a:tabLst>
                <a:tab pos="128905" algn="l"/>
              </a:tabLst>
            </a:pPr>
            <a:r>
              <a:rPr lang="ja-JP" altLang="en-US" sz="900" b="1" dirty="0">
                <a:solidFill>
                  <a:srgbClr val="231F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地球の歩き方</a:t>
            </a:r>
            <a:endParaRPr lang="en-US" altLang="ja-JP" sz="900" b="1" dirty="0">
              <a:solidFill>
                <a:srgbClr val="231F20"/>
              </a:solidFill>
              <a:latin typeface="Meiryo UI" panose="020B0604030504040204" pitchFamily="50" charset="-128"/>
              <a:ea typeface="Meiryo UI" panose="020B0604030504040204" pitchFamily="50" charset="-128"/>
              <a:cs typeface="Yu Gothic"/>
            </a:endParaRPr>
          </a:p>
          <a:p>
            <a:pPr marL="128270" indent="-116205">
              <a:spcBef>
                <a:spcPts val="240"/>
              </a:spcBef>
              <a:buFontTx/>
              <a:buChar char="•"/>
              <a:tabLst>
                <a:tab pos="128905" algn="l"/>
              </a:tabLst>
            </a:pPr>
            <a:r>
              <a:rPr lang="ja-JP" altLang="en-US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タウンページ</a:t>
            </a:r>
            <a:r>
              <a:rPr lang="ja-JP" altLang="en-US" sz="900" b="1" dirty="0">
                <a:solidFill>
                  <a:srgbClr val="231F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　</a:t>
            </a:r>
            <a:r>
              <a:rPr lang="en-US" altLang="ja-JP" sz="900" b="1" dirty="0">
                <a:solidFill>
                  <a:srgbClr val="231F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etc.</a:t>
            </a:r>
            <a:endParaRPr lang="ja-JP" altLang="en-US" sz="900" dirty="0">
              <a:latin typeface="Meiryo UI" panose="020B0604030504040204" pitchFamily="50" charset="-128"/>
              <a:ea typeface="Meiryo UI" panose="020B0604030504040204" pitchFamily="50" charset="-128"/>
              <a:cs typeface="Yu Gothic"/>
            </a:endParaRPr>
          </a:p>
        </p:txBody>
      </p:sp>
      <p:pic>
        <p:nvPicPr>
          <p:cNvPr id="13" name="object 28">
            <a:extLst>
              <a:ext uri="{FF2B5EF4-FFF2-40B4-BE49-F238E27FC236}">
                <a16:creationId xmlns:a16="http://schemas.microsoft.com/office/drawing/2014/main" id="{82D8825E-CA29-66D4-A988-DAB2FAC1CDD6}"/>
              </a:ext>
            </a:extLst>
          </p:cNvPr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500" y="3689380"/>
            <a:ext cx="4648200" cy="330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4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42B9BB4-35FF-21A6-8CC8-D1B8FF68EECC}"/>
              </a:ext>
            </a:extLst>
          </p:cNvPr>
          <p:cNvSpPr txBox="1"/>
          <p:nvPr/>
        </p:nvSpPr>
        <p:spPr>
          <a:xfrm>
            <a:off x="5665867" y="6751987"/>
            <a:ext cx="4727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上記以外のデータを使用したターゲットにリーチしたい場合は、別途ご相談ください。</a:t>
            </a:r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0" name="タイトル 1">
            <a:extLst>
              <a:ext uri="{FF2B5EF4-FFF2-40B4-BE49-F238E27FC236}">
                <a16:creationId xmlns:a16="http://schemas.microsoft.com/office/drawing/2014/main" id="{5B9E2356-DFC2-C409-5C30-73CEEDEEDF6E}"/>
              </a:ext>
            </a:extLst>
          </p:cNvPr>
          <p:cNvSpPr txBox="1">
            <a:spLocks/>
          </p:cNvSpPr>
          <p:nvPr/>
        </p:nvSpPr>
        <p:spPr bwMode="auto">
          <a:xfrm>
            <a:off x="304592" y="239479"/>
            <a:ext cx="90174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736" algn="l"/>
              </a:tabLst>
              <a:defRPr kumimoji="1" sz="2159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736" algn="l"/>
              </a:tabLst>
              <a:defRPr kumimoji="1" sz="2159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736" algn="l"/>
              </a:tabLst>
              <a:defRPr kumimoji="1" sz="2159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736" algn="l"/>
              </a:tabLst>
              <a:defRPr kumimoji="1" sz="2159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736" algn="l"/>
              </a:tabLst>
              <a:defRPr kumimoji="1" sz="2159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341654" algn="l" rtl="0" fontAlgn="base">
              <a:spcBef>
                <a:spcPct val="0"/>
              </a:spcBef>
              <a:spcAft>
                <a:spcPct val="0"/>
              </a:spcAft>
              <a:tabLst>
                <a:tab pos="1205280" algn="l"/>
              </a:tabLst>
              <a:defRPr kumimoji="1" sz="1196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683308" algn="l" rtl="0" fontAlgn="base">
              <a:spcBef>
                <a:spcPct val="0"/>
              </a:spcBef>
              <a:spcAft>
                <a:spcPct val="0"/>
              </a:spcAft>
              <a:tabLst>
                <a:tab pos="1205280" algn="l"/>
              </a:tabLst>
              <a:defRPr kumimoji="1" sz="1196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024964" algn="l" rtl="0" fontAlgn="base">
              <a:spcBef>
                <a:spcPct val="0"/>
              </a:spcBef>
              <a:spcAft>
                <a:spcPct val="0"/>
              </a:spcAft>
              <a:tabLst>
                <a:tab pos="1205280" algn="l"/>
              </a:tabLst>
              <a:defRPr kumimoji="1" sz="1196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366617" algn="l" rtl="0" fontAlgn="base">
              <a:spcBef>
                <a:spcPct val="0"/>
              </a:spcBef>
              <a:spcAft>
                <a:spcPct val="0"/>
              </a:spcAft>
              <a:tabLst>
                <a:tab pos="1205280" algn="l"/>
              </a:tabLst>
              <a:defRPr kumimoji="1" sz="1196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r>
              <a:rPr kumimoji="1" lang="ja-JP" altLang="en-US" sz="2000" b="1" dirty="0"/>
              <a:t>メニュー一覧</a:t>
            </a:r>
            <a:endParaRPr lang="ja-JP" altLang="en-US" b="1" kern="0" dirty="0"/>
          </a:p>
        </p:txBody>
      </p:sp>
      <p:sp>
        <p:nvSpPr>
          <p:cNvPr id="95" name="フッター プレースホルダー 2">
            <a:extLst>
              <a:ext uri="{FF2B5EF4-FFF2-40B4-BE49-F238E27FC236}">
                <a16:creationId xmlns:a16="http://schemas.microsoft.com/office/drawing/2014/main" id="{27ED4AB3-9626-21DB-B5D1-8648EFE27424}"/>
              </a:ext>
            </a:extLst>
          </p:cNvPr>
          <p:cNvSpPr txBox="1">
            <a:spLocks/>
          </p:cNvSpPr>
          <p:nvPr/>
        </p:nvSpPr>
        <p:spPr>
          <a:xfrm>
            <a:off x="6706846" y="4655614"/>
            <a:ext cx="4585379" cy="16736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 rtl="0">
              <a:defRPr lang="ja-jp"/>
            </a:defPPr>
            <a:lvl1pPr marL="0" algn="ctr" defTabSz="914400" rtl="0" eaLnBrk="1" latinLnBrk="0" hangingPunct="1">
              <a:defRPr sz="700" b="0" i="0" kern="12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>
                <a:latin typeface="Meiryo UI" panose="020B0604030504040204" pitchFamily="50" charset="-128"/>
                <a:ea typeface="Meiryo UI" panose="020B0604030504040204" pitchFamily="50" charset="-128"/>
              </a:rPr>
              <a:t>Copyright © 2023 Dream Nexus Co.,Ltd. All Rights Reserved.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2" name="object 93">
            <a:extLst>
              <a:ext uri="{FF2B5EF4-FFF2-40B4-BE49-F238E27FC236}">
                <a16:creationId xmlns:a16="http://schemas.microsoft.com/office/drawing/2014/main" id="{8EE8F77C-7603-79B3-1CEE-757693F66646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426" y="3316701"/>
            <a:ext cx="1694687" cy="465898"/>
          </a:xfrm>
          <a:prstGeom prst="rect">
            <a:avLst/>
          </a:prstGeom>
        </p:spPr>
      </p:pic>
      <p:pic>
        <p:nvPicPr>
          <p:cNvPr id="187" name="object 65">
            <a:extLst>
              <a:ext uri="{FF2B5EF4-FFF2-40B4-BE49-F238E27FC236}">
                <a16:creationId xmlns:a16="http://schemas.microsoft.com/office/drawing/2014/main" id="{FBAF169A-18DB-7C8A-9A0A-5558EF0F1588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465" y="5031050"/>
            <a:ext cx="1652608" cy="576000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5B40902-7812-F964-C69B-CCC8CF912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8" y="1492250"/>
            <a:ext cx="1967862" cy="46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AC1FFDF7-F32F-99D9-4166-6B937274F910}"/>
              </a:ext>
            </a:extLst>
          </p:cNvPr>
          <p:cNvGrpSpPr/>
          <p:nvPr/>
        </p:nvGrpSpPr>
        <p:grpSpPr>
          <a:xfrm>
            <a:off x="601571" y="1992514"/>
            <a:ext cx="9377571" cy="1080000"/>
            <a:chOff x="601571" y="2221114"/>
            <a:chExt cx="9377571" cy="1080000"/>
          </a:xfrm>
        </p:grpSpPr>
        <p:sp>
          <p:nvSpPr>
            <p:cNvPr id="143" name="角丸四角形 75">
              <a:extLst>
                <a:ext uri="{FF2B5EF4-FFF2-40B4-BE49-F238E27FC236}">
                  <a16:creationId xmlns:a16="http://schemas.microsoft.com/office/drawing/2014/main" id="{9D66336E-C692-E5BD-D855-10AFC76DAF53}"/>
                </a:ext>
              </a:extLst>
            </p:cNvPr>
            <p:cNvSpPr/>
            <p:nvPr/>
          </p:nvSpPr>
          <p:spPr>
            <a:xfrm>
              <a:off x="619142" y="2221114"/>
              <a:ext cx="9360000" cy="1080000"/>
            </a:xfrm>
            <a:prstGeom prst="roundRect">
              <a:avLst>
                <a:gd name="adj" fmla="val 10828"/>
              </a:avLst>
            </a:prstGeom>
            <a:gradFill>
              <a:gsLst>
                <a:gs pos="0">
                  <a:srgbClr val="F1EBE1"/>
                </a:gs>
                <a:gs pos="99000">
                  <a:srgbClr val="ECE3D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4" name="object 27">
              <a:extLst>
                <a:ext uri="{FF2B5EF4-FFF2-40B4-BE49-F238E27FC236}">
                  <a16:creationId xmlns:a16="http://schemas.microsoft.com/office/drawing/2014/main" id="{370D6CCA-203D-2B49-E71D-2DEC18E4B3D0}"/>
                </a:ext>
              </a:extLst>
            </p:cNvPr>
            <p:cNvSpPr txBox="1"/>
            <p:nvPr/>
          </p:nvSpPr>
          <p:spPr>
            <a:xfrm>
              <a:off x="4496520" y="2981681"/>
              <a:ext cx="465455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1100" b="1" spc="35" dirty="0">
                  <a:solidFill>
                    <a:srgbClr val="231F2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経営者</a:t>
              </a:r>
              <a:endParaRPr sz="1100" dirty="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endParaRPr>
            </a:p>
          </p:txBody>
        </p:sp>
        <p:sp>
          <p:nvSpPr>
            <p:cNvPr id="145" name="object 28">
              <a:extLst>
                <a:ext uri="{FF2B5EF4-FFF2-40B4-BE49-F238E27FC236}">
                  <a16:creationId xmlns:a16="http://schemas.microsoft.com/office/drawing/2014/main" id="{A3D20F39-4230-07BE-EB82-2DB278AEF61A}"/>
                </a:ext>
              </a:extLst>
            </p:cNvPr>
            <p:cNvSpPr txBox="1"/>
            <p:nvPr/>
          </p:nvSpPr>
          <p:spPr>
            <a:xfrm>
              <a:off x="5678102" y="2981681"/>
              <a:ext cx="31877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1100" b="1" spc="30" dirty="0">
                  <a:solidFill>
                    <a:srgbClr val="231F2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役員</a:t>
              </a:r>
              <a:endParaRPr sz="110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endParaRPr>
            </a:p>
          </p:txBody>
        </p:sp>
        <p:sp>
          <p:nvSpPr>
            <p:cNvPr id="146" name="object 29">
              <a:extLst>
                <a:ext uri="{FF2B5EF4-FFF2-40B4-BE49-F238E27FC236}">
                  <a16:creationId xmlns:a16="http://schemas.microsoft.com/office/drawing/2014/main" id="{0FC04786-CBF9-1C0B-F240-92ADD8D77B8E}"/>
                </a:ext>
              </a:extLst>
            </p:cNvPr>
            <p:cNvSpPr txBox="1"/>
            <p:nvPr/>
          </p:nvSpPr>
          <p:spPr>
            <a:xfrm>
              <a:off x="6786342" y="2981681"/>
              <a:ext cx="31877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1100" b="1" spc="30" dirty="0">
                  <a:solidFill>
                    <a:srgbClr val="231F2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医師</a:t>
              </a:r>
              <a:endParaRPr sz="110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endParaRPr>
            </a:p>
          </p:txBody>
        </p:sp>
        <p:sp>
          <p:nvSpPr>
            <p:cNvPr id="147" name="object 30">
              <a:extLst>
                <a:ext uri="{FF2B5EF4-FFF2-40B4-BE49-F238E27FC236}">
                  <a16:creationId xmlns:a16="http://schemas.microsoft.com/office/drawing/2014/main" id="{6844CC60-353B-EC19-E1D9-478E2B49D337}"/>
                </a:ext>
              </a:extLst>
            </p:cNvPr>
            <p:cNvSpPr txBox="1"/>
            <p:nvPr/>
          </p:nvSpPr>
          <p:spPr>
            <a:xfrm>
              <a:off x="7894583" y="2981681"/>
              <a:ext cx="31877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1100" b="1" spc="30" dirty="0">
                  <a:solidFill>
                    <a:srgbClr val="231F2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士業</a:t>
              </a:r>
              <a:endParaRPr sz="110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endParaRPr>
            </a:p>
          </p:txBody>
        </p:sp>
        <p:sp>
          <p:nvSpPr>
            <p:cNvPr id="148" name="object 31">
              <a:extLst>
                <a:ext uri="{FF2B5EF4-FFF2-40B4-BE49-F238E27FC236}">
                  <a16:creationId xmlns:a16="http://schemas.microsoft.com/office/drawing/2014/main" id="{A488301A-23BC-8C24-0F0C-64721F795B93}"/>
                </a:ext>
              </a:extLst>
            </p:cNvPr>
            <p:cNvSpPr txBox="1"/>
            <p:nvPr/>
          </p:nvSpPr>
          <p:spPr>
            <a:xfrm>
              <a:off x="8729148" y="2848033"/>
              <a:ext cx="1006353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ts val="955"/>
                </a:lnSpc>
                <a:spcBef>
                  <a:spcPts val="100"/>
                </a:spcBef>
              </a:pPr>
              <a:r>
                <a:rPr sz="800" b="1" spc="-15" dirty="0">
                  <a:solidFill>
                    <a:srgbClr val="231F2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保有資産</a:t>
              </a:r>
              <a:endParaRPr sz="800" dirty="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endParaRPr>
            </a:p>
            <a:p>
              <a:pPr algn="ctr">
                <a:lnSpc>
                  <a:spcPts val="1435"/>
                </a:lnSpc>
              </a:pPr>
              <a:r>
                <a:rPr sz="1200" b="1" spc="50" dirty="0">
                  <a:solidFill>
                    <a:srgbClr val="231F2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Hypatia Sans Pro"/>
                </a:rPr>
                <a:t>5,000</a:t>
              </a:r>
              <a:r>
                <a:rPr sz="800" b="1" spc="-15" dirty="0">
                  <a:solidFill>
                    <a:srgbClr val="231F2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万円以上</a:t>
              </a:r>
              <a:endParaRPr sz="800" dirty="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endParaRPr>
            </a:p>
          </p:txBody>
        </p:sp>
        <p:sp>
          <p:nvSpPr>
            <p:cNvPr id="149" name="object 32">
              <a:extLst>
                <a:ext uri="{FF2B5EF4-FFF2-40B4-BE49-F238E27FC236}">
                  <a16:creationId xmlns:a16="http://schemas.microsoft.com/office/drawing/2014/main" id="{DEE45E10-E063-6E3B-0146-695677E4CB77}"/>
                </a:ext>
              </a:extLst>
            </p:cNvPr>
            <p:cNvSpPr txBox="1"/>
            <p:nvPr/>
          </p:nvSpPr>
          <p:spPr>
            <a:xfrm>
              <a:off x="4093245" y="2671325"/>
              <a:ext cx="163830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1000" b="1" spc="25" dirty="0">
                  <a:solidFill>
                    <a:srgbClr val="231F2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or</a:t>
              </a:r>
              <a:endParaRPr sz="100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endParaRPr>
            </a:p>
          </p:txBody>
        </p:sp>
        <p:sp>
          <p:nvSpPr>
            <p:cNvPr id="150" name="object 33">
              <a:extLst>
                <a:ext uri="{FF2B5EF4-FFF2-40B4-BE49-F238E27FC236}">
                  <a16:creationId xmlns:a16="http://schemas.microsoft.com/office/drawing/2014/main" id="{9C2E65F3-FA7E-92A2-9FF7-1C4769B1B095}"/>
                </a:ext>
              </a:extLst>
            </p:cNvPr>
            <p:cNvSpPr txBox="1"/>
            <p:nvPr/>
          </p:nvSpPr>
          <p:spPr>
            <a:xfrm>
              <a:off x="5201447" y="2671325"/>
              <a:ext cx="163830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1000" b="1" spc="25" dirty="0">
                  <a:solidFill>
                    <a:srgbClr val="231F2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or</a:t>
              </a:r>
              <a:endParaRPr sz="100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endParaRPr>
            </a:p>
          </p:txBody>
        </p:sp>
        <p:sp>
          <p:nvSpPr>
            <p:cNvPr id="151" name="object 34">
              <a:extLst>
                <a:ext uri="{FF2B5EF4-FFF2-40B4-BE49-F238E27FC236}">
                  <a16:creationId xmlns:a16="http://schemas.microsoft.com/office/drawing/2014/main" id="{A0240ABF-49B4-B488-1BF8-78FE0FBBF746}"/>
                </a:ext>
              </a:extLst>
            </p:cNvPr>
            <p:cNvSpPr txBox="1"/>
            <p:nvPr/>
          </p:nvSpPr>
          <p:spPr>
            <a:xfrm>
              <a:off x="6309649" y="2671325"/>
              <a:ext cx="163830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1000" b="1" spc="25" dirty="0">
                  <a:solidFill>
                    <a:srgbClr val="231F2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or</a:t>
              </a:r>
              <a:endParaRPr sz="100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endParaRPr>
            </a:p>
          </p:txBody>
        </p:sp>
        <p:sp>
          <p:nvSpPr>
            <p:cNvPr id="152" name="object 35">
              <a:extLst>
                <a:ext uri="{FF2B5EF4-FFF2-40B4-BE49-F238E27FC236}">
                  <a16:creationId xmlns:a16="http://schemas.microsoft.com/office/drawing/2014/main" id="{077477ED-FABA-4ACE-5D15-ECA4CA3706C9}"/>
                </a:ext>
              </a:extLst>
            </p:cNvPr>
            <p:cNvSpPr txBox="1"/>
            <p:nvPr/>
          </p:nvSpPr>
          <p:spPr>
            <a:xfrm>
              <a:off x="7417851" y="2671325"/>
              <a:ext cx="163830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1000" b="1" spc="25" dirty="0">
                  <a:solidFill>
                    <a:srgbClr val="231F2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or</a:t>
              </a:r>
              <a:endParaRPr sz="100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endParaRPr>
            </a:p>
          </p:txBody>
        </p:sp>
        <p:sp>
          <p:nvSpPr>
            <p:cNvPr id="153" name="object 36">
              <a:extLst>
                <a:ext uri="{FF2B5EF4-FFF2-40B4-BE49-F238E27FC236}">
                  <a16:creationId xmlns:a16="http://schemas.microsoft.com/office/drawing/2014/main" id="{C3A9064E-6EC2-9462-CF63-3A2FC9BA8024}"/>
                </a:ext>
              </a:extLst>
            </p:cNvPr>
            <p:cNvSpPr txBox="1"/>
            <p:nvPr/>
          </p:nvSpPr>
          <p:spPr>
            <a:xfrm>
              <a:off x="8526053" y="2671325"/>
              <a:ext cx="163830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1000" b="1" spc="25" dirty="0">
                  <a:solidFill>
                    <a:srgbClr val="231F2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or</a:t>
              </a:r>
              <a:endParaRPr sz="100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endParaRPr>
            </a:p>
          </p:txBody>
        </p:sp>
        <p:sp>
          <p:nvSpPr>
            <p:cNvPr id="154" name="object 37">
              <a:extLst>
                <a:ext uri="{FF2B5EF4-FFF2-40B4-BE49-F238E27FC236}">
                  <a16:creationId xmlns:a16="http://schemas.microsoft.com/office/drawing/2014/main" id="{7BDD7B06-C258-C150-F3F7-C3B16E183849}"/>
                </a:ext>
              </a:extLst>
            </p:cNvPr>
            <p:cNvSpPr txBox="1"/>
            <p:nvPr/>
          </p:nvSpPr>
          <p:spPr>
            <a:xfrm>
              <a:off x="3046115" y="2848049"/>
              <a:ext cx="1006353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ts val="955"/>
                </a:lnSpc>
                <a:spcBef>
                  <a:spcPts val="100"/>
                </a:spcBef>
              </a:pPr>
              <a:r>
                <a:rPr sz="800" b="1" spc="-30" dirty="0">
                  <a:solidFill>
                    <a:srgbClr val="231F2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年収</a:t>
              </a:r>
              <a:endParaRPr sz="800" dirty="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endParaRPr>
            </a:p>
            <a:p>
              <a:pPr algn="ctr">
                <a:lnSpc>
                  <a:spcPts val="1435"/>
                </a:lnSpc>
              </a:pPr>
              <a:r>
                <a:rPr sz="1200" b="1" spc="50" dirty="0">
                  <a:solidFill>
                    <a:srgbClr val="231F2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Hypatia Sans Pro"/>
                </a:rPr>
                <a:t>1,000</a:t>
              </a:r>
              <a:r>
                <a:rPr sz="800" b="1" spc="-15" dirty="0">
                  <a:solidFill>
                    <a:srgbClr val="231F2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万円以上</a:t>
              </a:r>
              <a:endParaRPr sz="800" dirty="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endParaRPr>
            </a:p>
          </p:txBody>
        </p:sp>
        <p:pic>
          <p:nvPicPr>
            <p:cNvPr id="155" name="object 45">
              <a:extLst>
                <a:ext uri="{FF2B5EF4-FFF2-40B4-BE49-F238E27FC236}">
                  <a16:creationId xmlns:a16="http://schemas.microsoft.com/office/drawing/2014/main" id="{68447CF4-6D2A-E206-86DF-DF5D7B5C5EDE}"/>
                </a:ext>
              </a:extLst>
            </p:cNvPr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65500" y="2472115"/>
              <a:ext cx="432815" cy="305516"/>
            </a:xfrm>
            <a:prstGeom prst="rect">
              <a:avLst/>
            </a:prstGeom>
          </p:spPr>
        </p:pic>
        <p:pic>
          <p:nvPicPr>
            <p:cNvPr id="156" name="object 46">
              <a:extLst>
                <a:ext uri="{FF2B5EF4-FFF2-40B4-BE49-F238E27FC236}">
                  <a16:creationId xmlns:a16="http://schemas.microsoft.com/office/drawing/2014/main" id="{A3766A7D-DA08-7821-8D16-E671D9CC266B}"/>
                </a:ext>
              </a:extLst>
            </p:cNvPr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35309" y="2356693"/>
              <a:ext cx="880872" cy="472351"/>
            </a:xfrm>
            <a:prstGeom prst="rect">
              <a:avLst/>
            </a:prstGeom>
          </p:spPr>
        </p:pic>
        <p:pic>
          <p:nvPicPr>
            <p:cNvPr id="157" name="object 49">
              <a:extLst>
                <a:ext uri="{FF2B5EF4-FFF2-40B4-BE49-F238E27FC236}">
                  <a16:creationId xmlns:a16="http://schemas.microsoft.com/office/drawing/2014/main" id="{EC023D0E-218D-5FA1-3178-3608D0A170BD}"/>
                </a:ext>
              </a:extLst>
            </p:cNvPr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22236" y="2320074"/>
              <a:ext cx="507584" cy="621791"/>
            </a:xfrm>
            <a:prstGeom prst="rect">
              <a:avLst/>
            </a:prstGeom>
          </p:spPr>
        </p:pic>
        <p:pic>
          <p:nvPicPr>
            <p:cNvPr id="158" name="object 50">
              <a:extLst>
                <a:ext uri="{FF2B5EF4-FFF2-40B4-BE49-F238E27FC236}">
                  <a16:creationId xmlns:a16="http://schemas.microsoft.com/office/drawing/2014/main" id="{9A2215F4-8467-4AE7-D6FC-EB6BDEEE52B3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87336" y="2359697"/>
              <a:ext cx="512063" cy="576071"/>
            </a:xfrm>
            <a:prstGeom prst="rect">
              <a:avLst/>
            </a:prstGeom>
          </p:spPr>
        </p:pic>
        <p:pic>
          <p:nvPicPr>
            <p:cNvPr id="159" name="object 53">
              <a:extLst>
                <a:ext uri="{FF2B5EF4-FFF2-40B4-BE49-F238E27FC236}">
                  <a16:creationId xmlns:a16="http://schemas.microsoft.com/office/drawing/2014/main" id="{53662F38-2AF4-DB8E-28B6-6A5D003D73BB}"/>
                </a:ext>
              </a:extLst>
            </p:cNvPr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95941" y="2365031"/>
              <a:ext cx="457199" cy="571498"/>
            </a:xfrm>
            <a:prstGeom prst="rect">
              <a:avLst/>
            </a:prstGeom>
          </p:spPr>
        </p:pic>
        <p:pic>
          <p:nvPicPr>
            <p:cNvPr id="160" name="object 54">
              <a:extLst>
                <a:ext uri="{FF2B5EF4-FFF2-40B4-BE49-F238E27FC236}">
                  <a16:creationId xmlns:a16="http://schemas.microsoft.com/office/drawing/2014/main" id="{1D136853-267B-F61B-883D-558BF970DEFE}"/>
                </a:ext>
              </a:extLst>
            </p:cNvPr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01381" y="2359780"/>
              <a:ext cx="478535" cy="582002"/>
            </a:xfrm>
            <a:prstGeom prst="rect">
              <a:avLst/>
            </a:prstGeom>
          </p:spPr>
        </p:pic>
        <p:sp>
          <p:nvSpPr>
            <p:cNvPr id="162" name="object 63">
              <a:extLst>
                <a:ext uri="{FF2B5EF4-FFF2-40B4-BE49-F238E27FC236}">
                  <a16:creationId xmlns:a16="http://schemas.microsoft.com/office/drawing/2014/main" id="{5017B176-11E0-234B-CC8A-DACC915A7E77}"/>
                </a:ext>
              </a:extLst>
            </p:cNvPr>
            <p:cNvSpPr/>
            <p:nvPr/>
          </p:nvSpPr>
          <p:spPr>
            <a:xfrm>
              <a:off x="601571" y="2406650"/>
              <a:ext cx="2479858" cy="648335"/>
            </a:xfrm>
            <a:custGeom>
              <a:avLst/>
              <a:gdLst/>
              <a:ahLst/>
              <a:cxnLst/>
              <a:rect l="l" t="t" r="r" b="b"/>
              <a:pathLst>
                <a:path w="2698115" h="648335">
                  <a:moveTo>
                    <a:pt x="2373541" y="648004"/>
                  </a:moveTo>
                  <a:lnTo>
                    <a:pt x="323989" y="648004"/>
                  </a:lnTo>
                  <a:lnTo>
                    <a:pt x="276113" y="644491"/>
                  </a:lnTo>
                  <a:lnTo>
                    <a:pt x="230418" y="634286"/>
                  </a:lnTo>
                  <a:lnTo>
                    <a:pt x="187405" y="617891"/>
                  </a:lnTo>
                  <a:lnTo>
                    <a:pt x="147575" y="595806"/>
                  </a:lnTo>
                  <a:lnTo>
                    <a:pt x="111430" y="568532"/>
                  </a:lnTo>
                  <a:lnTo>
                    <a:pt x="79470" y="536572"/>
                  </a:lnTo>
                  <a:lnTo>
                    <a:pt x="52197" y="500425"/>
                  </a:lnTo>
                  <a:lnTo>
                    <a:pt x="30113" y="460594"/>
                  </a:lnTo>
                  <a:lnTo>
                    <a:pt x="13717" y="417579"/>
                  </a:lnTo>
                  <a:lnTo>
                    <a:pt x="3512" y="371881"/>
                  </a:lnTo>
                  <a:lnTo>
                    <a:pt x="0" y="324002"/>
                  </a:lnTo>
                  <a:lnTo>
                    <a:pt x="3512" y="276123"/>
                  </a:lnTo>
                  <a:lnTo>
                    <a:pt x="13717" y="230425"/>
                  </a:lnTo>
                  <a:lnTo>
                    <a:pt x="30113" y="187410"/>
                  </a:lnTo>
                  <a:lnTo>
                    <a:pt x="52197" y="147579"/>
                  </a:lnTo>
                  <a:lnTo>
                    <a:pt x="79470" y="111432"/>
                  </a:lnTo>
                  <a:lnTo>
                    <a:pt x="111430" y="79471"/>
                  </a:lnTo>
                  <a:lnTo>
                    <a:pt x="147575" y="52198"/>
                  </a:lnTo>
                  <a:lnTo>
                    <a:pt x="187405" y="30113"/>
                  </a:lnTo>
                  <a:lnTo>
                    <a:pt x="230418" y="13717"/>
                  </a:lnTo>
                  <a:lnTo>
                    <a:pt x="276113" y="3512"/>
                  </a:lnTo>
                  <a:lnTo>
                    <a:pt x="323989" y="0"/>
                  </a:lnTo>
                  <a:lnTo>
                    <a:pt x="2373541" y="0"/>
                  </a:lnTo>
                  <a:lnTo>
                    <a:pt x="2421420" y="3512"/>
                  </a:lnTo>
                  <a:lnTo>
                    <a:pt x="2467117" y="13717"/>
                  </a:lnTo>
                  <a:lnTo>
                    <a:pt x="2510132" y="30113"/>
                  </a:lnTo>
                  <a:lnTo>
                    <a:pt x="2549964" y="52198"/>
                  </a:lnTo>
                  <a:lnTo>
                    <a:pt x="2586111" y="79471"/>
                  </a:lnTo>
                  <a:lnTo>
                    <a:pt x="2618071" y="111432"/>
                  </a:lnTo>
                  <a:lnTo>
                    <a:pt x="2645345" y="147579"/>
                  </a:lnTo>
                  <a:lnTo>
                    <a:pt x="2667430" y="187410"/>
                  </a:lnTo>
                  <a:lnTo>
                    <a:pt x="2683825" y="230425"/>
                  </a:lnTo>
                  <a:lnTo>
                    <a:pt x="2694030" y="276123"/>
                  </a:lnTo>
                  <a:lnTo>
                    <a:pt x="2697543" y="324002"/>
                  </a:lnTo>
                  <a:lnTo>
                    <a:pt x="2694030" y="371881"/>
                  </a:lnTo>
                  <a:lnTo>
                    <a:pt x="2683825" y="417579"/>
                  </a:lnTo>
                  <a:lnTo>
                    <a:pt x="2667430" y="460594"/>
                  </a:lnTo>
                  <a:lnTo>
                    <a:pt x="2645345" y="500425"/>
                  </a:lnTo>
                  <a:lnTo>
                    <a:pt x="2618071" y="536572"/>
                  </a:lnTo>
                  <a:lnTo>
                    <a:pt x="2586111" y="568532"/>
                  </a:lnTo>
                  <a:lnTo>
                    <a:pt x="2549964" y="595806"/>
                  </a:lnTo>
                  <a:lnTo>
                    <a:pt x="2510132" y="617891"/>
                  </a:lnTo>
                  <a:lnTo>
                    <a:pt x="2467117" y="634286"/>
                  </a:lnTo>
                  <a:lnTo>
                    <a:pt x="2421420" y="644491"/>
                  </a:lnTo>
                  <a:lnTo>
                    <a:pt x="2373541" y="648004"/>
                  </a:lnTo>
                  <a:close/>
                </a:path>
              </a:pathLst>
            </a:custGeom>
            <a:gradFill>
              <a:gsLst>
                <a:gs pos="0">
                  <a:srgbClr val="535050"/>
                </a:gs>
                <a:gs pos="98000">
                  <a:srgbClr val="0D0708"/>
                </a:gs>
              </a:gsLst>
              <a:lin ang="5400000" scaled="0"/>
            </a:gradFill>
            <a:ln w="12699">
              <a:solidFill>
                <a:srgbClr val="F6F6F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5" name="object 66">
              <a:extLst>
                <a:ext uri="{FF2B5EF4-FFF2-40B4-BE49-F238E27FC236}">
                  <a16:creationId xmlns:a16="http://schemas.microsoft.com/office/drawing/2014/main" id="{88EB939F-C0F5-AC06-29F4-D414C2423BA2}"/>
                </a:ext>
              </a:extLst>
            </p:cNvPr>
            <p:cNvSpPr txBox="1"/>
            <p:nvPr/>
          </p:nvSpPr>
          <p:spPr>
            <a:xfrm>
              <a:off x="951146" y="2456913"/>
              <a:ext cx="1753005" cy="239168"/>
            </a:xfrm>
            <a:prstGeom prst="rect">
              <a:avLst/>
            </a:prstGeom>
          </p:spPr>
          <p:txBody>
            <a:bodyPr vert="horz" wrap="square" lIns="0" tIns="23495" rIns="0" bIns="0" rtlCol="0">
              <a:spAutoFit/>
            </a:bodyPr>
            <a:lstStyle/>
            <a:p>
              <a:pPr marL="12700" algn="ctr">
                <a:spcBef>
                  <a:spcPts val="185"/>
                </a:spcBef>
              </a:pPr>
              <a:r>
                <a:rPr sz="1400" b="1" spc="-130" dirty="0" err="1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富裕層・エリート</a:t>
              </a:r>
              <a:r>
                <a:rPr lang="ja-JP" altLang="en-US" sz="1400" b="1" spc="-130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リーチ</a:t>
              </a:r>
              <a:endParaRPr lang="en-US" altLang="ja-JP" sz="1400" b="1" spc="-13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endParaRPr>
            </a:p>
          </p:txBody>
        </p:sp>
        <p:sp>
          <p:nvSpPr>
            <p:cNvPr id="4" name="object 66">
              <a:extLst>
                <a:ext uri="{FF2B5EF4-FFF2-40B4-BE49-F238E27FC236}">
                  <a16:creationId xmlns:a16="http://schemas.microsoft.com/office/drawing/2014/main" id="{021B32FC-618B-0B4D-BD9A-0479AC3567C8}"/>
                </a:ext>
              </a:extLst>
            </p:cNvPr>
            <p:cNvSpPr txBox="1"/>
            <p:nvPr/>
          </p:nvSpPr>
          <p:spPr>
            <a:xfrm>
              <a:off x="1264107" y="2746344"/>
              <a:ext cx="1137043" cy="208390"/>
            </a:xfrm>
            <a:prstGeom prst="rect">
              <a:avLst/>
            </a:prstGeom>
          </p:spPr>
          <p:txBody>
            <a:bodyPr vert="horz" wrap="square" lIns="0" tIns="23495" rIns="0" bIns="0" rtlCol="0">
              <a:spAutoFit/>
            </a:bodyPr>
            <a:lstStyle/>
            <a:p>
              <a:pPr marL="12700">
                <a:spcBef>
                  <a:spcPts val="185"/>
                </a:spcBef>
              </a:pPr>
              <a:r>
                <a:rPr lang="en-US" altLang="ja-JP" sz="1200" b="1" spc="-130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(</a:t>
              </a:r>
              <a:r>
                <a:rPr lang="ja-JP" altLang="en-US" sz="1200" b="1" spc="-130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都道府県単位</a:t>
              </a:r>
              <a:r>
                <a:rPr lang="en-US" altLang="ja-JP" sz="1200" b="1" spc="-130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)</a:t>
              </a: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CE25EC87-7E27-FED0-474C-E884A1A3D774}"/>
              </a:ext>
            </a:extLst>
          </p:cNvPr>
          <p:cNvGrpSpPr/>
          <p:nvPr/>
        </p:nvGrpSpPr>
        <p:grpSpPr>
          <a:xfrm>
            <a:off x="592833" y="3803533"/>
            <a:ext cx="9360000" cy="1080000"/>
            <a:chOff x="592833" y="4156263"/>
            <a:chExt cx="9360000" cy="1080000"/>
          </a:xfrm>
        </p:grpSpPr>
        <p:sp>
          <p:nvSpPr>
            <p:cNvPr id="79" name="フッター プレースホルダー 3">
              <a:extLst>
                <a:ext uri="{FF2B5EF4-FFF2-40B4-BE49-F238E27FC236}">
                  <a16:creationId xmlns:a16="http://schemas.microsoft.com/office/drawing/2014/main" id="{AAD47263-DABD-19B1-9EE5-4D5FFFB1E53D}"/>
                </a:ext>
              </a:extLst>
            </p:cNvPr>
            <p:cNvSpPr txBox="1">
              <a:spLocks/>
            </p:cNvSpPr>
            <p:nvPr/>
          </p:nvSpPr>
          <p:spPr>
            <a:xfrm>
              <a:off x="3021843" y="5058682"/>
              <a:ext cx="4585379" cy="16736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kumimoji="1" lang="en-US" altLang="ja-JP" sz="700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Copyright © 2024 Dream Nexus </a:t>
              </a:r>
              <a:r>
                <a:rPr kumimoji="1" lang="en-US" altLang="ja-JP" sz="700" dirty="0" err="1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Co.,Ltd</a:t>
              </a:r>
              <a:r>
                <a:rPr kumimoji="1" lang="en-US" altLang="ja-JP" sz="700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. All Rights Reserved.</a:t>
              </a:r>
            </a:p>
          </p:txBody>
        </p:sp>
        <p:sp>
          <p:nvSpPr>
            <p:cNvPr id="119" name="角丸四角形 19">
              <a:extLst>
                <a:ext uri="{FF2B5EF4-FFF2-40B4-BE49-F238E27FC236}">
                  <a16:creationId xmlns:a16="http://schemas.microsoft.com/office/drawing/2014/main" id="{243FA20F-E824-5D9D-85E3-2E52128F6FCB}"/>
                </a:ext>
              </a:extLst>
            </p:cNvPr>
            <p:cNvSpPr/>
            <p:nvPr/>
          </p:nvSpPr>
          <p:spPr>
            <a:xfrm>
              <a:off x="592833" y="4156263"/>
              <a:ext cx="9360000" cy="1080000"/>
            </a:xfrm>
            <a:prstGeom prst="roundRect">
              <a:avLst>
                <a:gd name="adj" fmla="val 10828"/>
              </a:avLst>
            </a:prstGeom>
            <a:gradFill>
              <a:gsLst>
                <a:gs pos="0">
                  <a:srgbClr val="EEEFF5"/>
                </a:gs>
                <a:gs pos="99000">
                  <a:srgbClr val="E7EAF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0" name="object 7">
              <a:extLst>
                <a:ext uri="{FF2B5EF4-FFF2-40B4-BE49-F238E27FC236}">
                  <a16:creationId xmlns:a16="http://schemas.microsoft.com/office/drawing/2014/main" id="{2758382A-C919-39B1-660C-ED0CE1DA1B56}"/>
                </a:ext>
              </a:extLst>
            </p:cNvPr>
            <p:cNvSpPr/>
            <p:nvPr/>
          </p:nvSpPr>
          <p:spPr>
            <a:xfrm>
              <a:off x="601300" y="4349450"/>
              <a:ext cx="2480400" cy="648000"/>
            </a:xfrm>
            <a:custGeom>
              <a:avLst/>
              <a:gdLst/>
              <a:ahLst/>
              <a:cxnLst/>
              <a:rect l="l" t="t" r="r" b="b"/>
              <a:pathLst>
                <a:path w="2698115" h="648335">
                  <a:moveTo>
                    <a:pt x="2373541" y="648004"/>
                  </a:moveTo>
                  <a:lnTo>
                    <a:pt x="323989" y="648004"/>
                  </a:lnTo>
                  <a:lnTo>
                    <a:pt x="276113" y="644491"/>
                  </a:lnTo>
                  <a:lnTo>
                    <a:pt x="230418" y="634286"/>
                  </a:lnTo>
                  <a:lnTo>
                    <a:pt x="187405" y="617891"/>
                  </a:lnTo>
                  <a:lnTo>
                    <a:pt x="147575" y="595806"/>
                  </a:lnTo>
                  <a:lnTo>
                    <a:pt x="111430" y="568532"/>
                  </a:lnTo>
                  <a:lnTo>
                    <a:pt x="79470" y="536572"/>
                  </a:lnTo>
                  <a:lnTo>
                    <a:pt x="52197" y="500425"/>
                  </a:lnTo>
                  <a:lnTo>
                    <a:pt x="30113" y="460594"/>
                  </a:lnTo>
                  <a:lnTo>
                    <a:pt x="13717" y="417579"/>
                  </a:lnTo>
                  <a:lnTo>
                    <a:pt x="3512" y="371881"/>
                  </a:lnTo>
                  <a:lnTo>
                    <a:pt x="0" y="324002"/>
                  </a:lnTo>
                  <a:lnTo>
                    <a:pt x="3512" y="276123"/>
                  </a:lnTo>
                  <a:lnTo>
                    <a:pt x="13717" y="230425"/>
                  </a:lnTo>
                  <a:lnTo>
                    <a:pt x="30113" y="187410"/>
                  </a:lnTo>
                  <a:lnTo>
                    <a:pt x="52197" y="147579"/>
                  </a:lnTo>
                  <a:lnTo>
                    <a:pt x="79470" y="111432"/>
                  </a:lnTo>
                  <a:lnTo>
                    <a:pt x="111430" y="79471"/>
                  </a:lnTo>
                  <a:lnTo>
                    <a:pt x="147575" y="52198"/>
                  </a:lnTo>
                  <a:lnTo>
                    <a:pt x="187405" y="30113"/>
                  </a:lnTo>
                  <a:lnTo>
                    <a:pt x="230418" y="13717"/>
                  </a:lnTo>
                  <a:lnTo>
                    <a:pt x="276113" y="3512"/>
                  </a:lnTo>
                  <a:lnTo>
                    <a:pt x="323989" y="0"/>
                  </a:lnTo>
                  <a:lnTo>
                    <a:pt x="2373541" y="0"/>
                  </a:lnTo>
                  <a:lnTo>
                    <a:pt x="2421420" y="3512"/>
                  </a:lnTo>
                  <a:lnTo>
                    <a:pt x="2467117" y="13717"/>
                  </a:lnTo>
                  <a:lnTo>
                    <a:pt x="2510132" y="30113"/>
                  </a:lnTo>
                  <a:lnTo>
                    <a:pt x="2549964" y="52198"/>
                  </a:lnTo>
                  <a:lnTo>
                    <a:pt x="2586111" y="79471"/>
                  </a:lnTo>
                  <a:lnTo>
                    <a:pt x="2618071" y="111432"/>
                  </a:lnTo>
                  <a:lnTo>
                    <a:pt x="2645345" y="147579"/>
                  </a:lnTo>
                  <a:lnTo>
                    <a:pt x="2667430" y="187410"/>
                  </a:lnTo>
                  <a:lnTo>
                    <a:pt x="2683825" y="230425"/>
                  </a:lnTo>
                  <a:lnTo>
                    <a:pt x="2694030" y="276123"/>
                  </a:lnTo>
                  <a:lnTo>
                    <a:pt x="2697543" y="324002"/>
                  </a:lnTo>
                  <a:lnTo>
                    <a:pt x="2694030" y="371881"/>
                  </a:lnTo>
                  <a:lnTo>
                    <a:pt x="2683825" y="417579"/>
                  </a:lnTo>
                  <a:lnTo>
                    <a:pt x="2667430" y="460594"/>
                  </a:lnTo>
                  <a:lnTo>
                    <a:pt x="2645345" y="500425"/>
                  </a:lnTo>
                  <a:lnTo>
                    <a:pt x="2618071" y="536572"/>
                  </a:lnTo>
                  <a:lnTo>
                    <a:pt x="2586111" y="568532"/>
                  </a:lnTo>
                  <a:lnTo>
                    <a:pt x="2549964" y="595806"/>
                  </a:lnTo>
                  <a:lnTo>
                    <a:pt x="2510132" y="617891"/>
                  </a:lnTo>
                  <a:lnTo>
                    <a:pt x="2467117" y="634286"/>
                  </a:lnTo>
                  <a:lnTo>
                    <a:pt x="2421420" y="644491"/>
                  </a:lnTo>
                  <a:lnTo>
                    <a:pt x="2373541" y="648004"/>
                  </a:lnTo>
                  <a:close/>
                </a:path>
              </a:pathLst>
            </a:custGeom>
            <a:gradFill>
              <a:gsLst>
                <a:gs pos="0">
                  <a:srgbClr val="0074B3"/>
                </a:gs>
                <a:gs pos="100000">
                  <a:srgbClr val="024EA2"/>
                </a:gs>
              </a:gsLst>
              <a:lin ang="5400000" scaled="0"/>
            </a:gradFill>
            <a:ln w="12699">
              <a:solidFill>
                <a:srgbClr val="F6F6F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4" name="object 48">
              <a:extLst>
                <a:ext uri="{FF2B5EF4-FFF2-40B4-BE49-F238E27FC236}">
                  <a16:creationId xmlns:a16="http://schemas.microsoft.com/office/drawing/2014/main" id="{FA1FB33A-4EDF-100B-97BD-AD65EB2BB797}"/>
                </a:ext>
              </a:extLst>
            </p:cNvPr>
            <p:cNvSpPr txBox="1"/>
            <p:nvPr/>
          </p:nvSpPr>
          <p:spPr>
            <a:xfrm>
              <a:off x="1151523" y="4412467"/>
              <a:ext cx="1364156" cy="239168"/>
            </a:xfrm>
            <a:prstGeom prst="rect">
              <a:avLst/>
            </a:prstGeom>
          </p:spPr>
          <p:txBody>
            <a:bodyPr vert="horz" wrap="none" lIns="0" tIns="23495" rIns="0" bIns="0" rtlCol="0">
              <a:spAutoFit/>
            </a:bodyPr>
            <a:lstStyle/>
            <a:p>
              <a:pPr marL="12700">
                <a:spcBef>
                  <a:spcPts val="185"/>
                </a:spcBef>
              </a:pPr>
              <a:r>
                <a:rPr sz="1400" b="1" spc="-150" dirty="0" err="1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ミドルレン</a:t>
              </a:r>
              <a:r>
                <a:rPr sz="1400" b="1" dirty="0" err="1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ジ層</a:t>
              </a:r>
              <a:r>
                <a:rPr lang="ja-JP" altLang="en-US" sz="1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リーチ</a:t>
              </a:r>
              <a:endParaRPr lang="ja-JP" altLang="en-US" sz="900" b="1" i="0" spc="0" dirty="0">
                <a:solidFill>
                  <a:schemeClr val="bg1">
                    <a:lumMod val="9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endParaRPr>
            </a:p>
          </p:txBody>
        </p:sp>
        <p:sp>
          <p:nvSpPr>
            <p:cNvPr id="125" name="object 49">
              <a:extLst>
                <a:ext uri="{FF2B5EF4-FFF2-40B4-BE49-F238E27FC236}">
                  <a16:creationId xmlns:a16="http://schemas.microsoft.com/office/drawing/2014/main" id="{D3142A70-3832-ECEE-06A7-2B49A5A4C0A5}"/>
                </a:ext>
              </a:extLst>
            </p:cNvPr>
            <p:cNvSpPr txBox="1"/>
            <p:nvPr/>
          </p:nvSpPr>
          <p:spPr>
            <a:xfrm>
              <a:off x="3760185" y="4431535"/>
              <a:ext cx="1309654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kern="0"/>
              </a:defPPr>
              <a:lvl1pPr algn="ctr">
                <a:defRPr kumimoji="1" sz="1000" b="1">
                  <a:latin typeface="Yu Gothic" panose="020B0400000000000000" pitchFamily="34" charset="-128"/>
                  <a:ea typeface="Yu Gothic" panose="020B0400000000000000" pitchFamily="34" charset="-128"/>
                </a:defRPr>
              </a:lvl1pPr>
            </a:lstStyle>
            <a:p>
              <a:r>
                <a:rPr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ドリームネクサス</a:t>
              </a:r>
              <a:endParaRPr 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不動産検討層データ</a:t>
              </a:r>
            </a:p>
            <a:p>
              <a:r>
                <a:rPr sz="8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4,000案件以上の配信実績を</a:t>
              </a:r>
              <a:endParaRPr lang="en-US" sz="8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sz="8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基にしたオリジナルデータ</a:t>
              </a:r>
            </a:p>
          </p:txBody>
        </p:sp>
        <p:sp>
          <p:nvSpPr>
            <p:cNvPr id="126" name="object 50">
              <a:extLst>
                <a:ext uri="{FF2B5EF4-FFF2-40B4-BE49-F238E27FC236}">
                  <a16:creationId xmlns:a16="http://schemas.microsoft.com/office/drawing/2014/main" id="{58B7BA4F-F903-4C3F-855F-A55B8589C1D2}"/>
                </a:ext>
              </a:extLst>
            </p:cNvPr>
            <p:cNvSpPr txBox="1"/>
            <p:nvPr/>
          </p:nvSpPr>
          <p:spPr>
            <a:xfrm>
              <a:off x="5982265" y="4786338"/>
              <a:ext cx="238760" cy="1359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800" b="1" spc="-30" dirty="0">
                  <a:solidFill>
                    <a:srgbClr val="231F2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年収</a:t>
              </a:r>
              <a:endParaRPr sz="80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endParaRPr>
            </a:p>
          </p:txBody>
        </p:sp>
        <p:sp>
          <p:nvSpPr>
            <p:cNvPr id="127" name="object 51">
              <a:extLst>
                <a:ext uri="{FF2B5EF4-FFF2-40B4-BE49-F238E27FC236}">
                  <a16:creationId xmlns:a16="http://schemas.microsoft.com/office/drawing/2014/main" id="{DFC7A5C0-CC7F-C763-8CA9-A498E39377A4}"/>
                </a:ext>
              </a:extLst>
            </p:cNvPr>
            <p:cNvSpPr txBox="1"/>
            <p:nvPr/>
          </p:nvSpPr>
          <p:spPr>
            <a:xfrm>
              <a:off x="5665867" y="4887958"/>
              <a:ext cx="737381" cy="166712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sz="1000" b="1" dirty="0">
                  <a:solidFill>
                    <a:srgbClr val="231F2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Hypatia Sans Pro"/>
                </a:rPr>
                <a:t>400</a:t>
              </a:r>
              <a:r>
                <a:rPr sz="800" b="1" dirty="0">
                  <a:solidFill>
                    <a:srgbClr val="231F2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～</a:t>
              </a:r>
              <a:r>
                <a:rPr sz="1000" b="1" dirty="0">
                  <a:solidFill>
                    <a:srgbClr val="231F2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Hypatia Sans Pro"/>
                </a:rPr>
                <a:t>900</a:t>
              </a:r>
              <a:r>
                <a:rPr sz="800" b="1" dirty="0">
                  <a:solidFill>
                    <a:srgbClr val="231F2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万</a:t>
              </a:r>
              <a:endParaRPr sz="80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endParaRPr>
            </a:p>
          </p:txBody>
        </p:sp>
        <p:sp>
          <p:nvSpPr>
            <p:cNvPr id="128" name="object 52">
              <a:extLst>
                <a:ext uri="{FF2B5EF4-FFF2-40B4-BE49-F238E27FC236}">
                  <a16:creationId xmlns:a16="http://schemas.microsoft.com/office/drawing/2014/main" id="{3B7ADE4F-2759-996C-E87B-92223B6E4F80}"/>
                </a:ext>
              </a:extLst>
            </p:cNvPr>
            <p:cNvSpPr txBox="1"/>
            <p:nvPr/>
          </p:nvSpPr>
          <p:spPr>
            <a:xfrm>
              <a:off x="6732889" y="4745718"/>
              <a:ext cx="705321" cy="294953"/>
            </a:xfrm>
            <a:prstGeom prst="rect">
              <a:avLst/>
            </a:prstGeom>
          </p:spPr>
          <p:txBody>
            <a:bodyPr vert="horz" wrap="none" lIns="0" tIns="53340" rIns="0" bIns="0" rtlCol="0">
              <a:spAutoFit/>
            </a:bodyPr>
            <a:lstStyle/>
            <a:p>
              <a:pPr marL="26034" algn="ctr">
                <a:spcBef>
                  <a:spcPts val="420"/>
                </a:spcBef>
              </a:pPr>
              <a:r>
                <a:rPr sz="800" b="1" dirty="0">
                  <a:solidFill>
                    <a:srgbClr val="231F2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公務員</a:t>
              </a:r>
              <a:r>
                <a:rPr lang="en-US" altLang="ja-JP" sz="800" b="1" dirty="0">
                  <a:solidFill>
                    <a:srgbClr val="231F2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､</a:t>
              </a:r>
              <a:r>
                <a:rPr sz="800" b="1" dirty="0">
                  <a:solidFill>
                    <a:srgbClr val="231F2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管理職</a:t>
              </a:r>
              <a:endParaRPr sz="80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endParaRPr>
            </a:p>
            <a:p>
              <a:pPr marL="12700" algn="ctr">
                <a:spcBef>
                  <a:spcPts val="240"/>
                </a:spcBef>
              </a:pPr>
              <a:r>
                <a:rPr sz="600" b="1" dirty="0">
                  <a:solidFill>
                    <a:srgbClr val="231F2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（企業規模問わず）</a:t>
              </a:r>
              <a:endParaRPr sz="60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endParaRPr>
            </a:p>
          </p:txBody>
        </p:sp>
        <p:sp>
          <p:nvSpPr>
            <p:cNvPr id="129" name="object 53">
              <a:extLst>
                <a:ext uri="{FF2B5EF4-FFF2-40B4-BE49-F238E27FC236}">
                  <a16:creationId xmlns:a16="http://schemas.microsoft.com/office/drawing/2014/main" id="{36BD6AC5-B769-FB40-8E53-6A6732A4B994}"/>
                </a:ext>
              </a:extLst>
            </p:cNvPr>
            <p:cNvSpPr txBox="1"/>
            <p:nvPr/>
          </p:nvSpPr>
          <p:spPr>
            <a:xfrm>
              <a:off x="8807745" y="4849858"/>
              <a:ext cx="493725" cy="13593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sz="800" b="1" dirty="0">
                  <a:solidFill>
                    <a:srgbClr val="231F2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ファミリー層</a:t>
              </a:r>
              <a:endParaRPr sz="80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endParaRPr>
            </a:p>
          </p:txBody>
        </p:sp>
        <p:sp>
          <p:nvSpPr>
            <p:cNvPr id="130" name="object 54">
              <a:extLst>
                <a:ext uri="{FF2B5EF4-FFF2-40B4-BE49-F238E27FC236}">
                  <a16:creationId xmlns:a16="http://schemas.microsoft.com/office/drawing/2014/main" id="{B9341F43-6D9B-6228-C725-5ED8E9AC692A}"/>
                </a:ext>
              </a:extLst>
            </p:cNvPr>
            <p:cNvSpPr txBox="1"/>
            <p:nvPr/>
          </p:nvSpPr>
          <p:spPr>
            <a:xfrm>
              <a:off x="7886031" y="4849858"/>
              <a:ext cx="376706" cy="13593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sz="800" b="1" dirty="0">
                  <a:solidFill>
                    <a:srgbClr val="231F2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DINKS</a:t>
              </a:r>
              <a:endParaRPr sz="80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endParaRPr>
            </a:p>
          </p:txBody>
        </p:sp>
        <p:grpSp>
          <p:nvGrpSpPr>
            <p:cNvPr id="131" name="object 55">
              <a:extLst>
                <a:ext uri="{FF2B5EF4-FFF2-40B4-BE49-F238E27FC236}">
                  <a16:creationId xmlns:a16="http://schemas.microsoft.com/office/drawing/2014/main" id="{AD0E77AB-A8AD-70AF-2DE6-27CA7F6A7CB5}"/>
                </a:ext>
              </a:extLst>
            </p:cNvPr>
            <p:cNvGrpSpPr/>
            <p:nvPr/>
          </p:nvGrpSpPr>
          <p:grpSpPr>
            <a:xfrm>
              <a:off x="5231243" y="4535611"/>
              <a:ext cx="307975" cy="307975"/>
              <a:chOff x="5465179" y="2701986"/>
              <a:chExt cx="307975" cy="307975"/>
            </a:xfrm>
          </p:grpSpPr>
          <p:sp>
            <p:nvSpPr>
              <p:cNvPr id="132" name="object 56">
                <a:extLst>
                  <a:ext uri="{FF2B5EF4-FFF2-40B4-BE49-F238E27FC236}">
                    <a16:creationId xmlns:a16="http://schemas.microsoft.com/office/drawing/2014/main" id="{42E2A49B-6810-C2F7-17DE-BC85A8D9FCAB}"/>
                  </a:ext>
                </a:extLst>
              </p:cNvPr>
              <p:cNvSpPr/>
              <p:nvPr/>
            </p:nvSpPr>
            <p:spPr>
              <a:xfrm>
                <a:off x="5471529" y="2708341"/>
                <a:ext cx="295275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95275" h="295275">
                    <a:moveTo>
                      <a:pt x="0" y="0"/>
                    </a:moveTo>
                    <a:lnTo>
                      <a:pt x="295071" y="295071"/>
                    </a:lnTo>
                  </a:path>
                </a:pathLst>
              </a:custGeom>
              <a:ln w="1270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33" name="object 57">
                <a:extLst>
                  <a:ext uri="{FF2B5EF4-FFF2-40B4-BE49-F238E27FC236}">
                    <a16:creationId xmlns:a16="http://schemas.microsoft.com/office/drawing/2014/main" id="{49F3598D-09C2-D4D4-2C96-1DAC8B9F97B9}"/>
                  </a:ext>
                </a:extLst>
              </p:cNvPr>
              <p:cNvSpPr/>
              <p:nvPr/>
            </p:nvSpPr>
            <p:spPr>
              <a:xfrm>
                <a:off x="5471529" y="2708336"/>
                <a:ext cx="295275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95275" h="295275">
                    <a:moveTo>
                      <a:pt x="0" y="295071"/>
                    </a:moveTo>
                    <a:lnTo>
                      <a:pt x="295071" y="0"/>
                    </a:lnTo>
                  </a:path>
                </a:pathLst>
              </a:custGeom>
              <a:ln w="1270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pic>
          <p:nvPicPr>
            <p:cNvPr id="134" name="object 58">
              <a:extLst>
                <a:ext uri="{FF2B5EF4-FFF2-40B4-BE49-F238E27FC236}">
                  <a16:creationId xmlns:a16="http://schemas.microsoft.com/office/drawing/2014/main" id="{F2CBE888-BE0E-4685-A404-ED2888D3FF41}"/>
                </a:ext>
              </a:extLst>
            </p:cNvPr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62628" y="4517653"/>
              <a:ext cx="368807" cy="356089"/>
            </a:xfrm>
            <a:prstGeom prst="rect">
              <a:avLst/>
            </a:prstGeom>
          </p:spPr>
        </p:pic>
        <p:pic>
          <p:nvPicPr>
            <p:cNvPr id="135" name="object 77">
              <a:extLst>
                <a:ext uri="{FF2B5EF4-FFF2-40B4-BE49-F238E27FC236}">
                  <a16:creationId xmlns:a16="http://schemas.microsoft.com/office/drawing/2014/main" id="{EA644E17-93D3-AD2D-BC3A-BB535900901A}"/>
                </a:ext>
              </a:extLst>
            </p:cNvPr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16626" y="4441279"/>
              <a:ext cx="435863" cy="307668"/>
            </a:xfrm>
            <a:prstGeom prst="rect">
              <a:avLst/>
            </a:prstGeom>
          </p:spPr>
        </p:pic>
        <p:pic>
          <p:nvPicPr>
            <p:cNvPr id="136" name="object 78">
              <a:extLst>
                <a:ext uri="{FF2B5EF4-FFF2-40B4-BE49-F238E27FC236}">
                  <a16:creationId xmlns:a16="http://schemas.microsoft.com/office/drawing/2014/main" id="{0C9600C0-89B0-FF52-B884-FEDB05E0B2CD}"/>
                </a:ext>
              </a:extLst>
            </p:cNvPr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09178" y="4336034"/>
              <a:ext cx="357377" cy="408431"/>
            </a:xfrm>
            <a:prstGeom prst="rect">
              <a:avLst/>
            </a:prstGeom>
          </p:spPr>
        </p:pic>
        <p:pic>
          <p:nvPicPr>
            <p:cNvPr id="137" name="object 79">
              <a:extLst>
                <a:ext uri="{FF2B5EF4-FFF2-40B4-BE49-F238E27FC236}">
                  <a16:creationId xmlns:a16="http://schemas.microsoft.com/office/drawing/2014/main" id="{27565006-ABAD-1150-C192-AFEF362DE3C6}"/>
                </a:ext>
              </a:extLst>
            </p:cNvPr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24644" y="4341210"/>
              <a:ext cx="673607" cy="419415"/>
            </a:xfrm>
            <a:prstGeom prst="rect">
              <a:avLst/>
            </a:prstGeom>
          </p:spPr>
        </p:pic>
        <p:pic>
          <p:nvPicPr>
            <p:cNvPr id="138" name="object 81">
              <a:extLst>
                <a:ext uri="{FF2B5EF4-FFF2-40B4-BE49-F238E27FC236}">
                  <a16:creationId xmlns:a16="http://schemas.microsoft.com/office/drawing/2014/main" id="{F0199EDB-B8D6-FF17-895B-4FA111201878}"/>
                </a:ext>
              </a:extLst>
            </p:cNvPr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92655" y="4311650"/>
              <a:ext cx="565529" cy="445007"/>
            </a:xfrm>
            <a:prstGeom prst="rect">
              <a:avLst/>
            </a:prstGeom>
          </p:spPr>
        </p:pic>
        <p:sp>
          <p:nvSpPr>
            <p:cNvPr id="139" name="object 85">
              <a:extLst>
                <a:ext uri="{FF2B5EF4-FFF2-40B4-BE49-F238E27FC236}">
                  <a16:creationId xmlns:a16="http://schemas.microsoft.com/office/drawing/2014/main" id="{6037B7DA-8B90-5E5B-F104-8955AAE818D8}"/>
                </a:ext>
              </a:extLst>
            </p:cNvPr>
            <p:cNvSpPr txBox="1"/>
            <p:nvPr/>
          </p:nvSpPr>
          <p:spPr>
            <a:xfrm>
              <a:off x="6513235" y="4621035"/>
              <a:ext cx="163830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1000" b="1" spc="25" dirty="0">
                  <a:solidFill>
                    <a:srgbClr val="231F2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or</a:t>
              </a:r>
              <a:endParaRPr sz="100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endParaRPr>
            </a:p>
          </p:txBody>
        </p:sp>
        <p:sp>
          <p:nvSpPr>
            <p:cNvPr id="140" name="object 86">
              <a:extLst>
                <a:ext uri="{FF2B5EF4-FFF2-40B4-BE49-F238E27FC236}">
                  <a16:creationId xmlns:a16="http://schemas.microsoft.com/office/drawing/2014/main" id="{D1789465-885D-13C3-C374-F5C8AFFC3F9F}"/>
                </a:ext>
              </a:extLst>
            </p:cNvPr>
            <p:cNvSpPr txBox="1"/>
            <p:nvPr/>
          </p:nvSpPr>
          <p:spPr>
            <a:xfrm>
              <a:off x="7499645" y="4621035"/>
              <a:ext cx="163830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1000" b="1" spc="25" dirty="0">
                  <a:solidFill>
                    <a:srgbClr val="231F2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or</a:t>
              </a:r>
              <a:endParaRPr sz="100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endParaRPr>
            </a:p>
          </p:txBody>
        </p:sp>
        <p:sp>
          <p:nvSpPr>
            <p:cNvPr id="141" name="object 87">
              <a:extLst>
                <a:ext uri="{FF2B5EF4-FFF2-40B4-BE49-F238E27FC236}">
                  <a16:creationId xmlns:a16="http://schemas.microsoft.com/office/drawing/2014/main" id="{12A5FAEC-D317-67A2-B5B4-E0FD2CA9FC3F}"/>
                </a:ext>
              </a:extLst>
            </p:cNvPr>
            <p:cNvSpPr txBox="1"/>
            <p:nvPr/>
          </p:nvSpPr>
          <p:spPr>
            <a:xfrm>
              <a:off x="8486054" y="4621035"/>
              <a:ext cx="163830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1000" b="1" spc="25" dirty="0">
                  <a:solidFill>
                    <a:srgbClr val="231F2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or</a:t>
              </a:r>
              <a:endParaRPr sz="100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endParaRPr>
            </a:p>
          </p:txBody>
        </p:sp>
        <p:sp>
          <p:nvSpPr>
            <p:cNvPr id="6" name="object 66">
              <a:extLst>
                <a:ext uri="{FF2B5EF4-FFF2-40B4-BE49-F238E27FC236}">
                  <a16:creationId xmlns:a16="http://schemas.microsoft.com/office/drawing/2014/main" id="{E8FB9520-B2FC-4B70-FCB2-385D6DA18538}"/>
                </a:ext>
              </a:extLst>
            </p:cNvPr>
            <p:cNvSpPr txBox="1"/>
            <p:nvPr/>
          </p:nvSpPr>
          <p:spPr>
            <a:xfrm>
              <a:off x="759835" y="4679568"/>
              <a:ext cx="2153489" cy="208390"/>
            </a:xfrm>
            <a:prstGeom prst="rect">
              <a:avLst/>
            </a:prstGeom>
          </p:spPr>
          <p:txBody>
            <a:bodyPr vert="horz" wrap="square" lIns="0" tIns="23495" rIns="0" bIns="0" rtlCol="0">
              <a:spAutoFit/>
            </a:bodyPr>
            <a:lstStyle/>
            <a:p>
              <a:pPr marL="12700">
                <a:spcBef>
                  <a:spcPts val="185"/>
                </a:spcBef>
              </a:pPr>
              <a:r>
                <a:rPr lang="en-US" altLang="ja-JP" sz="1200" b="1" spc="-130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(</a:t>
              </a:r>
              <a:r>
                <a:rPr lang="ja-JP" altLang="en-US" sz="1200" b="1" spc="-130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市区町村、特定地点半径</a:t>
              </a:r>
              <a:r>
                <a:rPr lang="en-US" altLang="ja-JP" sz="1200" b="1" spc="-130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3km)</a:t>
              </a: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ED5E00D4-F573-6A7F-0FDC-68B41EDDE2B8}"/>
              </a:ext>
            </a:extLst>
          </p:cNvPr>
          <p:cNvGrpSpPr/>
          <p:nvPr/>
        </p:nvGrpSpPr>
        <p:grpSpPr>
          <a:xfrm>
            <a:off x="573299" y="5614552"/>
            <a:ext cx="9360000" cy="1089229"/>
            <a:chOff x="573299" y="5843152"/>
            <a:chExt cx="9360000" cy="1089229"/>
          </a:xfrm>
        </p:grpSpPr>
        <p:sp>
          <p:nvSpPr>
            <p:cNvPr id="166" name="角丸四角形 80">
              <a:extLst>
                <a:ext uri="{FF2B5EF4-FFF2-40B4-BE49-F238E27FC236}">
                  <a16:creationId xmlns:a16="http://schemas.microsoft.com/office/drawing/2014/main" id="{F0E3DFD0-3718-6A64-9152-F8ACDD3D6C4A}"/>
                </a:ext>
              </a:extLst>
            </p:cNvPr>
            <p:cNvSpPr/>
            <p:nvPr/>
          </p:nvSpPr>
          <p:spPr>
            <a:xfrm>
              <a:off x="573299" y="5852381"/>
              <a:ext cx="9360000" cy="1080000"/>
            </a:xfrm>
            <a:prstGeom prst="roundRect">
              <a:avLst>
                <a:gd name="adj" fmla="val 10828"/>
              </a:avLst>
            </a:prstGeom>
            <a:gradFill>
              <a:gsLst>
                <a:gs pos="0">
                  <a:srgbClr val="FEEFEE"/>
                </a:gs>
                <a:gs pos="100000">
                  <a:srgbClr val="FEE9E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7" name="object 30">
              <a:extLst>
                <a:ext uri="{FF2B5EF4-FFF2-40B4-BE49-F238E27FC236}">
                  <a16:creationId xmlns:a16="http://schemas.microsoft.com/office/drawing/2014/main" id="{BD40BD95-2FDD-7A59-30FB-0122FF62F47C}"/>
                </a:ext>
              </a:extLst>
            </p:cNvPr>
            <p:cNvSpPr txBox="1"/>
            <p:nvPr/>
          </p:nvSpPr>
          <p:spPr>
            <a:xfrm>
              <a:off x="3365500" y="6641584"/>
              <a:ext cx="1359572" cy="184666"/>
            </a:xfrm>
            <a:prstGeom prst="rect">
              <a:avLst/>
            </a:prstGeom>
          </p:spPr>
          <p:txBody>
            <a:bodyPr vert="horz" wrap="square" lIns="0" tIns="30480" rIns="0" bIns="0" rtlCol="0">
              <a:spAutoFit/>
            </a:bodyPr>
            <a:lstStyle/>
            <a:p>
              <a:pPr marL="40005" marR="5080" indent="-27940">
                <a:lnSpc>
                  <a:spcPts val="1200"/>
                </a:lnSpc>
                <a:spcBef>
                  <a:spcPts val="240"/>
                </a:spcBef>
              </a:pPr>
              <a:r>
                <a:rPr sz="1100" b="1" spc="50" dirty="0">
                  <a:solidFill>
                    <a:srgbClr val="231F2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30～40</a:t>
              </a:r>
              <a:r>
                <a:rPr sz="1100" b="1" dirty="0">
                  <a:solidFill>
                    <a:srgbClr val="231F2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代</a:t>
              </a:r>
              <a:r>
                <a:rPr sz="1100" b="1" spc="40" dirty="0">
                  <a:solidFill>
                    <a:srgbClr val="231F2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独身女性</a:t>
              </a:r>
              <a:endParaRPr sz="1100" dirty="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endParaRPr>
            </a:p>
          </p:txBody>
        </p:sp>
        <p:sp>
          <p:nvSpPr>
            <p:cNvPr id="168" name="object 31">
              <a:extLst>
                <a:ext uri="{FF2B5EF4-FFF2-40B4-BE49-F238E27FC236}">
                  <a16:creationId xmlns:a16="http://schemas.microsoft.com/office/drawing/2014/main" id="{AD17ED74-172E-063B-C7AA-7B752EFB49AC}"/>
                </a:ext>
              </a:extLst>
            </p:cNvPr>
            <p:cNvSpPr txBox="1"/>
            <p:nvPr/>
          </p:nvSpPr>
          <p:spPr>
            <a:xfrm>
              <a:off x="5601194" y="6503972"/>
              <a:ext cx="866727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ts val="955"/>
                </a:lnSpc>
                <a:spcBef>
                  <a:spcPts val="100"/>
                </a:spcBef>
              </a:pPr>
              <a:r>
                <a:rPr sz="800" b="1" spc="-30" dirty="0">
                  <a:solidFill>
                    <a:srgbClr val="231F2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年収</a:t>
              </a:r>
              <a:endParaRPr sz="800" dirty="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endParaRPr>
            </a:p>
            <a:p>
              <a:pPr algn="ctr">
                <a:lnSpc>
                  <a:spcPts val="1435"/>
                </a:lnSpc>
              </a:pPr>
              <a:r>
                <a:rPr sz="1200" b="1" spc="50" dirty="0">
                  <a:solidFill>
                    <a:srgbClr val="231F2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Hypatia Sans Pro"/>
                </a:rPr>
                <a:t>500</a:t>
              </a:r>
              <a:r>
                <a:rPr sz="800" b="1" spc="-15" dirty="0">
                  <a:solidFill>
                    <a:srgbClr val="231F2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万円以上</a:t>
              </a:r>
              <a:endParaRPr sz="800" dirty="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endParaRPr>
            </a:p>
          </p:txBody>
        </p:sp>
        <p:sp>
          <p:nvSpPr>
            <p:cNvPr id="169" name="object 37">
              <a:extLst>
                <a:ext uri="{FF2B5EF4-FFF2-40B4-BE49-F238E27FC236}">
                  <a16:creationId xmlns:a16="http://schemas.microsoft.com/office/drawing/2014/main" id="{B0244103-213A-9C0F-BB5C-564FEF739277}"/>
                </a:ext>
              </a:extLst>
            </p:cNvPr>
            <p:cNvSpPr txBox="1"/>
            <p:nvPr/>
          </p:nvSpPr>
          <p:spPr>
            <a:xfrm>
              <a:off x="7842745" y="5911850"/>
              <a:ext cx="612775" cy="1359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800" b="1" spc="-50" dirty="0">
                  <a:solidFill>
                    <a:srgbClr val="7B2639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職業イメージ</a:t>
              </a:r>
              <a:endParaRPr sz="800" dirty="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endParaRPr>
            </a:p>
          </p:txBody>
        </p:sp>
        <p:pic>
          <p:nvPicPr>
            <p:cNvPr id="170" name="object 46">
              <a:extLst>
                <a:ext uri="{FF2B5EF4-FFF2-40B4-BE49-F238E27FC236}">
                  <a16:creationId xmlns:a16="http://schemas.microsoft.com/office/drawing/2014/main" id="{9CFE0FFD-43A3-32A3-BE7A-C30BF8B4A49E}"/>
                </a:ext>
              </a:extLst>
            </p:cNvPr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18156" y="6063542"/>
              <a:ext cx="432803" cy="305508"/>
            </a:xfrm>
            <a:prstGeom prst="rect">
              <a:avLst/>
            </a:prstGeom>
          </p:spPr>
        </p:pic>
        <p:pic>
          <p:nvPicPr>
            <p:cNvPr id="171" name="object 47">
              <a:extLst>
                <a:ext uri="{FF2B5EF4-FFF2-40B4-BE49-F238E27FC236}">
                  <a16:creationId xmlns:a16="http://schemas.microsoft.com/office/drawing/2014/main" id="{3D82AE22-11B4-D7EB-42BA-28E006591389}"/>
                </a:ext>
              </a:extLst>
            </p:cNvPr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89267" y="5843152"/>
              <a:ext cx="483428" cy="585203"/>
            </a:xfrm>
            <a:prstGeom prst="rect">
              <a:avLst/>
            </a:prstGeom>
          </p:spPr>
        </p:pic>
        <p:grpSp>
          <p:nvGrpSpPr>
            <p:cNvPr id="172" name="object 48">
              <a:extLst>
                <a:ext uri="{FF2B5EF4-FFF2-40B4-BE49-F238E27FC236}">
                  <a16:creationId xmlns:a16="http://schemas.microsoft.com/office/drawing/2014/main" id="{79A5FAA1-A82A-0ECD-961D-8744AEF248AE}"/>
                </a:ext>
              </a:extLst>
            </p:cNvPr>
            <p:cNvGrpSpPr/>
            <p:nvPr/>
          </p:nvGrpSpPr>
          <p:grpSpPr>
            <a:xfrm>
              <a:off x="4849875" y="6170382"/>
              <a:ext cx="307975" cy="307975"/>
              <a:chOff x="5098792" y="3016074"/>
              <a:chExt cx="307975" cy="307975"/>
            </a:xfrm>
          </p:grpSpPr>
          <p:sp>
            <p:nvSpPr>
              <p:cNvPr id="173" name="object 49">
                <a:extLst>
                  <a:ext uri="{FF2B5EF4-FFF2-40B4-BE49-F238E27FC236}">
                    <a16:creationId xmlns:a16="http://schemas.microsoft.com/office/drawing/2014/main" id="{3AD9D62F-7E32-F76A-7049-DBDE6BD83C3C}"/>
                  </a:ext>
                </a:extLst>
              </p:cNvPr>
              <p:cNvSpPr/>
              <p:nvPr/>
            </p:nvSpPr>
            <p:spPr>
              <a:xfrm>
                <a:off x="5105142" y="3022431"/>
                <a:ext cx="295275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95275" h="295275">
                    <a:moveTo>
                      <a:pt x="0" y="0"/>
                    </a:moveTo>
                    <a:lnTo>
                      <a:pt x="295071" y="295071"/>
                    </a:lnTo>
                  </a:path>
                </a:pathLst>
              </a:custGeom>
              <a:ln w="1270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74" name="object 50">
                <a:extLst>
                  <a:ext uri="{FF2B5EF4-FFF2-40B4-BE49-F238E27FC236}">
                    <a16:creationId xmlns:a16="http://schemas.microsoft.com/office/drawing/2014/main" id="{148FEE36-F2AE-B3B9-9BF3-6A00B0942E72}"/>
                  </a:ext>
                </a:extLst>
              </p:cNvPr>
              <p:cNvSpPr/>
              <p:nvPr/>
            </p:nvSpPr>
            <p:spPr>
              <a:xfrm>
                <a:off x="5105142" y="3022424"/>
                <a:ext cx="295275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95275" h="295275">
                    <a:moveTo>
                      <a:pt x="0" y="295071"/>
                    </a:moveTo>
                    <a:lnTo>
                      <a:pt x="295071" y="0"/>
                    </a:lnTo>
                  </a:path>
                </a:pathLst>
              </a:custGeom>
              <a:ln w="1270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175" name="object 53">
              <a:extLst>
                <a:ext uri="{FF2B5EF4-FFF2-40B4-BE49-F238E27FC236}">
                  <a16:creationId xmlns:a16="http://schemas.microsoft.com/office/drawing/2014/main" id="{670FF49D-52A3-0171-D8E0-86E0755B502D}"/>
                </a:ext>
              </a:extLst>
            </p:cNvPr>
            <p:cNvSpPr/>
            <p:nvPr/>
          </p:nvSpPr>
          <p:spPr>
            <a:xfrm>
              <a:off x="601300" y="6064250"/>
              <a:ext cx="2480400" cy="648000"/>
            </a:xfrm>
            <a:custGeom>
              <a:avLst/>
              <a:gdLst/>
              <a:ahLst/>
              <a:cxnLst/>
              <a:rect l="l" t="t" r="r" b="b"/>
              <a:pathLst>
                <a:path w="2698115" h="648335">
                  <a:moveTo>
                    <a:pt x="2373541" y="648004"/>
                  </a:moveTo>
                  <a:lnTo>
                    <a:pt x="323989" y="648004"/>
                  </a:lnTo>
                  <a:lnTo>
                    <a:pt x="276113" y="644491"/>
                  </a:lnTo>
                  <a:lnTo>
                    <a:pt x="230418" y="634286"/>
                  </a:lnTo>
                  <a:lnTo>
                    <a:pt x="187405" y="617891"/>
                  </a:lnTo>
                  <a:lnTo>
                    <a:pt x="147575" y="595806"/>
                  </a:lnTo>
                  <a:lnTo>
                    <a:pt x="111430" y="568532"/>
                  </a:lnTo>
                  <a:lnTo>
                    <a:pt x="79470" y="536572"/>
                  </a:lnTo>
                  <a:lnTo>
                    <a:pt x="52197" y="500425"/>
                  </a:lnTo>
                  <a:lnTo>
                    <a:pt x="30113" y="460594"/>
                  </a:lnTo>
                  <a:lnTo>
                    <a:pt x="13717" y="417579"/>
                  </a:lnTo>
                  <a:lnTo>
                    <a:pt x="3512" y="371881"/>
                  </a:lnTo>
                  <a:lnTo>
                    <a:pt x="0" y="324002"/>
                  </a:lnTo>
                  <a:lnTo>
                    <a:pt x="3512" y="276123"/>
                  </a:lnTo>
                  <a:lnTo>
                    <a:pt x="13717" y="230425"/>
                  </a:lnTo>
                  <a:lnTo>
                    <a:pt x="30113" y="187410"/>
                  </a:lnTo>
                  <a:lnTo>
                    <a:pt x="52197" y="147579"/>
                  </a:lnTo>
                  <a:lnTo>
                    <a:pt x="79470" y="111432"/>
                  </a:lnTo>
                  <a:lnTo>
                    <a:pt x="111430" y="79471"/>
                  </a:lnTo>
                  <a:lnTo>
                    <a:pt x="147575" y="52198"/>
                  </a:lnTo>
                  <a:lnTo>
                    <a:pt x="187405" y="30113"/>
                  </a:lnTo>
                  <a:lnTo>
                    <a:pt x="230418" y="13717"/>
                  </a:lnTo>
                  <a:lnTo>
                    <a:pt x="276113" y="3512"/>
                  </a:lnTo>
                  <a:lnTo>
                    <a:pt x="323989" y="0"/>
                  </a:lnTo>
                  <a:lnTo>
                    <a:pt x="2373541" y="0"/>
                  </a:lnTo>
                  <a:lnTo>
                    <a:pt x="2421420" y="3512"/>
                  </a:lnTo>
                  <a:lnTo>
                    <a:pt x="2467117" y="13717"/>
                  </a:lnTo>
                  <a:lnTo>
                    <a:pt x="2510132" y="30113"/>
                  </a:lnTo>
                  <a:lnTo>
                    <a:pt x="2549964" y="52198"/>
                  </a:lnTo>
                  <a:lnTo>
                    <a:pt x="2586111" y="79471"/>
                  </a:lnTo>
                  <a:lnTo>
                    <a:pt x="2618071" y="111432"/>
                  </a:lnTo>
                  <a:lnTo>
                    <a:pt x="2645345" y="147579"/>
                  </a:lnTo>
                  <a:lnTo>
                    <a:pt x="2667430" y="187410"/>
                  </a:lnTo>
                  <a:lnTo>
                    <a:pt x="2683825" y="230425"/>
                  </a:lnTo>
                  <a:lnTo>
                    <a:pt x="2694030" y="276123"/>
                  </a:lnTo>
                  <a:lnTo>
                    <a:pt x="2697543" y="324002"/>
                  </a:lnTo>
                  <a:lnTo>
                    <a:pt x="2694030" y="371881"/>
                  </a:lnTo>
                  <a:lnTo>
                    <a:pt x="2683825" y="417579"/>
                  </a:lnTo>
                  <a:lnTo>
                    <a:pt x="2667430" y="460594"/>
                  </a:lnTo>
                  <a:lnTo>
                    <a:pt x="2645345" y="500425"/>
                  </a:lnTo>
                  <a:lnTo>
                    <a:pt x="2618071" y="536572"/>
                  </a:lnTo>
                  <a:lnTo>
                    <a:pt x="2586111" y="568532"/>
                  </a:lnTo>
                  <a:lnTo>
                    <a:pt x="2549964" y="595806"/>
                  </a:lnTo>
                  <a:lnTo>
                    <a:pt x="2510132" y="617891"/>
                  </a:lnTo>
                  <a:lnTo>
                    <a:pt x="2467117" y="634286"/>
                  </a:lnTo>
                  <a:lnTo>
                    <a:pt x="2421420" y="644491"/>
                  </a:lnTo>
                  <a:lnTo>
                    <a:pt x="2373541" y="648004"/>
                  </a:lnTo>
                  <a:close/>
                </a:path>
              </a:pathLst>
            </a:custGeom>
            <a:gradFill>
              <a:gsLst>
                <a:gs pos="0">
                  <a:srgbClr val="EE778C"/>
                </a:gs>
                <a:gs pos="99000">
                  <a:srgbClr val="B32D54"/>
                </a:gs>
              </a:gsLst>
              <a:lin ang="5400000" scaled="0"/>
            </a:gradFill>
            <a:ln w="12699">
              <a:solidFill>
                <a:srgbClr val="F6F6F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8" name="object 61">
              <a:extLst>
                <a:ext uri="{FF2B5EF4-FFF2-40B4-BE49-F238E27FC236}">
                  <a16:creationId xmlns:a16="http://schemas.microsoft.com/office/drawing/2014/main" id="{B68F3456-69C4-CF92-C27D-E8DF61BF5761}"/>
                </a:ext>
              </a:extLst>
            </p:cNvPr>
            <p:cNvSpPr txBox="1"/>
            <p:nvPr/>
          </p:nvSpPr>
          <p:spPr>
            <a:xfrm>
              <a:off x="1189135" y="6100871"/>
              <a:ext cx="1304290" cy="239168"/>
            </a:xfrm>
            <a:prstGeom prst="rect">
              <a:avLst/>
            </a:prstGeom>
          </p:spPr>
          <p:txBody>
            <a:bodyPr vert="horz" wrap="square" lIns="0" tIns="23495" rIns="0" bIns="0" rtlCol="0">
              <a:spAutoFit/>
            </a:bodyPr>
            <a:lstStyle/>
            <a:p>
              <a:pPr marL="12700">
                <a:spcBef>
                  <a:spcPts val="185"/>
                </a:spcBef>
              </a:pPr>
              <a:r>
                <a:rPr sz="1400" b="1" spc="-155" dirty="0" err="1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キャリアウーマン</a:t>
              </a:r>
              <a:endParaRPr sz="800" dirty="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endParaRPr>
            </a:p>
          </p:txBody>
        </p:sp>
        <p:sp>
          <p:nvSpPr>
            <p:cNvPr id="179" name="object 66">
              <a:extLst>
                <a:ext uri="{FF2B5EF4-FFF2-40B4-BE49-F238E27FC236}">
                  <a16:creationId xmlns:a16="http://schemas.microsoft.com/office/drawing/2014/main" id="{CF5F00DF-FD82-C0FF-3F55-8FF9169B23A1}"/>
                </a:ext>
              </a:extLst>
            </p:cNvPr>
            <p:cNvSpPr/>
            <p:nvPr/>
          </p:nvSpPr>
          <p:spPr>
            <a:xfrm>
              <a:off x="7056564" y="6095991"/>
              <a:ext cx="2188210" cy="0"/>
            </a:xfrm>
            <a:custGeom>
              <a:avLst/>
              <a:gdLst/>
              <a:ahLst/>
              <a:cxnLst/>
              <a:rect l="l" t="t" r="r" b="b"/>
              <a:pathLst>
                <a:path w="2188209">
                  <a:moveTo>
                    <a:pt x="0" y="0"/>
                  </a:moveTo>
                  <a:lnTo>
                    <a:pt x="2187803" y="0"/>
                  </a:lnTo>
                </a:path>
              </a:pathLst>
            </a:custGeom>
            <a:ln w="4686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180" name="グラフィックス 69">
              <a:extLst>
                <a:ext uri="{FF2B5EF4-FFF2-40B4-BE49-F238E27FC236}">
                  <a16:creationId xmlns:a16="http://schemas.microsoft.com/office/drawing/2014/main" id="{C83EE806-86C7-38C3-4F12-CBDE478C14BA}"/>
                </a:ext>
              </a:extLst>
            </p:cNvPr>
            <p:cNvGrpSpPr/>
            <p:nvPr/>
          </p:nvGrpSpPr>
          <p:grpSpPr>
            <a:xfrm>
              <a:off x="7062896" y="6220455"/>
              <a:ext cx="2180355" cy="605795"/>
              <a:chOff x="7311813" y="3009200"/>
              <a:chExt cx="2180355" cy="605795"/>
            </a:xfrm>
            <a:solidFill>
              <a:srgbClr val="FFFFFF"/>
            </a:solidFill>
          </p:grpSpPr>
          <p:sp>
            <p:nvSpPr>
              <p:cNvPr id="181" name="フリーフォーム 73">
                <a:extLst>
                  <a:ext uri="{FF2B5EF4-FFF2-40B4-BE49-F238E27FC236}">
                    <a16:creationId xmlns:a16="http://schemas.microsoft.com/office/drawing/2014/main" id="{969FF824-F9DB-E4D9-74B3-5E0EAA7054E2}"/>
                  </a:ext>
                </a:extLst>
              </p:cNvPr>
              <p:cNvSpPr/>
              <p:nvPr/>
            </p:nvSpPr>
            <p:spPr>
              <a:xfrm>
                <a:off x="7311813" y="3009200"/>
                <a:ext cx="1048094" cy="159239"/>
              </a:xfrm>
              <a:custGeom>
                <a:avLst/>
                <a:gdLst>
                  <a:gd name="connsiteX0" fmla="*/ 0 w 1048094"/>
                  <a:gd name="connsiteY0" fmla="*/ 0 h 159239"/>
                  <a:gd name="connsiteX1" fmla="*/ 1048095 w 1048094"/>
                  <a:gd name="connsiteY1" fmla="*/ 0 h 159239"/>
                  <a:gd name="connsiteX2" fmla="*/ 1048095 w 1048094"/>
                  <a:gd name="connsiteY2" fmla="*/ 159240 h 159239"/>
                  <a:gd name="connsiteX3" fmla="*/ 0 w 1048094"/>
                  <a:gd name="connsiteY3" fmla="*/ 159240 h 159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8094" h="159239">
                    <a:moveTo>
                      <a:pt x="0" y="0"/>
                    </a:moveTo>
                    <a:lnTo>
                      <a:pt x="1048095" y="0"/>
                    </a:lnTo>
                    <a:lnTo>
                      <a:pt x="1048095" y="159240"/>
                    </a:lnTo>
                    <a:lnTo>
                      <a:pt x="0" y="159240"/>
                    </a:lnTo>
                    <a:close/>
                  </a:path>
                </a:pathLst>
              </a:custGeom>
              <a:solidFill>
                <a:srgbClr val="FFFFFF"/>
              </a:solidFill>
              <a:ln w="12648" cap="flat">
                <a:noFill/>
                <a:prstDash val="solid"/>
                <a:miter/>
              </a:ln>
            </p:spPr>
            <p:txBody>
              <a:bodyPr wrap="none" rtlCol="0" anchor="ctr"/>
              <a:lstStyle/>
              <a:p>
                <a:pPr algn="ctr"/>
                <a:r>
                  <a:rPr lang="ja-JP" altLang="en-US" sz="900" b="1" spc="-20" dirty="0">
                    <a:solidFill>
                      <a:srgbClr val="231F2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Yu Gothic"/>
                  </a:rPr>
                  <a:t>営業職</a:t>
                </a:r>
                <a:endParaRPr lang="ja-JP" altLang="en-US" sz="900"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endParaRPr>
              </a:p>
            </p:txBody>
          </p:sp>
          <p:sp>
            <p:nvSpPr>
              <p:cNvPr id="182" name="フリーフォーム 74">
                <a:extLst>
                  <a:ext uri="{FF2B5EF4-FFF2-40B4-BE49-F238E27FC236}">
                    <a16:creationId xmlns:a16="http://schemas.microsoft.com/office/drawing/2014/main" id="{CCF4465F-2DE5-0216-D940-D54E5CC5AE41}"/>
                  </a:ext>
                </a:extLst>
              </p:cNvPr>
              <p:cNvSpPr/>
              <p:nvPr/>
            </p:nvSpPr>
            <p:spPr>
              <a:xfrm>
                <a:off x="7311813" y="3232541"/>
                <a:ext cx="1048094" cy="159239"/>
              </a:xfrm>
              <a:custGeom>
                <a:avLst/>
                <a:gdLst>
                  <a:gd name="connsiteX0" fmla="*/ 0 w 1048094"/>
                  <a:gd name="connsiteY0" fmla="*/ 0 h 159239"/>
                  <a:gd name="connsiteX1" fmla="*/ 1048095 w 1048094"/>
                  <a:gd name="connsiteY1" fmla="*/ 0 h 159239"/>
                  <a:gd name="connsiteX2" fmla="*/ 1048095 w 1048094"/>
                  <a:gd name="connsiteY2" fmla="*/ 159240 h 159239"/>
                  <a:gd name="connsiteX3" fmla="*/ 0 w 1048094"/>
                  <a:gd name="connsiteY3" fmla="*/ 159240 h 159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8094" h="159239">
                    <a:moveTo>
                      <a:pt x="0" y="0"/>
                    </a:moveTo>
                    <a:lnTo>
                      <a:pt x="1048095" y="0"/>
                    </a:lnTo>
                    <a:lnTo>
                      <a:pt x="1048095" y="159240"/>
                    </a:lnTo>
                    <a:lnTo>
                      <a:pt x="0" y="159240"/>
                    </a:lnTo>
                    <a:close/>
                  </a:path>
                </a:pathLst>
              </a:custGeom>
              <a:solidFill>
                <a:srgbClr val="FFFFFF"/>
              </a:solidFill>
              <a:ln w="12648" cap="flat">
                <a:noFill/>
                <a:prstDash val="solid"/>
                <a:miter/>
              </a:ln>
            </p:spPr>
            <p:txBody>
              <a:bodyPr wrap="none" rtlCol="0" anchor="ctr"/>
              <a:lstStyle/>
              <a:p>
                <a:pPr algn="ctr"/>
                <a:r>
                  <a:rPr lang="ja-JP" altLang="en-US" sz="900" b="1" spc="-20" dirty="0">
                    <a:solidFill>
                      <a:srgbClr val="231F2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Yu Gothic"/>
                  </a:rPr>
                  <a:t>看護師</a:t>
                </a:r>
                <a:endParaRPr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endParaRPr>
              </a:p>
            </p:txBody>
          </p:sp>
          <p:sp>
            <p:nvSpPr>
              <p:cNvPr id="183" name="フリーフォーム 75">
                <a:extLst>
                  <a:ext uri="{FF2B5EF4-FFF2-40B4-BE49-F238E27FC236}">
                    <a16:creationId xmlns:a16="http://schemas.microsoft.com/office/drawing/2014/main" id="{E13A3F19-146F-5106-5041-E4C36A47D04A}"/>
                  </a:ext>
                </a:extLst>
              </p:cNvPr>
              <p:cNvSpPr/>
              <p:nvPr/>
            </p:nvSpPr>
            <p:spPr>
              <a:xfrm>
                <a:off x="8444074" y="3009200"/>
                <a:ext cx="1048094" cy="159239"/>
              </a:xfrm>
              <a:custGeom>
                <a:avLst/>
                <a:gdLst>
                  <a:gd name="connsiteX0" fmla="*/ 0 w 1048094"/>
                  <a:gd name="connsiteY0" fmla="*/ 0 h 159239"/>
                  <a:gd name="connsiteX1" fmla="*/ 1048095 w 1048094"/>
                  <a:gd name="connsiteY1" fmla="*/ 0 h 159239"/>
                  <a:gd name="connsiteX2" fmla="*/ 1048095 w 1048094"/>
                  <a:gd name="connsiteY2" fmla="*/ 159240 h 159239"/>
                  <a:gd name="connsiteX3" fmla="*/ 0 w 1048094"/>
                  <a:gd name="connsiteY3" fmla="*/ 159240 h 159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8094" h="159239">
                    <a:moveTo>
                      <a:pt x="0" y="0"/>
                    </a:moveTo>
                    <a:lnTo>
                      <a:pt x="1048095" y="0"/>
                    </a:lnTo>
                    <a:lnTo>
                      <a:pt x="1048095" y="159240"/>
                    </a:lnTo>
                    <a:lnTo>
                      <a:pt x="0" y="159240"/>
                    </a:lnTo>
                    <a:close/>
                  </a:path>
                </a:pathLst>
              </a:custGeom>
              <a:solidFill>
                <a:srgbClr val="FFFFFF"/>
              </a:solidFill>
              <a:ln w="12648" cap="flat">
                <a:noFill/>
                <a:prstDash val="solid"/>
                <a:miter/>
              </a:ln>
            </p:spPr>
            <p:txBody>
              <a:bodyPr wrap="none" rtlCol="0" anchor="ctr"/>
              <a:lstStyle/>
              <a:p>
                <a:pPr algn="ctr"/>
                <a:r>
                  <a:rPr lang="ja-JP" altLang="en-US" sz="900" b="1" spc="-55" dirty="0">
                    <a:solidFill>
                      <a:srgbClr val="231F2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Yu Gothic"/>
                  </a:rPr>
                  <a:t>コンサルタント</a:t>
                </a:r>
                <a:endParaRPr lang="ja-JP" altLang="en-US" sz="900"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endParaRPr>
              </a:p>
            </p:txBody>
          </p:sp>
          <p:sp>
            <p:nvSpPr>
              <p:cNvPr id="184" name="フリーフォーム 76">
                <a:extLst>
                  <a:ext uri="{FF2B5EF4-FFF2-40B4-BE49-F238E27FC236}">
                    <a16:creationId xmlns:a16="http://schemas.microsoft.com/office/drawing/2014/main" id="{A6FB4E5A-AE4D-630B-576A-803D5C118FAA}"/>
                  </a:ext>
                </a:extLst>
              </p:cNvPr>
              <p:cNvSpPr/>
              <p:nvPr/>
            </p:nvSpPr>
            <p:spPr>
              <a:xfrm>
                <a:off x="8444074" y="3232541"/>
                <a:ext cx="1048094" cy="159239"/>
              </a:xfrm>
              <a:custGeom>
                <a:avLst/>
                <a:gdLst>
                  <a:gd name="connsiteX0" fmla="*/ 0 w 1048094"/>
                  <a:gd name="connsiteY0" fmla="*/ 0 h 159239"/>
                  <a:gd name="connsiteX1" fmla="*/ 1048095 w 1048094"/>
                  <a:gd name="connsiteY1" fmla="*/ 0 h 159239"/>
                  <a:gd name="connsiteX2" fmla="*/ 1048095 w 1048094"/>
                  <a:gd name="connsiteY2" fmla="*/ 159240 h 159239"/>
                  <a:gd name="connsiteX3" fmla="*/ 0 w 1048094"/>
                  <a:gd name="connsiteY3" fmla="*/ 159240 h 159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8094" h="159239">
                    <a:moveTo>
                      <a:pt x="0" y="0"/>
                    </a:moveTo>
                    <a:lnTo>
                      <a:pt x="1048095" y="0"/>
                    </a:lnTo>
                    <a:lnTo>
                      <a:pt x="1048095" y="159240"/>
                    </a:lnTo>
                    <a:lnTo>
                      <a:pt x="0" y="159240"/>
                    </a:lnTo>
                    <a:close/>
                  </a:path>
                </a:pathLst>
              </a:custGeom>
              <a:solidFill>
                <a:srgbClr val="FFFFFF"/>
              </a:solidFill>
              <a:ln w="12648" cap="flat">
                <a:noFill/>
                <a:prstDash val="solid"/>
                <a:miter/>
              </a:ln>
            </p:spPr>
            <p:txBody>
              <a:bodyPr wrap="none" rtlCol="0" anchor="ctr"/>
              <a:lstStyle/>
              <a:p>
                <a:pPr algn="ctr"/>
                <a:r>
                  <a:rPr lang="en" altLang="ja-JP" sz="900" b="1" dirty="0">
                    <a:solidFill>
                      <a:srgbClr val="231F2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Yu Gothic"/>
                  </a:rPr>
                  <a:t>IT</a:t>
                </a:r>
                <a:r>
                  <a:rPr lang="ja-JP" altLang="en-US" sz="900" b="1" spc="-45" dirty="0">
                    <a:solidFill>
                      <a:srgbClr val="231F2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Yu Gothic"/>
                  </a:rPr>
                  <a:t>エンジニア</a:t>
                </a:r>
                <a:endParaRPr lang="ja-JP" altLang="en-US" sz="900"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endParaRPr>
              </a:p>
            </p:txBody>
          </p:sp>
          <p:sp>
            <p:nvSpPr>
              <p:cNvPr id="185" name="フリーフォーム 77">
                <a:extLst>
                  <a:ext uri="{FF2B5EF4-FFF2-40B4-BE49-F238E27FC236}">
                    <a16:creationId xmlns:a16="http://schemas.microsoft.com/office/drawing/2014/main" id="{DF30CEE0-D100-19C7-3208-10CEBC5554C1}"/>
                  </a:ext>
                </a:extLst>
              </p:cNvPr>
              <p:cNvSpPr/>
              <p:nvPr/>
            </p:nvSpPr>
            <p:spPr>
              <a:xfrm>
                <a:off x="7311813" y="3455755"/>
                <a:ext cx="1048094" cy="159239"/>
              </a:xfrm>
              <a:custGeom>
                <a:avLst/>
                <a:gdLst>
                  <a:gd name="connsiteX0" fmla="*/ 0 w 1048094"/>
                  <a:gd name="connsiteY0" fmla="*/ 0 h 159239"/>
                  <a:gd name="connsiteX1" fmla="*/ 1048095 w 1048094"/>
                  <a:gd name="connsiteY1" fmla="*/ 0 h 159239"/>
                  <a:gd name="connsiteX2" fmla="*/ 1048095 w 1048094"/>
                  <a:gd name="connsiteY2" fmla="*/ 159240 h 159239"/>
                  <a:gd name="connsiteX3" fmla="*/ 0 w 1048094"/>
                  <a:gd name="connsiteY3" fmla="*/ 159240 h 159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8094" h="159239">
                    <a:moveTo>
                      <a:pt x="0" y="0"/>
                    </a:moveTo>
                    <a:lnTo>
                      <a:pt x="1048095" y="0"/>
                    </a:lnTo>
                    <a:lnTo>
                      <a:pt x="1048095" y="159240"/>
                    </a:lnTo>
                    <a:lnTo>
                      <a:pt x="0" y="159240"/>
                    </a:lnTo>
                    <a:close/>
                  </a:path>
                </a:pathLst>
              </a:custGeom>
              <a:solidFill>
                <a:srgbClr val="FFFFFF"/>
              </a:solidFill>
              <a:ln w="12648" cap="flat">
                <a:noFill/>
                <a:prstDash val="solid"/>
                <a:miter/>
              </a:ln>
            </p:spPr>
            <p:txBody>
              <a:bodyPr wrap="none" rtlCol="0" anchor="ctr"/>
              <a:lstStyle/>
              <a:p>
                <a:pPr algn="ctr"/>
                <a:r>
                  <a:rPr lang="ja-JP" altLang="en-US" sz="900" b="1" spc="-20" dirty="0">
                    <a:solidFill>
                      <a:srgbClr val="231F2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Yu Gothic"/>
                  </a:rPr>
                  <a:t>薬剤師</a:t>
                </a:r>
                <a:endParaRPr lang="ja-JP" altLang="en-US" sz="900"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endParaRPr>
              </a:p>
            </p:txBody>
          </p:sp>
          <p:sp>
            <p:nvSpPr>
              <p:cNvPr id="186" name="フリーフォーム 78">
                <a:extLst>
                  <a:ext uri="{FF2B5EF4-FFF2-40B4-BE49-F238E27FC236}">
                    <a16:creationId xmlns:a16="http://schemas.microsoft.com/office/drawing/2014/main" id="{F11981B3-D156-1F95-1ADE-E8CA4C4EA7C1}"/>
                  </a:ext>
                </a:extLst>
              </p:cNvPr>
              <p:cNvSpPr/>
              <p:nvPr/>
            </p:nvSpPr>
            <p:spPr>
              <a:xfrm>
                <a:off x="8444074" y="3455755"/>
                <a:ext cx="1048094" cy="159239"/>
              </a:xfrm>
              <a:custGeom>
                <a:avLst/>
                <a:gdLst>
                  <a:gd name="connsiteX0" fmla="*/ 0 w 1048094"/>
                  <a:gd name="connsiteY0" fmla="*/ 0 h 159239"/>
                  <a:gd name="connsiteX1" fmla="*/ 1048095 w 1048094"/>
                  <a:gd name="connsiteY1" fmla="*/ 0 h 159239"/>
                  <a:gd name="connsiteX2" fmla="*/ 1048095 w 1048094"/>
                  <a:gd name="connsiteY2" fmla="*/ 159240 h 159239"/>
                  <a:gd name="connsiteX3" fmla="*/ 0 w 1048094"/>
                  <a:gd name="connsiteY3" fmla="*/ 159240 h 159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8094" h="159239">
                    <a:moveTo>
                      <a:pt x="0" y="0"/>
                    </a:moveTo>
                    <a:lnTo>
                      <a:pt x="1048095" y="0"/>
                    </a:lnTo>
                    <a:lnTo>
                      <a:pt x="1048095" y="159240"/>
                    </a:lnTo>
                    <a:lnTo>
                      <a:pt x="0" y="159240"/>
                    </a:lnTo>
                    <a:close/>
                  </a:path>
                </a:pathLst>
              </a:custGeom>
              <a:solidFill>
                <a:srgbClr val="FFFFFF"/>
              </a:solidFill>
              <a:ln w="12648" cap="flat">
                <a:noFill/>
                <a:prstDash val="solid"/>
                <a:miter/>
              </a:ln>
            </p:spPr>
            <p:txBody>
              <a:bodyPr wrap="none" rtlCol="0" anchor="ctr"/>
              <a:lstStyle/>
              <a:p>
                <a:pPr algn="ctr"/>
                <a:r>
                  <a:rPr lang="ja-JP" altLang="en-US" sz="900" b="1" spc="-20" dirty="0">
                    <a:solidFill>
                      <a:srgbClr val="231F2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Yu Gothic"/>
                  </a:rPr>
                  <a:t>管理職</a:t>
                </a:r>
                <a:endParaRPr lang="ja-JP" altLang="en-US" sz="900"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endParaRPr>
              </a:p>
            </p:txBody>
          </p:sp>
        </p:grpSp>
        <p:sp>
          <p:nvSpPr>
            <p:cNvPr id="9" name="object 66">
              <a:extLst>
                <a:ext uri="{FF2B5EF4-FFF2-40B4-BE49-F238E27FC236}">
                  <a16:creationId xmlns:a16="http://schemas.microsoft.com/office/drawing/2014/main" id="{579AAB7E-DEBC-5DFC-6B63-767634106D12}"/>
                </a:ext>
              </a:extLst>
            </p:cNvPr>
            <p:cNvSpPr txBox="1"/>
            <p:nvPr/>
          </p:nvSpPr>
          <p:spPr>
            <a:xfrm>
              <a:off x="1272759" y="6442400"/>
              <a:ext cx="1137043" cy="208390"/>
            </a:xfrm>
            <a:prstGeom prst="rect">
              <a:avLst/>
            </a:prstGeom>
          </p:spPr>
          <p:txBody>
            <a:bodyPr vert="horz" wrap="square" lIns="0" tIns="23495" rIns="0" bIns="0" rtlCol="0">
              <a:spAutoFit/>
            </a:bodyPr>
            <a:lstStyle/>
            <a:p>
              <a:pPr marL="12700">
                <a:spcBef>
                  <a:spcPts val="185"/>
                </a:spcBef>
              </a:pPr>
              <a:r>
                <a:rPr lang="en-US" altLang="ja-JP" sz="1200" b="1" spc="-130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(</a:t>
              </a:r>
              <a:r>
                <a:rPr lang="ja-JP" altLang="en-US" sz="1200" b="1" spc="-130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都道府県単位</a:t>
              </a:r>
              <a:r>
                <a:rPr lang="en-US" altLang="ja-JP" sz="1200" b="1" spc="-130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Yu Gothic"/>
                </a:rPr>
                <a:t>)</a:t>
              </a:r>
            </a:p>
          </p:txBody>
        </p:sp>
      </p:grpSp>
      <p:sp>
        <p:nvSpPr>
          <p:cNvPr id="5" name="TextBox 24">
            <a:extLst>
              <a:ext uri="{FF2B5EF4-FFF2-40B4-BE49-F238E27FC236}">
                <a16:creationId xmlns:a16="http://schemas.microsoft.com/office/drawing/2014/main" id="{276C692C-2148-4AAA-3143-E282CEC61CC1}"/>
              </a:ext>
            </a:extLst>
          </p:cNvPr>
          <p:cNvSpPr txBox="1"/>
          <p:nvPr/>
        </p:nvSpPr>
        <p:spPr>
          <a:xfrm>
            <a:off x="361389" y="1000858"/>
            <a:ext cx="9970616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ネクサス広告のデータを連携・使用したメニュー例になります。</a:t>
            </a:r>
            <a:endParaRPr kumimoji="1"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フッター プレースホルダー 3">
            <a:extLst>
              <a:ext uri="{FF2B5EF4-FFF2-40B4-BE49-F238E27FC236}">
                <a16:creationId xmlns:a16="http://schemas.microsoft.com/office/drawing/2014/main" id="{DB5DCB93-8EFD-0788-62B8-E10DC4CC48FC}"/>
              </a:ext>
            </a:extLst>
          </p:cNvPr>
          <p:cNvSpPr txBox="1">
            <a:spLocks/>
          </p:cNvSpPr>
          <p:nvPr/>
        </p:nvSpPr>
        <p:spPr>
          <a:xfrm>
            <a:off x="3054008" y="7359650"/>
            <a:ext cx="4585379" cy="167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1" lang="en-US" altLang="ja-JP" sz="7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Copyright © 2024 Dream Nexus </a:t>
            </a:r>
            <a:r>
              <a:rPr kumimoji="1" lang="en-US" altLang="ja-JP" sz="700" dirty="0" err="1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Co.,Ltd</a:t>
            </a:r>
            <a:r>
              <a:rPr kumimoji="1" lang="en-US" altLang="ja-JP" sz="7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53173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ECDA6FAB-DA57-3349-25B0-448B85E52C6C}"/>
              </a:ext>
            </a:extLst>
          </p:cNvPr>
          <p:cNvGrpSpPr/>
          <p:nvPr/>
        </p:nvGrpSpPr>
        <p:grpSpPr>
          <a:xfrm>
            <a:off x="837994" y="344999"/>
            <a:ext cx="9017415" cy="3198227"/>
            <a:chOff x="0" y="-1240309"/>
            <a:chExt cx="12759817" cy="42643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39B8C7-FB0E-6F2C-24CF-5D0A05F0B26A}"/>
                </a:ext>
              </a:extLst>
            </p:cNvPr>
            <p:cNvSpPr txBox="1"/>
            <p:nvPr/>
          </p:nvSpPr>
          <p:spPr>
            <a:xfrm>
              <a:off x="0" y="-1240309"/>
              <a:ext cx="3024000" cy="4264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59"/>
                </a:lnSpc>
              </a:pPr>
              <a:endParaRPr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BADB5891-01FB-42C7-8250-DEEF2AE2BAF1}"/>
                </a:ext>
              </a:extLst>
            </p:cNvPr>
            <p:cNvSpPr txBox="1"/>
            <p:nvPr/>
          </p:nvSpPr>
          <p:spPr>
            <a:xfrm>
              <a:off x="0" y="119743"/>
              <a:ext cx="12759817" cy="3877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39"/>
                </a:lnSpc>
              </a:pPr>
              <a:endParaRPr 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7" name="タイトル 1">
            <a:extLst>
              <a:ext uri="{FF2B5EF4-FFF2-40B4-BE49-F238E27FC236}">
                <a16:creationId xmlns:a16="http://schemas.microsoft.com/office/drawing/2014/main" id="{940E5DF7-6CE9-AC9C-49BF-22B9D6F6855C}"/>
              </a:ext>
            </a:extLst>
          </p:cNvPr>
          <p:cNvSpPr txBox="1">
            <a:spLocks/>
          </p:cNvSpPr>
          <p:nvPr/>
        </p:nvSpPr>
        <p:spPr bwMode="auto">
          <a:xfrm>
            <a:off x="304592" y="239479"/>
            <a:ext cx="90174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736" algn="l"/>
              </a:tabLst>
              <a:defRPr kumimoji="1" sz="2159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736" algn="l"/>
              </a:tabLst>
              <a:defRPr kumimoji="1" sz="2159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736" algn="l"/>
              </a:tabLst>
              <a:defRPr kumimoji="1" sz="2159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736" algn="l"/>
              </a:tabLst>
              <a:defRPr kumimoji="1" sz="2159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736" algn="l"/>
              </a:tabLst>
              <a:defRPr kumimoji="1" sz="2159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341654" algn="l" rtl="0" fontAlgn="base">
              <a:spcBef>
                <a:spcPct val="0"/>
              </a:spcBef>
              <a:spcAft>
                <a:spcPct val="0"/>
              </a:spcAft>
              <a:tabLst>
                <a:tab pos="1205280" algn="l"/>
              </a:tabLst>
              <a:defRPr kumimoji="1" sz="1196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683308" algn="l" rtl="0" fontAlgn="base">
              <a:spcBef>
                <a:spcPct val="0"/>
              </a:spcBef>
              <a:spcAft>
                <a:spcPct val="0"/>
              </a:spcAft>
              <a:tabLst>
                <a:tab pos="1205280" algn="l"/>
              </a:tabLst>
              <a:defRPr kumimoji="1" sz="1196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024964" algn="l" rtl="0" fontAlgn="base">
              <a:spcBef>
                <a:spcPct val="0"/>
              </a:spcBef>
              <a:spcAft>
                <a:spcPct val="0"/>
              </a:spcAft>
              <a:tabLst>
                <a:tab pos="1205280" algn="l"/>
              </a:tabLst>
              <a:defRPr kumimoji="1" sz="1196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366617" algn="l" rtl="0" fontAlgn="base">
              <a:spcBef>
                <a:spcPct val="0"/>
              </a:spcBef>
              <a:spcAft>
                <a:spcPct val="0"/>
              </a:spcAft>
              <a:tabLst>
                <a:tab pos="1205280" algn="l"/>
              </a:tabLst>
              <a:defRPr kumimoji="1" sz="1196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r>
              <a:rPr kumimoji="1" lang="en-US" altLang="ja-JP" sz="2000" b="1" dirty="0"/>
              <a:t>Meta</a:t>
            </a:r>
            <a:r>
              <a:rPr kumimoji="1" lang="ja-JP" altLang="en-US" sz="2000" b="1" dirty="0"/>
              <a:t>広告概要</a:t>
            </a:r>
            <a:endParaRPr lang="ja-JP" altLang="en-US" b="1" kern="0" dirty="0"/>
          </a:p>
        </p:txBody>
      </p:sp>
      <p:sp>
        <p:nvSpPr>
          <p:cNvPr id="30" name="TextBox 22">
            <a:extLst>
              <a:ext uri="{FF2B5EF4-FFF2-40B4-BE49-F238E27FC236}">
                <a16:creationId xmlns:a16="http://schemas.microsoft.com/office/drawing/2014/main" id="{7C0962CD-A17F-FF89-193E-BA946C48D6A2}"/>
              </a:ext>
            </a:extLst>
          </p:cNvPr>
          <p:cNvSpPr txBox="1"/>
          <p:nvPr/>
        </p:nvSpPr>
        <p:spPr>
          <a:xfrm>
            <a:off x="561768" y="241614"/>
            <a:ext cx="2268000" cy="319822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4059"/>
              </a:lnSpc>
            </a:pPr>
            <a:endParaRPr/>
          </a:p>
        </p:txBody>
      </p:sp>
      <p:sp>
        <p:nvSpPr>
          <p:cNvPr id="3" name="フッター プレースホルダー 3">
            <a:extLst>
              <a:ext uri="{FF2B5EF4-FFF2-40B4-BE49-F238E27FC236}">
                <a16:creationId xmlns:a16="http://schemas.microsoft.com/office/drawing/2014/main" id="{20143C1D-5920-939B-7A6E-A03F528EE927}"/>
              </a:ext>
            </a:extLst>
          </p:cNvPr>
          <p:cNvSpPr txBox="1">
            <a:spLocks/>
          </p:cNvSpPr>
          <p:nvPr/>
        </p:nvSpPr>
        <p:spPr>
          <a:xfrm>
            <a:off x="3054008" y="7359650"/>
            <a:ext cx="4585379" cy="167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1" lang="en-US" altLang="ja-JP" sz="7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Copyright © 2024 Dream Nexus </a:t>
            </a:r>
            <a:r>
              <a:rPr kumimoji="1" lang="en-US" altLang="ja-JP" sz="700" dirty="0" err="1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Co.,Ltd</a:t>
            </a:r>
            <a:r>
              <a:rPr kumimoji="1" lang="en-US" altLang="ja-JP" sz="7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 All Rights Reserved.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46141A2-43C8-EBCF-4508-728C6C58256A}"/>
              </a:ext>
            </a:extLst>
          </p:cNvPr>
          <p:cNvSpPr txBox="1"/>
          <p:nvPr/>
        </p:nvSpPr>
        <p:spPr>
          <a:xfrm>
            <a:off x="562224" y="2863850"/>
            <a:ext cx="20474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＜入稿規定＞</a:t>
            </a: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F06732BE-6C36-A93E-F85E-7411E4964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794621"/>
              </p:ext>
            </p:extLst>
          </p:nvPr>
        </p:nvGraphicFramePr>
        <p:xfrm>
          <a:off x="562224" y="1788416"/>
          <a:ext cx="9568950" cy="850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825">
                  <a:extLst>
                    <a:ext uri="{9D8B030D-6E8A-4147-A177-3AD203B41FA5}">
                      <a16:colId xmlns:a16="http://schemas.microsoft.com/office/drawing/2014/main" val="3801141147"/>
                    </a:ext>
                  </a:extLst>
                </a:gridCol>
                <a:gridCol w="1594825">
                  <a:extLst>
                    <a:ext uri="{9D8B030D-6E8A-4147-A177-3AD203B41FA5}">
                      <a16:colId xmlns:a16="http://schemas.microsoft.com/office/drawing/2014/main" val="883485714"/>
                    </a:ext>
                  </a:extLst>
                </a:gridCol>
                <a:gridCol w="1594825">
                  <a:extLst>
                    <a:ext uri="{9D8B030D-6E8A-4147-A177-3AD203B41FA5}">
                      <a16:colId xmlns:a16="http://schemas.microsoft.com/office/drawing/2014/main" val="3668955283"/>
                    </a:ext>
                  </a:extLst>
                </a:gridCol>
                <a:gridCol w="1594825">
                  <a:extLst>
                    <a:ext uri="{9D8B030D-6E8A-4147-A177-3AD203B41FA5}">
                      <a16:colId xmlns:a16="http://schemas.microsoft.com/office/drawing/2014/main" val="1479033497"/>
                    </a:ext>
                  </a:extLst>
                </a:gridCol>
                <a:gridCol w="1594825">
                  <a:extLst>
                    <a:ext uri="{9D8B030D-6E8A-4147-A177-3AD203B41FA5}">
                      <a16:colId xmlns:a16="http://schemas.microsoft.com/office/drawing/2014/main" val="3039824681"/>
                    </a:ext>
                  </a:extLst>
                </a:gridCol>
                <a:gridCol w="1594825">
                  <a:extLst>
                    <a:ext uri="{9D8B030D-6E8A-4147-A177-3AD203B41FA5}">
                      <a16:colId xmlns:a16="http://schemas.microsoft.com/office/drawing/2014/main" val="1056097209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バナー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47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課金形態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47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想定クリック単価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47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最小対応エリア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47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月額最低掲載予算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47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推奨実施期間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4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185268"/>
                  </a:ext>
                </a:extLst>
              </a:tr>
              <a:tr h="5980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静止画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+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動画対応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予算運用型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100</a:t>
                      </a:r>
                      <a:r>
                        <a:rPr lang="ja-JP" altLang="en-US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円～</a:t>
                      </a:r>
                      <a:r>
                        <a:rPr lang="en-US" altLang="ja-JP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300</a:t>
                      </a:r>
                      <a:r>
                        <a:rPr lang="ja-JP" altLang="en-US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円前後</a:t>
                      </a:r>
                      <a:endParaRPr lang="en-US" altLang="ja-JP" sz="100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</a:pPr>
                      <a:r>
                        <a:rPr lang="en-US" altLang="ja-JP" sz="1000" dirty="0" err="1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都道府県,市区町村単位</a:t>
                      </a:r>
                      <a:r>
                        <a:rPr lang="en-US" altLang="ja-JP" sz="100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,</a:t>
                      </a:r>
                    </a:p>
                    <a:p>
                      <a:pPr algn="ctr">
                        <a:lnSpc>
                          <a:spcPts val="1540"/>
                        </a:lnSpc>
                      </a:pPr>
                      <a:r>
                        <a:rPr lang="ja-JP" altLang="en-US" sz="100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半径</a:t>
                      </a:r>
                      <a:r>
                        <a:rPr lang="en-US" altLang="ja-JP" sz="1000" dirty="0" err="1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の指定</a:t>
                      </a:r>
                      <a:r>
                        <a:rPr lang="ja-JP" altLang="en-US" sz="100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（推奨</a:t>
                      </a:r>
                      <a:r>
                        <a:rPr lang="en-US" altLang="ja-JP" sz="100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3km</a:t>
                      </a:r>
                      <a:r>
                        <a:rPr lang="ja-JP" altLang="en-US" sz="100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lang="en-US" altLang="ja-JP" sz="1000" dirty="0">
                        <a:solidFill>
                          <a:srgbClr val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\100,000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か月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855827"/>
                  </a:ext>
                </a:extLst>
              </a:tr>
            </a:tbl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53F0D2A-9E35-C1CC-237B-0BC53763D975}"/>
              </a:ext>
            </a:extLst>
          </p:cNvPr>
          <p:cNvSpPr txBox="1"/>
          <p:nvPr/>
        </p:nvSpPr>
        <p:spPr>
          <a:xfrm>
            <a:off x="559684" y="2650731"/>
            <a:ext cx="95689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8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年齢は</a:t>
            </a:r>
            <a:r>
              <a:rPr lang="en-US" altLang="ja-JP" sz="8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8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歳刻みで設定可能</a:t>
            </a:r>
            <a:endParaRPr lang="ja-JP" altLang="ja-JP" sz="7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Freeform 21">
            <a:extLst>
              <a:ext uri="{FF2B5EF4-FFF2-40B4-BE49-F238E27FC236}">
                <a16:creationId xmlns:a16="http://schemas.microsoft.com/office/drawing/2014/main" id="{4F4FD983-2AF3-EEBE-6839-AF8CFB501E86}"/>
              </a:ext>
            </a:extLst>
          </p:cNvPr>
          <p:cNvSpPr/>
          <p:nvPr/>
        </p:nvSpPr>
        <p:spPr>
          <a:xfrm>
            <a:off x="1308100" y="845774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821027" h="821027">
                <a:moveTo>
                  <a:pt x="0" y="0"/>
                </a:moveTo>
                <a:lnTo>
                  <a:pt x="821027" y="0"/>
                </a:lnTo>
                <a:lnTo>
                  <a:pt x="821027" y="821027"/>
                </a:lnTo>
                <a:lnTo>
                  <a:pt x="0" y="8210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ja-JP" altLang="en-US">
              <a:latin typeface="+mn-lt"/>
              <a:ea typeface="Meiryo UI" panose="020B0604030504040204" pitchFamily="50" charset="-128"/>
            </a:endParaRPr>
          </a:p>
        </p:txBody>
      </p:sp>
      <p:sp>
        <p:nvSpPr>
          <p:cNvPr id="13" name="Freeform 20">
            <a:extLst>
              <a:ext uri="{FF2B5EF4-FFF2-40B4-BE49-F238E27FC236}">
                <a16:creationId xmlns:a16="http://schemas.microsoft.com/office/drawing/2014/main" id="{A95E4734-F04F-292F-9FD7-A34B9A942413}"/>
              </a:ext>
            </a:extLst>
          </p:cNvPr>
          <p:cNvSpPr/>
          <p:nvPr/>
        </p:nvSpPr>
        <p:spPr>
          <a:xfrm>
            <a:off x="347303" y="848370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809527" h="809527">
                <a:moveTo>
                  <a:pt x="0" y="0"/>
                </a:moveTo>
                <a:lnTo>
                  <a:pt x="809527" y="0"/>
                </a:lnTo>
                <a:lnTo>
                  <a:pt x="809527" y="809527"/>
                </a:lnTo>
                <a:lnTo>
                  <a:pt x="0" y="80952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dirty="0">
              <a:latin typeface="+mn-lt"/>
              <a:ea typeface="Meiryo UI" panose="020B0604030504040204" pitchFamily="50" charset="-128"/>
            </a:endParaRPr>
          </a:p>
        </p:txBody>
      </p:sp>
      <p:sp>
        <p:nvSpPr>
          <p:cNvPr id="14" name="Freeform 21">
            <a:extLst>
              <a:ext uri="{FF2B5EF4-FFF2-40B4-BE49-F238E27FC236}">
                <a16:creationId xmlns:a16="http://schemas.microsoft.com/office/drawing/2014/main" id="{8EA50290-499D-8248-E79A-64D56D235DA4}"/>
              </a:ext>
            </a:extLst>
          </p:cNvPr>
          <p:cNvSpPr/>
          <p:nvPr/>
        </p:nvSpPr>
        <p:spPr>
          <a:xfrm>
            <a:off x="2298700" y="1014708"/>
            <a:ext cx="7829935" cy="487591"/>
          </a:xfrm>
          <a:custGeom>
            <a:avLst/>
            <a:gdLst/>
            <a:ahLst/>
            <a:cxnLst/>
            <a:rect l="l" t="t" r="r" b="b"/>
            <a:pathLst>
              <a:path w="3429623" h="174742">
                <a:moveTo>
                  <a:pt x="0" y="0"/>
                </a:moveTo>
                <a:lnTo>
                  <a:pt x="3429623" y="0"/>
                </a:lnTo>
                <a:lnTo>
                  <a:pt x="3429623" y="174742"/>
                </a:lnTo>
                <a:lnTo>
                  <a:pt x="0" y="174742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76B9F0"/>
            </a:solidFill>
          </a:ln>
        </p:spPr>
        <p:txBody>
          <a:bodyPr anchor="ctr"/>
          <a:lstStyle/>
          <a:p>
            <a:pPr algn="ctr">
              <a:lnSpc>
                <a:spcPts val="2639"/>
              </a:lnSpc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200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最低出稿金額</a:t>
            </a:r>
            <a:r>
              <a: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10万円　・</a:t>
            </a:r>
            <a:r>
              <a:rPr lang="en-US" altLang="ja-JP" sz="1200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静止画､動画どちらも配信可能</a:t>
            </a:r>
            <a:r>
              <a:rPr lang="en-US" altLang="ja-JP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</a:t>
            </a:r>
            <a:r>
              <a:rPr lang="en-US" altLang="ja-JP" sz="1200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Facebookページの共有</a:t>
            </a:r>
            <a:r>
              <a:rPr lang="en-US" altLang="ja-JP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連携が必須</a:t>
            </a:r>
            <a:endParaRPr lang="en-US" altLang="ja-JP" sz="12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0" name="表 19">
            <a:extLst>
              <a:ext uri="{FF2B5EF4-FFF2-40B4-BE49-F238E27FC236}">
                <a16:creationId xmlns:a16="http://schemas.microsoft.com/office/drawing/2014/main" id="{2399CC72-4823-E480-DB7C-57F4492182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905417"/>
              </p:ext>
            </p:extLst>
          </p:nvPr>
        </p:nvGraphicFramePr>
        <p:xfrm>
          <a:off x="559682" y="3134587"/>
          <a:ext cx="9568950" cy="1634263"/>
        </p:xfrm>
        <a:graphic>
          <a:graphicData uri="http://schemas.openxmlformats.org/drawingml/2006/table">
            <a:tbl>
              <a:tblPr firstRow="1" bandRow="1"/>
              <a:tblGrid>
                <a:gridCol w="3189650">
                  <a:extLst>
                    <a:ext uri="{9D8B030D-6E8A-4147-A177-3AD203B41FA5}">
                      <a16:colId xmlns:a16="http://schemas.microsoft.com/office/drawing/2014/main" val="238006883"/>
                    </a:ext>
                  </a:extLst>
                </a:gridCol>
                <a:gridCol w="3189650">
                  <a:extLst>
                    <a:ext uri="{9D8B030D-6E8A-4147-A177-3AD203B41FA5}">
                      <a16:colId xmlns:a16="http://schemas.microsoft.com/office/drawing/2014/main" val="3686331338"/>
                    </a:ext>
                  </a:extLst>
                </a:gridCol>
                <a:gridCol w="3189650">
                  <a:extLst>
                    <a:ext uri="{9D8B030D-6E8A-4147-A177-3AD203B41FA5}">
                      <a16:colId xmlns:a16="http://schemas.microsoft.com/office/drawing/2014/main" val="1906723668"/>
                    </a:ext>
                  </a:extLst>
                </a:gridCol>
              </a:tblGrid>
              <a:tr h="252279">
                <a:tc gridSpan="3">
                  <a:txBody>
                    <a:bodyPr/>
                    <a:lstStyle>
                      <a:lvl1pPr marL="0" algn="l" defTabSz="683308" rtl="0" eaLnBrk="1" latinLnBrk="0" hangingPunct="1">
                        <a:defRPr kumimoji="1" sz="1345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341654" algn="l" defTabSz="683308" rtl="0" eaLnBrk="1" latinLnBrk="0" hangingPunct="1">
                        <a:defRPr kumimoji="1" sz="1345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683308" algn="l" defTabSz="683308" rtl="0" eaLnBrk="1" latinLnBrk="0" hangingPunct="1">
                        <a:defRPr kumimoji="1" sz="1345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024964" algn="l" defTabSz="683308" rtl="0" eaLnBrk="1" latinLnBrk="0" hangingPunct="1">
                        <a:defRPr kumimoji="1" sz="1345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1366617" algn="l" defTabSz="683308" rtl="0" eaLnBrk="1" latinLnBrk="0" hangingPunct="1">
                        <a:defRPr kumimoji="1" sz="1345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1708272" algn="l" defTabSz="683308" rtl="0" eaLnBrk="1" latinLnBrk="0" hangingPunct="1">
                        <a:defRPr kumimoji="1" sz="1345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2049925" algn="l" defTabSz="683308" rtl="0" eaLnBrk="1" latinLnBrk="0" hangingPunct="1">
                        <a:defRPr kumimoji="1" sz="1345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2391579" algn="l" defTabSz="683308" rtl="0" eaLnBrk="1" latinLnBrk="0" hangingPunct="1">
                        <a:defRPr kumimoji="1" sz="1345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2733234" algn="l" defTabSz="683308" rtl="0" eaLnBrk="1" latinLnBrk="0" hangingPunct="1">
                        <a:defRPr kumimoji="1" sz="1345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Instagram/Facebook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478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課金形態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478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ja-JP" sz="105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4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755539"/>
                  </a:ext>
                </a:extLst>
              </a:tr>
              <a:tr h="66051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■静止画（別途テキスト必須）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1,080×1,080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ja-JP" altLang="en-US" sz="10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必須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　</a:t>
                      </a:r>
                      <a:r>
                        <a:rPr lang="en-US" altLang="ja-JP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1,080×1,350</a:t>
                      </a:r>
                      <a:endParaRPr lang="en-US" altLang="ja-JP" sz="10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　</a:t>
                      </a:r>
                      <a:r>
                        <a:rPr lang="en-US" altLang="ja-JP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1,080×1,920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7280" marR="97280" marT="63232" marB="4864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3308" rtl="0" eaLnBrk="1" latinLnBrk="0" hangingPunct="1">
                        <a:defRPr kumimoji="1" sz="1345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1654" algn="l" defTabSz="683308" rtl="0" eaLnBrk="1" latinLnBrk="0" hangingPunct="1">
                        <a:defRPr kumimoji="1" sz="1345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3308" algn="l" defTabSz="683308" rtl="0" eaLnBrk="1" latinLnBrk="0" hangingPunct="1">
                        <a:defRPr kumimoji="1" sz="1345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4964" algn="l" defTabSz="683308" rtl="0" eaLnBrk="1" latinLnBrk="0" hangingPunct="1">
                        <a:defRPr kumimoji="1" sz="1345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66617" algn="l" defTabSz="683308" rtl="0" eaLnBrk="1" latinLnBrk="0" hangingPunct="1">
                        <a:defRPr kumimoji="1" sz="1345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08272" algn="l" defTabSz="683308" rtl="0" eaLnBrk="1" latinLnBrk="0" hangingPunct="1">
                        <a:defRPr kumimoji="1" sz="1345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49925" algn="l" defTabSz="683308" rtl="0" eaLnBrk="1" latinLnBrk="0" hangingPunct="1">
                        <a:defRPr kumimoji="1" sz="1345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391579" algn="l" defTabSz="683308" rtl="0" eaLnBrk="1" latinLnBrk="0" hangingPunct="1">
                        <a:defRPr kumimoji="1" sz="1345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33234" algn="l" defTabSz="683308" rtl="0" eaLnBrk="1" latinLnBrk="0" hangingPunct="1">
                        <a:defRPr kumimoji="1" sz="1345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■動画（別途テキスト必須）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rtl="0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1:1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ja-JP" altLang="en-US" sz="10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必須</a:t>
                      </a:r>
                      <a:endParaRPr lang="en-US" altLang="ja-JP" sz="1000" b="0" i="0" u="none" strike="noStrike" dirty="0">
                        <a:solidFill>
                          <a:srgbClr val="C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rtl="0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4:5</a:t>
                      </a:r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endParaRPr lang="en-US" altLang="ja-JP" sz="10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rtl="0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16:9</a:t>
                      </a:r>
                    </a:p>
                  </a:txBody>
                  <a:tcPr marL="97280" marR="97280" marT="63232" marB="4864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3308" rtl="0" eaLnBrk="1" latinLnBrk="0" hangingPunct="1">
                        <a:defRPr kumimoji="1" sz="1345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1654" algn="l" defTabSz="683308" rtl="0" eaLnBrk="1" latinLnBrk="0" hangingPunct="1">
                        <a:defRPr kumimoji="1" sz="1345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3308" algn="l" defTabSz="683308" rtl="0" eaLnBrk="1" latinLnBrk="0" hangingPunct="1">
                        <a:defRPr kumimoji="1" sz="1345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4964" algn="l" defTabSz="683308" rtl="0" eaLnBrk="1" latinLnBrk="0" hangingPunct="1">
                        <a:defRPr kumimoji="1" sz="1345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66617" algn="l" defTabSz="683308" rtl="0" eaLnBrk="1" latinLnBrk="0" hangingPunct="1">
                        <a:defRPr kumimoji="1" sz="1345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08272" algn="l" defTabSz="683308" rtl="0" eaLnBrk="1" latinLnBrk="0" hangingPunct="1">
                        <a:defRPr kumimoji="1" sz="1345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49925" algn="l" defTabSz="683308" rtl="0" eaLnBrk="1" latinLnBrk="0" hangingPunct="1">
                        <a:defRPr kumimoji="1" sz="1345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391579" algn="l" defTabSz="683308" rtl="0" eaLnBrk="1" latinLnBrk="0" hangingPunct="1">
                        <a:defRPr kumimoji="1" sz="1345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33234" algn="l" defTabSz="683308" rtl="0" eaLnBrk="1" latinLnBrk="0" hangingPunct="1">
                        <a:defRPr kumimoji="1" sz="1345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■その他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Facebook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ページをご用意ください。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0" i="0" u="none" strike="noStrike" dirty="0">
                          <a:solidFill>
                            <a:srgbClr val="282828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サンクスページ</a:t>
                      </a:r>
                      <a:r>
                        <a:rPr lang="en-US" altLang="ja-JP" sz="1000" b="0" i="0" u="none" strike="noStrike" dirty="0">
                          <a:solidFill>
                            <a:srgbClr val="282828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URL</a:t>
                      </a:r>
                      <a:r>
                        <a:rPr lang="ja-JP" altLang="en-US" sz="1000" b="0" i="0" u="none" strike="noStrike" dirty="0">
                          <a:solidFill>
                            <a:srgbClr val="282828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の共有をお願いします。</a:t>
                      </a:r>
                      <a:endParaRPr lang="en-US" altLang="ja-JP" sz="1000" b="0" i="0" u="none" strike="noStrike" dirty="0">
                        <a:solidFill>
                          <a:srgbClr val="282828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Facebook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／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Instagram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への掲載</a:t>
                      </a:r>
                      <a:r>
                        <a:rPr kumimoji="1" lang="ja-JP" altLang="en-US" sz="100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指定が</a:t>
                      </a:r>
                      <a:r>
                        <a:rPr lang="ja-JP" altLang="en-US" sz="100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可能です。</a:t>
                      </a:r>
                      <a:endParaRPr lang="en-US" altLang="ja-JP" sz="1000" b="0" i="0" u="none" strike="noStrike" dirty="0">
                        <a:solidFill>
                          <a:srgbClr val="282828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7280" marR="97280" marT="63232" marB="48640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06502"/>
                  </a:ext>
                </a:extLst>
              </a:tr>
              <a:tr h="660512">
                <a:tc>
                  <a:txBody>
                    <a:bodyPr/>
                    <a:lstStyle>
                      <a:lvl1pPr marL="0" algn="l" defTabSz="683308" rtl="0" eaLnBrk="1" latinLnBrk="0" hangingPunct="1">
                        <a:defRPr kumimoji="1" sz="1345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1654" algn="l" defTabSz="683308" rtl="0" eaLnBrk="1" latinLnBrk="0" hangingPunct="1">
                        <a:defRPr kumimoji="1" sz="1345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3308" algn="l" defTabSz="683308" rtl="0" eaLnBrk="1" latinLnBrk="0" hangingPunct="1">
                        <a:defRPr kumimoji="1" sz="1345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4964" algn="l" defTabSz="683308" rtl="0" eaLnBrk="1" latinLnBrk="0" hangingPunct="1">
                        <a:defRPr kumimoji="1" sz="1345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66617" algn="l" defTabSz="683308" rtl="0" eaLnBrk="1" latinLnBrk="0" hangingPunct="1">
                        <a:defRPr kumimoji="1" sz="1345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08272" algn="l" defTabSz="683308" rtl="0" eaLnBrk="1" latinLnBrk="0" hangingPunct="1">
                        <a:defRPr kumimoji="1" sz="1345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49925" algn="l" defTabSz="683308" rtl="0" eaLnBrk="1" latinLnBrk="0" hangingPunct="1">
                        <a:defRPr kumimoji="1" sz="1345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391579" algn="l" defTabSz="683308" rtl="0" eaLnBrk="1" latinLnBrk="0" hangingPunct="1">
                        <a:defRPr kumimoji="1" sz="1345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33234" algn="l" defTabSz="683308" rtl="0" eaLnBrk="1" latinLnBrk="0" hangingPunct="1">
                        <a:defRPr kumimoji="1" sz="1345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17145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ファイルは </a:t>
                      </a:r>
                      <a:r>
                        <a:rPr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PNG or JPEG</a:t>
                      </a:r>
                      <a:r>
                        <a:rPr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でお願いします。</a:t>
                      </a:r>
                      <a:endParaRPr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容量は </a:t>
                      </a:r>
                      <a:r>
                        <a:rPr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5MB</a:t>
                      </a:r>
                      <a:r>
                        <a:rPr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以内 でお願いします。</a:t>
                      </a:r>
                      <a:endParaRPr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主体者表記（広告主名）を入れてください。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7280" marR="97280" marT="63232" marB="4864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3308" rtl="0" eaLnBrk="1" latinLnBrk="0" hangingPunct="1">
                        <a:defRPr kumimoji="1" sz="1345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341654" algn="l" defTabSz="683308" rtl="0" eaLnBrk="1" latinLnBrk="0" hangingPunct="1">
                        <a:defRPr kumimoji="1" sz="1345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683308" algn="l" defTabSz="683308" rtl="0" eaLnBrk="1" latinLnBrk="0" hangingPunct="1">
                        <a:defRPr kumimoji="1" sz="1345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024964" algn="l" defTabSz="683308" rtl="0" eaLnBrk="1" latinLnBrk="0" hangingPunct="1">
                        <a:defRPr kumimoji="1" sz="1345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366617" algn="l" defTabSz="683308" rtl="0" eaLnBrk="1" latinLnBrk="0" hangingPunct="1">
                        <a:defRPr kumimoji="1" sz="1345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1708272" algn="l" defTabSz="683308" rtl="0" eaLnBrk="1" latinLnBrk="0" hangingPunct="1">
                        <a:defRPr kumimoji="1" sz="1345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049925" algn="l" defTabSz="683308" rtl="0" eaLnBrk="1" latinLnBrk="0" hangingPunct="1">
                        <a:defRPr kumimoji="1" sz="1345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2391579" algn="l" defTabSz="683308" rtl="0" eaLnBrk="1" latinLnBrk="0" hangingPunct="1">
                        <a:defRPr kumimoji="1" sz="1345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2733234" algn="l" defTabSz="683308" rtl="0" eaLnBrk="1" latinLnBrk="0" hangingPunct="1">
                        <a:defRPr kumimoji="1" sz="1345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marL="17145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フォーマットは</a:t>
                      </a:r>
                      <a:r>
                        <a:rPr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mp4</a:t>
                      </a:r>
                      <a:r>
                        <a:rPr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を推奨します。</a:t>
                      </a:r>
                      <a:endParaRPr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ja-JP" altLang="en-US" sz="1000" b="0" i="0" u="none" strike="noStrike" dirty="0">
                          <a:solidFill>
                            <a:srgbClr val="282828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動画容量は</a:t>
                      </a:r>
                      <a:r>
                        <a:rPr lang="en-US" altLang="ja-JP" sz="1000" b="0" i="0" u="none" strike="noStrike" dirty="0">
                          <a:solidFill>
                            <a:srgbClr val="282828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100MB</a:t>
                      </a:r>
                      <a:r>
                        <a:rPr lang="ja-JP" altLang="en-US" sz="1000" b="0" i="0" u="none" strike="noStrike" dirty="0">
                          <a:solidFill>
                            <a:srgbClr val="282828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以内でお願いします。</a:t>
                      </a:r>
                      <a:endParaRPr lang="en-US" altLang="ja-JP" sz="1000" b="0" i="0" u="none" strike="noStrike" dirty="0">
                        <a:solidFill>
                          <a:srgbClr val="282828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ja-JP" altLang="en-US" sz="1000" dirty="0">
                          <a:solidFill>
                            <a:srgbClr val="28282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動画再生秒数は</a:t>
                      </a:r>
                      <a:r>
                        <a:rPr lang="en-US" altLang="ja-JP" sz="1000" dirty="0">
                          <a:solidFill>
                            <a:srgbClr val="28282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lang="ja-JP" altLang="en-US" sz="1000" dirty="0">
                          <a:solidFill>
                            <a:srgbClr val="28282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秒を推奨します。</a:t>
                      </a:r>
                      <a:endParaRPr lang="en-US" altLang="ja-JP" sz="1000" b="0" i="0" u="none" strike="noStrike" dirty="0">
                        <a:solidFill>
                          <a:srgbClr val="282828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7280" marR="97280" marT="63232" marB="4864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7280" marR="97280" marT="63232" marB="4864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702597"/>
                  </a:ext>
                </a:extLst>
              </a:tr>
            </a:tbl>
          </a:graphicData>
        </a:graphic>
      </p:graphicFrame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E73B322-9FFB-9560-DE64-D2ACCDBD9BF6}"/>
              </a:ext>
            </a:extLst>
          </p:cNvPr>
          <p:cNvSpPr txBox="1"/>
          <p:nvPr/>
        </p:nvSpPr>
        <p:spPr>
          <a:xfrm>
            <a:off x="559684" y="4921250"/>
            <a:ext cx="20474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atin typeface="+mn-ea"/>
                <a:ea typeface="+mn-ea"/>
              </a:rPr>
              <a:t>＜一部掲載例＞</a:t>
            </a: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4E035353-339E-E0CB-759F-B9D48647AEBE}"/>
              </a:ext>
            </a:extLst>
          </p:cNvPr>
          <p:cNvGrpSpPr/>
          <p:nvPr/>
        </p:nvGrpSpPr>
        <p:grpSpPr>
          <a:xfrm>
            <a:off x="5782656" y="5106858"/>
            <a:ext cx="4098003" cy="215216"/>
            <a:chOff x="1197914" y="5342766"/>
            <a:chExt cx="4098003" cy="215216"/>
          </a:xfrm>
        </p:grpSpPr>
        <p:sp>
          <p:nvSpPr>
            <p:cNvPr id="23" name="TextBox 12">
              <a:extLst>
                <a:ext uri="{FF2B5EF4-FFF2-40B4-BE49-F238E27FC236}">
                  <a16:creationId xmlns:a16="http://schemas.microsoft.com/office/drawing/2014/main" id="{2A02B071-F6C1-CE99-B53E-8656A50E9031}"/>
                </a:ext>
              </a:extLst>
            </p:cNvPr>
            <p:cNvSpPr txBox="1"/>
            <p:nvPr/>
          </p:nvSpPr>
          <p:spPr>
            <a:xfrm>
              <a:off x="2565764" y="5371584"/>
              <a:ext cx="1211937" cy="1863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0"/>
                </a:lnSpc>
              </a:pPr>
              <a:r>
                <a:rPr lang="en-US" altLang="ja-JP" sz="700" b="1" dirty="0">
                  <a:solidFill>
                    <a:srgbClr val="000000"/>
                  </a:solidFill>
                  <a:latin typeface="+mn-ea"/>
                  <a:ea typeface="+mn-ea"/>
                </a:rPr>
                <a:t>IG/</a:t>
              </a:r>
              <a:r>
                <a:rPr lang="en-US" sz="700" b="1" dirty="0" err="1">
                  <a:solidFill>
                    <a:srgbClr val="000000"/>
                  </a:solidFill>
                  <a:latin typeface="+mn-ea"/>
                  <a:ea typeface="+mn-ea"/>
                </a:rPr>
                <a:t>ストーリーズ</a:t>
              </a:r>
              <a:r>
                <a:rPr lang="ja-JP" altLang="en-US" sz="700" b="1" dirty="0">
                  <a:solidFill>
                    <a:srgbClr val="000000"/>
                  </a:solidFill>
                  <a:latin typeface="+mn-ea"/>
                  <a:ea typeface="+mn-ea"/>
                </a:rPr>
                <a:t>広告</a:t>
              </a:r>
              <a:endParaRPr lang="en-US" sz="700" b="1" dirty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sp>
          <p:nvSpPr>
            <p:cNvPr id="24" name="TextBox 13">
              <a:extLst>
                <a:ext uri="{FF2B5EF4-FFF2-40B4-BE49-F238E27FC236}">
                  <a16:creationId xmlns:a16="http://schemas.microsoft.com/office/drawing/2014/main" id="{F876F892-5C81-67B9-011F-897B4E58AF5E}"/>
                </a:ext>
              </a:extLst>
            </p:cNvPr>
            <p:cNvSpPr txBox="1"/>
            <p:nvPr/>
          </p:nvSpPr>
          <p:spPr>
            <a:xfrm>
              <a:off x="1197914" y="5371584"/>
              <a:ext cx="908923" cy="1863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0"/>
                </a:lnSpc>
              </a:pPr>
              <a:r>
                <a:rPr lang="en-US" altLang="ja-JP" sz="700" b="1" dirty="0">
                  <a:solidFill>
                    <a:srgbClr val="000000"/>
                  </a:solidFill>
                  <a:latin typeface="+mn-ea"/>
                  <a:ea typeface="+mn-ea"/>
                </a:rPr>
                <a:t>IG/</a:t>
              </a:r>
              <a:r>
                <a:rPr lang="en-US" sz="700" b="1" dirty="0" err="1">
                  <a:solidFill>
                    <a:srgbClr val="000000"/>
                  </a:solidFill>
                  <a:latin typeface="+mn-ea"/>
                  <a:ea typeface="+mn-ea"/>
                </a:rPr>
                <a:t>フィード広告</a:t>
              </a:r>
              <a:endParaRPr lang="en-US" sz="700" b="1" dirty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sp>
          <p:nvSpPr>
            <p:cNvPr id="25" name="TextBox 14">
              <a:extLst>
                <a:ext uri="{FF2B5EF4-FFF2-40B4-BE49-F238E27FC236}">
                  <a16:creationId xmlns:a16="http://schemas.microsoft.com/office/drawing/2014/main" id="{E3213537-C7A2-37BF-170F-B6560AD66FF3}"/>
                </a:ext>
              </a:extLst>
            </p:cNvPr>
            <p:cNvSpPr txBox="1"/>
            <p:nvPr/>
          </p:nvSpPr>
          <p:spPr>
            <a:xfrm>
              <a:off x="3885886" y="5342766"/>
              <a:ext cx="1410031" cy="1863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670"/>
                </a:lnSpc>
              </a:pPr>
              <a:r>
                <a:rPr lang="en-US" altLang="ja-JP" sz="700" b="1" dirty="0">
                  <a:solidFill>
                    <a:srgbClr val="000000"/>
                  </a:solidFill>
                  <a:latin typeface="+mn-ea"/>
                  <a:ea typeface="+mn-ea"/>
                </a:rPr>
                <a:t>IG/</a:t>
              </a:r>
              <a:r>
                <a:rPr lang="ja-JP" altLang="en-US" sz="700" b="1" dirty="0">
                  <a:solidFill>
                    <a:srgbClr val="000000"/>
                  </a:solidFill>
                  <a:latin typeface="+mn-ea"/>
                  <a:ea typeface="+mn-ea"/>
                </a:rPr>
                <a:t>リール広告</a:t>
              </a:r>
              <a:endParaRPr lang="en-US" sz="700" b="1" dirty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3E404CAB-2149-4C9E-D614-C9BCA24F00D5}"/>
              </a:ext>
            </a:extLst>
          </p:cNvPr>
          <p:cNvGrpSpPr/>
          <p:nvPr/>
        </p:nvGrpSpPr>
        <p:grpSpPr>
          <a:xfrm>
            <a:off x="812741" y="5135676"/>
            <a:ext cx="3979038" cy="196828"/>
            <a:chOff x="-3382050" y="5336867"/>
            <a:chExt cx="3979038" cy="196828"/>
          </a:xfrm>
        </p:grpSpPr>
        <p:sp>
          <p:nvSpPr>
            <p:cNvPr id="27" name="TextBox 13">
              <a:extLst>
                <a:ext uri="{FF2B5EF4-FFF2-40B4-BE49-F238E27FC236}">
                  <a16:creationId xmlns:a16="http://schemas.microsoft.com/office/drawing/2014/main" id="{CC5F7336-BE7D-B1A6-5F69-80DAC194A0B1}"/>
                </a:ext>
              </a:extLst>
            </p:cNvPr>
            <p:cNvSpPr txBox="1"/>
            <p:nvPr/>
          </p:nvSpPr>
          <p:spPr>
            <a:xfrm>
              <a:off x="-3382050" y="5343963"/>
              <a:ext cx="908923" cy="1897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0"/>
                </a:lnSpc>
              </a:pPr>
              <a:r>
                <a:rPr lang="en-US" altLang="ja-JP" sz="700" b="1" dirty="0">
                  <a:solidFill>
                    <a:srgbClr val="000000"/>
                  </a:solidFill>
                  <a:latin typeface="+mn-ea"/>
                  <a:ea typeface="+mn-ea"/>
                </a:rPr>
                <a:t>FB/</a:t>
              </a:r>
              <a:r>
                <a:rPr lang="ja-JP" altLang="en-US" sz="700" b="1" dirty="0">
                  <a:solidFill>
                    <a:srgbClr val="000000"/>
                  </a:solidFill>
                  <a:latin typeface="+mn-ea"/>
                  <a:ea typeface="+mn-ea"/>
                </a:rPr>
                <a:t>フィード</a:t>
              </a:r>
              <a:r>
                <a:rPr lang="en-US" sz="700" b="1" dirty="0" err="1">
                  <a:solidFill>
                    <a:srgbClr val="000000"/>
                  </a:solidFill>
                  <a:latin typeface="+mn-ea"/>
                  <a:ea typeface="+mn-ea"/>
                </a:rPr>
                <a:t>広告</a:t>
              </a:r>
              <a:endParaRPr lang="en-US" sz="700" b="1" dirty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sp>
          <p:nvSpPr>
            <p:cNvPr id="41" name="TextBox 14">
              <a:extLst>
                <a:ext uri="{FF2B5EF4-FFF2-40B4-BE49-F238E27FC236}">
                  <a16:creationId xmlns:a16="http://schemas.microsoft.com/office/drawing/2014/main" id="{198E9D23-1E05-89BE-45A1-D3608C0FE72E}"/>
                </a:ext>
              </a:extLst>
            </p:cNvPr>
            <p:cNvSpPr txBox="1"/>
            <p:nvPr/>
          </p:nvSpPr>
          <p:spPr>
            <a:xfrm>
              <a:off x="-2510574" y="5342745"/>
              <a:ext cx="2150495" cy="1909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670"/>
                </a:lnSpc>
              </a:pPr>
              <a:r>
                <a:rPr lang="en-US" altLang="ja-JP" sz="700" b="1" i="0" dirty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FB/</a:t>
              </a:r>
              <a:r>
                <a:rPr lang="ja-JP" altLang="en-US" sz="700" b="1" dirty="0">
                  <a:solidFill>
                    <a:srgbClr val="000000"/>
                  </a:solidFill>
                  <a:latin typeface="+mn-ea"/>
                  <a:ea typeface="+mn-ea"/>
                </a:rPr>
                <a:t>ストーリーズ</a:t>
              </a:r>
              <a:r>
                <a:rPr lang="ja-JP" altLang="en-US" sz="700" b="1" i="0" dirty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広告</a:t>
              </a:r>
              <a:endParaRPr lang="en-US" sz="700" b="1" dirty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sp>
          <p:nvSpPr>
            <p:cNvPr id="42" name="TextBox 15">
              <a:extLst>
                <a:ext uri="{FF2B5EF4-FFF2-40B4-BE49-F238E27FC236}">
                  <a16:creationId xmlns:a16="http://schemas.microsoft.com/office/drawing/2014/main" id="{98E9CFA0-CA86-73D9-AC55-F5B238259376}"/>
                </a:ext>
              </a:extLst>
            </p:cNvPr>
            <p:cNvSpPr txBox="1"/>
            <p:nvPr/>
          </p:nvSpPr>
          <p:spPr>
            <a:xfrm>
              <a:off x="-202684" y="5336867"/>
              <a:ext cx="799672" cy="1897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670"/>
                </a:lnSpc>
              </a:pPr>
              <a:r>
                <a:rPr lang="en-US" altLang="ja-JP" sz="700" b="1" i="0" dirty="0">
                  <a:solidFill>
                    <a:srgbClr val="000000"/>
                  </a:solidFill>
                  <a:effectLst/>
                  <a:latin typeface="+mn-ea"/>
                  <a:ea typeface="+mn-ea"/>
                </a:rPr>
                <a:t>FB/</a:t>
              </a:r>
              <a:r>
                <a:rPr lang="ja-JP" altLang="en-US" sz="700" b="1" dirty="0">
                  <a:solidFill>
                    <a:srgbClr val="000000"/>
                  </a:solidFill>
                  <a:latin typeface="+mn-ea"/>
                  <a:ea typeface="+mn-ea"/>
                </a:rPr>
                <a:t>リール</a:t>
              </a:r>
              <a:r>
                <a:rPr lang="en-US" sz="700" b="1" dirty="0" err="1">
                  <a:solidFill>
                    <a:srgbClr val="000000"/>
                  </a:solidFill>
                  <a:latin typeface="+mn-ea"/>
                  <a:ea typeface="+mn-ea"/>
                </a:rPr>
                <a:t>広告</a:t>
              </a:r>
              <a:endParaRPr lang="en-US" sz="700" b="1" dirty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</p:grpSp>
      <p:pic>
        <p:nvPicPr>
          <p:cNvPr id="43" name="図 42" descr="グラフィカル ユーザー インターフェイス, アプリケーション, Web サイト&#10;&#10;自動的に生成された説明">
            <a:extLst>
              <a:ext uri="{FF2B5EF4-FFF2-40B4-BE49-F238E27FC236}">
                <a16:creationId xmlns:a16="http://schemas.microsoft.com/office/drawing/2014/main" id="{2E7148F9-FDAE-384A-7CF4-6E0EBE4694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6" y="5443835"/>
            <a:ext cx="1002454" cy="1685775"/>
          </a:xfrm>
          <a:prstGeom prst="rect">
            <a:avLst/>
          </a:prstGeom>
        </p:spPr>
      </p:pic>
      <p:pic>
        <p:nvPicPr>
          <p:cNvPr id="44" name="図 4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6A7E82FF-1093-723C-CB76-556875583C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432" y="5451458"/>
            <a:ext cx="1031369" cy="1681327"/>
          </a:xfrm>
          <a:prstGeom prst="rect">
            <a:avLst/>
          </a:prstGeom>
        </p:spPr>
      </p:pic>
      <p:pic>
        <p:nvPicPr>
          <p:cNvPr id="45" name="図 44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2FF2F169-D5DC-E51E-0C29-447AC98CEC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065" y="5432006"/>
            <a:ext cx="943235" cy="1655110"/>
          </a:xfrm>
          <a:prstGeom prst="rect">
            <a:avLst/>
          </a:prstGeom>
        </p:spPr>
      </p:pic>
      <p:pic>
        <p:nvPicPr>
          <p:cNvPr id="46" name="図 45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E7E16028-4BF7-8915-5310-37900672C2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358" y="5476114"/>
            <a:ext cx="959170" cy="1653496"/>
          </a:xfrm>
          <a:prstGeom prst="rect">
            <a:avLst/>
          </a:prstGeom>
        </p:spPr>
      </p:pic>
      <p:pic>
        <p:nvPicPr>
          <p:cNvPr id="47" name="図 46" descr="白黒の写真にテキストが書いてあるスマートフォンのスクリーンショット&#10;&#10;中程度の精度で自動的に生成された説明">
            <a:extLst>
              <a:ext uri="{FF2B5EF4-FFF2-40B4-BE49-F238E27FC236}">
                <a16:creationId xmlns:a16="http://schemas.microsoft.com/office/drawing/2014/main" id="{9DE67C49-F17C-54AF-26F8-2026AC0B7C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889" y="5432006"/>
            <a:ext cx="959170" cy="1655110"/>
          </a:xfrm>
          <a:prstGeom prst="rect">
            <a:avLst/>
          </a:prstGeom>
        </p:spPr>
      </p:pic>
      <p:pic>
        <p:nvPicPr>
          <p:cNvPr id="48" name="図 47" descr="白黒の写真にテキストが書いてあるスマートフォンのスクリーンショット&#10;&#10;中程度の精度で自動的に生成された説明">
            <a:extLst>
              <a:ext uri="{FF2B5EF4-FFF2-40B4-BE49-F238E27FC236}">
                <a16:creationId xmlns:a16="http://schemas.microsoft.com/office/drawing/2014/main" id="{77E4B0AC-D3E9-674D-2AAD-D48C926AAC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879" y="5451458"/>
            <a:ext cx="959170" cy="166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22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69AF661-4595-0C08-A7C0-0C2C084AD918}"/>
              </a:ext>
            </a:extLst>
          </p:cNvPr>
          <p:cNvSpPr txBox="1">
            <a:spLocks/>
          </p:cNvSpPr>
          <p:nvPr/>
        </p:nvSpPr>
        <p:spPr>
          <a:xfrm>
            <a:off x="3054008" y="7359650"/>
            <a:ext cx="4585379" cy="167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1" lang="en-US" altLang="ja-JP" sz="7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Copyright © 2024 Dream Nexus </a:t>
            </a:r>
            <a:r>
              <a:rPr kumimoji="1" lang="en-US" altLang="ja-JP" sz="700" dirty="0" err="1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Co.,Ltd</a:t>
            </a:r>
            <a:r>
              <a:rPr kumimoji="1" lang="en-US" altLang="ja-JP" sz="7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 All Rights Reserved.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46C5231D-D608-E0EC-66A0-A412E136A9F8}"/>
              </a:ext>
            </a:extLst>
          </p:cNvPr>
          <p:cNvSpPr txBox="1">
            <a:spLocks/>
          </p:cNvSpPr>
          <p:nvPr/>
        </p:nvSpPr>
        <p:spPr bwMode="auto">
          <a:xfrm>
            <a:off x="304592" y="239479"/>
            <a:ext cx="90174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736" algn="l"/>
              </a:tabLst>
              <a:defRPr kumimoji="1" sz="2159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736" algn="l"/>
              </a:tabLst>
              <a:defRPr kumimoji="1" sz="2159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736" algn="l"/>
              </a:tabLst>
              <a:defRPr kumimoji="1" sz="2159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736" algn="l"/>
              </a:tabLst>
              <a:defRPr kumimoji="1" sz="2159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736" algn="l"/>
              </a:tabLst>
              <a:defRPr kumimoji="1" sz="2159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341654" algn="l" rtl="0" fontAlgn="base">
              <a:spcBef>
                <a:spcPct val="0"/>
              </a:spcBef>
              <a:spcAft>
                <a:spcPct val="0"/>
              </a:spcAft>
              <a:tabLst>
                <a:tab pos="1205280" algn="l"/>
              </a:tabLst>
              <a:defRPr kumimoji="1" sz="1196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683308" algn="l" rtl="0" fontAlgn="base">
              <a:spcBef>
                <a:spcPct val="0"/>
              </a:spcBef>
              <a:spcAft>
                <a:spcPct val="0"/>
              </a:spcAft>
              <a:tabLst>
                <a:tab pos="1205280" algn="l"/>
              </a:tabLst>
              <a:defRPr kumimoji="1" sz="1196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024964" algn="l" rtl="0" fontAlgn="base">
              <a:spcBef>
                <a:spcPct val="0"/>
              </a:spcBef>
              <a:spcAft>
                <a:spcPct val="0"/>
              </a:spcAft>
              <a:tabLst>
                <a:tab pos="1205280" algn="l"/>
              </a:tabLst>
              <a:defRPr kumimoji="1" sz="1196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366617" algn="l" rtl="0" fontAlgn="base">
              <a:spcBef>
                <a:spcPct val="0"/>
              </a:spcBef>
              <a:spcAft>
                <a:spcPct val="0"/>
              </a:spcAft>
              <a:tabLst>
                <a:tab pos="1205280" algn="l"/>
              </a:tabLst>
              <a:defRPr kumimoji="1" sz="1196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r>
              <a:rPr kumimoji="1" lang="en-US" altLang="ja-JP" sz="2000" b="1" dirty="0"/>
              <a:t>LINE</a:t>
            </a:r>
            <a:r>
              <a:rPr kumimoji="1" lang="ja-JP" altLang="en-US" sz="2000" b="1" dirty="0"/>
              <a:t>広告概要</a:t>
            </a:r>
            <a:endParaRPr lang="ja-JP" altLang="en-US" b="1" kern="0" dirty="0"/>
          </a:p>
        </p:txBody>
      </p:sp>
      <p:sp>
        <p:nvSpPr>
          <p:cNvPr id="2" name="Freeform 21">
            <a:extLst>
              <a:ext uri="{FF2B5EF4-FFF2-40B4-BE49-F238E27FC236}">
                <a16:creationId xmlns:a16="http://schemas.microsoft.com/office/drawing/2014/main" id="{A5E5B7A8-30A7-BFF6-1885-D039FF870515}"/>
              </a:ext>
            </a:extLst>
          </p:cNvPr>
          <p:cNvSpPr/>
          <p:nvPr/>
        </p:nvSpPr>
        <p:spPr>
          <a:xfrm>
            <a:off x="1495205" y="1014708"/>
            <a:ext cx="8635970" cy="487591"/>
          </a:xfrm>
          <a:custGeom>
            <a:avLst/>
            <a:gdLst/>
            <a:ahLst/>
            <a:cxnLst/>
            <a:rect l="l" t="t" r="r" b="b"/>
            <a:pathLst>
              <a:path w="3429623" h="174742">
                <a:moveTo>
                  <a:pt x="0" y="0"/>
                </a:moveTo>
                <a:lnTo>
                  <a:pt x="3429623" y="0"/>
                </a:lnTo>
                <a:lnTo>
                  <a:pt x="3429623" y="174742"/>
                </a:lnTo>
                <a:lnTo>
                  <a:pt x="0" y="174742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76B9F0"/>
            </a:solidFill>
          </a:ln>
        </p:spPr>
        <p:txBody>
          <a:bodyPr anchor="ctr"/>
          <a:lstStyle/>
          <a:p>
            <a:pPr algn="ctr">
              <a:lnSpc>
                <a:spcPts val="2639"/>
              </a:lnSpc>
            </a:pPr>
            <a:r>
              <a:rPr lang="en-US" altLang="ja-JP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200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最低出稿金額</a:t>
            </a:r>
            <a:r>
              <a: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10万円　・</a:t>
            </a:r>
            <a:r>
              <a:rPr lang="en-US" altLang="ja-JP" sz="1200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静止画</a:t>
            </a:r>
            <a:r>
              <a: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、動画どちらも</a:t>
            </a:r>
            <a:r>
              <a:rPr lang="en-US" altLang="ja-JP" sz="1200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配信可能</a:t>
            </a:r>
            <a:r>
              <a:rPr lang="en-US" altLang="ja-JP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</a:t>
            </a:r>
            <a:r>
              <a:rPr lang="en-US" altLang="ja-JP" sz="1200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LINE＠の共有は不要</a:t>
            </a:r>
            <a:endParaRPr lang="en-US" altLang="ja-JP" sz="12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32D198-127D-7D74-1C5D-62946D6FA2A4}"/>
              </a:ext>
            </a:extLst>
          </p:cNvPr>
          <p:cNvSpPr txBox="1"/>
          <p:nvPr/>
        </p:nvSpPr>
        <p:spPr>
          <a:xfrm>
            <a:off x="559684" y="2648406"/>
            <a:ext cx="3567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年齢は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歳から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64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歳まで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歳刻みで設定可能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4E5D0A6D-658B-F138-F0BC-CA896C62E1E3}"/>
              </a:ext>
            </a:extLst>
          </p:cNvPr>
          <p:cNvSpPr/>
          <p:nvPr/>
        </p:nvSpPr>
        <p:spPr>
          <a:xfrm>
            <a:off x="347303" y="854121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1037236" h="1037236">
                <a:moveTo>
                  <a:pt x="0" y="0"/>
                </a:moveTo>
                <a:lnTo>
                  <a:pt x="1037236" y="0"/>
                </a:lnTo>
                <a:lnTo>
                  <a:pt x="1037236" y="1037236"/>
                </a:lnTo>
                <a:lnTo>
                  <a:pt x="0" y="10372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34821680-290F-0D87-3409-34F019C98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077994"/>
              </p:ext>
            </p:extLst>
          </p:nvPr>
        </p:nvGraphicFramePr>
        <p:xfrm>
          <a:off x="562224" y="1788416"/>
          <a:ext cx="9568950" cy="850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825">
                  <a:extLst>
                    <a:ext uri="{9D8B030D-6E8A-4147-A177-3AD203B41FA5}">
                      <a16:colId xmlns:a16="http://schemas.microsoft.com/office/drawing/2014/main" val="3801141147"/>
                    </a:ext>
                  </a:extLst>
                </a:gridCol>
                <a:gridCol w="1594825">
                  <a:extLst>
                    <a:ext uri="{9D8B030D-6E8A-4147-A177-3AD203B41FA5}">
                      <a16:colId xmlns:a16="http://schemas.microsoft.com/office/drawing/2014/main" val="883485714"/>
                    </a:ext>
                  </a:extLst>
                </a:gridCol>
                <a:gridCol w="1594825">
                  <a:extLst>
                    <a:ext uri="{9D8B030D-6E8A-4147-A177-3AD203B41FA5}">
                      <a16:colId xmlns:a16="http://schemas.microsoft.com/office/drawing/2014/main" val="3668955283"/>
                    </a:ext>
                  </a:extLst>
                </a:gridCol>
                <a:gridCol w="1594825">
                  <a:extLst>
                    <a:ext uri="{9D8B030D-6E8A-4147-A177-3AD203B41FA5}">
                      <a16:colId xmlns:a16="http://schemas.microsoft.com/office/drawing/2014/main" val="1479033497"/>
                    </a:ext>
                  </a:extLst>
                </a:gridCol>
                <a:gridCol w="1594825">
                  <a:extLst>
                    <a:ext uri="{9D8B030D-6E8A-4147-A177-3AD203B41FA5}">
                      <a16:colId xmlns:a16="http://schemas.microsoft.com/office/drawing/2014/main" val="3039824681"/>
                    </a:ext>
                  </a:extLst>
                </a:gridCol>
                <a:gridCol w="1594825">
                  <a:extLst>
                    <a:ext uri="{9D8B030D-6E8A-4147-A177-3AD203B41FA5}">
                      <a16:colId xmlns:a16="http://schemas.microsoft.com/office/drawing/2014/main" val="1056097209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バナー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課金形態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想定クリック単価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最小対応エリア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月額最低掲載予算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推奨実施期間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185268"/>
                  </a:ext>
                </a:extLst>
              </a:tr>
              <a:tr h="5980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静止画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+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動画対応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予算運用型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altLang="ja-JP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50</a:t>
                      </a:r>
                      <a:r>
                        <a:rPr lang="ja-JP" altLang="en-US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円～</a:t>
                      </a:r>
                      <a:r>
                        <a:rPr lang="en-US" altLang="ja-JP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200</a:t>
                      </a:r>
                      <a:r>
                        <a:rPr lang="ja-JP" altLang="en-US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円前後</a:t>
                      </a:r>
                      <a:endParaRPr lang="en-US" altLang="ja-JP" sz="100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</a:pPr>
                      <a:r>
                        <a:rPr lang="en-US" altLang="ja-JP" sz="1000" dirty="0" err="1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都道府県,市区町村単位</a:t>
                      </a:r>
                      <a:r>
                        <a:rPr lang="en-US" altLang="ja-JP" sz="100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,</a:t>
                      </a:r>
                    </a:p>
                    <a:p>
                      <a:pPr algn="ctr">
                        <a:lnSpc>
                          <a:spcPts val="1540"/>
                        </a:lnSpc>
                      </a:pPr>
                      <a:r>
                        <a:rPr lang="ja-JP" altLang="en-US" sz="100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半径</a:t>
                      </a:r>
                      <a:r>
                        <a:rPr lang="en-US" altLang="ja-JP" sz="1000" dirty="0" err="1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の指定</a:t>
                      </a:r>
                      <a:r>
                        <a:rPr lang="ja-JP" altLang="en-US" sz="100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（推奨</a:t>
                      </a:r>
                      <a:r>
                        <a:rPr lang="en-US" altLang="ja-JP" sz="100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3km</a:t>
                      </a:r>
                      <a:r>
                        <a:rPr lang="ja-JP" altLang="en-US" sz="1000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lang="en-US" altLang="ja-JP" sz="1000" dirty="0">
                        <a:solidFill>
                          <a:srgbClr val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\100,000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か月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855827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BA1C669-F61C-00E0-8E92-0C5E662C8905}"/>
              </a:ext>
            </a:extLst>
          </p:cNvPr>
          <p:cNvSpPr txBox="1"/>
          <p:nvPr/>
        </p:nvSpPr>
        <p:spPr>
          <a:xfrm>
            <a:off x="562224" y="2863850"/>
            <a:ext cx="20474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＜入稿規定＞</a:t>
            </a:r>
          </a:p>
        </p:txBody>
      </p:sp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7C62D4B4-BF61-F074-E610-2F4BBB21E0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879856"/>
              </p:ext>
            </p:extLst>
          </p:nvPr>
        </p:nvGraphicFramePr>
        <p:xfrm>
          <a:off x="559684" y="3127345"/>
          <a:ext cx="9568950" cy="1709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4475">
                  <a:extLst>
                    <a:ext uri="{9D8B030D-6E8A-4147-A177-3AD203B41FA5}">
                      <a16:colId xmlns:a16="http://schemas.microsoft.com/office/drawing/2014/main" val="238006883"/>
                    </a:ext>
                  </a:extLst>
                </a:gridCol>
                <a:gridCol w="4784475">
                  <a:extLst>
                    <a:ext uri="{9D8B030D-6E8A-4147-A177-3AD203B41FA5}">
                      <a16:colId xmlns:a16="http://schemas.microsoft.com/office/drawing/2014/main" val="3686331338"/>
                    </a:ext>
                  </a:extLst>
                </a:gridCol>
              </a:tblGrid>
              <a:tr h="25952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LINE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課金形態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4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755539"/>
                  </a:ext>
                </a:extLst>
              </a:tr>
              <a:tr h="6605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■静止画（別途テキスト必須）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rtl="0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1080×1080</a:t>
                      </a:r>
                    </a:p>
                    <a:p>
                      <a:pPr algn="l" rtl="0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1080×1920</a:t>
                      </a:r>
                    </a:p>
                    <a:p>
                      <a:pPr algn="l" rtl="0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600×400</a:t>
                      </a:r>
                    </a:p>
                  </a:txBody>
                  <a:tcPr marL="97280" marR="97280" marT="63232" marB="4864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■動画（別途テキスト必須）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rtl="0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1:1</a:t>
                      </a:r>
                    </a:p>
                    <a:p>
                      <a:pPr algn="l" rtl="0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16:9</a:t>
                      </a:r>
                    </a:p>
                    <a:p>
                      <a:pPr algn="l" rtl="0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9:16</a:t>
                      </a:r>
                    </a:p>
                    <a:p>
                      <a:pPr algn="l" rtl="0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サムネイル用静止画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　</a:t>
                      </a:r>
                      <a:r>
                        <a:rPr lang="en-US" altLang="ja-JP" sz="1000" b="1" dirty="0">
                          <a:solidFill>
                            <a:srgbClr val="C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Yu Gothic"/>
                        </a:rPr>
                        <a:t>※</a:t>
                      </a:r>
                      <a:r>
                        <a:rPr lang="ja-JP" altLang="en-US" sz="1000" b="1" dirty="0">
                          <a:solidFill>
                            <a:srgbClr val="C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Yu Gothic"/>
                        </a:rPr>
                        <a:t>入稿動画と同じピクセルの静止画をご用意ください</a:t>
                      </a:r>
                      <a:endParaRPr lang="en-US" altLang="ja-JP" sz="1000" b="0" i="0" u="none" strike="noStrike" dirty="0">
                        <a:solidFill>
                          <a:srgbClr val="C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7280" marR="97280" marT="63232" marB="4864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0650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ファイルは </a:t>
                      </a:r>
                      <a:r>
                        <a:rPr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PNG or JPEG</a:t>
                      </a:r>
                      <a:r>
                        <a:rPr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でお願いします。</a:t>
                      </a:r>
                      <a:endParaRPr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容量は </a:t>
                      </a:r>
                      <a:r>
                        <a:rPr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5MB</a:t>
                      </a:r>
                      <a:r>
                        <a:rPr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以内 でお願いします。</a:t>
                      </a:r>
                      <a:endParaRPr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主体者表記（広告主名）を入れてください。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7280" marR="97280" marT="63232" marB="4864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フォーマットは</a:t>
                      </a:r>
                      <a:r>
                        <a:rPr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mp4</a:t>
                      </a:r>
                      <a:r>
                        <a:rPr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を推奨します。</a:t>
                      </a:r>
                      <a:endParaRPr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ja-JP" altLang="en-US" sz="1000" b="0" i="0" u="none" strike="noStrike" dirty="0">
                          <a:solidFill>
                            <a:srgbClr val="282828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動画容量は</a:t>
                      </a:r>
                      <a:r>
                        <a:rPr lang="en-US" altLang="ja-JP" sz="1000" b="0" i="0" u="none" strike="noStrike" dirty="0">
                          <a:solidFill>
                            <a:srgbClr val="282828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100MB</a:t>
                      </a:r>
                      <a:r>
                        <a:rPr lang="ja-JP" altLang="en-US" sz="1000" b="0" i="0" u="none" strike="noStrike" dirty="0">
                          <a:solidFill>
                            <a:srgbClr val="282828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以内でお願いします。</a:t>
                      </a:r>
                      <a:endParaRPr lang="en-US" altLang="ja-JP" sz="1000" b="0" i="0" u="none" strike="noStrike" dirty="0">
                        <a:solidFill>
                          <a:srgbClr val="282828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ja-JP" altLang="en-US" sz="1000" dirty="0">
                          <a:solidFill>
                            <a:srgbClr val="28282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動画再生秒数は</a:t>
                      </a:r>
                      <a:r>
                        <a:rPr lang="en-US" altLang="ja-JP" sz="1000" dirty="0">
                          <a:solidFill>
                            <a:srgbClr val="28282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lang="ja-JP" altLang="en-US" sz="1000" dirty="0">
                          <a:solidFill>
                            <a:srgbClr val="28282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秒を推奨します。</a:t>
                      </a:r>
                      <a:endParaRPr lang="en-US" altLang="ja-JP" sz="1000" b="0" i="0" u="none" strike="noStrike" dirty="0">
                        <a:solidFill>
                          <a:srgbClr val="282828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7280" marR="97280" marT="63232" marB="4864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702597"/>
                  </a:ext>
                </a:extLst>
              </a:tr>
            </a:tbl>
          </a:graphicData>
        </a:graphic>
      </p:graphicFrame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0F4DEE3-1839-D661-F42B-FBD9E7EE31C2}"/>
              </a:ext>
            </a:extLst>
          </p:cNvPr>
          <p:cNvSpPr txBox="1"/>
          <p:nvPr/>
        </p:nvSpPr>
        <p:spPr>
          <a:xfrm>
            <a:off x="559684" y="4884560"/>
            <a:ext cx="20474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＜掲載例＞</a:t>
            </a:r>
          </a:p>
        </p:txBody>
      </p:sp>
      <p:sp>
        <p:nvSpPr>
          <p:cNvPr id="17" name="TextBox 27">
            <a:extLst>
              <a:ext uri="{FF2B5EF4-FFF2-40B4-BE49-F238E27FC236}">
                <a16:creationId xmlns:a16="http://schemas.microsoft.com/office/drawing/2014/main" id="{B15AC9CE-2C35-CB13-2748-ABAB7253DB95}"/>
              </a:ext>
            </a:extLst>
          </p:cNvPr>
          <p:cNvSpPr txBox="1"/>
          <p:nvPr/>
        </p:nvSpPr>
        <p:spPr>
          <a:xfrm>
            <a:off x="9281999" y="6868935"/>
            <a:ext cx="408101" cy="167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etc.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B5D3741B-A998-F4F5-232F-D992A1AEFF0B}"/>
              </a:ext>
            </a:extLst>
          </p:cNvPr>
          <p:cNvSpPr txBox="1"/>
          <p:nvPr/>
        </p:nvSpPr>
        <p:spPr>
          <a:xfrm>
            <a:off x="648979" y="4884560"/>
            <a:ext cx="3234019" cy="181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7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画像引用：LINE</a:t>
            </a:r>
            <a:r>
              <a:rPr lang="ja-JP" altLang="en-US" sz="7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ヤフー</a:t>
            </a:r>
            <a:r>
              <a:rPr lang="en-US" sz="7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社 </a:t>
            </a:r>
            <a:r>
              <a:rPr lang="en-US" sz="7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公式ホームページより</a:t>
            </a:r>
            <a:endParaRPr lang="en-US" sz="7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8A14DC76-5241-CC56-7968-239C64FC4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677" y="5167541"/>
            <a:ext cx="908923" cy="188872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2C1A3D9-8FE1-F1AD-BDAE-80614FFB99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5208" y="5151129"/>
            <a:ext cx="908923" cy="1888725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CF38E952-4D6D-91DB-E00C-158EC335ED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2237" y="5167541"/>
            <a:ext cx="908923" cy="1888725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50365A2D-AE25-E458-065D-124C43C353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5517" y="5181278"/>
            <a:ext cx="908923" cy="1888725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62A51B78-E563-FFD5-A0E7-D7C4720D57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8797" y="5151129"/>
            <a:ext cx="908924" cy="191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6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3">
            <a:extLst>
              <a:ext uri="{FF2B5EF4-FFF2-40B4-BE49-F238E27FC236}">
                <a16:creationId xmlns:a16="http://schemas.microsoft.com/office/drawing/2014/main" id="{61DEBC38-7E0C-E7D0-E721-EB681AD11AE2}"/>
              </a:ext>
            </a:extLst>
          </p:cNvPr>
          <p:cNvSpPr txBox="1">
            <a:spLocks/>
          </p:cNvSpPr>
          <p:nvPr/>
        </p:nvSpPr>
        <p:spPr>
          <a:xfrm>
            <a:off x="3054008" y="7359650"/>
            <a:ext cx="4585379" cy="1673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1" lang="en-US" altLang="ja-JP" sz="7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Copyright © 2024 Dream Nexus </a:t>
            </a:r>
            <a:r>
              <a:rPr kumimoji="1" lang="en-US" altLang="ja-JP" sz="700" dirty="0" err="1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Co.,Ltd</a:t>
            </a:r>
            <a:r>
              <a:rPr kumimoji="1" lang="en-US" altLang="ja-JP" sz="7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All Rights Reserved.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97491D85-B275-405E-2400-9C9FE1272424}"/>
              </a:ext>
            </a:extLst>
          </p:cNvPr>
          <p:cNvSpPr txBox="1">
            <a:spLocks/>
          </p:cNvSpPr>
          <p:nvPr/>
        </p:nvSpPr>
        <p:spPr bwMode="auto">
          <a:xfrm>
            <a:off x="304592" y="239479"/>
            <a:ext cx="90174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736" algn="l"/>
              </a:tabLst>
              <a:defRPr kumimoji="1" sz="2159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736" algn="l"/>
              </a:tabLst>
              <a:defRPr kumimoji="1" sz="2159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736" algn="l"/>
              </a:tabLst>
              <a:defRPr kumimoji="1" sz="2159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736" algn="l"/>
              </a:tabLst>
              <a:defRPr kumimoji="1" sz="2159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736" algn="l"/>
              </a:tabLst>
              <a:defRPr kumimoji="1" sz="2159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341654" algn="l" rtl="0" fontAlgn="base">
              <a:spcBef>
                <a:spcPct val="0"/>
              </a:spcBef>
              <a:spcAft>
                <a:spcPct val="0"/>
              </a:spcAft>
              <a:tabLst>
                <a:tab pos="1205280" algn="l"/>
              </a:tabLst>
              <a:defRPr kumimoji="1" sz="1196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683308" algn="l" rtl="0" fontAlgn="base">
              <a:spcBef>
                <a:spcPct val="0"/>
              </a:spcBef>
              <a:spcAft>
                <a:spcPct val="0"/>
              </a:spcAft>
              <a:tabLst>
                <a:tab pos="1205280" algn="l"/>
              </a:tabLst>
              <a:defRPr kumimoji="1" sz="1196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024964" algn="l" rtl="0" fontAlgn="base">
              <a:spcBef>
                <a:spcPct val="0"/>
              </a:spcBef>
              <a:spcAft>
                <a:spcPct val="0"/>
              </a:spcAft>
              <a:tabLst>
                <a:tab pos="1205280" algn="l"/>
              </a:tabLst>
              <a:defRPr kumimoji="1" sz="1196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366617" algn="l" rtl="0" fontAlgn="base">
              <a:spcBef>
                <a:spcPct val="0"/>
              </a:spcBef>
              <a:spcAft>
                <a:spcPct val="0"/>
              </a:spcAft>
              <a:tabLst>
                <a:tab pos="1205280" algn="l"/>
              </a:tabLst>
              <a:defRPr kumimoji="1" sz="1196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r>
              <a:rPr lang="ja-JP" altLang="en-US" sz="2000" b="1" dirty="0"/>
              <a:t>会社概要</a:t>
            </a:r>
            <a:endParaRPr lang="ja-JP" altLang="en-US" b="1" kern="0" dirty="0"/>
          </a:p>
        </p:txBody>
      </p: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E8333D82-E5D1-51EC-CA4C-B67B7B424057}"/>
              </a:ext>
            </a:extLst>
          </p:cNvPr>
          <p:cNvGrpSpPr/>
          <p:nvPr/>
        </p:nvGrpSpPr>
        <p:grpSpPr>
          <a:xfrm>
            <a:off x="847557" y="1189032"/>
            <a:ext cx="8380748" cy="4930257"/>
            <a:chOff x="870280" y="1189032"/>
            <a:chExt cx="8380748" cy="4930257"/>
          </a:xfrm>
        </p:grpSpPr>
        <p:grpSp>
          <p:nvGrpSpPr>
            <p:cNvPr id="52" name="object 2">
              <a:extLst>
                <a:ext uri="{FF2B5EF4-FFF2-40B4-BE49-F238E27FC236}">
                  <a16:creationId xmlns:a16="http://schemas.microsoft.com/office/drawing/2014/main" id="{0255B053-2F0E-CAD6-1218-8E924A845943}"/>
                </a:ext>
              </a:extLst>
            </p:cNvPr>
            <p:cNvGrpSpPr/>
            <p:nvPr/>
          </p:nvGrpSpPr>
          <p:grpSpPr>
            <a:xfrm>
              <a:off x="5637243" y="1887855"/>
              <a:ext cx="3613785" cy="2426970"/>
              <a:chOff x="6430733" y="1582102"/>
              <a:chExt cx="3613785" cy="2426970"/>
            </a:xfrm>
          </p:grpSpPr>
          <p:sp>
            <p:nvSpPr>
              <p:cNvPr id="68" name="object 3">
                <a:extLst>
                  <a:ext uri="{FF2B5EF4-FFF2-40B4-BE49-F238E27FC236}">
                    <a16:creationId xmlns:a16="http://schemas.microsoft.com/office/drawing/2014/main" id="{49AF998B-53B4-6593-7665-4E80289E50B3}"/>
                  </a:ext>
                </a:extLst>
              </p:cNvPr>
              <p:cNvSpPr/>
              <p:nvPr/>
            </p:nvSpPr>
            <p:spPr>
              <a:xfrm>
                <a:off x="6430733" y="1582102"/>
                <a:ext cx="3613785" cy="2426970"/>
              </a:xfrm>
              <a:custGeom>
                <a:avLst/>
                <a:gdLst/>
                <a:ahLst/>
                <a:cxnLst/>
                <a:rect l="l" t="t" r="r" b="b"/>
                <a:pathLst>
                  <a:path w="3613784" h="2426970">
                    <a:moveTo>
                      <a:pt x="3613264" y="0"/>
                    </a:moveTo>
                    <a:lnTo>
                      <a:pt x="0" y="0"/>
                    </a:lnTo>
                    <a:lnTo>
                      <a:pt x="0" y="2426970"/>
                    </a:lnTo>
                    <a:lnTo>
                      <a:pt x="3613264" y="2426970"/>
                    </a:lnTo>
                    <a:lnTo>
                      <a:pt x="3613264" y="0"/>
                    </a:lnTo>
                    <a:close/>
                  </a:path>
                </a:pathLst>
              </a:custGeom>
              <a:solidFill>
                <a:srgbClr val="E6E7E8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object 4">
                <a:extLst>
                  <a:ext uri="{FF2B5EF4-FFF2-40B4-BE49-F238E27FC236}">
                    <a16:creationId xmlns:a16="http://schemas.microsoft.com/office/drawing/2014/main" id="{B7F87F97-6C08-0649-6D6F-039E4C7A3A9A}"/>
                  </a:ext>
                </a:extLst>
              </p:cNvPr>
              <p:cNvSpPr/>
              <p:nvPr/>
            </p:nvSpPr>
            <p:spPr>
              <a:xfrm>
                <a:off x="7061386" y="2134965"/>
                <a:ext cx="381000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321944">
                    <a:moveTo>
                      <a:pt x="225582" y="33820"/>
                    </a:moveTo>
                    <a:lnTo>
                      <a:pt x="198602" y="33820"/>
                    </a:lnTo>
                    <a:lnTo>
                      <a:pt x="193094" y="47959"/>
                    </a:lnTo>
                    <a:lnTo>
                      <a:pt x="181927" y="88582"/>
                    </a:lnTo>
                    <a:lnTo>
                      <a:pt x="176830" y="134302"/>
                    </a:lnTo>
                    <a:lnTo>
                      <a:pt x="176173" y="158597"/>
                    </a:lnTo>
                    <a:lnTo>
                      <a:pt x="176047" y="162242"/>
                    </a:lnTo>
                    <a:lnTo>
                      <a:pt x="175833" y="166689"/>
                    </a:lnTo>
                    <a:lnTo>
                      <a:pt x="175725" y="182410"/>
                    </a:lnTo>
                    <a:lnTo>
                      <a:pt x="175468" y="189821"/>
                    </a:lnTo>
                    <a:lnTo>
                      <a:pt x="175139" y="196818"/>
                    </a:lnTo>
                    <a:lnTo>
                      <a:pt x="174753" y="202919"/>
                    </a:lnTo>
                    <a:lnTo>
                      <a:pt x="174307" y="208127"/>
                    </a:lnTo>
                    <a:lnTo>
                      <a:pt x="173990" y="213207"/>
                    </a:lnTo>
                    <a:lnTo>
                      <a:pt x="173355" y="218287"/>
                    </a:lnTo>
                    <a:lnTo>
                      <a:pt x="172402" y="223367"/>
                    </a:lnTo>
                    <a:lnTo>
                      <a:pt x="169902" y="238400"/>
                    </a:lnTo>
                    <a:lnTo>
                      <a:pt x="168116" y="250634"/>
                    </a:lnTo>
                    <a:lnTo>
                      <a:pt x="167044" y="260068"/>
                    </a:lnTo>
                    <a:lnTo>
                      <a:pt x="166687" y="266700"/>
                    </a:lnTo>
                    <a:lnTo>
                      <a:pt x="167611" y="276463"/>
                    </a:lnTo>
                    <a:lnTo>
                      <a:pt x="188760" y="316230"/>
                    </a:lnTo>
                    <a:lnTo>
                      <a:pt x="194945" y="321462"/>
                    </a:lnTo>
                    <a:lnTo>
                      <a:pt x="203200" y="321462"/>
                    </a:lnTo>
                    <a:lnTo>
                      <a:pt x="206057" y="318935"/>
                    </a:lnTo>
                    <a:lnTo>
                      <a:pt x="208597" y="313855"/>
                    </a:lnTo>
                    <a:lnTo>
                      <a:pt x="211455" y="308457"/>
                    </a:lnTo>
                    <a:lnTo>
                      <a:pt x="212725" y="302742"/>
                    </a:lnTo>
                    <a:lnTo>
                      <a:pt x="212407" y="296710"/>
                    </a:lnTo>
                    <a:lnTo>
                      <a:pt x="212289" y="286226"/>
                    </a:lnTo>
                    <a:lnTo>
                      <a:pt x="211093" y="223367"/>
                    </a:lnTo>
                    <a:lnTo>
                      <a:pt x="210985" y="208127"/>
                    </a:lnTo>
                    <a:lnTo>
                      <a:pt x="211137" y="203682"/>
                    </a:lnTo>
                    <a:lnTo>
                      <a:pt x="211455" y="200507"/>
                    </a:lnTo>
                    <a:lnTo>
                      <a:pt x="215747" y="129070"/>
                    </a:lnTo>
                    <a:lnTo>
                      <a:pt x="210502" y="86677"/>
                    </a:lnTo>
                    <a:lnTo>
                      <a:pt x="210185" y="84772"/>
                    </a:lnTo>
                    <a:lnTo>
                      <a:pt x="210078" y="81676"/>
                    </a:lnTo>
                    <a:lnTo>
                      <a:pt x="210032" y="73342"/>
                    </a:lnTo>
                    <a:lnTo>
                      <a:pt x="212001" y="54140"/>
                    </a:lnTo>
                    <a:lnTo>
                      <a:pt x="217890" y="40370"/>
                    </a:lnTo>
                    <a:lnTo>
                      <a:pt x="225582" y="33820"/>
                    </a:lnTo>
                    <a:close/>
                  </a:path>
                  <a:path w="381000" h="321944">
                    <a:moveTo>
                      <a:pt x="269557" y="109537"/>
                    </a:moveTo>
                    <a:lnTo>
                      <a:pt x="250090" y="110758"/>
                    </a:lnTo>
                    <a:lnTo>
                      <a:pt x="235029" y="114422"/>
                    </a:lnTo>
                    <a:lnTo>
                      <a:pt x="224373" y="120526"/>
                    </a:lnTo>
                    <a:lnTo>
                      <a:pt x="218122" y="129070"/>
                    </a:lnTo>
                    <a:lnTo>
                      <a:pt x="220980" y="131445"/>
                    </a:lnTo>
                    <a:lnTo>
                      <a:pt x="232022" y="131982"/>
                    </a:lnTo>
                    <a:lnTo>
                      <a:pt x="240861" y="132640"/>
                    </a:lnTo>
                    <a:lnTo>
                      <a:pt x="276694" y="149072"/>
                    </a:lnTo>
                    <a:lnTo>
                      <a:pt x="276694" y="152882"/>
                    </a:lnTo>
                    <a:lnTo>
                      <a:pt x="271462" y="158597"/>
                    </a:lnTo>
                    <a:lnTo>
                      <a:pt x="260985" y="166217"/>
                    </a:lnTo>
                    <a:lnTo>
                      <a:pt x="255270" y="170027"/>
                    </a:lnTo>
                    <a:lnTo>
                      <a:pt x="249237" y="174790"/>
                    </a:lnTo>
                    <a:lnTo>
                      <a:pt x="242887" y="180505"/>
                    </a:lnTo>
                    <a:lnTo>
                      <a:pt x="242887" y="182410"/>
                    </a:lnTo>
                    <a:lnTo>
                      <a:pt x="258603" y="173475"/>
                    </a:lnTo>
                    <a:lnTo>
                      <a:pt x="273843" y="166689"/>
                    </a:lnTo>
                    <a:lnTo>
                      <a:pt x="288607" y="162048"/>
                    </a:lnTo>
                    <a:lnTo>
                      <a:pt x="302895" y="159550"/>
                    </a:lnTo>
                    <a:lnTo>
                      <a:pt x="313055" y="158915"/>
                    </a:lnTo>
                    <a:lnTo>
                      <a:pt x="319874" y="157480"/>
                    </a:lnTo>
                    <a:lnTo>
                      <a:pt x="323380" y="155257"/>
                    </a:lnTo>
                    <a:lnTo>
                      <a:pt x="326542" y="153047"/>
                    </a:lnTo>
                    <a:lnTo>
                      <a:pt x="328142" y="149225"/>
                    </a:lnTo>
                    <a:lnTo>
                      <a:pt x="328142" y="143827"/>
                    </a:lnTo>
                    <a:lnTo>
                      <a:pt x="302150" y="115168"/>
                    </a:lnTo>
                    <a:lnTo>
                      <a:pt x="281433" y="110163"/>
                    </a:lnTo>
                    <a:lnTo>
                      <a:pt x="269557" y="109537"/>
                    </a:lnTo>
                    <a:close/>
                  </a:path>
                  <a:path w="381000" h="321944">
                    <a:moveTo>
                      <a:pt x="328142" y="0"/>
                    </a:moveTo>
                    <a:lnTo>
                      <a:pt x="322897" y="0"/>
                    </a:lnTo>
                    <a:lnTo>
                      <a:pt x="300037" y="2857"/>
                    </a:lnTo>
                    <a:lnTo>
                      <a:pt x="211937" y="9525"/>
                    </a:lnTo>
                    <a:lnTo>
                      <a:pt x="129057" y="23812"/>
                    </a:lnTo>
                    <a:lnTo>
                      <a:pt x="116205" y="27152"/>
                    </a:lnTo>
                    <a:lnTo>
                      <a:pt x="31915" y="53340"/>
                    </a:lnTo>
                    <a:lnTo>
                      <a:pt x="30645" y="53670"/>
                    </a:lnTo>
                    <a:lnTo>
                      <a:pt x="28202" y="54150"/>
                    </a:lnTo>
                    <a:lnTo>
                      <a:pt x="24765" y="54775"/>
                    </a:lnTo>
                    <a:lnTo>
                      <a:pt x="5245" y="57632"/>
                    </a:lnTo>
                    <a:lnTo>
                      <a:pt x="3022" y="57632"/>
                    </a:lnTo>
                    <a:lnTo>
                      <a:pt x="1270" y="58585"/>
                    </a:lnTo>
                    <a:lnTo>
                      <a:pt x="44469" y="81910"/>
                    </a:lnTo>
                    <a:lnTo>
                      <a:pt x="59055" y="83337"/>
                    </a:lnTo>
                    <a:lnTo>
                      <a:pt x="66348" y="82922"/>
                    </a:lnTo>
                    <a:lnTo>
                      <a:pt x="72988" y="81676"/>
                    </a:lnTo>
                    <a:lnTo>
                      <a:pt x="78973" y="79597"/>
                    </a:lnTo>
                    <a:lnTo>
                      <a:pt x="84302" y="76682"/>
                    </a:lnTo>
                    <a:lnTo>
                      <a:pt x="104775" y="63817"/>
                    </a:lnTo>
                    <a:lnTo>
                      <a:pt x="123675" y="53554"/>
                    </a:lnTo>
                    <a:lnTo>
                      <a:pt x="145611" y="45132"/>
                    </a:lnTo>
                    <a:lnTo>
                      <a:pt x="170586" y="38553"/>
                    </a:lnTo>
                    <a:lnTo>
                      <a:pt x="198602" y="33820"/>
                    </a:lnTo>
                    <a:lnTo>
                      <a:pt x="225582" y="33820"/>
                    </a:lnTo>
                    <a:lnTo>
                      <a:pt x="227713" y="32005"/>
                    </a:lnTo>
                    <a:lnTo>
                      <a:pt x="241465" y="29057"/>
                    </a:lnTo>
                    <a:lnTo>
                      <a:pt x="381000" y="29057"/>
                    </a:lnTo>
                    <a:lnTo>
                      <a:pt x="381000" y="20802"/>
                    </a:lnTo>
                    <a:lnTo>
                      <a:pt x="338167" y="626"/>
                    </a:lnTo>
                    <a:lnTo>
                      <a:pt x="328142" y="0"/>
                    </a:lnTo>
                    <a:close/>
                  </a:path>
                  <a:path w="381000" h="321944">
                    <a:moveTo>
                      <a:pt x="381000" y="29057"/>
                    </a:moveTo>
                    <a:lnTo>
                      <a:pt x="295275" y="29057"/>
                    </a:lnTo>
                    <a:lnTo>
                      <a:pt x="302107" y="29375"/>
                    </a:lnTo>
                    <a:lnTo>
                      <a:pt x="309092" y="30010"/>
                    </a:lnTo>
                    <a:lnTo>
                      <a:pt x="329082" y="32867"/>
                    </a:lnTo>
                    <a:lnTo>
                      <a:pt x="338137" y="33820"/>
                    </a:lnTo>
                    <a:lnTo>
                      <a:pt x="340360" y="34137"/>
                    </a:lnTo>
                    <a:lnTo>
                      <a:pt x="345287" y="34772"/>
                    </a:lnTo>
                    <a:lnTo>
                      <a:pt x="352259" y="35407"/>
                    </a:lnTo>
                    <a:lnTo>
                      <a:pt x="357022" y="35725"/>
                    </a:lnTo>
                    <a:lnTo>
                      <a:pt x="373862" y="35725"/>
                    </a:lnTo>
                    <a:lnTo>
                      <a:pt x="381000" y="31915"/>
                    </a:lnTo>
                    <a:lnTo>
                      <a:pt x="381000" y="29057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70" name="object 5">
                <a:extLst>
                  <a:ext uri="{FF2B5EF4-FFF2-40B4-BE49-F238E27FC236}">
                    <a16:creationId xmlns:a16="http://schemas.microsoft.com/office/drawing/2014/main" id="{6259822C-B6C1-DE43-FEAC-FC9851F97C15}"/>
                  </a:ext>
                </a:extLst>
              </p:cNvPr>
              <p:cNvPicPr/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08759" y="2138560"/>
                <a:ext cx="776763" cy="328929"/>
              </a:xfrm>
              <a:prstGeom prst="rect">
                <a:avLst/>
              </a:prstGeom>
            </p:spPr>
          </p:pic>
          <p:sp>
            <p:nvSpPr>
              <p:cNvPr id="71" name="object 6">
                <a:extLst>
                  <a:ext uri="{FF2B5EF4-FFF2-40B4-BE49-F238E27FC236}">
                    <a16:creationId xmlns:a16="http://schemas.microsoft.com/office/drawing/2014/main" id="{BB238A94-3425-D0ED-D0CB-07EFBC29462B}"/>
                  </a:ext>
                </a:extLst>
              </p:cNvPr>
              <p:cNvSpPr/>
              <p:nvPr/>
            </p:nvSpPr>
            <p:spPr>
              <a:xfrm>
                <a:off x="8385657" y="2129738"/>
                <a:ext cx="363855" cy="312420"/>
              </a:xfrm>
              <a:custGeom>
                <a:avLst/>
                <a:gdLst/>
                <a:ahLst/>
                <a:cxnLst/>
                <a:rect l="l" t="t" r="r" b="b"/>
                <a:pathLst>
                  <a:path w="363854" h="312419">
                    <a:moveTo>
                      <a:pt x="61429" y="4927"/>
                    </a:moveTo>
                    <a:lnTo>
                      <a:pt x="55880" y="0"/>
                    </a:lnTo>
                    <a:lnTo>
                      <a:pt x="44767" y="0"/>
                    </a:lnTo>
                    <a:lnTo>
                      <a:pt x="11150" y="27025"/>
                    </a:lnTo>
                    <a:lnTo>
                      <a:pt x="0" y="49530"/>
                    </a:lnTo>
                    <a:lnTo>
                      <a:pt x="3797" y="48577"/>
                    </a:lnTo>
                    <a:lnTo>
                      <a:pt x="6667" y="48094"/>
                    </a:lnTo>
                    <a:lnTo>
                      <a:pt x="12382" y="48094"/>
                    </a:lnTo>
                    <a:lnTo>
                      <a:pt x="14287" y="51435"/>
                    </a:lnTo>
                    <a:lnTo>
                      <a:pt x="14287" y="58102"/>
                    </a:lnTo>
                    <a:lnTo>
                      <a:pt x="15240" y="97155"/>
                    </a:lnTo>
                    <a:lnTo>
                      <a:pt x="15671" y="133235"/>
                    </a:lnTo>
                    <a:lnTo>
                      <a:pt x="15405" y="161747"/>
                    </a:lnTo>
                    <a:lnTo>
                      <a:pt x="14516" y="180263"/>
                    </a:lnTo>
                    <a:lnTo>
                      <a:pt x="13030" y="198412"/>
                    </a:lnTo>
                    <a:lnTo>
                      <a:pt x="10947" y="216217"/>
                    </a:lnTo>
                    <a:lnTo>
                      <a:pt x="5715" y="250024"/>
                    </a:lnTo>
                    <a:lnTo>
                      <a:pt x="5715" y="256057"/>
                    </a:lnTo>
                    <a:lnTo>
                      <a:pt x="7620" y="263207"/>
                    </a:lnTo>
                    <a:lnTo>
                      <a:pt x="22580" y="295300"/>
                    </a:lnTo>
                    <a:lnTo>
                      <a:pt x="29362" y="307492"/>
                    </a:lnTo>
                    <a:lnTo>
                      <a:pt x="33959" y="311937"/>
                    </a:lnTo>
                    <a:lnTo>
                      <a:pt x="38100" y="311937"/>
                    </a:lnTo>
                    <a:lnTo>
                      <a:pt x="44132" y="309740"/>
                    </a:lnTo>
                    <a:lnTo>
                      <a:pt x="48450" y="303136"/>
                    </a:lnTo>
                    <a:lnTo>
                      <a:pt x="51028" y="292112"/>
                    </a:lnTo>
                    <a:lnTo>
                      <a:pt x="51904" y="276694"/>
                    </a:lnTo>
                    <a:lnTo>
                      <a:pt x="49047" y="202768"/>
                    </a:lnTo>
                    <a:lnTo>
                      <a:pt x="48577" y="179070"/>
                    </a:lnTo>
                    <a:lnTo>
                      <a:pt x="49999" y="116674"/>
                    </a:lnTo>
                    <a:lnTo>
                      <a:pt x="54292" y="67627"/>
                    </a:lnTo>
                    <a:lnTo>
                      <a:pt x="61429" y="14757"/>
                    </a:lnTo>
                    <a:lnTo>
                      <a:pt x="61429" y="4927"/>
                    </a:lnTo>
                    <a:close/>
                  </a:path>
                  <a:path w="363854" h="312419">
                    <a:moveTo>
                      <a:pt x="363842" y="35077"/>
                    </a:moveTo>
                    <a:lnTo>
                      <a:pt x="325539" y="15976"/>
                    </a:lnTo>
                    <a:lnTo>
                      <a:pt x="314794" y="15227"/>
                    </a:lnTo>
                    <a:lnTo>
                      <a:pt x="311289" y="15227"/>
                    </a:lnTo>
                    <a:lnTo>
                      <a:pt x="274307" y="19405"/>
                    </a:lnTo>
                    <a:lnTo>
                      <a:pt x="250964" y="21424"/>
                    </a:lnTo>
                    <a:lnTo>
                      <a:pt x="194538" y="29552"/>
                    </a:lnTo>
                    <a:lnTo>
                      <a:pt x="153073" y="38633"/>
                    </a:lnTo>
                    <a:lnTo>
                      <a:pt x="116192" y="49530"/>
                    </a:lnTo>
                    <a:lnTo>
                      <a:pt x="121996" y="54089"/>
                    </a:lnTo>
                    <a:lnTo>
                      <a:pt x="157734" y="67538"/>
                    </a:lnTo>
                    <a:lnTo>
                      <a:pt x="179527" y="70485"/>
                    </a:lnTo>
                    <a:lnTo>
                      <a:pt x="187388" y="69888"/>
                    </a:lnTo>
                    <a:lnTo>
                      <a:pt x="196684" y="68110"/>
                    </a:lnTo>
                    <a:lnTo>
                      <a:pt x="207403" y="65125"/>
                    </a:lnTo>
                    <a:lnTo>
                      <a:pt x="219544" y="60947"/>
                    </a:lnTo>
                    <a:lnTo>
                      <a:pt x="223075" y="67894"/>
                    </a:lnTo>
                    <a:lnTo>
                      <a:pt x="225615" y="77749"/>
                    </a:lnTo>
                    <a:lnTo>
                      <a:pt x="227126" y="90512"/>
                    </a:lnTo>
                    <a:lnTo>
                      <a:pt x="227634" y="106197"/>
                    </a:lnTo>
                    <a:lnTo>
                      <a:pt x="226733" y="166331"/>
                    </a:lnTo>
                    <a:lnTo>
                      <a:pt x="226212" y="202399"/>
                    </a:lnTo>
                    <a:lnTo>
                      <a:pt x="219062" y="249072"/>
                    </a:lnTo>
                    <a:lnTo>
                      <a:pt x="217474" y="253530"/>
                    </a:lnTo>
                    <a:lnTo>
                      <a:pt x="216687" y="257009"/>
                    </a:lnTo>
                    <a:lnTo>
                      <a:pt x="216687" y="259549"/>
                    </a:lnTo>
                    <a:lnTo>
                      <a:pt x="217754" y="269252"/>
                    </a:lnTo>
                    <a:lnTo>
                      <a:pt x="238899" y="306857"/>
                    </a:lnTo>
                    <a:lnTo>
                      <a:pt x="254939" y="310832"/>
                    </a:lnTo>
                    <a:lnTo>
                      <a:pt x="260019" y="306070"/>
                    </a:lnTo>
                    <a:lnTo>
                      <a:pt x="269189" y="258089"/>
                    </a:lnTo>
                    <a:lnTo>
                      <a:pt x="270497" y="96189"/>
                    </a:lnTo>
                    <a:lnTo>
                      <a:pt x="269786" y="89382"/>
                    </a:lnTo>
                    <a:lnTo>
                      <a:pt x="242011" y="57594"/>
                    </a:lnTo>
                    <a:lnTo>
                      <a:pt x="235737" y="55232"/>
                    </a:lnTo>
                    <a:lnTo>
                      <a:pt x="247370" y="52108"/>
                    </a:lnTo>
                    <a:lnTo>
                      <a:pt x="260858" y="49885"/>
                    </a:lnTo>
                    <a:lnTo>
                      <a:pt x="276186" y="48539"/>
                    </a:lnTo>
                    <a:lnTo>
                      <a:pt x="293357" y="48094"/>
                    </a:lnTo>
                    <a:lnTo>
                      <a:pt x="301955" y="48183"/>
                    </a:lnTo>
                    <a:lnTo>
                      <a:pt x="316484" y="48895"/>
                    </a:lnTo>
                    <a:lnTo>
                      <a:pt x="322402" y="49530"/>
                    </a:lnTo>
                    <a:lnTo>
                      <a:pt x="331292" y="50800"/>
                    </a:lnTo>
                    <a:lnTo>
                      <a:pt x="338442" y="51587"/>
                    </a:lnTo>
                    <a:lnTo>
                      <a:pt x="357174" y="52539"/>
                    </a:lnTo>
                    <a:lnTo>
                      <a:pt x="363842" y="48412"/>
                    </a:lnTo>
                    <a:lnTo>
                      <a:pt x="363842" y="39522"/>
                    </a:lnTo>
                    <a:lnTo>
                      <a:pt x="363842" y="35077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72" name="object 7">
                <a:extLst>
                  <a:ext uri="{FF2B5EF4-FFF2-40B4-BE49-F238E27FC236}">
                    <a16:creationId xmlns:a16="http://schemas.microsoft.com/office/drawing/2014/main" id="{8EFF76A8-7ACC-9F26-35D6-A9F664EFABA1}"/>
                  </a:ext>
                </a:extLst>
              </p:cNvPr>
              <p:cNvPicPr/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25349" y="2218942"/>
                <a:ext cx="160426" cy="240487"/>
              </a:xfrm>
              <a:prstGeom prst="rect">
                <a:avLst/>
              </a:prstGeom>
            </p:spPr>
          </p:pic>
          <p:sp>
            <p:nvSpPr>
              <p:cNvPr id="73" name="object 8">
                <a:extLst>
                  <a:ext uri="{FF2B5EF4-FFF2-40B4-BE49-F238E27FC236}">
                    <a16:creationId xmlns:a16="http://schemas.microsoft.com/office/drawing/2014/main" id="{B1DC7F87-769F-5184-A3DB-3CBA90821687}"/>
                  </a:ext>
                </a:extLst>
              </p:cNvPr>
              <p:cNvSpPr/>
              <p:nvPr/>
            </p:nvSpPr>
            <p:spPr>
              <a:xfrm>
                <a:off x="9071486" y="2113804"/>
                <a:ext cx="109220" cy="354965"/>
              </a:xfrm>
              <a:custGeom>
                <a:avLst/>
                <a:gdLst/>
                <a:ahLst/>
                <a:cxnLst/>
                <a:rect l="l" t="t" r="r" b="b"/>
                <a:pathLst>
                  <a:path w="109220" h="354964">
                    <a:moveTo>
                      <a:pt x="106383" y="56921"/>
                    </a:moveTo>
                    <a:lnTo>
                      <a:pt x="51355" y="56921"/>
                    </a:lnTo>
                    <a:lnTo>
                      <a:pt x="57108" y="57937"/>
                    </a:lnTo>
                    <a:lnTo>
                      <a:pt x="58302" y="63030"/>
                    </a:lnTo>
                    <a:lnTo>
                      <a:pt x="53743" y="88861"/>
                    </a:lnTo>
                    <a:lnTo>
                      <a:pt x="52587" y="94399"/>
                    </a:lnTo>
                    <a:lnTo>
                      <a:pt x="51289" y="99822"/>
                    </a:lnTo>
                    <a:lnTo>
                      <a:pt x="50288" y="105486"/>
                    </a:lnTo>
                    <a:lnTo>
                      <a:pt x="49133" y="111023"/>
                    </a:lnTo>
                    <a:lnTo>
                      <a:pt x="47850" y="116357"/>
                    </a:lnTo>
                    <a:lnTo>
                      <a:pt x="45005" y="130492"/>
                    </a:lnTo>
                    <a:lnTo>
                      <a:pt x="37314" y="179795"/>
                    </a:lnTo>
                    <a:lnTo>
                      <a:pt x="35201" y="211797"/>
                    </a:lnTo>
                    <a:lnTo>
                      <a:pt x="35537" y="225635"/>
                    </a:lnTo>
                    <a:lnTo>
                      <a:pt x="36717" y="239488"/>
                    </a:lnTo>
                    <a:lnTo>
                      <a:pt x="38742" y="253358"/>
                    </a:lnTo>
                    <a:lnTo>
                      <a:pt x="41614" y="267246"/>
                    </a:lnTo>
                    <a:lnTo>
                      <a:pt x="47251" y="257471"/>
                    </a:lnTo>
                    <a:lnTo>
                      <a:pt x="51454" y="249921"/>
                    </a:lnTo>
                    <a:lnTo>
                      <a:pt x="54223" y="244598"/>
                    </a:lnTo>
                    <a:lnTo>
                      <a:pt x="55559" y="241503"/>
                    </a:lnTo>
                    <a:lnTo>
                      <a:pt x="96228" y="99733"/>
                    </a:lnTo>
                    <a:lnTo>
                      <a:pt x="98459" y="92913"/>
                    </a:lnTo>
                    <a:lnTo>
                      <a:pt x="100517" y="85267"/>
                    </a:lnTo>
                    <a:lnTo>
                      <a:pt x="102346" y="76873"/>
                    </a:lnTo>
                    <a:lnTo>
                      <a:pt x="103920" y="69850"/>
                    </a:lnTo>
                    <a:lnTo>
                      <a:pt x="105470" y="62103"/>
                    </a:lnTo>
                    <a:lnTo>
                      <a:pt x="106383" y="56921"/>
                    </a:lnTo>
                    <a:close/>
                  </a:path>
                  <a:path w="109220" h="354964">
                    <a:moveTo>
                      <a:pt x="92910" y="0"/>
                    </a:moveTo>
                    <a:lnTo>
                      <a:pt x="61123" y="23652"/>
                    </a:lnTo>
                    <a:lnTo>
                      <a:pt x="45881" y="55422"/>
                    </a:lnTo>
                    <a:lnTo>
                      <a:pt x="46199" y="57569"/>
                    </a:lnTo>
                    <a:lnTo>
                      <a:pt x="49082" y="57035"/>
                    </a:lnTo>
                    <a:lnTo>
                      <a:pt x="51355" y="56921"/>
                    </a:lnTo>
                    <a:lnTo>
                      <a:pt x="106383" y="56921"/>
                    </a:lnTo>
                    <a:lnTo>
                      <a:pt x="106956" y="53670"/>
                    </a:lnTo>
                    <a:lnTo>
                      <a:pt x="108340" y="43402"/>
                    </a:lnTo>
                    <a:lnTo>
                      <a:pt x="108743" y="33877"/>
                    </a:lnTo>
                    <a:lnTo>
                      <a:pt x="108170" y="25095"/>
                    </a:lnTo>
                    <a:lnTo>
                      <a:pt x="106626" y="17056"/>
                    </a:lnTo>
                    <a:lnTo>
                      <a:pt x="103895" y="6819"/>
                    </a:lnTo>
                    <a:lnTo>
                      <a:pt x="99323" y="1143"/>
                    </a:lnTo>
                    <a:lnTo>
                      <a:pt x="92910" y="0"/>
                    </a:lnTo>
                    <a:close/>
                  </a:path>
                  <a:path w="109220" h="354964">
                    <a:moveTo>
                      <a:pt x="32492" y="284506"/>
                    </a:moveTo>
                    <a:lnTo>
                      <a:pt x="619" y="310159"/>
                    </a:lnTo>
                    <a:lnTo>
                      <a:pt x="0" y="317922"/>
                    </a:lnTo>
                    <a:lnTo>
                      <a:pt x="1095" y="324483"/>
                    </a:lnTo>
                    <a:lnTo>
                      <a:pt x="3905" y="329842"/>
                    </a:lnTo>
                    <a:lnTo>
                      <a:pt x="8429" y="333997"/>
                    </a:lnTo>
                    <a:lnTo>
                      <a:pt x="17014" y="338645"/>
                    </a:lnTo>
                    <a:lnTo>
                      <a:pt x="22526" y="345884"/>
                    </a:lnTo>
                    <a:lnTo>
                      <a:pt x="24965" y="349796"/>
                    </a:lnTo>
                    <a:lnTo>
                      <a:pt x="28724" y="352196"/>
                    </a:lnTo>
                    <a:lnTo>
                      <a:pt x="40878" y="354342"/>
                    </a:lnTo>
                    <a:lnTo>
                      <a:pt x="47558" y="352044"/>
                    </a:lnTo>
                    <a:lnTo>
                      <a:pt x="53806" y="346176"/>
                    </a:lnTo>
                    <a:lnTo>
                      <a:pt x="60004" y="340652"/>
                    </a:lnTo>
                    <a:lnTo>
                      <a:pt x="63903" y="333336"/>
                    </a:lnTo>
                    <a:lnTo>
                      <a:pt x="65516" y="324218"/>
                    </a:lnTo>
                    <a:lnTo>
                      <a:pt x="66065" y="309233"/>
                    </a:lnTo>
                    <a:lnTo>
                      <a:pt x="61828" y="297711"/>
                    </a:lnTo>
                    <a:lnTo>
                      <a:pt x="52802" y="289655"/>
                    </a:lnTo>
                    <a:lnTo>
                      <a:pt x="38985" y="285064"/>
                    </a:lnTo>
                    <a:lnTo>
                      <a:pt x="32492" y="284506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3" name="object 9">
              <a:extLst>
                <a:ext uri="{FF2B5EF4-FFF2-40B4-BE49-F238E27FC236}">
                  <a16:creationId xmlns:a16="http://schemas.microsoft.com/office/drawing/2014/main" id="{460D0268-217D-2B81-B2E1-49ACA6137942}"/>
                </a:ext>
              </a:extLst>
            </p:cNvPr>
            <p:cNvSpPr txBox="1"/>
            <p:nvPr/>
          </p:nvSpPr>
          <p:spPr>
            <a:xfrm>
              <a:off x="870280" y="1189032"/>
              <a:ext cx="157162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23520" marR="0" lvl="0" indent="-211454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Char char="■"/>
                <a:tabLst>
                  <a:tab pos="224154" algn="l"/>
                </a:tabLst>
                <a:defRPr/>
              </a:pPr>
              <a:r>
                <a:rPr kumimoji="0" sz="1200" b="1" i="0" u="none" strike="noStrike" kern="0" cap="none" spc="5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Yu Gothic" panose="020B0400000000000000" pitchFamily="34" charset="-128"/>
                  <a:ea typeface="Yu Gothic" panose="020B0400000000000000" pitchFamily="34" charset="-128"/>
                  <a:cs typeface="Yu Gothic"/>
                </a:rPr>
                <a:t>Company</a:t>
              </a:r>
              <a:r>
                <a:rPr kumimoji="0" sz="1200" b="1" i="0" u="none" strike="noStrike" kern="0" cap="none" spc="13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Yu Gothic" panose="020B0400000000000000" pitchFamily="34" charset="-128"/>
                  <a:ea typeface="Yu Gothic" panose="020B0400000000000000" pitchFamily="34" charset="-128"/>
                  <a:cs typeface="Yu Gothic"/>
                </a:rPr>
                <a:t> </a:t>
              </a:r>
              <a:r>
                <a:rPr kumimoji="0" sz="1200" b="1" i="0" u="none" strike="noStrike" kern="0" cap="none" spc="4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Yu Gothic" panose="020B0400000000000000" pitchFamily="34" charset="-128"/>
                  <a:ea typeface="Yu Gothic" panose="020B0400000000000000" pitchFamily="34" charset="-128"/>
                  <a:cs typeface="Yu Gothic"/>
                </a:rPr>
                <a:t>Proﬁle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Yu Gothic"/>
              </a:endParaRPr>
            </a:p>
          </p:txBody>
        </p:sp>
        <p:sp>
          <p:nvSpPr>
            <p:cNvPr id="54" name="object 11">
              <a:extLst>
                <a:ext uri="{FF2B5EF4-FFF2-40B4-BE49-F238E27FC236}">
                  <a16:creationId xmlns:a16="http://schemas.microsoft.com/office/drawing/2014/main" id="{7AED3B5E-890D-3EB2-916B-7E62922208B0}"/>
                </a:ext>
              </a:extLst>
            </p:cNvPr>
            <p:cNvSpPr txBox="1"/>
            <p:nvPr/>
          </p:nvSpPr>
          <p:spPr>
            <a:xfrm>
              <a:off x="906819" y="5755434"/>
              <a:ext cx="2537460" cy="363855"/>
            </a:xfrm>
            <a:prstGeom prst="rect">
              <a:avLst/>
            </a:prstGeom>
          </p:spPr>
          <p:txBody>
            <a:bodyPr vert="horz" wrap="square" lIns="0" tIns="44450" rIns="0" bIns="0" rtlCol="0">
              <a:spAutoFit/>
            </a:bodyPr>
            <a:lstStyle/>
            <a:p>
              <a:pPr marL="272415" marR="0" lvl="0" indent="0" defTabSz="914400" eaLnBrk="1" fontAlgn="auto" latinLnBrk="0" hangingPunct="1">
                <a:lnSpc>
                  <a:spcPct val="100000"/>
                </a:lnSpc>
                <a:spcBef>
                  <a:spcPts val="3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1" i="0" u="none" strike="noStrike" kern="0" cap="none" spc="-5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Yu Gothic"/>
                </a:rPr>
                <a:t>入力フォーム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Yu Gothic"/>
              </a:endParaRPr>
            </a:p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1" i="0" u="none" strike="noStrike" kern="0" cap="none" spc="45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Yu Gothic"/>
                  <a:cs typeface="Yu Gothic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https://www.dream-</a:t>
              </a:r>
              <a:r>
                <a:rPr kumimoji="0" sz="900" b="1" i="0" u="none" strike="noStrike" kern="0" cap="none" spc="4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Yu Gothic"/>
                  <a:cs typeface="Yu Gothic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nexus.co.jp/contact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Yu Gothic"/>
                <a:cs typeface="Yu Gothic"/>
              </a:endParaRPr>
            </a:p>
          </p:txBody>
        </p:sp>
        <p:pic>
          <p:nvPicPr>
            <p:cNvPr id="55" name="object 12">
              <a:extLst>
                <a:ext uri="{FF2B5EF4-FFF2-40B4-BE49-F238E27FC236}">
                  <a16:creationId xmlns:a16="http://schemas.microsoft.com/office/drawing/2014/main" id="{EF10FB4B-7F91-93AF-07AD-E6E2E24B61C4}"/>
                </a:ext>
              </a:extLst>
            </p:cNvPr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2826" y="5494278"/>
              <a:ext cx="609230" cy="609230"/>
            </a:xfrm>
            <a:prstGeom prst="rect">
              <a:avLst/>
            </a:prstGeom>
          </p:spPr>
        </p:pic>
        <p:sp>
          <p:nvSpPr>
            <p:cNvPr id="56" name="object 13">
              <a:extLst>
                <a:ext uri="{FF2B5EF4-FFF2-40B4-BE49-F238E27FC236}">
                  <a16:creationId xmlns:a16="http://schemas.microsoft.com/office/drawing/2014/main" id="{0FE61D6F-868E-05F6-6AF9-A870610EE8C3}"/>
                </a:ext>
              </a:extLst>
            </p:cNvPr>
            <p:cNvSpPr txBox="1"/>
            <p:nvPr/>
          </p:nvSpPr>
          <p:spPr>
            <a:xfrm>
              <a:off x="5117877" y="5775862"/>
              <a:ext cx="1605280" cy="34342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lvl="0" indent="273050" defTabSz="914400" eaLnBrk="1" fontAlgn="auto" latinLnBrk="0" hangingPunct="1">
                <a:lnSpc>
                  <a:spcPct val="1232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1" i="0" u="none" strike="noStrike" kern="0" cap="none" spc="15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Yu Gothic"/>
                </a:rPr>
                <a:t>お問い合わせ</a:t>
              </a:r>
              <a:r>
                <a:rPr kumimoji="0" sz="900" b="1" i="0" u="none" strike="noStrike" kern="0" cap="none" spc="-5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Yu Gothic"/>
                </a:rPr>
                <a:t> </a:t>
              </a:r>
              <a:r>
                <a:rPr kumimoji="0" sz="900" b="1" i="0" u="none" strike="noStrike" kern="0" cap="none" spc="5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Yu Gothic"/>
                  <a:cs typeface="Yu Gothic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sales@dream-</a:t>
              </a:r>
              <a:r>
                <a:rPr kumimoji="0" sz="900" b="1" i="0" u="none" strike="noStrike" kern="0" cap="none" spc="4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Yu Gothic"/>
                  <a:cs typeface="Yu Gothic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nexus.co.jp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Yu Gothic"/>
                <a:cs typeface="Yu Gothic"/>
              </a:endParaRPr>
            </a:p>
          </p:txBody>
        </p:sp>
        <p:grpSp>
          <p:nvGrpSpPr>
            <p:cNvPr id="57" name="object 14">
              <a:extLst>
                <a:ext uri="{FF2B5EF4-FFF2-40B4-BE49-F238E27FC236}">
                  <a16:creationId xmlns:a16="http://schemas.microsoft.com/office/drawing/2014/main" id="{986C4BFF-185A-4E44-0AA8-5681442C22AB}"/>
                </a:ext>
              </a:extLst>
            </p:cNvPr>
            <p:cNvGrpSpPr/>
            <p:nvPr/>
          </p:nvGrpSpPr>
          <p:grpSpPr>
            <a:xfrm>
              <a:off x="5136500" y="5808658"/>
              <a:ext cx="177165" cy="129539"/>
              <a:chOff x="5158371" y="5808658"/>
              <a:chExt cx="177165" cy="129539"/>
            </a:xfrm>
          </p:grpSpPr>
          <p:sp>
            <p:nvSpPr>
              <p:cNvPr id="66" name="object 15">
                <a:extLst>
                  <a:ext uri="{FF2B5EF4-FFF2-40B4-BE49-F238E27FC236}">
                    <a16:creationId xmlns:a16="http://schemas.microsoft.com/office/drawing/2014/main" id="{734842ED-0408-2D86-AE47-76B18AE061F8}"/>
                  </a:ext>
                </a:extLst>
              </p:cNvPr>
              <p:cNvSpPr/>
              <p:nvPr/>
            </p:nvSpPr>
            <p:spPr>
              <a:xfrm>
                <a:off x="5164721" y="5815012"/>
                <a:ext cx="164465" cy="116839"/>
              </a:xfrm>
              <a:custGeom>
                <a:avLst/>
                <a:gdLst/>
                <a:ahLst/>
                <a:cxnLst/>
                <a:rect l="l" t="t" r="r" b="b"/>
                <a:pathLst>
                  <a:path w="164464" h="116839">
                    <a:moveTo>
                      <a:pt x="163931" y="116725"/>
                    </a:moveTo>
                    <a:lnTo>
                      <a:pt x="0" y="116725"/>
                    </a:lnTo>
                    <a:lnTo>
                      <a:pt x="0" y="0"/>
                    </a:lnTo>
                    <a:lnTo>
                      <a:pt x="163931" y="0"/>
                    </a:lnTo>
                    <a:lnTo>
                      <a:pt x="163931" y="116725"/>
                    </a:lnTo>
                    <a:close/>
                  </a:path>
                </a:pathLst>
              </a:custGeom>
              <a:ln w="1270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object 16">
                <a:extLst>
                  <a:ext uri="{FF2B5EF4-FFF2-40B4-BE49-F238E27FC236}">
                    <a16:creationId xmlns:a16="http://schemas.microsoft.com/office/drawing/2014/main" id="{048BEBF2-F778-78BD-5897-56BE9B79F2DE}"/>
                  </a:ext>
                </a:extLst>
              </p:cNvPr>
              <p:cNvSpPr/>
              <p:nvPr/>
            </p:nvSpPr>
            <p:spPr>
              <a:xfrm>
                <a:off x="5164724" y="5815008"/>
                <a:ext cx="164465" cy="58419"/>
              </a:xfrm>
              <a:custGeom>
                <a:avLst/>
                <a:gdLst/>
                <a:ahLst/>
                <a:cxnLst/>
                <a:rect l="l" t="t" r="r" b="b"/>
                <a:pathLst>
                  <a:path w="164464" h="58420">
                    <a:moveTo>
                      <a:pt x="0" y="0"/>
                    </a:moveTo>
                    <a:lnTo>
                      <a:pt x="81965" y="58356"/>
                    </a:lnTo>
                    <a:lnTo>
                      <a:pt x="163931" y="0"/>
                    </a:lnTo>
                  </a:path>
                </a:pathLst>
              </a:custGeom>
              <a:ln w="1270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8" name="object 17">
              <a:extLst>
                <a:ext uri="{FF2B5EF4-FFF2-40B4-BE49-F238E27FC236}">
                  <a16:creationId xmlns:a16="http://schemas.microsoft.com/office/drawing/2014/main" id="{EDCB369E-90D5-95EB-4065-83014FC54410}"/>
                </a:ext>
              </a:extLst>
            </p:cNvPr>
            <p:cNvGrpSpPr/>
            <p:nvPr/>
          </p:nvGrpSpPr>
          <p:grpSpPr>
            <a:xfrm>
              <a:off x="911810" y="5796986"/>
              <a:ext cx="207010" cy="141605"/>
              <a:chOff x="1135553" y="5796986"/>
              <a:chExt cx="207010" cy="141605"/>
            </a:xfrm>
          </p:grpSpPr>
          <p:sp>
            <p:nvSpPr>
              <p:cNvPr id="64" name="object 18">
                <a:extLst>
                  <a:ext uri="{FF2B5EF4-FFF2-40B4-BE49-F238E27FC236}">
                    <a16:creationId xmlns:a16="http://schemas.microsoft.com/office/drawing/2014/main" id="{925C1958-DA8E-6EC9-1297-B3F076848D98}"/>
                  </a:ext>
                </a:extLst>
              </p:cNvPr>
              <p:cNvSpPr/>
              <p:nvPr/>
            </p:nvSpPr>
            <p:spPr>
              <a:xfrm>
                <a:off x="1165085" y="5815012"/>
                <a:ext cx="116839" cy="116839"/>
              </a:xfrm>
              <a:custGeom>
                <a:avLst/>
                <a:gdLst/>
                <a:ahLst/>
                <a:cxnLst/>
                <a:rect l="l" t="t" r="r" b="b"/>
                <a:pathLst>
                  <a:path w="116840" h="116839">
                    <a:moveTo>
                      <a:pt x="116712" y="116712"/>
                    </a:moveTo>
                    <a:lnTo>
                      <a:pt x="0" y="116712"/>
                    </a:lnTo>
                    <a:lnTo>
                      <a:pt x="0" y="0"/>
                    </a:lnTo>
                    <a:lnTo>
                      <a:pt x="116712" y="0"/>
                    </a:lnTo>
                    <a:lnTo>
                      <a:pt x="116712" y="116712"/>
                    </a:lnTo>
                    <a:close/>
                  </a:path>
                </a:pathLst>
              </a:custGeom>
              <a:ln w="1270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object 19">
                <a:extLst>
                  <a:ext uri="{FF2B5EF4-FFF2-40B4-BE49-F238E27FC236}">
                    <a16:creationId xmlns:a16="http://schemas.microsoft.com/office/drawing/2014/main" id="{A502316F-2737-B223-757F-2594FD7AC942}"/>
                  </a:ext>
                </a:extLst>
              </p:cNvPr>
              <p:cNvSpPr/>
              <p:nvPr/>
            </p:nvSpPr>
            <p:spPr>
              <a:xfrm>
                <a:off x="1141903" y="5803336"/>
                <a:ext cx="194310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194309" h="88264">
                    <a:moveTo>
                      <a:pt x="0" y="35572"/>
                    </a:moveTo>
                    <a:lnTo>
                      <a:pt x="63538" y="87871"/>
                    </a:lnTo>
                    <a:lnTo>
                      <a:pt x="194119" y="0"/>
                    </a:lnTo>
                  </a:path>
                </a:pathLst>
              </a:custGeom>
              <a:ln w="1270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9" name="object 25">
              <a:extLst>
                <a:ext uri="{FF2B5EF4-FFF2-40B4-BE49-F238E27FC236}">
                  <a16:creationId xmlns:a16="http://schemas.microsoft.com/office/drawing/2014/main" id="{D397292B-DA46-BD46-A67A-BF826E76F001}"/>
                </a:ext>
              </a:extLst>
            </p:cNvPr>
            <p:cNvSpPr txBox="1"/>
            <p:nvPr/>
          </p:nvSpPr>
          <p:spPr>
            <a:xfrm>
              <a:off x="870280" y="5454508"/>
              <a:ext cx="135826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24790" marR="0" lvl="0" indent="-212725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Char char="■"/>
                <a:tabLst>
                  <a:tab pos="225425" algn="l"/>
                </a:tabLst>
                <a:defRPr/>
              </a:pPr>
              <a:r>
                <a:rPr kumimoji="0" sz="1200" b="1" i="0" u="none" strike="noStrike" kern="0" cap="none" spc="4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Yu Gothic"/>
                </a:rPr>
                <a:t>お問い合わせ先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Yu Gothic"/>
              </a:endParaRP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6907C46D-7FAE-3059-B178-FBA5E36B0675}"/>
                </a:ext>
              </a:extLst>
            </p:cNvPr>
            <p:cNvSpPr txBox="1"/>
            <p:nvPr/>
          </p:nvSpPr>
          <p:spPr>
            <a:xfrm>
              <a:off x="5636935" y="3008085"/>
              <a:ext cx="3613785" cy="9857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Yu Gothic" panose="020B0400000000000000" pitchFamily="34" charset="-128"/>
                  <a:ea typeface="Yu Gothic" panose="020B0400000000000000" pitchFamily="34" charset="-128"/>
                </a:rPr>
                <a:t>デジタル×アナログの融合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Yu Gothic" panose="020B0400000000000000" pitchFamily="34" charset="-128"/>
                  <a:ea typeface="Yu Gothic" panose="020B0400000000000000" pitchFamily="34" charset="-128"/>
                </a:rPr>
                <a:t>テクノロジーに、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Yu Gothic" panose="020B0400000000000000" pitchFamily="34" charset="-128"/>
                  <a:ea typeface="Yu Gothic" panose="020B0400000000000000" pitchFamily="34" charset="-128"/>
                </a:rPr>
                <a:t>下町の職人魂 ・ プライド ・ 心意気を融合させ、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Yu Gothic" panose="020B0400000000000000" pitchFamily="34" charset="-128"/>
                  <a:ea typeface="Yu Gothic" panose="020B0400000000000000" pitchFamily="34" charset="-128"/>
                </a:rPr>
                <a:t>逸品物の提供を目指しております。</a:t>
              </a:r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229F046C-7585-091D-8902-0DC5B685A44E}"/>
                </a:ext>
              </a:extLst>
            </p:cNvPr>
            <p:cNvSpPr txBox="1"/>
            <p:nvPr/>
          </p:nvSpPr>
          <p:spPr>
            <a:xfrm>
              <a:off x="881361" y="1575023"/>
              <a:ext cx="1080000" cy="250440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kern="0"/>
              </a:defPPr>
              <a:lvl1pPr algn="ctr">
                <a:lnSpc>
                  <a:spcPct val="150000"/>
                </a:lnSpc>
                <a:defRPr sz="1000" b="1">
                  <a:latin typeface="Yu Gothic" panose="020B0400000000000000" pitchFamily="34" charset="-128"/>
                  <a:ea typeface="Yu Gothic" panose="020B0400000000000000" pitchFamily="34" charset="-128"/>
                </a:defRPr>
              </a:lvl1pPr>
            </a:lstStyle>
            <a:p>
              <a:pPr marL="0" marR="0" lvl="0" indent="0" algn="dist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Yu Gothic" panose="020B0400000000000000" pitchFamily="34" charset="-128"/>
                  <a:ea typeface="Yu Gothic" panose="020B0400000000000000" pitchFamily="34" charset="-128"/>
                </a:rPr>
                <a:t>社名</a:t>
              </a:r>
            </a:p>
            <a:p>
              <a:pPr marL="0" marR="0" lvl="0" indent="0" algn="dist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pPr marL="0" marR="0" lvl="0" indent="0" algn="dist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Yu Gothic" panose="020B0400000000000000" pitchFamily="34" charset="-128"/>
                  <a:ea typeface="Yu Gothic" panose="020B0400000000000000" pitchFamily="34" charset="-128"/>
                </a:rPr>
                <a:t>代表取締役</a:t>
              </a:r>
            </a:p>
            <a:p>
              <a:pPr marL="0" marR="0" lvl="0" indent="0" algn="dist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pPr marL="0" marR="0" lvl="0" indent="0" algn="dist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Yu Gothic" panose="020B0400000000000000" pitchFamily="34" charset="-128"/>
                  <a:ea typeface="Yu Gothic" panose="020B0400000000000000" pitchFamily="34" charset="-128"/>
                </a:rPr>
                <a:t>資本金</a:t>
              </a:r>
            </a:p>
            <a:p>
              <a:pPr marL="0" marR="0" lvl="0" indent="0" algn="dist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pPr marL="0" marR="0" lvl="0" indent="0" algn="dist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Yu Gothic" panose="020B0400000000000000" pitchFamily="34" charset="-128"/>
                  <a:ea typeface="Yu Gothic" panose="020B0400000000000000" pitchFamily="34" charset="-128"/>
                </a:rPr>
                <a:t>所在地</a:t>
              </a:r>
            </a:p>
            <a:p>
              <a:pPr marL="0" marR="0" lvl="0" indent="0" algn="dist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pPr marL="0" marR="0" lvl="0" indent="0" algn="dist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Yu Gothic" panose="020B0400000000000000" pitchFamily="34" charset="-128"/>
                  <a:ea typeface="Yu Gothic" panose="020B0400000000000000" pitchFamily="34" charset="-128"/>
                </a:rPr>
                <a:t>URL</a:t>
              </a:r>
            </a:p>
            <a:p>
              <a:pPr marL="0" marR="0" lvl="0" indent="0" algn="dist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pPr marL="0" marR="0" lvl="0" indent="0" algn="dist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Yu Gothic" panose="020B0400000000000000" pitchFamily="34" charset="-128"/>
                  <a:ea typeface="Yu Gothic" panose="020B0400000000000000" pitchFamily="34" charset="-128"/>
                </a:rPr>
                <a:t>事業内容</a:t>
              </a:r>
            </a:p>
            <a:p>
              <a:pPr marL="0" marR="0" lvl="0" indent="0" algn="dist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pPr marL="0" marR="0" lvl="0" indent="0" algn="dist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D7681576-4BEE-EEBD-F03A-E40D8A9B948B}"/>
                </a:ext>
              </a:extLst>
            </p:cNvPr>
            <p:cNvSpPr txBox="1"/>
            <p:nvPr/>
          </p:nvSpPr>
          <p:spPr>
            <a:xfrm>
              <a:off x="2260214" y="1575023"/>
              <a:ext cx="3149901" cy="2504404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kern="0"/>
              </a:defPPr>
              <a:lvl1pPr algn="ctr">
                <a:lnSpc>
                  <a:spcPct val="150000"/>
                </a:lnSpc>
                <a:defRPr sz="1000" b="1">
                  <a:latin typeface="Yu Gothic" panose="020B0400000000000000" pitchFamily="34" charset="-128"/>
                  <a:ea typeface="Yu Gothic" panose="020B0400000000000000" pitchFamily="34" charset="-128"/>
                </a:defRPr>
              </a:lvl1pPr>
            </a:lstStyle>
            <a:p>
              <a:pPr marL="0" marR="0" lvl="0" indent="0" algn="l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Yu Gothic" panose="020B0400000000000000" pitchFamily="34" charset="-128"/>
                  <a:ea typeface="Yu Gothic" panose="020B0400000000000000" pitchFamily="34" charset="-128"/>
                </a:rPr>
                <a:t>株式会社ドリームネクサス</a:t>
              </a:r>
            </a:p>
            <a:p>
              <a:pPr marL="0" marR="0" lvl="0" indent="0" algn="l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pPr marL="0" marR="0" lvl="0" indent="0" algn="l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Yu Gothic" panose="020B0400000000000000" pitchFamily="34" charset="-128"/>
                  <a:ea typeface="Yu Gothic" panose="020B0400000000000000" pitchFamily="34" charset="-128"/>
                </a:rPr>
                <a:t>永山　詩乃</a:t>
              </a:r>
            </a:p>
            <a:p>
              <a:pPr marL="0" marR="0" lvl="0" indent="0" algn="l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pPr marL="0" marR="0" lvl="0" indent="0" algn="l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Yu Gothic" panose="020B0400000000000000" pitchFamily="34" charset="-128"/>
                  <a:ea typeface="Yu Gothic" panose="020B0400000000000000" pitchFamily="34" charset="-128"/>
                </a:rPr>
                <a:t>9,900,000</a:t>
              </a:r>
              <a:r>
                <a:rPr kumimoji="0" lang="ja-JP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  <a:p>
              <a:pPr marL="0" marR="0" lvl="0" indent="0" algn="l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pPr marL="0" marR="0" lvl="0" indent="0" algn="l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Yu Gothic" panose="020B0400000000000000" pitchFamily="34" charset="-128"/>
                  <a:ea typeface="Yu Gothic" panose="020B0400000000000000" pitchFamily="34" charset="-128"/>
                </a:rPr>
                <a:t>〒</a:t>
              </a:r>
              <a:r>
                <a:rPr kumimoji="0" lang="en-US" altLang="ja-JP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Yu Gothic" panose="020B0400000000000000" pitchFamily="34" charset="-128"/>
                  <a:ea typeface="Yu Gothic" panose="020B0400000000000000" pitchFamily="34" charset="-128"/>
                </a:rPr>
                <a:t>110-0016 </a:t>
              </a:r>
              <a:r>
                <a:rPr kumimoji="0" lang="ja-JP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Yu Gothic" panose="020B0400000000000000" pitchFamily="34" charset="-128"/>
                  <a:ea typeface="Yu Gothic" panose="020B0400000000000000" pitchFamily="34" charset="-128"/>
                </a:rPr>
                <a:t>東京都台東区台東</a:t>
              </a:r>
              <a:r>
                <a:rPr kumimoji="0" lang="en-US" altLang="ja-JP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Yu Gothic" panose="020B0400000000000000" pitchFamily="34" charset="-128"/>
                  <a:ea typeface="Yu Gothic" panose="020B0400000000000000" pitchFamily="34" charset="-128"/>
                </a:rPr>
                <a:t>3-46-8 </a:t>
              </a:r>
              <a:r>
                <a:rPr kumimoji="0" lang="en" altLang="ja-JP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Yu Gothic" panose="020B0400000000000000" pitchFamily="34" charset="-128"/>
                  <a:ea typeface="Yu Gothic" panose="020B0400000000000000" pitchFamily="34" charset="-128"/>
                </a:rPr>
                <a:t>WITH</a:t>
              </a:r>
              <a:r>
                <a:rPr kumimoji="0" lang="ja-JP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Yu Gothic" panose="020B0400000000000000" pitchFamily="34" charset="-128"/>
                  <a:ea typeface="Yu Gothic" panose="020B0400000000000000" pitchFamily="34" charset="-128"/>
                </a:rPr>
                <a:t>大橋ビル</a:t>
              </a:r>
              <a:r>
                <a:rPr kumimoji="0" lang="en-US" altLang="ja-JP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Yu Gothic" panose="020B0400000000000000" pitchFamily="34" charset="-128"/>
                  <a:ea typeface="Yu Gothic" panose="020B0400000000000000" pitchFamily="34" charset="-128"/>
                </a:rPr>
                <a:t>Ⅲ</a:t>
              </a:r>
              <a:r>
                <a:rPr kumimoji="0" lang="ja-JP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Yu Gothic" panose="020B0400000000000000" pitchFamily="34" charset="-128"/>
                  <a:ea typeface="Yu Gothic" panose="020B0400000000000000" pitchFamily="34" charset="-128"/>
                </a:rPr>
                <a:t>－</a:t>
              </a:r>
              <a:r>
                <a:rPr kumimoji="0" lang="en-US" altLang="ja-JP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Yu Gothic" panose="020B0400000000000000" pitchFamily="34" charset="-128"/>
                  <a:ea typeface="Yu Gothic" panose="020B0400000000000000" pitchFamily="34" charset="-128"/>
                </a:rPr>
                <a:t>4</a:t>
              </a:r>
              <a:r>
                <a:rPr kumimoji="0" lang="en" altLang="ja-JP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Yu Gothic" panose="020B0400000000000000" pitchFamily="34" charset="-128"/>
                  <a:ea typeface="Yu Gothic" panose="020B0400000000000000" pitchFamily="34" charset="-128"/>
                </a:rPr>
                <a:t>F</a:t>
              </a:r>
            </a:p>
            <a:p>
              <a:pPr marL="0" marR="0" lvl="0" indent="0" algn="l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altLang="ja-JP" sz="900" b="1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pPr marL="0" marR="0" lvl="0" indent="0" algn="l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altLang="ja-JP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Yu Gothic" panose="020B0400000000000000" pitchFamily="34" charset="-128"/>
                  <a:ea typeface="Yu Gothic" panose="020B0400000000000000" pitchFamily="34" charset="-128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https://www.dream-nexus.co.jp/</a:t>
              </a:r>
              <a:endParaRPr kumimoji="0" lang="en" altLang="ja-JP" sz="900" b="1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pPr marL="0" marR="0" lvl="0" indent="0" algn="l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altLang="ja-JP" sz="900" b="1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pPr marL="0" marR="0" lvl="0" indent="0" algn="l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Yu Gothic" panose="020B0400000000000000" pitchFamily="34" charset="-128"/>
                  <a:ea typeface="Yu Gothic" panose="020B0400000000000000" pitchFamily="34" charset="-128"/>
                </a:rPr>
                <a:t>・</a:t>
              </a:r>
              <a:r>
                <a:rPr kumimoji="0" lang="ja-JP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Yu Gothic" panose="020B0400000000000000" pitchFamily="34" charset="-128"/>
                  <a:ea typeface="Yu Gothic" panose="020B0400000000000000" pitchFamily="34" charset="-128"/>
                </a:rPr>
                <a:t>広告代理事業　ネクサス広告 シリーズの企画・開発・運営</a:t>
              </a:r>
            </a:p>
            <a:p>
              <a:pPr marL="0" marR="0" lvl="0" indent="0" algn="l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Yu Gothic" panose="020B0400000000000000" pitchFamily="34" charset="-128"/>
                  <a:ea typeface="Yu Gothic" panose="020B0400000000000000" pitchFamily="34" charset="-128"/>
                </a:rPr>
                <a:t>・インターネットマーケティング事業</a:t>
              </a:r>
            </a:p>
            <a:p>
              <a:pPr marL="0" marR="0" lvl="0" indent="0" algn="l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Yu Gothic" panose="020B0400000000000000" pitchFamily="34" charset="-128"/>
                  <a:ea typeface="Yu Gothic" panose="020B0400000000000000" pitchFamily="34" charset="-128"/>
                </a:rPr>
                <a:t>・アドテクノロジー事業</a:t>
              </a:r>
              <a:endParaRPr kumimoji="0" lang="en-US" altLang="ja-JP" sz="900" b="1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EE2716B6-F486-DBBE-9153-1D6E1CB3C030}"/>
                </a:ext>
              </a:extLst>
            </p:cNvPr>
            <p:cNvCxnSpPr>
              <a:cxnSpLocks/>
            </p:cNvCxnSpPr>
            <p:nvPr/>
          </p:nvCxnSpPr>
          <p:spPr>
            <a:xfrm>
              <a:off x="2110787" y="1575023"/>
              <a:ext cx="0" cy="27720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56240886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2">
      <a:majorFont>
        <a:latin typeface="HGP創英角ｺﾞｼｯｸUB"/>
        <a:ea typeface="HGP創英角ｺﾞｼｯｸUB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>
            <a:alpha val="50196"/>
          </a:srgbClr>
        </a:solidFill>
        <a:ln>
          <a:noFill/>
        </a:ln>
        <a:effectLst/>
      </a:spPr>
      <a:bodyPr vert="horz" wrap="square" lIns="90000" tIns="46800" rIns="90000" bIns="46800" numCol="1" rtlCol="0" anchor="ctr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B2B2B2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857</Words>
  <Application>Microsoft Office PowerPoint</Application>
  <PresentationFormat>ユーザー設定</PresentationFormat>
  <Paragraphs>217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</vt:i4>
      </vt:variant>
    </vt:vector>
  </HeadingPairs>
  <TitlesOfParts>
    <vt:vector size="17" baseType="lpstr">
      <vt:lpstr>HGP創英角ｺﾞｼｯｸUB</vt:lpstr>
      <vt:lpstr>游ゴシック</vt:lpstr>
      <vt:lpstr>游ゴシック Light</vt:lpstr>
      <vt:lpstr>メイリオ</vt:lpstr>
      <vt:lpstr>ＭＳ Ｐゴシック</vt:lpstr>
      <vt:lpstr>游ゴシック</vt:lpstr>
      <vt:lpstr>Wingdings</vt:lpstr>
      <vt:lpstr>Meiryo UI</vt:lpstr>
      <vt:lpstr>Arial</vt:lpstr>
      <vt:lpstr>標準デザイン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LINE_ドリームネクサス</dc:title>
  <dc:creator>宍戸一哉</dc:creator>
  <cp:lastModifiedBy>玲那 後藤</cp:lastModifiedBy>
  <cp:revision>79</cp:revision>
  <dcterms:created xsi:type="dcterms:W3CDTF">2006-08-16T00:00:00Z</dcterms:created>
  <dcterms:modified xsi:type="dcterms:W3CDTF">2025-10-22T10:43:59Z</dcterms:modified>
  <dc:identifier>DAFlr8bLr9E</dc:identifier>
</cp:coreProperties>
</file>