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sldIdLst>
    <p:sldId id="269" r:id="rId2"/>
    <p:sldId id="262" r:id="rId3"/>
    <p:sldId id="261" r:id="rId4"/>
    <p:sldId id="268" r:id="rId5"/>
    <p:sldId id="267" r:id="rId6"/>
    <p:sldId id="259" r:id="rId7"/>
    <p:sldId id="266" r:id="rId8"/>
    <p:sldId id="263" r:id="rId9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474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621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996" y="114"/>
      </p:cViewPr>
      <p:guideLst/>
    </p:cSldViewPr>
  </p:slideViewPr>
  <p:notesTextViewPr>
    <p:cViewPr>
      <p:scale>
        <a:sx n="3" d="2"/>
        <a:sy n="3" d="2"/>
      </p:scale>
      <p:origin x="0" y="-5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B6434D-142E-45AA-A777-123EEB90E37F}" type="datetimeFigureOut">
              <a:rPr kumimoji="1" lang="ja-JP" altLang="en-US" smtClean="0"/>
              <a:t>2026/8/7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956E2A-2158-426B-8979-7808318576B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47649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8CBE17-68E7-78E5-0A6A-DBAE608EC6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CE3F0BFB-02C1-6F97-C872-9D5092EA4D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2E950D53-CCF5-F170-1CC3-3EBE96A433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1469A5E-F555-BA53-A555-0B26971434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956E2A-2158-426B-8979-7808318576BB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40541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956E2A-2158-426B-8979-7808318576BB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99116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D6EF6F-3808-24E1-E1F1-786296F0B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29F67CD4-1B4C-D894-04A7-ADC31C6B1D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B8251531-9352-ECEC-C929-391A6A3462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1494BB8-4B09-641A-EBCB-FB8103C5C7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956E2A-2158-426B-8979-7808318576BB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1437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14BA307-987B-E010-931D-8B992C58D4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EBB11A6-0D39-3BD0-23A4-D3030389F0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7C37F66-EC91-C08B-38BB-79566C903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20078-64DA-4B75-BA10-B1A69456EA3C}" type="datetime1">
              <a:rPr kumimoji="1" lang="ja-JP" altLang="en-US" smtClean="0"/>
              <a:t>2026/8/7</a:t>
            </a:fld>
            <a:endParaRPr kumimoji="1" lang="ja-JP" altLang="en-US"/>
          </a:p>
        </p:txBody>
      </p:sp>
      <p:sp>
        <p:nvSpPr>
          <p:cNvPr id="5" name="スライド番号プレースホルダー 5">
            <a:extLst>
              <a:ext uri="{FF2B5EF4-FFF2-40B4-BE49-F238E27FC236}">
                <a16:creationId xmlns:a16="http://schemas.microsoft.com/office/drawing/2014/main" id="{E8D3DE1E-B3A3-25E4-61F0-4CB498AC41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4400" y="6646647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100"/>
            </a:lvl1pPr>
          </a:lstStyle>
          <a:p>
            <a:fld id="{3843B1BA-147F-4689-A0E3-701DC6D3C3C0}" type="slidenum">
              <a:rPr lang="ja-JP" altLang="en-US" smtClean="0"/>
              <a:pPr/>
              <a:t>‹#›</a:t>
            </a:fld>
            <a:endParaRPr lang="ja-JP" altLang="en-US" sz="1100"/>
          </a:p>
        </p:txBody>
      </p:sp>
    </p:spTree>
    <p:extLst>
      <p:ext uri="{BB962C8B-B14F-4D97-AF65-F5344CB8AC3E}">
        <p14:creationId xmlns:p14="http://schemas.microsoft.com/office/powerpoint/2010/main" val="92411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C4A595D-5377-AD75-C578-8E928BBB7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7A25544-F105-B66F-60B5-7352AE36D2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000D776-8020-C46E-5388-D7418EF6BE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5FBB6-E407-4ADA-BF06-565D4146C316}" type="datetime1">
              <a:rPr kumimoji="1" lang="ja-JP" altLang="en-US" smtClean="0"/>
              <a:t>2026/8/7</a:t>
            </a:fld>
            <a:endParaRPr kumimoji="1" lang="ja-JP" altLang="en-US"/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D55F8186-6102-5CCB-4EA5-921357A7DE71}"/>
              </a:ext>
            </a:extLst>
          </p:cNvPr>
          <p:cNvCxnSpPr>
            <a:cxnSpLocks/>
          </p:cNvCxnSpPr>
          <p:nvPr userDrawn="1"/>
        </p:nvCxnSpPr>
        <p:spPr>
          <a:xfrm>
            <a:off x="838200" y="776287"/>
            <a:ext cx="975516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スライド番号プレースホルダー 5">
            <a:extLst>
              <a:ext uri="{FF2B5EF4-FFF2-40B4-BE49-F238E27FC236}">
                <a16:creationId xmlns:a16="http://schemas.microsoft.com/office/drawing/2014/main" id="{7F25E1E0-24DF-0535-7718-B349CC82CD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4400" y="6646647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100"/>
            </a:lvl1pPr>
          </a:lstStyle>
          <a:p>
            <a:fld id="{3843B1BA-147F-4689-A0E3-701DC6D3C3C0}" type="slidenum">
              <a:rPr lang="ja-JP" altLang="en-US" smtClean="0"/>
              <a:pPr/>
              <a:t>‹#›</a:t>
            </a:fld>
            <a:endParaRPr lang="ja-JP" altLang="en-US" sz="1100"/>
          </a:p>
        </p:txBody>
      </p:sp>
    </p:spTree>
    <p:extLst>
      <p:ext uri="{BB962C8B-B14F-4D97-AF65-F5344CB8AC3E}">
        <p14:creationId xmlns:p14="http://schemas.microsoft.com/office/powerpoint/2010/main" val="901016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56C5FA62-622B-03D0-F045-2A15217FB7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3A10E29-D219-9F17-71C5-E0EE25DFFA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2CF2C96-FB7A-ACEE-9347-5FC9E7F7CA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A3141B4-76CA-4E9E-ADA9-23EB3D247F9D}" type="datetime1">
              <a:rPr kumimoji="1" lang="ja-JP" altLang="en-US" smtClean="0"/>
              <a:t>2026/8/7</a:t>
            </a:fld>
            <a:endParaRPr kumimoji="1" lang="ja-JP" altLang="en-US"/>
          </a:p>
        </p:txBody>
      </p:sp>
      <p:sp>
        <p:nvSpPr>
          <p:cNvPr id="5" name="スライド番号プレースホルダー 5">
            <a:extLst>
              <a:ext uri="{FF2B5EF4-FFF2-40B4-BE49-F238E27FC236}">
                <a16:creationId xmlns:a16="http://schemas.microsoft.com/office/drawing/2014/main" id="{10B896CC-C9D9-A35A-A3D4-AB3B71845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4400" y="6646647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100"/>
            </a:lvl1pPr>
          </a:lstStyle>
          <a:p>
            <a:fld id="{3843B1BA-147F-4689-A0E3-701DC6D3C3C0}" type="slidenum">
              <a:rPr lang="ja-JP" altLang="en-US" smtClean="0"/>
              <a:pPr/>
              <a:t>‹#›</a:t>
            </a:fld>
            <a:endParaRPr lang="ja-JP" altLang="en-US" sz="1100"/>
          </a:p>
        </p:txBody>
      </p:sp>
    </p:spTree>
    <p:extLst>
      <p:ext uri="{BB962C8B-B14F-4D97-AF65-F5344CB8AC3E}">
        <p14:creationId xmlns:p14="http://schemas.microsoft.com/office/powerpoint/2010/main" val="3038270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g"/><Relationship Id="rId7" Type="http://schemas.openxmlformats.org/officeDocument/2006/relationships/image" Target="../media/image8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11" Type="http://schemas.openxmlformats.org/officeDocument/2006/relationships/image" Target="../media/image12.jpg"/><Relationship Id="rId5" Type="http://schemas.openxmlformats.org/officeDocument/2006/relationships/image" Target="../media/image6.jpg"/><Relationship Id="rId10" Type="http://schemas.openxmlformats.org/officeDocument/2006/relationships/image" Target="../media/image11.png"/><Relationship Id="rId4" Type="http://schemas.openxmlformats.org/officeDocument/2006/relationships/image" Target="../media/image5.jp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13" Type="http://schemas.openxmlformats.org/officeDocument/2006/relationships/image" Target="../media/image18.jpg"/><Relationship Id="rId3" Type="http://schemas.openxmlformats.org/officeDocument/2006/relationships/image" Target="../media/image14.jpg"/><Relationship Id="rId7" Type="http://schemas.openxmlformats.org/officeDocument/2006/relationships/image" Target="../media/image4.jpg"/><Relationship Id="rId12" Type="http://schemas.openxmlformats.org/officeDocument/2006/relationships/image" Target="../media/image17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11" Type="http://schemas.openxmlformats.org/officeDocument/2006/relationships/image" Target="../media/image6.jpg"/><Relationship Id="rId5" Type="http://schemas.openxmlformats.org/officeDocument/2006/relationships/image" Target="../media/image8.jpg"/><Relationship Id="rId10" Type="http://schemas.openxmlformats.org/officeDocument/2006/relationships/image" Target="../media/image5.jpg"/><Relationship Id="rId4" Type="http://schemas.openxmlformats.org/officeDocument/2006/relationships/image" Target="../media/image7.jpg"/><Relationship Id="rId9" Type="http://schemas.openxmlformats.org/officeDocument/2006/relationships/image" Target="../media/image1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ream-nexus.co.jp/downloadfile/4778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hyperlink" Target="https://www.dream-nexus.co.jp/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sales@dream-nexus.co.jp" TargetMode="External"/><Relationship Id="rId5" Type="http://schemas.openxmlformats.org/officeDocument/2006/relationships/image" Target="../media/image26.png"/><Relationship Id="rId4" Type="http://schemas.openxmlformats.org/officeDocument/2006/relationships/hyperlink" Target="http://www.dream-nexus.co.jp/contact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D3601032-6236-792A-2F91-DB2EFD3231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581" y="985969"/>
            <a:ext cx="3650904" cy="3650904"/>
          </a:xfrm>
          <a:prstGeom prst="rect">
            <a:avLst/>
          </a:prstGeom>
        </p:spPr>
      </p:pic>
      <p:sp>
        <p:nvSpPr>
          <p:cNvPr id="4" name="タイトル 1">
            <a:extLst>
              <a:ext uri="{FF2B5EF4-FFF2-40B4-BE49-F238E27FC236}">
                <a16:creationId xmlns:a16="http://schemas.microsoft.com/office/drawing/2014/main" id="{560465C4-859B-12D5-0018-3C24174639D4}"/>
              </a:ext>
            </a:extLst>
          </p:cNvPr>
          <p:cNvSpPr txBox="1">
            <a:spLocks/>
          </p:cNvSpPr>
          <p:nvPr/>
        </p:nvSpPr>
        <p:spPr>
          <a:xfrm>
            <a:off x="477980" y="1122363"/>
            <a:ext cx="6913420" cy="320413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lang="ja-JP" altLang="en-US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スーパーリッチ</a:t>
            </a:r>
            <a:r>
              <a:rPr lang="en-US" altLang="ja-JP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  <a:endParaRPr lang="ja-JP" altLang="en-US" sz="36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 4" descr="アイ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858713B0-C75C-ED7D-5BC0-6620EA03DF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2258" y="1052512"/>
            <a:ext cx="4762500" cy="4752975"/>
          </a:xfrm>
          <a:prstGeom prst="rect">
            <a:avLst/>
          </a:prstGeom>
        </p:spPr>
      </p:pic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EAEC7852-E79F-2C05-4EA5-F31AB85EF439}"/>
              </a:ext>
            </a:extLst>
          </p:cNvPr>
          <p:cNvCxnSpPr>
            <a:cxnSpLocks/>
          </p:cNvCxnSpPr>
          <p:nvPr/>
        </p:nvCxnSpPr>
        <p:spPr>
          <a:xfrm>
            <a:off x="486689" y="4547094"/>
            <a:ext cx="3980689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3601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F36358-706F-D80E-5DA9-A3FD8B98DC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1">
            <a:extLst>
              <a:ext uri="{FF2B5EF4-FFF2-40B4-BE49-F238E27FC236}">
                <a16:creationId xmlns:a16="http://schemas.microsoft.com/office/drawing/2014/main" id="{0891AF02-EB40-AA0C-37A5-054FE40E84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625" y="384174"/>
            <a:ext cx="8543925" cy="40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ALT</a:t>
            </a: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Nexus</a:t>
            </a: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（アプリログターゲティング）とは</a:t>
            </a:r>
          </a:p>
        </p:txBody>
      </p:sp>
      <p:sp>
        <p:nvSpPr>
          <p:cNvPr id="12" name="Google Shape;188;g32438e9250f_10_11">
            <a:extLst>
              <a:ext uri="{FF2B5EF4-FFF2-40B4-BE49-F238E27FC236}">
                <a16:creationId xmlns:a16="http://schemas.microsoft.com/office/drawing/2014/main" id="{F0B2E058-B6A1-AD64-367A-E8DFC058D715}"/>
              </a:ext>
            </a:extLst>
          </p:cNvPr>
          <p:cNvSpPr txBox="1"/>
          <p:nvPr/>
        </p:nvSpPr>
        <p:spPr>
          <a:xfrm>
            <a:off x="809625" y="1005498"/>
            <a:ext cx="10287000" cy="4462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68550" rIns="137150" bIns="68550" anchor="t" anchorCtr="0">
            <a:spAutoFit/>
          </a:bodyPr>
          <a:lstStyle/>
          <a:p>
            <a:r>
              <a:rPr lang="ja-JP" altLang="en-US" sz="20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特定のアプリを起動ユーザー・類似ユーザーへのリーチが可能な広告です。</a:t>
            </a:r>
            <a:endParaRPr lang="en-US" altLang="ja-JP" sz="2000" b="1" dirty="0">
              <a:solidFill>
                <a:schemeClr val="dk1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6" name="Google Shape;190;g32438e9250f_10_11">
            <a:extLst>
              <a:ext uri="{FF2B5EF4-FFF2-40B4-BE49-F238E27FC236}">
                <a16:creationId xmlns:a16="http://schemas.microsoft.com/office/drawing/2014/main" id="{2662641D-4717-3C32-CE95-FDE2565F8ABD}"/>
              </a:ext>
            </a:extLst>
          </p:cNvPr>
          <p:cNvSpPr txBox="1"/>
          <p:nvPr/>
        </p:nvSpPr>
        <p:spPr>
          <a:xfrm>
            <a:off x="809625" y="1454588"/>
            <a:ext cx="9748838" cy="630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68550" rIns="137150" bIns="68550" anchor="t" anchorCtr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kumimoji="0" lang="ja-JP" altLang="en-US" sz="1600" b="1" kern="0" dirty="0">
                <a:solidFill>
                  <a:srgbClr val="000000"/>
                </a:solidFill>
                <a:latin typeface="Meiryo"/>
                <a:ea typeface="Meiryo"/>
                <a:cs typeface="Meiryo"/>
                <a:sym typeface="Meiryo"/>
              </a:rPr>
              <a:t>既に対象のアプリを持っており、購買・サービス利用をしている定着ユーザーへ</a:t>
            </a:r>
          </a:p>
          <a:p>
            <a:pPr>
              <a:buClr>
                <a:srgbClr val="000000"/>
              </a:buClr>
              <a:buFont typeface="Arial"/>
              <a:buNone/>
            </a:pPr>
            <a:r>
              <a:rPr kumimoji="0" lang="ja-JP" altLang="en-US" sz="1600" b="1" kern="0" dirty="0">
                <a:solidFill>
                  <a:srgbClr val="000000"/>
                </a:solidFill>
                <a:latin typeface="Meiryo"/>
                <a:ea typeface="Meiryo"/>
                <a:cs typeface="Meiryo"/>
                <a:sym typeface="Meiryo"/>
              </a:rPr>
              <a:t>リーチできるのが最大の強みとなります。</a:t>
            </a:r>
            <a:endParaRPr kumimoji="0" sz="1600" b="1" kern="0" dirty="0">
              <a:solidFill>
                <a:srgbClr val="000000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6D5547F8-D880-910E-5AA5-6710EEAA6A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089" y="3281748"/>
            <a:ext cx="3213430" cy="3282951"/>
          </a:xfrm>
          <a:prstGeom prst="rect">
            <a:avLst/>
          </a:prstGeom>
        </p:spPr>
      </p:pic>
      <p:pic>
        <p:nvPicPr>
          <p:cNvPr id="4" name="図 3" descr="テキスト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2E1D1688-A21C-B716-F1EC-C4A70AF936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623" y="3803104"/>
            <a:ext cx="968407" cy="964455"/>
          </a:xfrm>
          <a:prstGeom prst="rect">
            <a:avLst/>
          </a:prstGeom>
        </p:spPr>
      </p:pic>
      <p:pic>
        <p:nvPicPr>
          <p:cNvPr id="6" name="図 5" descr="抽象, 挿絵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B9851440-117F-F530-4108-94E223D986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778" y="5130974"/>
            <a:ext cx="972384" cy="968463"/>
          </a:xfrm>
          <a:prstGeom prst="rect">
            <a:avLst/>
          </a:prstGeom>
        </p:spPr>
      </p:pic>
      <p:pic>
        <p:nvPicPr>
          <p:cNvPr id="7" name="図 6" descr="グラフィカル ユーザー インターフェイス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7C3C5978-D44C-CB06-613E-79AD8E5912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921" y="3748807"/>
            <a:ext cx="964342" cy="968294"/>
          </a:xfrm>
          <a:prstGeom prst="rect">
            <a:avLst/>
          </a:prstGeom>
        </p:spPr>
      </p:pic>
      <p:pic>
        <p:nvPicPr>
          <p:cNvPr id="9" name="図 8" descr="ロゴ&#10;&#10;AI 生成コンテンツは誤りを含む可能性があります。">
            <a:extLst>
              <a:ext uri="{FF2B5EF4-FFF2-40B4-BE49-F238E27FC236}">
                <a16:creationId xmlns:a16="http://schemas.microsoft.com/office/drawing/2014/main" id="{BE3DF471-3969-8970-25C0-550D2D73071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3631" y="4469617"/>
            <a:ext cx="566293" cy="568614"/>
          </a:xfrm>
          <a:prstGeom prst="rect">
            <a:avLst/>
          </a:prstGeom>
        </p:spPr>
      </p:pic>
      <p:sp>
        <p:nvSpPr>
          <p:cNvPr id="14" name="矢印: 右 13">
            <a:extLst>
              <a:ext uri="{FF2B5EF4-FFF2-40B4-BE49-F238E27FC236}">
                <a16:creationId xmlns:a16="http://schemas.microsoft.com/office/drawing/2014/main" id="{8CCFE9A0-CF41-8997-D27E-08375FC10277}"/>
              </a:ext>
            </a:extLst>
          </p:cNvPr>
          <p:cNvSpPr/>
          <p:nvPr/>
        </p:nvSpPr>
        <p:spPr>
          <a:xfrm>
            <a:off x="5111742" y="4074329"/>
            <a:ext cx="1063235" cy="790575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5" name="図 24" descr="シャツ, 食品, コンピュータ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F0730423-DF53-89BF-D8BC-201556B9FD1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8396" y="5038231"/>
            <a:ext cx="1003391" cy="1007487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77FF174F-F144-025C-109A-BB8C4CEA7D8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21103" y="3280580"/>
            <a:ext cx="1238584" cy="2571922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2BEE4627-BB8A-8515-DED4-60067902E17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76947" y="2797982"/>
            <a:ext cx="3213430" cy="3343267"/>
          </a:xfrm>
          <a:prstGeom prst="rect">
            <a:avLst/>
          </a:prstGeom>
        </p:spPr>
      </p:pic>
      <p:pic>
        <p:nvPicPr>
          <p:cNvPr id="63" name="図 62">
            <a:extLst>
              <a:ext uri="{FF2B5EF4-FFF2-40B4-BE49-F238E27FC236}">
                <a16:creationId xmlns:a16="http://schemas.microsoft.com/office/drawing/2014/main" id="{02CFE283-C8BB-5D95-A903-B82F1B8DB25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735937" y="2410472"/>
            <a:ext cx="2536156" cy="377985"/>
          </a:xfrm>
          <a:prstGeom prst="rect">
            <a:avLst/>
          </a:prstGeom>
        </p:spPr>
      </p:pic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C7473C3A-E6E4-C09A-9B74-58ED899B4C6E}"/>
              </a:ext>
            </a:extLst>
          </p:cNvPr>
          <p:cNvGrpSpPr/>
          <p:nvPr/>
        </p:nvGrpSpPr>
        <p:grpSpPr>
          <a:xfrm>
            <a:off x="2503631" y="3091295"/>
            <a:ext cx="826685" cy="843394"/>
            <a:chOff x="2503631" y="3091295"/>
            <a:chExt cx="826685" cy="843394"/>
          </a:xfrm>
        </p:grpSpPr>
        <p:sp>
          <p:nvSpPr>
            <p:cNvPr id="10" name="四角形: 角を丸くする 9">
              <a:extLst>
                <a:ext uri="{FF2B5EF4-FFF2-40B4-BE49-F238E27FC236}">
                  <a16:creationId xmlns:a16="http://schemas.microsoft.com/office/drawing/2014/main" id="{385CF6EF-086E-1646-67C1-96961A89EA20}"/>
                </a:ext>
              </a:extLst>
            </p:cNvPr>
            <p:cNvSpPr/>
            <p:nvPr/>
          </p:nvSpPr>
          <p:spPr>
            <a:xfrm>
              <a:off x="2503631" y="3091295"/>
              <a:ext cx="826685" cy="843394"/>
            </a:xfrm>
            <a:prstGeom prst="roundRect">
              <a:avLst/>
            </a:prstGeom>
            <a:solidFill>
              <a:schemeClr val="bg1"/>
            </a:solidFill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5" name="図 4" descr="アイコン&#10;&#10;AI 生成コンテンツは誤りを含む可能性があります。">
              <a:extLst>
                <a:ext uri="{FF2B5EF4-FFF2-40B4-BE49-F238E27FC236}">
                  <a16:creationId xmlns:a16="http://schemas.microsoft.com/office/drawing/2014/main" id="{D39AF005-F7B0-D99F-851A-D701E1D8B44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64" t="9478" r="7400" b="15956"/>
            <a:stretch>
              <a:fillRect/>
            </a:stretch>
          </p:blipFill>
          <p:spPr>
            <a:xfrm>
              <a:off x="2608838" y="3188128"/>
              <a:ext cx="602734" cy="612482"/>
            </a:xfrm>
            <a:prstGeom prst="rect">
              <a:avLst/>
            </a:prstGeom>
          </p:spPr>
        </p:pic>
      </p:grpSp>
      <p:sp>
        <p:nvSpPr>
          <p:cNvPr id="13" name="Google Shape;188;g32438e9250f_10_11">
            <a:extLst>
              <a:ext uri="{FF2B5EF4-FFF2-40B4-BE49-F238E27FC236}">
                <a16:creationId xmlns:a16="http://schemas.microsoft.com/office/drawing/2014/main" id="{AA3A2E40-400D-D284-CD29-4D1AC3ECFF2B}"/>
              </a:ext>
            </a:extLst>
          </p:cNvPr>
          <p:cNvSpPr txBox="1"/>
          <p:nvPr/>
        </p:nvSpPr>
        <p:spPr>
          <a:xfrm>
            <a:off x="809625" y="2099995"/>
            <a:ext cx="10287000" cy="569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68550" rIns="137150" bIns="68550" anchor="t" anchorCtr="0">
            <a:spAutoFit/>
          </a:bodyPr>
          <a:lstStyle/>
          <a:p>
            <a:r>
              <a:rPr lang="en-US" altLang="ja-JP" sz="1400" b="1" dirty="0">
                <a:solidFill>
                  <a:srgbClr val="C00000"/>
                </a:solidFill>
                <a:latin typeface="Meiryo"/>
                <a:ea typeface="Meiryo"/>
                <a:cs typeface="Meiryo"/>
                <a:sym typeface="Meiryo"/>
              </a:rPr>
              <a:t>※</a:t>
            </a:r>
            <a:r>
              <a:rPr lang="ja-JP" altLang="en-US" sz="1400" b="1" dirty="0">
                <a:solidFill>
                  <a:srgbClr val="C00000"/>
                </a:solidFill>
                <a:latin typeface="Meiryo"/>
                <a:ea typeface="Meiryo"/>
                <a:cs typeface="Meiryo"/>
                <a:sym typeface="Meiryo"/>
              </a:rPr>
              <a:t>対象アプリ内への広告掲載ではございません</a:t>
            </a:r>
            <a:endParaRPr lang="en-US" altLang="ja-JP" sz="1400" b="1" dirty="0">
              <a:solidFill>
                <a:srgbClr val="C00000"/>
              </a:solidFill>
              <a:latin typeface="Meiryo"/>
              <a:ea typeface="Meiryo"/>
              <a:cs typeface="Meiryo"/>
              <a:sym typeface="Meiryo"/>
            </a:endParaRPr>
          </a:p>
          <a:p>
            <a:r>
              <a:rPr lang="en-US" altLang="ja-JP" sz="1400" b="1" dirty="0">
                <a:solidFill>
                  <a:srgbClr val="C00000"/>
                </a:solidFill>
                <a:latin typeface="Meiryo"/>
                <a:ea typeface="Meiryo"/>
                <a:cs typeface="Meiryo"/>
                <a:sym typeface="Meiryo"/>
              </a:rPr>
              <a:t>※SP</a:t>
            </a:r>
            <a:r>
              <a:rPr lang="ja-JP" altLang="en-US" sz="1400" b="1" dirty="0">
                <a:solidFill>
                  <a:srgbClr val="C00000"/>
                </a:solidFill>
                <a:latin typeface="Meiryo"/>
                <a:ea typeface="Meiryo"/>
                <a:cs typeface="Meiryo"/>
                <a:sym typeface="Meiryo"/>
              </a:rPr>
              <a:t>配信限定</a:t>
            </a:r>
            <a:endParaRPr lang="en-US" altLang="ja-JP" sz="1400" b="1" dirty="0">
              <a:solidFill>
                <a:srgbClr val="C00000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606B3DC4-DD8A-FEB5-AF01-FC6AF203507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843B1BA-147F-4689-A0E3-701DC6D3C3C0}" type="slidenum">
              <a:rPr lang="ja-JP" altLang="en-US" smtClean="0"/>
              <a:pPr/>
              <a:t>2</a:t>
            </a:fld>
            <a:endParaRPr lang="ja-JP" altLang="en-US" sz="1100"/>
          </a:p>
        </p:txBody>
      </p:sp>
    </p:spTree>
    <p:extLst>
      <p:ext uri="{BB962C8B-B14F-4D97-AF65-F5344CB8AC3E}">
        <p14:creationId xmlns:p14="http://schemas.microsoft.com/office/powerpoint/2010/main" val="28097490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6DE6F4-8228-FC8E-F2DF-CDA8BE5DBE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図 37" descr="アイ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D497D65F-BEEC-A0A6-5385-505145C5B1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456" y="1161415"/>
            <a:ext cx="566366" cy="578068"/>
          </a:xfrm>
          <a:prstGeom prst="rect">
            <a:avLst/>
          </a:prstGeom>
        </p:spPr>
      </p:pic>
      <p:pic>
        <p:nvPicPr>
          <p:cNvPr id="39" name="図 38" descr="アイ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6557873F-FA3E-E4BB-77EC-F4536A1156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170" y="2126925"/>
            <a:ext cx="566365" cy="570951"/>
          </a:xfrm>
          <a:prstGeom prst="rect">
            <a:avLst/>
          </a:prstGeom>
        </p:spPr>
      </p:pic>
      <p:pic>
        <p:nvPicPr>
          <p:cNvPr id="42" name="図 41" descr="ロゴ&#10;&#10;AI 生成コンテンツは誤りを含む可能性があります。">
            <a:extLst>
              <a:ext uri="{FF2B5EF4-FFF2-40B4-BE49-F238E27FC236}">
                <a16:creationId xmlns:a16="http://schemas.microsoft.com/office/drawing/2014/main" id="{402A7B40-EFC0-BAF9-4003-AD4E43F89B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456" y="4817897"/>
            <a:ext cx="566253" cy="568574"/>
          </a:xfrm>
          <a:prstGeom prst="rect">
            <a:avLst/>
          </a:prstGeom>
        </p:spPr>
      </p:pic>
      <p:pic>
        <p:nvPicPr>
          <p:cNvPr id="43" name="図 42" descr="シャツ, 食品, コンピュータ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4806F4D1-12FB-4A69-B6F4-4A027C6074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546" y="5756141"/>
            <a:ext cx="563989" cy="566291"/>
          </a:xfrm>
          <a:prstGeom prst="rect">
            <a:avLst/>
          </a:prstGeom>
        </p:spPr>
      </p:pic>
      <p:pic>
        <p:nvPicPr>
          <p:cNvPr id="44" name="図 43" descr="アイ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8C8DD198-0E07-29A8-387D-D2267FC57E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456" y="3021254"/>
            <a:ext cx="566365" cy="564081"/>
          </a:xfrm>
          <a:prstGeom prst="rect">
            <a:avLst/>
          </a:prstGeom>
        </p:spPr>
      </p:pic>
      <p:pic>
        <p:nvPicPr>
          <p:cNvPr id="45" name="図 44" descr="テキスト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19DCFC3C-2F14-AE07-2242-85341942629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170" y="3879015"/>
            <a:ext cx="566365" cy="564054"/>
          </a:xfrm>
          <a:prstGeom prst="rect">
            <a:avLst/>
          </a:prstGeom>
        </p:spPr>
      </p:pic>
      <p:pic>
        <p:nvPicPr>
          <p:cNvPr id="49" name="図 48" descr="グラフィカル ユーザー インターフェイス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83424C69-CF31-9DB6-1883-6E1DADC29D3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9454" y="2110578"/>
            <a:ext cx="564087" cy="566399"/>
          </a:xfrm>
          <a:prstGeom prst="rect">
            <a:avLst/>
          </a:prstGeom>
        </p:spPr>
      </p:pic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3E039865-E908-A9B3-9EEC-FF634566AB1A}"/>
              </a:ext>
            </a:extLst>
          </p:cNvPr>
          <p:cNvSpPr txBox="1"/>
          <p:nvPr/>
        </p:nvSpPr>
        <p:spPr>
          <a:xfrm>
            <a:off x="2083535" y="1158061"/>
            <a:ext cx="32577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altLang="ja-JP" b="1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miNiBen</a:t>
            </a:r>
            <a:endParaRPr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第二弁護士会提供の業務支援アプリ</a:t>
            </a:r>
            <a:endParaRPr lang="en-US" altLang="ja-JP" sz="1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6" name="図 55" descr="アイ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F4568F40-D6CE-6D98-FCA0-5C03861726A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9454" y="3010658"/>
            <a:ext cx="563989" cy="570952"/>
          </a:xfrm>
          <a:prstGeom prst="rect">
            <a:avLst/>
          </a:prstGeom>
        </p:spPr>
      </p:pic>
      <p:pic>
        <p:nvPicPr>
          <p:cNvPr id="58" name="図 57" descr="抽象, 挿絵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471720E6-D87A-45EB-035E-31629EB6E2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9453" y="5691882"/>
            <a:ext cx="568692" cy="566399"/>
          </a:xfrm>
          <a:prstGeom prst="rect">
            <a:avLst/>
          </a:prstGeom>
        </p:spPr>
      </p:pic>
      <p:pic>
        <p:nvPicPr>
          <p:cNvPr id="59" name="図 58" descr="グラフィカル ユーザー インターフェイス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A74EAF57-64CF-8696-27A6-4DC9385DADC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9453" y="4815825"/>
            <a:ext cx="563989" cy="566300"/>
          </a:xfrm>
          <a:prstGeom prst="rect">
            <a:avLst/>
          </a:prstGeom>
        </p:spPr>
      </p:pic>
      <p:pic>
        <p:nvPicPr>
          <p:cNvPr id="60" name="図 59" descr="抽象, 挿絵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AAFBCA73-236F-4B8B-EACD-15F0E7948B9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9453" y="3885137"/>
            <a:ext cx="563989" cy="568574"/>
          </a:xfrm>
          <a:prstGeom prst="rect">
            <a:avLst/>
          </a:prstGeom>
        </p:spPr>
      </p:pic>
      <p:sp>
        <p:nvSpPr>
          <p:cNvPr id="61" name="タイトル 1">
            <a:extLst>
              <a:ext uri="{FF2B5EF4-FFF2-40B4-BE49-F238E27FC236}">
                <a16:creationId xmlns:a16="http://schemas.microsoft.com/office/drawing/2014/main" id="{F563BEAB-C13B-D3E1-8E98-D7AA2EBE2B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625" y="384174"/>
            <a:ext cx="8543925" cy="40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b="1" dirty="0">
                <a:solidFill>
                  <a:schemeClr val="dk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/>
                <a:sym typeface="Arial"/>
              </a:rPr>
              <a:t>セグメント対象のアプリ一例</a:t>
            </a:r>
            <a:endParaRPr lang="ja-JP" altLang="en-US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FBAE7FC-E5C9-2B92-03F0-64BC420B2B5D}"/>
              </a:ext>
            </a:extLst>
          </p:cNvPr>
          <p:cNvSpPr txBox="1"/>
          <p:nvPr/>
        </p:nvSpPr>
        <p:spPr>
          <a:xfrm>
            <a:off x="2078830" y="2993146"/>
            <a:ext cx="38294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Siren Connected Boat</a:t>
            </a:r>
            <a:endParaRPr kumimoji="1"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クルーザーに関するリアルタイム情報アプリ</a:t>
            </a:r>
            <a:endParaRPr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4638EF1D-FA55-20B2-D69C-318B591736CC}"/>
              </a:ext>
            </a:extLst>
          </p:cNvPr>
          <p:cNvSpPr txBox="1"/>
          <p:nvPr/>
        </p:nvSpPr>
        <p:spPr>
          <a:xfrm>
            <a:off x="2078831" y="2158725"/>
            <a:ext cx="32624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ロイオズ</a:t>
            </a:r>
            <a:endParaRPr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法律事務所向け業務管理アプリ</a:t>
            </a:r>
            <a:endParaRPr lang="en-US" altLang="ja-JP" sz="1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8BA31B7-AE43-7033-3FBC-20300DDD1417}"/>
              </a:ext>
            </a:extLst>
          </p:cNvPr>
          <p:cNvSpPr txBox="1"/>
          <p:nvPr/>
        </p:nvSpPr>
        <p:spPr>
          <a:xfrm>
            <a:off x="2078831" y="3838037"/>
            <a:ext cx="3436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Richard Mille Certification</a:t>
            </a:r>
          </a:p>
          <a:p>
            <a:r>
              <a:rPr lang="ja-JP" altLang="en-US" sz="1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リシャール・ミル オーナー専用アプリ</a:t>
            </a:r>
            <a:endParaRPr lang="en-US" altLang="ja-JP" sz="1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D7CF40C-5AF0-5041-F0CE-7FF98365EAE2}"/>
              </a:ext>
            </a:extLst>
          </p:cNvPr>
          <p:cNvSpPr txBox="1"/>
          <p:nvPr/>
        </p:nvSpPr>
        <p:spPr>
          <a:xfrm>
            <a:off x="2078831" y="4799326"/>
            <a:ext cx="32624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My Porsche</a:t>
            </a:r>
          </a:p>
          <a:p>
            <a:pPr fontAlgn="base"/>
            <a:r>
              <a:rPr lang="ja-JP" altLang="en-US" sz="1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ポルシェ オーナー専用アプリ</a:t>
            </a:r>
            <a:endParaRPr lang="en-US" altLang="ja-JP" sz="1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7640E5A-BD21-0A65-233C-F83BFF72AC61}"/>
              </a:ext>
            </a:extLst>
          </p:cNvPr>
          <p:cNvSpPr txBox="1"/>
          <p:nvPr/>
        </p:nvSpPr>
        <p:spPr>
          <a:xfrm>
            <a:off x="2078831" y="5770279"/>
            <a:ext cx="32624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Lamborghini Unica</a:t>
            </a:r>
          </a:p>
          <a:p>
            <a:pPr fontAlgn="base"/>
            <a:r>
              <a:rPr lang="ja-JP" altLang="en-US" sz="1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ランボルギーニ オーナー専用アプリ</a:t>
            </a:r>
            <a:endParaRPr lang="en-US" altLang="ja-JP" sz="1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8" name="図 7" descr="アイ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3E39286E-46B6-229E-3830-90EE74D620C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9552" y="1161415"/>
            <a:ext cx="563989" cy="566300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2FB53F7-9973-1335-31D7-E1D372EAE7AE}"/>
              </a:ext>
            </a:extLst>
          </p:cNvPr>
          <p:cNvSpPr txBox="1"/>
          <p:nvPr/>
        </p:nvSpPr>
        <p:spPr>
          <a:xfrm>
            <a:off x="7103637" y="1142547"/>
            <a:ext cx="32577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WHISPERS</a:t>
            </a:r>
          </a:p>
          <a:p>
            <a:pPr fontAlgn="base"/>
            <a:r>
              <a:rPr lang="ja-JP" altLang="en-US" sz="1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ロールスロイス オーナー専用アプリ</a:t>
            </a:r>
            <a:endParaRPr lang="en-US" altLang="ja-JP" sz="1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5ABDF449-598E-1A66-4D5E-9EBA3E4D6C9C}"/>
              </a:ext>
            </a:extLst>
          </p:cNvPr>
          <p:cNvSpPr txBox="1"/>
          <p:nvPr/>
        </p:nvSpPr>
        <p:spPr>
          <a:xfrm>
            <a:off x="7103637" y="2110578"/>
            <a:ext cx="4572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List Sotheby's International Realty</a:t>
            </a:r>
          </a:p>
          <a:p>
            <a:pPr fontAlgn="base"/>
            <a:r>
              <a:rPr lang="ja-JP" altLang="en-US" sz="1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ハイグレード不動産の物件検索アプリ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B0344ED9-38E3-429A-3868-B59CCBA5E84A}"/>
              </a:ext>
            </a:extLst>
          </p:cNvPr>
          <p:cNvSpPr txBox="1"/>
          <p:nvPr/>
        </p:nvSpPr>
        <p:spPr>
          <a:xfrm>
            <a:off x="7103637" y="3010658"/>
            <a:ext cx="4572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m3.com</a:t>
            </a:r>
          </a:p>
          <a:p>
            <a:pPr fontAlgn="base"/>
            <a:r>
              <a:rPr lang="ja-JP" altLang="en-US" sz="1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日本最大級の医療従事者専用アプリ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9E3F3A60-4651-E98A-B17A-B9402933E4BE}"/>
              </a:ext>
            </a:extLst>
          </p:cNvPr>
          <p:cNvSpPr txBox="1"/>
          <p:nvPr/>
        </p:nvSpPr>
        <p:spPr>
          <a:xfrm>
            <a:off x="7103637" y="5724778"/>
            <a:ext cx="4572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altLang="ja-JP" b="1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JetPortal</a:t>
            </a:r>
            <a:endParaRPr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fontAlgn="base"/>
            <a:r>
              <a:rPr lang="ja-JP" altLang="en-US" sz="1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プライベートジェットチャーターアプリ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DA41EB83-E42E-9D9E-C39B-835B548A90BB}"/>
              </a:ext>
            </a:extLst>
          </p:cNvPr>
          <p:cNvSpPr txBox="1"/>
          <p:nvPr/>
        </p:nvSpPr>
        <p:spPr>
          <a:xfrm>
            <a:off x="7103635" y="4797350"/>
            <a:ext cx="4572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Money Forward Private BANK</a:t>
            </a:r>
          </a:p>
          <a:p>
            <a:pPr fontAlgn="base"/>
            <a:r>
              <a:rPr lang="ja-JP" altLang="en-US" sz="1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資産</a:t>
            </a:r>
            <a:r>
              <a:rPr lang="en-US" altLang="ja-JP" sz="1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億円以上の超富裕層向け資産管理アプリ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C76FACAA-FB88-B7F5-A457-8CE76553B0FE}"/>
              </a:ext>
            </a:extLst>
          </p:cNvPr>
          <p:cNvSpPr txBox="1"/>
          <p:nvPr/>
        </p:nvSpPr>
        <p:spPr>
          <a:xfrm>
            <a:off x="7103635" y="3899275"/>
            <a:ext cx="4572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HOKUTO</a:t>
            </a:r>
          </a:p>
          <a:p>
            <a:pPr fontAlgn="base"/>
            <a:r>
              <a:rPr lang="ja-JP" altLang="en-US" sz="1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医師向け臨床支援アプリ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FA3D20CD-743F-F902-32BE-572CE431FCD3}"/>
              </a:ext>
            </a:extLst>
          </p:cNvPr>
          <p:cNvSpPr txBox="1"/>
          <p:nvPr/>
        </p:nvSpPr>
        <p:spPr>
          <a:xfrm>
            <a:off x="9773061" y="6537307"/>
            <a:ext cx="24189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kumimoji="1" lang="ja-JP" altLang="en-US" sz="12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アプリを指定することは不可</a:t>
            </a:r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9748D07-4B65-3B65-C757-639B5ABC60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843B1BA-147F-4689-A0E3-701DC6D3C3C0}" type="slidenum">
              <a:rPr lang="ja-JP" altLang="en-US" smtClean="0"/>
              <a:pPr/>
              <a:t>3</a:t>
            </a:fld>
            <a:endParaRPr lang="ja-JP" altLang="en-US" sz="1100"/>
          </a:p>
        </p:txBody>
      </p:sp>
    </p:spTree>
    <p:extLst>
      <p:ext uri="{BB962C8B-B14F-4D97-AF65-F5344CB8AC3E}">
        <p14:creationId xmlns:p14="http://schemas.microsoft.com/office/powerpoint/2010/main" val="38507148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B51D04F7-6529-78D3-1FDF-24A91C348313}"/>
              </a:ext>
            </a:extLst>
          </p:cNvPr>
          <p:cNvGrpSpPr/>
          <p:nvPr/>
        </p:nvGrpSpPr>
        <p:grpSpPr>
          <a:xfrm>
            <a:off x="1400550" y="1506660"/>
            <a:ext cx="9390899" cy="2578543"/>
            <a:chOff x="1022749" y="1526724"/>
            <a:chExt cx="9390899" cy="2578543"/>
          </a:xfrm>
        </p:grpSpPr>
        <p:sp>
          <p:nvSpPr>
            <p:cNvPr id="5" name="角丸四角形 75">
              <a:extLst>
                <a:ext uri="{FF2B5EF4-FFF2-40B4-BE49-F238E27FC236}">
                  <a16:creationId xmlns:a16="http://schemas.microsoft.com/office/drawing/2014/main" id="{1C2DEC59-203B-7E68-DFA8-64F2DBAD9430}"/>
                </a:ext>
              </a:extLst>
            </p:cNvPr>
            <p:cNvSpPr/>
            <p:nvPr/>
          </p:nvSpPr>
          <p:spPr>
            <a:xfrm>
              <a:off x="1174961" y="1526724"/>
              <a:ext cx="9217228" cy="1223986"/>
            </a:xfrm>
            <a:prstGeom prst="roundRect">
              <a:avLst>
                <a:gd name="adj" fmla="val 10828"/>
              </a:avLst>
            </a:prstGeom>
            <a:gradFill>
              <a:gsLst>
                <a:gs pos="0">
                  <a:srgbClr val="F1EBE1"/>
                </a:gs>
                <a:gs pos="99000">
                  <a:srgbClr val="ECE3D3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6" name="角丸四角形 74">
              <a:extLst>
                <a:ext uri="{FF2B5EF4-FFF2-40B4-BE49-F238E27FC236}">
                  <a16:creationId xmlns:a16="http://schemas.microsoft.com/office/drawing/2014/main" id="{D5F667A1-0ED5-3D8F-A3E6-7026C70FBFA1}"/>
                </a:ext>
              </a:extLst>
            </p:cNvPr>
            <p:cNvSpPr/>
            <p:nvPr/>
          </p:nvSpPr>
          <p:spPr>
            <a:xfrm>
              <a:off x="1196420" y="2881281"/>
              <a:ext cx="9217228" cy="1223986"/>
            </a:xfrm>
            <a:prstGeom prst="roundRect">
              <a:avLst>
                <a:gd name="adj" fmla="val 10828"/>
              </a:avLst>
            </a:prstGeom>
            <a:gradFill>
              <a:gsLst>
                <a:gs pos="0">
                  <a:srgbClr val="F1EBE1"/>
                </a:gs>
                <a:gs pos="99000">
                  <a:srgbClr val="ECE3D3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7" name="object 57">
              <a:extLst>
                <a:ext uri="{FF2B5EF4-FFF2-40B4-BE49-F238E27FC236}">
                  <a16:creationId xmlns:a16="http://schemas.microsoft.com/office/drawing/2014/main" id="{6AC211EF-7FD4-93F4-0B5C-7B45C824F386}"/>
                </a:ext>
              </a:extLst>
            </p:cNvPr>
            <p:cNvSpPr/>
            <p:nvPr/>
          </p:nvSpPr>
          <p:spPr>
            <a:xfrm>
              <a:off x="1022749" y="3169266"/>
              <a:ext cx="2698115" cy="648335"/>
            </a:xfrm>
            <a:custGeom>
              <a:avLst/>
              <a:gdLst/>
              <a:ahLst/>
              <a:cxnLst/>
              <a:rect l="l" t="t" r="r" b="b"/>
              <a:pathLst>
                <a:path w="2698115" h="648335">
                  <a:moveTo>
                    <a:pt x="2373541" y="648004"/>
                  </a:moveTo>
                  <a:lnTo>
                    <a:pt x="323989" y="648004"/>
                  </a:lnTo>
                  <a:lnTo>
                    <a:pt x="276113" y="644491"/>
                  </a:lnTo>
                  <a:lnTo>
                    <a:pt x="230418" y="634286"/>
                  </a:lnTo>
                  <a:lnTo>
                    <a:pt x="187405" y="617891"/>
                  </a:lnTo>
                  <a:lnTo>
                    <a:pt x="147575" y="595806"/>
                  </a:lnTo>
                  <a:lnTo>
                    <a:pt x="111430" y="568532"/>
                  </a:lnTo>
                  <a:lnTo>
                    <a:pt x="79470" y="536572"/>
                  </a:lnTo>
                  <a:lnTo>
                    <a:pt x="52197" y="500425"/>
                  </a:lnTo>
                  <a:lnTo>
                    <a:pt x="30113" y="460594"/>
                  </a:lnTo>
                  <a:lnTo>
                    <a:pt x="13717" y="417579"/>
                  </a:lnTo>
                  <a:lnTo>
                    <a:pt x="3512" y="371881"/>
                  </a:lnTo>
                  <a:lnTo>
                    <a:pt x="0" y="324002"/>
                  </a:lnTo>
                  <a:lnTo>
                    <a:pt x="3512" y="276123"/>
                  </a:lnTo>
                  <a:lnTo>
                    <a:pt x="13717" y="230425"/>
                  </a:lnTo>
                  <a:lnTo>
                    <a:pt x="30113" y="187410"/>
                  </a:lnTo>
                  <a:lnTo>
                    <a:pt x="52197" y="147579"/>
                  </a:lnTo>
                  <a:lnTo>
                    <a:pt x="79470" y="111432"/>
                  </a:lnTo>
                  <a:lnTo>
                    <a:pt x="111430" y="79471"/>
                  </a:lnTo>
                  <a:lnTo>
                    <a:pt x="147575" y="52198"/>
                  </a:lnTo>
                  <a:lnTo>
                    <a:pt x="187405" y="30113"/>
                  </a:lnTo>
                  <a:lnTo>
                    <a:pt x="230418" y="13717"/>
                  </a:lnTo>
                  <a:lnTo>
                    <a:pt x="276113" y="3512"/>
                  </a:lnTo>
                  <a:lnTo>
                    <a:pt x="323989" y="0"/>
                  </a:lnTo>
                  <a:lnTo>
                    <a:pt x="2373541" y="0"/>
                  </a:lnTo>
                  <a:lnTo>
                    <a:pt x="2421420" y="3512"/>
                  </a:lnTo>
                  <a:lnTo>
                    <a:pt x="2467117" y="13717"/>
                  </a:lnTo>
                  <a:lnTo>
                    <a:pt x="2510132" y="30113"/>
                  </a:lnTo>
                  <a:lnTo>
                    <a:pt x="2549964" y="52198"/>
                  </a:lnTo>
                  <a:lnTo>
                    <a:pt x="2586111" y="79471"/>
                  </a:lnTo>
                  <a:lnTo>
                    <a:pt x="2618071" y="111432"/>
                  </a:lnTo>
                  <a:lnTo>
                    <a:pt x="2645345" y="147579"/>
                  </a:lnTo>
                  <a:lnTo>
                    <a:pt x="2667430" y="187410"/>
                  </a:lnTo>
                  <a:lnTo>
                    <a:pt x="2683825" y="230425"/>
                  </a:lnTo>
                  <a:lnTo>
                    <a:pt x="2694030" y="276123"/>
                  </a:lnTo>
                  <a:lnTo>
                    <a:pt x="2697543" y="324002"/>
                  </a:lnTo>
                  <a:lnTo>
                    <a:pt x="2694030" y="371881"/>
                  </a:lnTo>
                  <a:lnTo>
                    <a:pt x="2683825" y="417579"/>
                  </a:lnTo>
                  <a:lnTo>
                    <a:pt x="2667430" y="460594"/>
                  </a:lnTo>
                  <a:lnTo>
                    <a:pt x="2645345" y="500425"/>
                  </a:lnTo>
                  <a:lnTo>
                    <a:pt x="2618071" y="536572"/>
                  </a:lnTo>
                  <a:lnTo>
                    <a:pt x="2586111" y="568532"/>
                  </a:lnTo>
                  <a:lnTo>
                    <a:pt x="2549964" y="595806"/>
                  </a:lnTo>
                  <a:lnTo>
                    <a:pt x="2510132" y="617891"/>
                  </a:lnTo>
                  <a:lnTo>
                    <a:pt x="2467117" y="634286"/>
                  </a:lnTo>
                  <a:lnTo>
                    <a:pt x="2421420" y="644491"/>
                  </a:lnTo>
                  <a:lnTo>
                    <a:pt x="2373541" y="648004"/>
                  </a:lnTo>
                  <a:close/>
                </a:path>
              </a:pathLst>
            </a:custGeom>
            <a:gradFill>
              <a:gsLst>
                <a:gs pos="0">
                  <a:srgbClr val="535050"/>
                </a:gs>
                <a:gs pos="98000">
                  <a:srgbClr val="0D0708"/>
                </a:gs>
              </a:gsLst>
              <a:lin ang="5400000" scaled="0"/>
            </a:gradFill>
            <a:ln w="12699">
              <a:solidFill>
                <a:srgbClr val="F6F6F9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object 60">
              <a:extLst>
                <a:ext uri="{FF2B5EF4-FFF2-40B4-BE49-F238E27FC236}">
                  <a16:creationId xmlns:a16="http://schemas.microsoft.com/office/drawing/2014/main" id="{07A5C778-D01D-96DD-0A54-7ED85FE14F98}"/>
                </a:ext>
              </a:extLst>
            </p:cNvPr>
            <p:cNvSpPr txBox="1"/>
            <p:nvPr/>
          </p:nvSpPr>
          <p:spPr>
            <a:xfrm>
              <a:off x="1640165" y="3430267"/>
              <a:ext cx="1427480" cy="239168"/>
            </a:xfrm>
            <a:prstGeom prst="rect">
              <a:avLst/>
            </a:prstGeom>
          </p:spPr>
          <p:txBody>
            <a:bodyPr vert="horz" wrap="square" lIns="0" tIns="23495" rIns="0" bIns="0" rtlCol="0">
              <a:spAutoFit/>
            </a:bodyPr>
            <a:lstStyle/>
            <a:p>
              <a:pPr marL="12700" algn="ctr">
                <a:spcBef>
                  <a:spcPts val="185"/>
                </a:spcBef>
              </a:pPr>
              <a:r>
                <a:rPr lang="ja-JP" altLang="en-US" sz="1400" b="1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  <a:cs typeface="Yu Gothic"/>
                </a:rPr>
                <a:t>拡張あり配信</a:t>
              </a:r>
              <a:endParaRPr sz="14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</a:endParaRPr>
            </a:p>
          </p:txBody>
        </p:sp>
        <p:sp>
          <p:nvSpPr>
            <p:cNvPr id="37" name="object 63">
              <a:extLst>
                <a:ext uri="{FF2B5EF4-FFF2-40B4-BE49-F238E27FC236}">
                  <a16:creationId xmlns:a16="http://schemas.microsoft.com/office/drawing/2014/main" id="{371631DE-9ED8-36AD-C83F-D7F1E72B388C}"/>
                </a:ext>
              </a:extLst>
            </p:cNvPr>
            <p:cNvSpPr/>
            <p:nvPr/>
          </p:nvSpPr>
          <p:spPr>
            <a:xfrm>
              <a:off x="1022749" y="1815069"/>
              <a:ext cx="2698115" cy="648335"/>
            </a:xfrm>
            <a:custGeom>
              <a:avLst/>
              <a:gdLst/>
              <a:ahLst/>
              <a:cxnLst/>
              <a:rect l="l" t="t" r="r" b="b"/>
              <a:pathLst>
                <a:path w="2698115" h="648335">
                  <a:moveTo>
                    <a:pt x="2373541" y="648004"/>
                  </a:moveTo>
                  <a:lnTo>
                    <a:pt x="323989" y="648004"/>
                  </a:lnTo>
                  <a:lnTo>
                    <a:pt x="276113" y="644491"/>
                  </a:lnTo>
                  <a:lnTo>
                    <a:pt x="230418" y="634286"/>
                  </a:lnTo>
                  <a:lnTo>
                    <a:pt x="187405" y="617891"/>
                  </a:lnTo>
                  <a:lnTo>
                    <a:pt x="147575" y="595806"/>
                  </a:lnTo>
                  <a:lnTo>
                    <a:pt x="111430" y="568532"/>
                  </a:lnTo>
                  <a:lnTo>
                    <a:pt x="79470" y="536572"/>
                  </a:lnTo>
                  <a:lnTo>
                    <a:pt x="52197" y="500425"/>
                  </a:lnTo>
                  <a:lnTo>
                    <a:pt x="30113" y="460594"/>
                  </a:lnTo>
                  <a:lnTo>
                    <a:pt x="13717" y="417579"/>
                  </a:lnTo>
                  <a:lnTo>
                    <a:pt x="3512" y="371881"/>
                  </a:lnTo>
                  <a:lnTo>
                    <a:pt x="0" y="324002"/>
                  </a:lnTo>
                  <a:lnTo>
                    <a:pt x="3512" y="276123"/>
                  </a:lnTo>
                  <a:lnTo>
                    <a:pt x="13717" y="230425"/>
                  </a:lnTo>
                  <a:lnTo>
                    <a:pt x="30113" y="187410"/>
                  </a:lnTo>
                  <a:lnTo>
                    <a:pt x="52197" y="147579"/>
                  </a:lnTo>
                  <a:lnTo>
                    <a:pt x="79470" y="111432"/>
                  </a:lnTo>
                  <a:lnTo>
                    <a:pt x="111430" y="79471"/>
                  </a:lnTo>
                  <a:lnTo>
                    <a:pt x="147575" y="52198"/>
                  </a:lnTo>
                  <a:lnTo>
                    <a:pt x="187405" y="30113"/>
                  </a:lnTo>
                  <a:lnTo>
                    <a:pt x="230418" y="13717"/>
                  </a:lnTo>
                  <a:lnTo>
                    <a:pt x="276113" y="3512"/>
                  </a:lnTo>
                  <a:lnTo>
                    <a:pt x="323989" y="0"/>
                  </a:lnTo>
                  <a:lnTo>
                    <a:pt x="2373541" y="0"/>
                  </a:lnTo>
                  <a:lnTo>
                    <a:pt x="2421420" y="3512"/>
                  </a:lnTo>
                  <a:lnTo>
                    <a:pt x="2467117" y="13717"/>
                  </a:lnTo>
                  <a:lnTo>
                    <a:pt x="2510132" y="30113"/>
                  </a:lnTo>
                  <a:lnTo>
                    <a:pt x="2549964" y="52198"/>
                  </a:lnTo>
                  <a:lnTo>
                    <a:pt x="2586111" y="79471"/>
                  </a:lnTo>
                  <a:lnTo>
                    <a:pt x="2618071" y="111432"/>
                  </a:lnTo>
                  <a:lnTo>
                    <a:pt x="2645345" y="147579"/>
                  </a:lnTo>
                  <a:lnTo>
                    <a:pt x="2667430" y="187410"/>
                  </a:lnTo>
                  <a:lnTo>
                    <a:pt x="2683825" y="230425"/>
                  </a:lnTo>
                  <a:lnTo>
                    <a:pt x="2694030" y="276123"/>
                  </a:lnTo>
                  <a:lnTo>
                    <a:pt x="2697543" y="324002"/>
                  </a:lnTo>
                  <a:lnTo>
                    <a:pt x="2694030" y="371881"/>
                  </a:lnTo>
                  <a:lnTo>
                    <a:pt x="2683825" y="417579"/>
                  </a:lnTo>
                  <a:lnTo>
                    <a:pt x="2667430" y="460594"/>
                  </a:lnTo>
                  <a:lnTo>
                    <a:pt x="2645345" y="500425"/>
                  </a:lnTo>
                  <a:lnTo>
                    <a:pt x="2618071" y="536572"/>
                  </a:lnTo>
                  <a:lnTo>
                    <a:pt x="2586111" y="568532"/>
                  </a:lnTo>
                  <a:lnTo>
                    <a:pt x="2549964" y="595806"/>
                  </a:lnTo>
                  <a:lnTo>
                    <a:pt x="2510132" y="617891"/>
                  </a:lnTo>
                  <a:lnTo>
                    <a:pt x="2467117" y="634286"/>
                  </a:lnTo>
                  <a:lnTo>
                    <a:pt x="2421420" y="644491"/>
                  </a:lnTo>
                  <a:lnTo>
                    <a:pt x="2373541" y="648004"/>
                  </a:lnTo>
                  <a:close/>
                </a:path>
              </a:pathLst>
            </a:custGeom>
            <a:gradFill>
              <a:gsLst>
                <a:gs pos="0">
                  <a:srgbClr val="535050"/>
                </a:gs>
                <a:gs pos="98000">
                  <a:srgbClr val="0D0708"/>
                </a:gs>
              </a:gsLst>
              <a:lin ang="5400000" scaled="0"/>
            </a:gradFill>
            <a:ln w="12699">
              <a:solidFill>
                <a:srgbClr val="F6F6F9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" name="object 60">
              <a:extLst>
                <a:ext uri="{FF2B5EF4-FFF2-40B4-BE49-F238E27FC236}">
                  <a16:creationId xmlns:a16="http://schemas.microsoft.com/office/drawing/2014/main" id="{663874AC-CF6F-181C-EA22-38A36C9565BD}"/>
                </a:ext>
              </a:extLst>
            </p:cNvPr>
            <p:cNvSpPr txBox="1"/>
            <p:nvPr/>
          </p:nvSpPr>
          <p:spPr>
            <a:xfrm>
              <a:off x="1640165" y="2019133"/>
              <a:ext cx="1427480" cy="239168"/>
            </a:xfrm>
            <a:prstGeom prst="rect">
              <a:avLst/>
            </a:prstGeom>
          </p:spPr>
          <p:txBody>
            <a:bodyPr vert="horz" wrap="square" lIns="0" tIns="23495" rIns="0" bIns="0" rtlCol="0">
              <a:spAutoFit/>
            </a:bodyPr>
            <a:lstStyle/>
            <a:p>
              <a:pPr marL="12700" algn="ctr">
                <a:spcBef>
                  <a:spcPts val="185"/>
                </a:spcBef>
              </a:pPr>
              <a:r>
                <a:rPr lang="ja-JP" altLang="en-US" sz="1400" b="1" dirty="0">
                  <a:solidFill>
                    <a:schemeClr val="bg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  <a:cs typeface="Yu Gothic"/>
                </a:rPr>
                <a:t>拡張なし配信</a:t>
              </a:r>
              <a:endParaRPr sz="14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</a:endParaRPr>
            </a:p>
          </p:txBody>
        </p:sp>
      </p:grpSp>
      <p:pic>
        <p:nvPicPr>
          <p:cNvPr id="8" name="図 7">
            <a:extLst>
              <a:ext uri="{FF2B5EF4-FFF2-40B4-BE49-F238E27FC236}">
                <a16:creationId xmlns:a16="http://schemas.microsoft.com/office/drawing/2014/main" id="{36DF608C-274F-FD93-1AAE-572A706A44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111" y="1761815"/>
            <a:ext cx="516414" cy="576000"/>
          </a:xfrm>
          <a:prstGeom prst="rect">
            <a:avLst/>
          </a:prstGeom>
        </p:spPr>
      </p:pic>
      <p:sp>
        <p:nvSpPr>
          <p:cNvPr id="9" name="object 27">
            <a:extLst>
              <a:ext uri="{FF2B5EF4-FFF2-40B4-BE49-F238E27FC236}">
                <a16:creationId xmlns:a16="http://schemas.microsoft.com/office/drawing/2014/main" id="{363A339F-3B73-5C89-9A14-74F1EBB69CE5}"/>
              </a:ext>
            </a:extLst>
          </p:cNvPr>
          <p:cNvSpPr txBox="1"/>
          <p:nvPr/>
        </p:nvSpPr>
        <p:spPr>
          <a:xfrm>
            <a:off x="4129442" y="2493565"/>
            <a:ext cx="255600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ja-JP" altLang="en-US" sz="11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特定のアプリを起動したユーザー</a:t>
            </a:r>
            <a:endParaRPr sz="1100" dirty="0">
              <a:latin typeface="Yu Gothic"/>
              <a:cs typeface="Yu Gothic"/>
            </a:endParaRPr>
          </a:p>
        </p:txBody>
      </p:sp>
      <p:grpSp>
        <p:nvGrpSpPr>
          <p:cNvPr id="11" name="object 55">
            <a:extLst>
              <a:ext uri="{FF2B5EF4-FFF2-40B4-BE49-F238E27FC236}">
                <a16:creationId xmlns:a16="http://schemas.microsoft.com/office/drawing/2014/main" id="{9599C2B9-39A2-E88B-8C3C-3826FCCB0176}"/>
              </a:ext>
            </a:extLst>
          </p:cNvPr>
          <p:cNvGrpSpPr/>
          <p:nvPr/>
        </p:nvGrpSpPr>
        <p:grpSpPr>
          <a:xfrm>
            <a:off x="6978715" y="2086732"/>
            <a:ext cx="295275" cy="295280"/>
            <a:chOff x="5471529" y="2708336"/>
            <a:chExt cx="295275" cy="295280"/>
          </a:xfrm>
        </p:grpSpPr>
        <p:sp>
          <p:nvSpPr>
            <p:cNvPr id="12" name="object 56">
              <a:extLst>
                <a:ext uri="{FF2B5EF4-FFF2-40B4-BE49-F238E27FC236}">
                  <a16:creationId xmlns:a16="http://schemas.microsoft.com/office/drawing/2014/main" id="{026DA564-1497-355E-7596-1995AC650722}"/>
                </a:ext>
              </a:extLst>
            </p:cNvPr>
            <p:cNvSpPr/>
            <p:nvPr/>
          </p:nvSpPr>
          <p:spPr>
            <a:xfrm>
              <a:off x="5471529" y="2708341"/>
              <a:ext cx="295275" cy="295275"/>
            </a:xfrm>
            <a:custGeom>
              <a:avLst/>
              <a:gdLst/>
              <a:ahLst/>
              <a:cxnLst/>
              <a:rect l="l" t="t" r="r" b="b"/>
              <a:pathLst>
                <a:path w="295275" h="295275">
                  <a:moveTo>
                    <a:pt x="0" y="0"/>
                  </a:moveTo>
                  <a:lnTo>
                    <a:pt x="295071" y="295071"/>
                  </a:lnTo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object 57">
              <a:extLst>
                <a:ext uri="{FF2B5EF4-FFF2-40B4-BE49-F238E27FC236}">
                  <a16:creationId xmlns:a16="http://schemas.microsoft.com/office/drawing/2014/main" id="{1A492CA3-8EF1-51C9-A67E-5962681DFE4E}"/>
                </a:ext>
              </a:extLst>
            </p:cNvPr>
            <p:cNvSpPr/>
            <p:nvPr/>
          </p:nvSpPr>
          <p:spPr>
            <a:xfrm>
              <a:off x="5471529" y="2708336"/>
              <a:ext cx="295275" cy="295275"/>
            </a:xfrm>
            <a:custGeom>
              <a:avLst/>
              <a:gdLst/>
              <a:ahLst/>
              <a:cxnLst/>
              <a:rect l="l" t="t" r="r" b="b"/>
              <a:pathLst>
                <a:path w="295275" h="295275">
                  <a:moveTo>
                    <a:pt x="0" y="295071"/>
                  </a:moveTo>
                  <a:lnTo>
                    <a:pt x="295071" y="0"/>
                  </a:lnTo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6" name="object 27">
            <a:extLst>
              <a:ext uri="{FF2B5EF4-FFF2-40B4-BE49-F238E27FC236}">
                <a16:creationId xmlns:a16="http://schemas.microsoft.com/office/drawing/2014/main" id="{B110CE0D-2FC6-BA00-9D32-3D0BB15D047D}"/>
              </a:ext>
            </a:extLst>
          </p:cNvPr>
          <p:cNvSpPr txBox="1"/>
          <p:nvPr/>
        </p:nvSpPr>
        <p:spPr>
          <a:xfrm>
            <a:off x="8406422" y="2493565"/>
            <a:ext cx="126000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ja-JP" altLang="en-US" sz="11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全国</a:t>
            </a:r>
            <a:endParaRPr sz="1100" dirty="0">
              <a:latin typeface="Yu Gothic"/>
              <a:cs typeface="Yu Gothic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B682E12C-20E6-69AC-275F-0619EBBCDB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111" y="3073563"/>
            <a:ext cx="516414" cy="576000"/>
          </a:xfrm>
          <a:prstGeom prst="rect">
            <a:avLst/>
          </a:prstGeom>
        </p:spPr>
      </p:pic>
      <p:sp>
        <p:nvSpPr>
          <p:cNvPr id="19" name="object 27">
            <a:extLst>
              <a:ext uri="{FF2B5EF4-FFF2-40B4-BE49-F238E27FC236}">
                <a16:creationId xmlns:a16="http://schemas.microsoft.com/office/drawing/2014/main" id="{1E0707EC-981F-F486-5F8C-145BDF7B72D7}"/>
              </a:ext>
            </a:extLst>
          </p:cNvPr>
          <p:cNvSpPr txBox="1"/>
          <p:nvPr/>
        </p:nvSpPr>
        <p:spPr>
          <a:xfrm>
            <a:off x="4129442" y="3825673"/>
            <a:ext cx="255600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ja-JP" altLang="en-US" sz="11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特定のアプリを起動 </a:t>
            </a:r>
            <a:r>
              <a:rPr lang="en-US" altLang="ja-JP" sz="11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or </a:t>
            </a:r>
            <a:r>
              <a:rPr lang="ja-JP" altLang="en-US" sz="1100" b="1" dirty="0">
                <a:solidFill>
                  <a:schemeClr val="dk1"/>
                </a:solidFill>
                <a:latin typeface="Meiryo"/>
                <a:ea typeface="Meiryo"/>
                <a:cs typeface="Meiryo"/>
                <a:sym typeface="Meiryo"/>
              </a:rPr>
              <a:t>類似ユーザー</a:t>
            </a:r>
            <a:endParaRPr sz="1100" dirty="0">
              <a:latin typeface="Yu Gothic"/>
              <a:cs typeface="Yu Gothic"/>
            </a:endParaRPr>
          </a:p>
        </p:txBody>
      </p:sp>
      <p:grpSp>
        <p:nvGrpSpPr>
          <p:cNvPr id="20" name="object 55">
            <a:extLst>
              <a:ext uri="{FF2B5EF4-FFF2-40B4-BE49-F238E27FC236}">
                <a16:creationId xmlns:a16="http://schemas.microsoft.com/office/drawing/2014/main" id="{303DA0A5-EF7B-C95A-D665-1BCDE24DA1A3}"/>
              </a:ext>
            </a:extLst>
          </p:cNvPr>
          <p:cNvGrpSpPr/>
          <p:nvPr/>
        </p:nvGrpSpPr>
        <p:grpSpPr>
          <a:xfrm>
            <a:off x="6972365" y="3435038"/>
            <a:ext cx="295275" cy="295280"/>
            <a:chOff x="5471529" y="2708336"/>
            <a:chExt cx="295275" cy="295280"/>
          </a:xfrm>
        </p:grpSpPr>
        <p:sp>
          <p:nvSpPr>
            <p:cNvPr id="21" name="object 56">
              <a:extLst>
                <a:ext uri="{FF2B5EF4-FFF2-40B4-BE49-F238E27FC236}">
                  <a16:creationId xmlns:a16="http://schemas.microsoft.com/office/drawing/2014/main" id="{98E5096C-69BA-9460-3B3A-D9CF0ACD55D7}"/>
                </a:ext>
              </a:extLst>
            </p:cNvPr>
            <p:cNvSpPr/>
            <p:nvPr/>
          </p:nvSpPr>
          <p:spPr>
            <a:xfrm>
              <a:off x="5471529" y="2708341"/>
              <a:ext cx="295275" cy="295275"/>
            </a:xfrm>
            <a:custGeom>
              <a:avLst/>
              <a:gdLst/>
              <a:ahLst/>
              <a:cxnLst/>
              <a:rect l="l" t="t" r="r" b="b"/>
              <a:pathLst>
                <a:path w="295275" h="295275">
                  <a:moveTo>
                    <a:pt x="0" y="0"/>
                  </a:moveTo>
                  <a:lnTo>
                    <a:pt x="295071" y="295071"/>
                  </a:lnTo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object 57">
              <a:extLst>
                <a:ext uri="{FF2B5EF4-FFF2-40B4-BE49-F238E27FC236}">
                  <a16:creationId xmlns:a16="http://schemas.microsoft.com/office/drawing/2014/main" id="{D32B9895-5A01-963B-7D0D-3AC044CDAE1E}"/>
                </a:ext>
              </a:extLst>
            </p:cNvPr>
            <p:cNvSpPr/>
            <p:nvPr/>
          </p:nvSpPr>
          <p:spPr>
            <a:xfrm>
              <a:off x="5471529" y="2708336"/>
              <a:ext cx="295275" cy="295275"/>
            </a:xfrm>
            <a:custGeom>
              <a:avLst/>
              <a:gdLst/>
              <a:ahLst/>
              <a:cxnLst/>
              <a:rect l="l" t="t" r="r" b="b"/>
              <a:pathLst>
                <a:path w="295275" h="295275">
                  <a:moveTo>
                    <a:pt x="0" y="295071"/>
                  </a:moveTo>
                  <a:lnTo>
                    <a:pt x="295071" y="0"/>
                  </a:lnTo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3" name="object 27">
            <a:extLst>
              <a:ext uri="{FF2B5EF4-FFF2-40B4-BE49-F238E27FC236}">
                <a16:creationId xmlns:a16="http://schemas.microsoft.com/office/drawing/2014/main" id="{9F2DE9DA-5441-9751-2D28-25FE6B922372}"/>
              </a:ext>
            </a:extLst>
          </p:cNvPr>
          <p:cNvSpPr txBox="1"/>
          <p:nvPr/>
        </p:nvSpPr>
        <p:spPr>
          <a:xfrm>
            <a:off x="7758422" y="3825673"/>
            <a:ext cx="255600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ja-JP" altLang="en-US" sz="1100" b="1" dirty="0"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</a:rPr>
              <a:t>指定エリア</a:t>
            </a:r>
            <a:endParaRPr sz="1100" b="1" dirty="0">
              <a:latin typeface="メイリオ" panose="020B0604030504040204" pitchFamily="50" charset="-128"/>
              <a:ea typeface="メイリオ" panose="020B0604030504040204" pitchFamily="50" charset="-128"/>
              <a:cs typeface="Yu Gothic"/>
            </a:endParaRPr>
          </a:p>
        </p:txBody>
      </p:sp>
      <p:graphicFrame>
        <p:nvGraphicFramePr>
          <p:cNvPr id="24" name="object 25">
            <a:extLst>
              <a:ext uri="{FF2B5EF4-FFF2-40B4-BE49-F238E27FC236}">
                <a16:creationId xmlns:a16="http://schemas.microsoft.com/office/drawing/2014/main" id="{8F2414EA-AE23-27E6-1179-E66B4EA504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9000154"/>
              </p:ext>
            </p:extLst>
          </p:nvPr>
        </p:nvGraphicFramePr>
        <p:xfrm>
          <a:off x="1474759" y="5161485"/>
          <a:ext cx="9295231" cy="1259205"/>
        </p:xfrm>
        <a:graphic>
          <a:graphicData uri="http://schemas.openxmlformats.org/drawingml/2006/table">
            <a:tbl>
              <a:tblPr firstRow="1" bandRow="1"/>
              <a:tblGrid>
                <a:gridCol w="20698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99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099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027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027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79705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2032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600" b="1" i="0" spc="0" dirty="0">
                          <a:solidFill>
                            <a:srgbClr val="FFFFFF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Yu Gothic"/>
                        </a:rPr>
                        <a:t>メニュー名</a:t>
                      </a:r>
                      <a:endParaRPr sz="600" b="1" i="0" spc="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Yu Gothic"/>
                      </a:endParaRPr>
                    </a:p>
                  </a:txBody>
                  <a:tcPr marL="0" marR="0" marT="44450" marB="0" anchor="ctr">
                    <a:lnL w="12700">
                      <a:solidFill>
                        <a:srgbClr val="F6F6F9"/>
                      </a:solidFill>
                      <a:prstDash val="solid"/>
                    </a:lnL>
                    <a:lnR w="12700">
                      <a:solidFill>
                        <a:srgbClr val="F6F6F9"/>
                      </a:solidFill>
                      <a:prstDash val="soli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6F6F9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9B7C35"/>
                        </a:gs>
                        <a:gs pos="98000">
                          <a:srgbClr val="36300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600" b="1" i="0" spc="0" dirty="0">
                          <a:solidFill>
                            <a:srgbClr val="FFFFFF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Yu Gothic"/>
                        </a:rPr>
                        <a:t>課金形態</a:t>
                      </a:r>
                      <a:endParaRPr sz="600" b="1" i="0" spc="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Yu Gothic"/>
                      </a:endParaRPr>
                    </a:p>
                  </a:txBody>
                  <a:tcPr marL="0" marR="0" marT="44450" marB="0" anchor="ctr">
                    <a:lnL w="12700">
                      <a:solidFill>
                        <a:srgbClr val="F6F6F9"/>
                      </a:solidFill>
                      <a:prstDash val="solid"/>
                    </a:lnL>
                    <a:lnR w="19050">
                      <a:solidFill>
                        <a:srgbClr val="F6F6F9"/>
                      </a:solidFill>
                      <a:prstDash val="soli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6F6F9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9B7C35"/>
                        </a:gs>
                        <a:gs pos="98000">
                          <a:srgbClr val="36300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600" b="1" i="0" spc="0" dirty="0">
                          <a:solidFill>
                            <a:srgbClr val="FFFFFF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Yu Gothic"/>
                        </a:rPr>
                        <a:t>想定クリック 単価</a:t>
                      </a:r>
                      <a:endParaRPr sz="600" b="1" i="0" spc="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Yu Gothic"/>
                      </a:endParaRPr>
                    </a:p>
                  </a:txBody>
                  <a:tcPr marL="0" marR="0" marT="44450" marB="0" anchor="ctr">
                    <a:lnL w="19050">
                      <a:solidFill>
                        <a:srgbClr val="F6F6F9"/>
                      </a:solidFill>
                      <a:prstDash val="solid"/>
                    </a:lnL>
                    <a:lnR w="19050">
                      <a:solidFill>
                        <a:srgbClr val="F6F6F9"/>
                      </a:solidFill>
                      <a:prstDash val="soli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6F6F9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9B7C35"/>
                        </a:gs>
                        <a:gs pos="98000">
                          <a:srgbClr val="36300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600" b="1" i="0" spc="0" dirty="0">
                          <a:solidFill>
                            <a:srgbClr val="FFFFFF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Yu Gothic"/>
                        </a:rPr>
                        <a:t>最小対応エリア</a:t>
                      </a:r>
                      <a:endParaRPr sz="600" b="1" i="0" spc="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Yu Gothic"/>
                      </a:endParaRPr>
                    </a:p>
                  </a:txBody>
                  <a:tcPr marL="0" marR="0" marT="44450" marB="0" anchor="ctr">
                    <a:lnL w="19050">
                      <a:solidFill>
                        <a:srgbClr val="F6F6F9"/>
                      </a:solidFill>
                      <a:prstDash val="solid"/>
                    </a:lnL>
                    <a:lnR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6F6F9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9B7C35"/>
                        </a:gs>
                        <a:gs pos="98000">
                          <a:srgbClr val="36300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zh-TW" altLang="en-US" sz="600" b="1" i="0" spc="0" dirty="0">
                          <a:solidFill>
                            <a:srgbClr val="FFFFFF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Yu Gothic"/>
                        </a:rPr>
                        <a:t>月額最低掲載予算</a:t>
                      </a:r>
                      <a:endParaRPr lang="ja-JP" altLang="en-US" sz="600" b="1" i="0" spc="0" dirty="0">
                        <a:solidFill>
                          <a:srgbClr val="FFFFFF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6F6F9"/>
                      </a:solidFill>
                      <a:prstDash val="solid"/>
                    </a:lnL>
                    <a:lnR w="19050">
                      <a:solidFill>
                        <a:srgbClr val="F6F6F9"/>
                      </a:solidFill>
                      <a:prstDash val="soli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6F6F9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rgbClr val="9B7C35"/>
                        </a:gs>
                        <a:gs pos="98000">
                          <a:srgbClr val="36300F"/>
                        </a:gs>
                      </a:gsLst>
                      <a:lin ang="5400000" scaled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750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lang="ja-JP" altLang="en-US" sz="1350" b="1" i="0" spc="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Times New Roman"/>
                      </a:endParaRPr>
                    </a:p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ja-JP" altLang="en-US" sz="900" b="1" i="0" spc="0" dirty="0">
                          <a:solidFill>
                            <a:srgbClr val="231F2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Yu Gothic"/>
                        </a:rPr>
                        <a:t>拡張なし配信</a:t>
                      </a:r>
                      <a:endParaRPr lang="ja-JP" altLang="en-US" sz="900" b="1" i="0" spc="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Yu Gothic"/>
                      </a:endParaRPr>
                    </a:p>
                  </a:txBody>
                  <a:tcPr marL="0" marR="0" marT="3175" marB="0">
                    <a:lnL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4D5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en-US" altLang="ja-JP" sz="700" b="1" i="0" spc="-10" dirty="0">
                          <a:solidFill>
                            <a:srgbClr val="231F2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Yu Gothic"/>
                        </a:rPr>
                        <a:t>CPM</a:t>
                      </a:r>
                      <a:endParaRPr sz="700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Yu Gothic"/>
                      </a:endParaRPr>
                    </a:p>
                  </a:txBody>
                  <a:tcPr marL="0" marR="0" marT="635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7E8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</a:pPr>
                      <a:endParaRPr sz="700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lang="ja-JP" altLang="en-US" sz="800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ja-JP" sz="700" b="1" i="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Yu Gothic"/>
                        </a:rPr>
                        <a:t>750</a:t>
                      </a:r>
                      <a:r>
                        <a:rPr lang="ja-JP" altLang="en-US" sz="700" b="1" i="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Yu Gothic"/>
                        </a:rPr>
                        <a:t>～</a:t>
                      </a:r>
                      <a:r>
                        <a:rPr lang="en-US" altLang="ja-JP" sz="700" b="1" i="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Yu Gothic"/>
                        </a:rPr>
                        <a:t>1,500</a:t>
                      </a:r>
                      <a:r>
                        <a:rPr lang="ja-JP" altLang="en-US" sz="700" b="1" i="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Yu Gothic"/>
                        </a:rPr>
                        <a:t>円</a:t>
                      </a:r>
                    </a:p>
                  </a:txBody>
                  <a:tcPr marL="0" marR="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7E8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</a:pPr>
                      <a:endParaRPr lang="ja-JP" altLang="en-US" sz="700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lang="ja-JP" altLang="en-US" sz="800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ja-JP" altLang="en-US" sz="700" b="1" i="0" spc="-10" dirty="0">
                          <a:solidFill>
                            <a:srgbClr val="231F2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Yu Gothic"/>
                        </a:rPr>
                        <a:t>全国</a:t>
                      </a:r>
                      <a:endParaRPr lang="ja-JP" altLang="en-US" sz="700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Yu Gothic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7E8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300" b="0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ja-JP" sz="900" b="1" i="0" dirty="0">
                          <a:solidFill>
                            <a:srgbClr val="231F2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Hypatia Sans Pro"/>
                        </a:rPr>
                        <a:t>100,000</a:t>
                      </a:r>
                      <a:r>
                        <a:rPr lang="ja-JP" altLang="en-US" sz="700" b="1" i="0" spc="-50" dirty="0">
                          <a:solidFill>
                            <a:srgbClr val="231F2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Yu Gothic"/>
                        </a:rPr>
                        <a:t>円</a:t>
                      </a:r>
                      <a:endParaRPr lang="en-US" altLang="ja-JP" sz="700" b="1" i="0" spc="-50" dirty="0">
                        <a:solidFill>
                          <a:srgbClr val="231F2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Yu Gothic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ja-JP" sz="700" b="1" i="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Yu Gothic"/>
                        </a:rPr>
                        <a:t>※10</a:t>
                      </a:r>
                      <a:r>
                        <a:rPr lang="ja-JP" altLang="en-US" sz="700" b="1" i="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Yu Gothic"/>
                        </a:rPr>
                        <a:t>万円以上は要相談</a:t>
                      </a:r>
                    </a:p>
                  </a:txBody>
                  <a:tcPr marL="0" marR="0" marT="508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9750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350" b="1" i="0" spc="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Times New Roman"/>
                      </a:endParaRPr>
                    </a:p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ja-JP" altLang="en-US" sz="900" b="1" i="0" spc="0" dirty="0">
                          <a:solidFill>
                            <a:srgbClr val="231F2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Yu Gothic"/>
                        </a:rPr>
                        <a:t>拡張あり配信</a:t>
                      </a:r>
                      <a:endParaRPr sz="900" b="1" i="0" spc="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Yu Gothic"/>
                      </a:endParaRPr>
                    </a:p>
                  </a:txBody>
                  <a:tcPr marL="0" marR="0" marT="3175" marB="0">
                    <a:lnL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3D7BF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en-US" altLang="ja-JP" sz="700" b="1" i="0" spc="-10" dirty="0">
                          <a:solidFill>
                            <a:srgbClr val="231F2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Yu Gothic"/>
                        </a:rPr>
                        <a:t>CPM</a:t>
                      </a:r>
                      <a:endParaRPr lang="en-US" altLang="ja-JP" sz="700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Yu Gothic"/>
                      </a:endParaRPr>
                    </a:p>
                  </a:txBody>
                  <a:tcPr marL="0" marR="0" marT="635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D5D6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</a:pPr>
                      <a:endParaRPr sz="700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800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ja-JP" sz="700" b="1" i="0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Yu Gothic"/>
                        </a:rPr>
                        <a:t>100-500</a:t>
                      </a:r>
                      <a:r>
                        <a:rPr lang="ja-JP" altLang="en-US" sz="700" b="1" i="0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Yu Gothic"/>
                        </a:rPr>
                        <a:t>円</a:t>
                      </a:r>
                      <a:endParaRPr sz="700" b="1" i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Yu Gothic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D5D6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</a:pPr>
                      <a:endParaRPr sz="700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800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700" b="1" i="0" spc="-25" dirty="0">
                          <a:solidFill>
                            <a:srgbClr val="231F2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Yu Gothic"/>
                        </a:rPr>
                        <a:t>P5</a:t>
                      </a:r>
                      <a:r>
                        <a:rPr lang="ja-JP" altLang="en-US" sz="700" b="1" i="0" spc="-25" dirty="0">
                          <a:solidFill>
                            <a:srgbClr val="231F2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Yu Gothic"/>
                        </a:rPr>
                        <a:t>ページ参照</a:t>
                      </a:r>
                      <a:endParaRPr sz="700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Yu Gothic"/>
                      </a:endParaRPr>
                    </a:p>
                  </a:txBody>
                  <a:tcPr marL="0" marR="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D5D6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300" b="0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ja-JP" sz="900" b="1" i="0" dirty="0">
                          <a:solidFill>
                            <a:srgbClr val="231F2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Hypatia Sans Pro"/>
                        </a:rPr>
                        <a:t>100,000</a:t>
                      </a:r>
                      <a:r>
                        <a:rPr lang="ja-JP" altLang="en-US" sz="700" b="1" i="0" spc="-50" dirty="0">
                          <a:solidFill>
                            <a:srgbClr val="231F2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Yu Gothic"/>
                        </a:rPr>
                        <a:t>円</a:t>
                      </a:r>
                      <a:endParaRPr lang="ja-JP" altLang="en-US" sz="700" b="1" i="0" dirty="0">
                        <a:latin typeface="メイリオ" panose="020B0604030504040204" pitchFamily="50" charset="-128"/>
                        <a:ea typeface="メイリオ" panose="020B0604030504040204" pitchFamily="50" charset="-128"/>
                        <a:cs typeface="Yu Gothic"/>
                      </a:endParaRPr>
                    </a:p>
                  </a:txBody>
                  <a:tcPr marL="0" marR="0" marT="508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D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5" name="object 68">
            <a:extLst>
              <a:ext uri="{FF2B5EF4-FFF2-40B4-BE49-F238E27FC236}">
                <a16:creationId xmlns:a16="http://schemas.microsoft.com/office/drawing/2014/main" id="{A89F6862-EB85-9F16-FD25-FFE9D70CA6FB}"/>
              </a:ext>
            </a:extLst>
          </p:cNvPr>
          <p:cNvSpPr txBox="1"/>
          <p:nvPr/>
        </p:nvSpPr>
        <p:spPr>
          <a:xfrm>
            <a:off x="1468402" y="4998055"/>
            <a:ext cx="1621155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4935" indent="-102870">
              <a:spcBef>
                <a:spcPts val="100"/>
              </a:spcBef>
              <a:buClr>
                <a:srgbClr val="A38237"/>
              </a:buClr>
              <a:buSzPct val="87500"/>
              <a:buFontTx/>
              <a:buChar char="■"/>
              <a:tabLst>
                <a:tab pos="115570" algn="l"/>
              </a:tabLst>
            </a:pPr>
            <a:r>
              <a:rPr lang="ja-JP" altLang="en-US" sz="800" b="1" spc="-50" dirty="0">
                <a:solidFill>
                  <a:srgbClr val="231F20"/>
                </a:solidFill>
                <a:latin typeface="Yu Gothic"/>
                <a:cs typeface="Yu Gothic"/>
              </a:rPr>
              <a:t>スーパーリッチ</a:t>
            </a:r>
            <a:r>
              <a:rPr sz="800" b="1" spc="-50" dirty="0" err="1">
                <a:solidFill>
                  <a:srgbClr val="231F20"/>
                </a:solidFill>
                <a:latin typeface="Yu Gothic"/>
                <a:cs typeface="Yu Gothic"/>
              </a:rPr>
              <a:t>メニュー詳細</a:t>
            </a:r>
            <a:endParaRPr sz="800" dirty="0">
              <a:latin typeface="Yu Gothic"/>
              <a:cs typeface="Yu Gothic"/>
            </a:endParaRPr>
          </a:p>
        </p:txBody>
      </p:sp>
      <p:sp>
        <p:nvSpPr>
          <p:cNvPr id="26" name="タイトル 1">
            <a:extLst>
              <a:ext uri="{FF2B5EF4-FFF2-40B4-BE49-F238E27FC236}">
                <a16:creationId xmlns:a16="http://schemas.microsoft.com/office/drawing/2014/main" id="{DE5C7EC4-1425-6FE0-4B3D-10CCCDDB8D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625" y="384174"/>
            <a:ext cx="8543925" cy="40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ALT</a:t>
            </a: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ネクサス　スーパーリッチ</a:t>
            </a:r>
          </a:p>
        </p:txBody>
      </p:sp>
      <p:sp>
        <p:nvSpPr>
          <p:cNvPr id="28" name="スライド番号プレースホルダー 27">
            <a:extLst>
              <a:ext uri="{FF2B5EF4-FFF2-40B4-BE49-F238E27FC236}">
                <a16:creationId xmlns:a16="http://schemas.microsoft.com/office/drawing/2014/main" id="{174647F2-F6E6-021E-A0A7-7E3C7C3824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843B1BA-147F-4689-A0E3-701DC6D3C3C0}" type="slidenum">
              <a:rPr lang="ja-JP" altLang="en-US" smtClean="0"/>
              <a:pPr/>
              <a:t>4</a:t>
            </a:fld>
            <a:endParaRPr lang="ja-JP" altLang="en-US" sz="1100"/>
          </a:p>
        </p:txBody>
      </p:sp>
      <p:pic>
        <p:nvPicPr>
          <p:cNvPr id="33" name="図 32" descr="夜空 が含まれている画像&#10;&#10;AI 生成コンテンツは誤りを含む可能性があります。">
            <a:extLst>
              <a:ext uri="{FF2B5EF4-FFF2-40B4-BE49-F238E27FC236}">
                <a16:creationId xmlns:a16="http://schemas.microsoft.com/office/drawing/2014/main" id="{4128610C-FBF4-2321-77EC-927BEA1A77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5877">
            <a:off x="8501973" y="1475048"/>
            <a:ext cx="1159213" cy="1159213"/>
          </a:xfrm>
          <a:prstGeom prst="rect">
            <a:avLst/>
          </a:prstGeom>
        </p:spPr>
      </p:pic>
      <p:pic>
        <p:nvPicPr>
          <p:cNvPr id="36" name="図 35" descr="カラフルな光のcg&#10;&#10;AI 生成コンテンツは誤りを含む可能性があります。">
            <a:extLst>
              <a:ext uri="{FF2B5EF4-FFF2-40B4-BE49-F238E27FC236}">
                <a16:creationId xmlns:a16="http://schemas.microsoft.com/office/drawing/2014/main" id="{A34F71F0-E926-82DD-4488-1190410EBA1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5877">
            <a:off x="8523998" y="2792776"/>
            <a:ext cx="1159200" cy="115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588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9D50FC-3460-927A-E9F5-9FB1940EE7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D91A2D7-9A79-2BCF-555A-1071B29439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625" y="384174"/>
            <a:ext cx="8543925" cy="40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b="1" dirty="0">
                <a:solidFill>
                  <a:schemeClr val="dk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/>
                <a:sym typeface="Arial"/>
              </a:rPr>
              <a:t>配信エリアの指定について</a:t>
            </a:r>
            <a:endParaRPr lang="ja-JP" altLang="en-US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" name="Google Shape;190;g32438e9250f_10_11">
            <a:extLst>
              <a:ext uri="{FF2B5EF4-FFF2-40B4-BE49-F238E27FC236}">
                <a16:creationId xmlns:a16="http://schemas.microsoft.com/office/drawing/2014/main" id="{9D3B474B-900E-1836-3AA7-C12064FC9480}"/>
              </a:ext>
            </a:extLst>
          </p:cNvPr>
          <p:cNvSpPr txBox="1"/>
          <p:nvPr/>
        </p:nvSpPr>
        <p:spPr>
          <a:xfrm>
            <a:off x="809624" y="944692"/>
            <a:ext cx="10572752" cy="1092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68550" rIns="137150" bIns="68550" anchor="t" anchorCtr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kumimoji="0" lang="ja-JP" altLang="en-US" sz="1400" b="1" kern="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Meiryo"/>
                <a:sym typeface="Meiryo"/>
              </a:rPr>
              <a:t>配信対象ユーザーが担保できる一部エリアについては、</a:t>
            </a:r>
            <a:r>
              <a:rPr kumimoji="0" lang="ja-JP" altLang="en-US" sz="1600" b="1" kern="0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Meiryo"/>
                <a:sym typeface="Meiryo"/>
              </a:rPr>
              <a:t>都道府県の指定が可能</a:t>
            </a:r>
            <a:r>
              <a:rPr kumimoji="0" lang="ja-JP" altLang="en-US" sz="1400" b="1" kern="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Meiryo"/>
                <a:sym typeface="Meiryo"/>
              </a:rPr>
              <a:t>となります。</a:t>
            </a:r>
            <a:endParaRPr kumimoji="0" lang="en-US" altLang="ja-JP" sz="1400" b="1" kern="0" dirty="0">
              <a:solidFill>
                <a:srgbClr val="00000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Meiryo"/>
              <a:sym typeface="Meiryo"/>
            </a:endParaRPr>
          </a:p>
          <a:p>
            <a:pPr>
              <a:buClr>
                <a:srgbClr val="000000"/>
              </a:buClr>
            </a:pPr>
            <a:endParaRPr kumimoji="0" lang="en-US" altLang="ja-JP" sz="1400" b="1" kern="0" dirty="0">
              <a:solidFill>
                <a:srgbClr val="C0000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Meiryo"/>
              <a:sym typeface="Meiryo"/>
            </a:endParaRPr>
          </a:p>
          <a:p>
            <a:pPr>
              <a:buClr>
                <a:srgbClr val="000000"/>
              </a:buClr>
            </a:pPr>
            <a:r>
              <a:rPr kumimoji="0" lang="en-US" altLang="ja-JP" sz="1400" b="1" kern="0" dirty="0">
                <a:latin typeface="メイリオ" panose="020B0604030504040204" pitchFamily="50" charset="-128"/>
                <a:ea typeface="メイリオ" panose="020B0604030504040204" pitchFamily="50" charset="-128"/>
                <a:cs typeface="Meiryo"/>
                <a:sym typeface="Meiryo"/>
              </a:rPr>
              <a:t>※</a:t>
            </a:r>
            <a:r>
              <a:rPr kumimoji="0" lang="ja-JP" altLang="en-US" sz="1400" b="1" kern="0" dirty="0">
                <a:latin typeface="メイリオ" panose="020B0604030504040204" pitchFamily="50" charset="-128"/>
                <a:ea typeface="メイリオ" panose="020B0604030504040204" pitchFamily="50" charset="-128"/>
                <a:cs typeface="Meiryo"/>
                <a:sym typeface="Meiryo"/>
              </a:rPr>
              <a:t>配信の進捗次第では、</a:t>
            </a:r>
            <a:r>
              <a:rPr kumimoji="0" lang="ja-JP" altLang="en-US" sz="1400" b="1" kern="0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Meiryo"/>
                <a:sym typeface="Meiryo"/>
              </a:rPr>
              <a:t>対象エリアの追加を打診する可能性</a:t>
            </a:r>
            <a:r>
              <a:rPr kumimoji="0" lang="ja-JP" altLang="en-US" sz="1400" b="1" kern="0" dirty="0">
                <a:latin typeface="メイリオ" panose="020B0604030504040204" pitchFamily="50" charset="-128"/>
                <a:ea typeface="メイリオ" panose="020B0604030504040204" pitchFamily="50" charset="-128"/>
                <a:cs typeface="Meiryo"/>
                <a:sym typeface="Meiryo"/>
              </a:rPr>
              <a:t>が場合がございます。</a:t>
            </a:r>
            <a:endParaRPr kumimoji="0" lang="en-US" altLang="ja-JP" sz="1400" b="1" kern="0" dirty="0">
              <a:latin typeface="メイリオ" panose="020B0604030504040204" pitchFamily="50" charset="-128"/>
              <a:ea typeface="メイリオ" panose="020B0604030504040204" pitchFamily="50" charset="-128"/>
              <a:cs typeface="Meiryo"/>
              <a:sym typeface="Meiryo"/>
            </a:endParaRPr>
          </a:p>
          <a:p>
            <a:pPr>
              <a:buClr>
                <a:srgbClr val="000000"/>
              </a:buClr>
              <a:buFont typeface="Arial"/>
              <a:buNone/>
            </a:pPr>
            <a:endParaRPr kumimoji="0" lang="en-US" altLang="ja-JP" sz="1600" b="1" kern="0" dirty="0">
              <a:solidFill>
                <a:srgbClr val="C0000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Meiryo"/>
              <a:sym typeface="Meiryo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1F99DB7A-4F78-012C-1C67-D22FBBE17493}"/>
              </a:ext>
            </a:extLst>
          </p:cNvPr>
          <p:cNvSpPr txBox="1"/>
          <p:nvPr/>
        </p:nvSpPr>
        <p:spPr>
          <a:xfrm>
            <a:off x="7047579" y="2194531"/>
            <a:ext cx="3235562" cy="3220112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1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kumimoji="1"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県単位指定可能エリア</a:t>
            </a:r>
            <a:r>
              <a:rPr kumimoji="1" lang="en-US" altLang="ja-JP" sz="1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・北海道</a:t>
            </a:r>
            <a:endParaRPr lang="en-US" altLang="ja-JP" sz="1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・東京都</a:t>
            </a:r>
            <a:endParaRPr lang="en-US" altLang="ja-JP" sz="1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・神奈川県</a:t>
            </a:r>
            <a:endParaRPr lang="en-US" altLang="ja-JP" sz="1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・埼玉県</a:t>
            </a:r>
            <a:endParaRPr lang="en-US" altLang="ja-JP" sz="1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・千葉県</a:t>
            </a:r>
            <a:endParaRPr lang="en-US" altLang="ja-JP" sz="1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・愛知県</a:t>
            </a:r>
            <a:endParaRPr lang="en-US" altLang="ja-JP" sz="1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・大阪府</a:t>
            </a:r>
            <a:endParaRPr lang="en-US" altLang="ja-JP" sz="1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・兵庫県</a:t>
            </a:r>
            <a:endParaRPr lang="en-US" altLang="ja-JP" sz="1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・福岡県</a:t>
            </a:r>
            <a:endParaRPr lang="en-US" altLang="ja-JP" sz="1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24B2ABAA-3A7A-C683-A7A9-84FAFD5A29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843B1BA-147F-4689-A0E3-701DC6D3C3C0}" type="slidenum">
              <a:rPr lang="ja-JP" altLang="en-US" smtClean="0"/>
              <a:pPr/>
              <a:t>5</a:t>
            </a:fld>
            <a:endParaRPr lang="ja-JP" altLang="en-US" sz="1100"/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CA9A57ED-9EF4-43C5-23B5-0332E9BCE2CC}"/>
              </a:ext>
            </a:extLst>
          </p:cNvPr>
          <p:cNvGrpSpPr/>
          <p:nvPr/>
        </p:nvGrpSpPr>
        <p:grpSpPr>
          <a:xfrm>
            <a:off x="1393293" y="2194531"/>
            <a:ext cx="4198484" cy="4179600"/>
            <a:chOff x="1391147" y="2440763"/>
            <a:chExt cx="4198484" cy="4179600"/>
          </a:xfrm>
        </p:grpSpPr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A8356BAD-0E63-9D2A-9C7F-E01DD383D4BF}"/>
                </a:ext>
              </a:extLst>
            </p:cNvPr>
            <p:cNvSpPr txBox="1"/>
            <p:nvPr/>
          </p:nvSpPr>
          <p:spPr>
            <a:xfrm>
              <a:off x="1391147" y="2441654"/>
              <a:ext cx="2263882" cy="369332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 fontAlgn="base"/>
              <a:r>
                <a:rPr lang="ja-JP" altLang="en-US" b="1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指定可能エリア</a:t>
              </a:r>
              <a:endParaRPr lang="en-US" altLang="ja-JP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5" name="図 4" descr="マップ&#10;&#10;AI 生成コンテンツは誤りを含む可能性があります。">
              <a:extLst>
                <a:ext uri="{FF2B5EF4-FFF2-40B4-BE49-F238E27FC236}">
                  <a16:creationId xmlns:a16="http://schemas.microsoft.com/office/drawing/2014/main" id="{2FA5E925-1579-C885-3A32-A754B4268F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10031" y="2440763"/>
              <a:ext cx="4179600" cy="4179600"/>
            </a:xfrm>
            <a:prstGeom prst="rect">
              <a:avLst/>
            </a:prstGeom>
            <a:ln>
              <a:solidFill>
                <a:schemeClr val="bg2">
                  <a:lumMod val="90000"/>
                </a:schemeClr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12947407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3C6C81A-CE0A-1FD7-C625-AAEFCE3F73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625" y="384174"/>
            <a:ext cx="8543925" cy="40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スケジュール・入稿規定</a:t>
            </a:r>
          </a:p>
        </p:txBody>
      </p:sp>
      <p:sp>
        <p:nvSpPr>
          <p:cNvPr id="3" name="object 7">
            <a:extLst>
              <a:ext uri="{FF2B5EF4-FFF2-40B4-BE49-F238E27FC236}">
                <a16:creationId xmlns:a16="http://schemas.microsoft.com/office/drawing/2014/main" id="{933BFBC6-3C92-D56E-3DC6-965037DD299C}"/>
              </a:ext>
            </a:extLst>
          </p:cNvPr>
          <p:cNvSpPr txBox="1"/>
          <p:nvPr/>
        </p:nvSpPr>
        <p:spPr>
          <a:xfrm>
            <a:off x="1640094" y="1182452"/>
            <a:ext cx="8911810" cy="827150"/>
          </a:xfrm>
          <a:prstGeom prst="rect">
            <a:avLst/>
          </a:prstGeom>
        </p:spPr>
        <p:txBody>
          <a:bodyPr vert="horz" wrap="square" lIns="0" tIns="800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20"/>
              </a:spcBef>
            </a:pPr>
            <a:r>
              <a:rPr lang="ja-JP" altLang="en-US" sz="1400" b="1" dirty="0">
                <a:solidFill>
                  <a:srgbClr val="231F2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</a:rPr>
              <a:t>アカウント開設後、入稿およびタグ設置完了から</a:t>
            </a:r>
            <a:r>
              <a:rPr lang="en-US" altLang="ja-JP" sz="1600" b="1" dirty="0">
                <a:solidFill>
                  <a:srgbClr val="B8292F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</a:rPr>
              <a:t>13</a:t>
            </a:r>
            <a:r>
              <a:rPr lang="ja-JP" altLang="en-US" sz="1600" b="1" dirty="0">
                <a:solidFill>
                  <a:srgbClr val="B8292F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</a:rPr>
              <a:t>営業日程度</a:t>
            </a:r>
            <a:r>
              <a:rPr lang="ja-JP" altLang="en-US" sz="14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</a:rPr>
              <a:t>で</a:t>
            </a:r>
            <a:r>
              <a:rPr lang="ja-JP" altLang="en-US" sz="1400" b="1" dirty="0">
                <a:solidFill>
                  <a:srgbClr val="231F2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</a:rPr>
              <a:t>の配信開始となります。 </a:t>
            </a:r>
            <a:endParaRPr lang="en-US" altLang="ja-JP" sz="1400" b="1" dirty="0">
              <a:solidFill>
                <a:srgbClr val="231F2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620"/>
              </a:spcBef>
            </a:pPr>
            <a:r>
              <a:rPr lang="ja-JP" altLang="en-US" sz="1050" b="1" dirty="0">
                <a:solidFill>
                  <a:srgbClr val="231F2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</a:rPr>
              <a:t>　</a:t>
            </a:r>
            <a:r>
              <a:rPr lang="en-US" altLang="ja-JP" sz="1100" b="1" dirty="0">
                <a:solidFill>
                  <a:srgbClr val="231F2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</a:rPr>
              <a:t>※</a:t>
            </a:r>
            <a:r>
              <a:rPr lang="ja-JP" altLang="en-US" sz="1100" b="1" dirty="0">
                <a:solidFill>
                  <a:srgbClr val="231F2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</a:rPr>
              <a:t>不備や審査状況・利用データにより開始日が変動します。</a:t>
            </a:r>
            <a:endParaRPr lang="en-US" altLang="ja-JP" sz="1100" b="1" dirty="0">
              <a:solidFill>
                <a:srgbClr val="231F2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620"/>
              </a:spcBef>
            </a:pPr>
            <a:r>
              <a:rPr lang="ja-JP" altLang="en-US" sz="1100" b="1" dirty="0">
                <a:solidFill>
                  <a:srgbClr val="231F2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</a:rPr>
              <a:t>　</a:t>
            </a:r>
            <a:r>
              <a:rPr lang="en-US" altLang="ja-JP" sz="1100" b="1" dirty="0">
                <a:solidFill>
                  <a:srgbClr val="231F2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</a:rPr>
              <a:t>※</a:t>
            </a:r>
            <a:r>
              <a:rPr lang="ja-JP" altLang="en-US" sz="1100" b="1" dirty="0">
                <a:solidFill>
                  <a:srgbClr val="231F2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</a:rPr>
              <a:t>入稿シートは</a:t>
            </a:r>
            <a:r>
              <a:rPr lang="en-US" altLang="ja-JP" sz="1100" b="1" dirty="0">
                <a:solidFill>
                  <a:srgbClr val="231F2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</a:rPr>
              <a:t>URL</a:t>
            </a:r>
            <a:r>
              <a:rPr lang="ja-JP" altLang="en-US" sz="1100" b="1" dirty="0">
                <a:solidFill>
                  <a:srgbClr val="231F2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</a:rPr>
              <a:t>からダウンロードしてご使用ください。　</a:t>
            </a:r>
            <a:r>
              <a:rPr lang="en-US" altLang="ja-JP" sz="1100" b="1" i="0" u="sng" dirty="0">
                <a:solidFill>
                  <a:schemeClr val="tx2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https://www.dream-nexus.co.jp/downloadfile/4778/</a:t>
            </a:r>
            <a:endParaRPr lang="ja-JP" altLang="en-US" sz="1100" b="1" dirty="0">
              <a:solidFill>
                <a:schemeClr val="tx2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Yu Gothic"/>
            </a:endParaRPr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8202D881-7367-819A-92FB-012D8EC83F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9491187"/>
              </p:ext>
            </p:extLst>
          </p:nvPr>
        </p:nvGraphicFramePr>
        <p:xfrm>
          <a:off x="1640094" y="3091329"/>
          <a:ext cx="4767148" cy="2617971"/>
        </p:xfrm>
        <a:graphic>
          <a:graphicData uri="http://schemas.openxmlformats.org/drawingml/2006/table">
            <a:tbl>
              <a:tblPr/>
              <a:tblGrid>
                <a:gridCol w="637715">
                  <a:extLst>
                    <a:ext uri="{9D8B030D-6E8A-4147-A177-3AD203B41FA5}">
                      <a16:colId xmlns:a16="http://schemas.microsoft.com/office/drawing/2014/main" val="1288645124"/>
                    </a:ext>
                  </a:extLst>
                </a:gridCol>
                <a:gridCol w="4129433">
                  <a:extLst>
                    <a:ext uri="{9D8B030D-6E8A-4147-A177-3AD203B41FA5}">
                      <a16:colId xmlns:a16="http://schemas.microsoft.com/office/drawing/2014/main" val="946032638"/>
                    </a:ext>
                  </a:extLst>
                </a:gridCol>
              </a:tblGrid>
              <a:tr h="21629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静止画</a:t>
                      </a:r>
                      <a:endParaRPr lang="en-US" altLang="ja-JP" sz="1000" b="1" i="0" u="none" strike="noStrike" dirty="0">
                        <a:solidFill>
                          <a:schemeClr val="bg1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endParaRPr kumimoji="1" lang="ja-JP" altLang="en-US" sz="10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024312"/>
                  </a:ext>
                </a:extLst>
              </a:tr>
              <a:tr h="1271213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サイズ</a:t>
                      </a:r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>
                        <a:lnSpc>
                          <a:spcPct val="110000"/>
                        </a:lnSpc>
                      </a:pPr>
                      <a:r>
                        <a:rPr kumimoji="1" lang="ja-JP" altLang="en-US" sz="1100" b="1" dirty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必須① </a:t>
                      </a:r>
                      <a:r>
                        <a:rPr kumimoji="1" lang="en-US" altLang="ja-JP" sz="1100" b="1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600×500</a:t>
                      </a:r>
                      <a:br>
                        <a:rPr kumimoji="1" lang="ja-JP" altLang="en-US" sz="1100" b="1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</a:br>
                      <a:r>
                        <a:rPr kumimoji="1" lang="ja-JP" altLang="en-US" sz="1100" b="1" dirty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必須② </a:t>
                      </a:r>
                      <a:r>
                        <a:rPr kumimoji="1" lang="en-US" altLang="ja-JP" sz="1100" b="1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336×280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endParaRPr kumimoji="1" lang="en-US" altLang="ja-JP" sz="10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kumimoji="1" lang="ja-JP" altLang="en-US" sz="1000" strike="noStrike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・インフィード</a:t>
                      </a:r>
                      <a:endParaRPr kumimoji="1" lang="en-US" altLang="ja-JP" sz="1000" strike="noStrike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kumimoji="1" lang="ja-JP" altLang="en-US" sz="1000" strike="noStrike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（</a:t>
                      </a:r>
                      <a:r>
                        <a:rPr kumimoji="1" lang="en-US" altLang="ja-JP" sz="1000" strike="noStrike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1200×628</a:t>
                      </a:r>
                      <a:r>
                        <a:rPr kumimoji="1" lang="ja-JP" altLang="en-US" sz="1000" strike="noStrike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＋</a:t>
                      </a:r>
                      <a:r>
                        <a:rPr kumimoji="1" lang="en-US" altLang="ja-JP" sz="1000" strike="noStrike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1080×1080</a:t>
                      </a:r>
                      <a:r>
                        <a:rPr kumimoji="1" lang="ja-JP" altLang="en-US" sz="1000" strike="noStrike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＋テキスト＋</a:t>
                      </a:r>
                      <a:r>
                        <a:rPr kumimoji="1" lang="en-US" altLang="ja-JP" sz="1000" strike="noStrike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180×180</a:t>
                      </a:r>
                      <a:r>
                        <a:rPr kumimoji="1" lang="ja-JP" altLang="en-US" sz="1000" strike="noStrike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企業またはサービスロゴ）</a:t>
                      </a:r>
                      <a:endParaRPr kumimoji="1" lang="en-US" altLang="ja-JP" sz="1000" strike="noStrike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82828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※</a:t>
                      </a:r>
                      <a:r>
                        <a:rPr kumimoji="1" lang="ja-JP" altLang="en-US" sz="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82828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テキストは弊社専用フォーマットに記載の上ご入稿ください</a:t>
                      </a:r>
                      <a:endParaRPr kumimoji="1" lang="en-US" altLang="ja-JP" sz="8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82828"/>
                        </a:solidFill>
                        <a:effectLst/>
                        <a:uLnTx/>
                        <a:uFillTx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4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640×200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640×100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108000" marR="72000" marT="46800" marB="360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5072874"/>
                  </a:ext>
                </a:extLst>
              </a:tr>
              <a:tr h="315802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容量</a:t>
                      </a:r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/>
                      <a:r>
                        <a:rPr kumimoji="1" lang="en-US" altLang="ja-JP" sz="10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300KB</a:t>
                      </a:r>
                      <a:r>
                        <a:rPr kumimoji="1" lang="ja-JP" altLang="en-US" sz="1000" kern="1200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未満</a:t>
                      </a:r>
                      <a:endParaRPr kumimoji="1" lang="en-US" altLang="ja-JP" sz="10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6549552"/>
                  </a:ext>
                </a:extLst>
              </a:tr>
              <a:tr h="42664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形式</a:t>
                      </a:r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/>
                      <a:r>
                        <a:rPr lang="en-US" altLang="ja-JP" sz="10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JPEG</a:t>
                      </a:r>
                      <a:r>
                        <a:rPr lang="ja-JP" altLang="en-US" sz="10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データでの入稿を推奨／カラーコードは</a:t>
                      </a:r>
                      <a:r>
                        <a:rPr lang="en-US" altLang="ja-JP" sz="10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RGB</a:t>
                      </a:r>
                      <a:r>
                        <a:rPr lang="ja-JP" altLang="en-US" sz="10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形式</a:t>
                      </a:r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856183"/>
                  </a:ext>
                </a:extLst>
              </a:tr>
            </a:tbl>
          </a:graphicData>
        </a:graphic>
      </p:graphicFrame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50EB7C3B-55D0-A286-B2DA-7DF7CB11FA0B}"/>
              </a:ext>
            </a:extLst>
          </p:cNvPr>
          <p:cNvSpPr txBox="1"/>
          <p:nvPr/>
        </p:nvSpPr>
        <p:spPr>
          <a:xfrm>
            <a:off x="965266" y="924794"/>
            <a:ext cx="27215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kumimoji="1"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スケジュール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6F1610F-41B1-145E-A1F6-0AA8C263AE25}"/>
              </a:ext>
            </a:extLst>
          </p:cNvPr>
          <p:cNvSpPr txBox="1"/>
          <p:nvPr/>
        </p:nvSpPr>
        <p:spPr>
          <a:xfrm>
            <a:off x="965266" y="2595806"/>
            <a:ext cx="27215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kumimoji="1"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入稿規定</a:t>
            </a:r>
          </a:p>
        </p:txBody>
      </p:sp>
      <p:graphicFrame>
        <p:nvGraphicFramePr>
          <p:cNvPr id="14" name="表 13">
            <a:extLst>
              <a:ext uri="{FF2B5EF4-FFF2-40B4-BE49-F238E27FC236}">
                <a16:creationId xmlns:a16="http://schemas.microsoft.com/office/drawing/2014/main" id="{C5EAB5BF-3291-577F-4A0D-DD809668E7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0694625"/>
              </p:ext>
            </p:extLst>
          </p:nvPr>
        </p:nvGraphicFramePr>
        <p:xfrm>
          <a:off x="6662853" y="3091329"/>
          <a:ext cx="4767148" cy="2253600"/>
        </p:xfrm>
        <a:graphic>
          <a:graphicData uri="http://schemas.openxmlformats.org/drawingml/2006/table">
            <a:tbl>
              <a:tblPr/>
              <a:tblGrid>
                <a:gridCol w="637715">
                  <a:extLst>
                    <a:ext uri="{9D8B030D-6E8A-4147-A177-3AD203B41FA5}">
                      <a16:colId xmlns:a16="http://schemas.microsoft.com/office/drawing/2014/main" val="1288645124"/>
                    </a:ext>
                  </a:extLst>
                </a:gridCol>
                <a:gridCol w="4129433">
                  <a:extLst>
                    <a:ext uri="{9D8B030D-6E8A-4147-A177-3AD203B41FA5}">
                      <a16:colId xmlns:a16="http://schemas.microsoft.com/office/drawing/2014/main" val="946032638"/>
                    </a:ext>
                  </a:extLst>
                </a:gridCol>
              </a:tblGrid>
              <a:tr h="239944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動画</a:t>
                      </a:r>
                      <a:endParaRPr lang="en-US" altLang="ja-JP" sz="1000" b="1" i="0" u="none" strike="noStrike" dirty="0">
                        <a:solidFill>
                          <a:schemeClr val="bg1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endParaRPr kumimoji="1" lang="ja-JP" altLang="en-US" sz="10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024312"/>
                  </a:ext>
                </a:extLst>
              </a:tr>
              <a:tr h="1271213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サイズ</a:t>
                      </a:r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>
                        <a:lnSpc>
                          <a:spcPct val="110000"/>
                        </a:lnSpc>
                      </a:pP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任意 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1280×720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アスペクト比 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16:9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テキスト</a:t>
                      </a:r>
                      <a:endParaRPr kumimoji="1" lang="en-US" altLang="ja-JP" sz="10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kumimoji="1" lang="en-US" altLang="ja-JP" sz="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82828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※</a:t>
                      </a:r>
                      <a:r>
                        <a:rPr kumimoji="1" lang="ja-JP" altLang="en-US" sz="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82828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テキストは弊社専用フォーマットに記載の上ご入稿ください</a:t>
                      </a:r>
                      <a:endParaRPr kumimoji="1" lang="en-US" altLang="ja-JP" sz="8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82828"/>
                        </a:solidFill>
                        <a:effectLst/>
                        <a:uLnTx/>
                        <a:uFillTx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108000" marR="72000" marT="46800" marB="360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5072874"/>
                  </a:ext>
                </a:extLst>
              </a:tr>
              <a:tr h="315802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容量</a:t>
                      </a:r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/>
                      <a:r>
                        <a:rPr kumimoji="1" lang="en-US" altLang="ja-JP" sz="10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10MB</a:t>
                      </a:r>
                      <a:r>
                        <a:rPr kumimoji="1" lang="ja-JP" altLang="en-US" sz="10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未満</a:t>
                      </a:r>
                      <a:endParaRPr kumimoji="1" lang="en-US" altLang="ja-JP" sz="10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6549552"/>
                  </a:ext>
                </a:extLst>
              </a:tr>
              <a:tr h="42664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形式</a:t>
                      </a:r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/>
                      <a:r>
                        <a:rPr lang="en-US" altLang="ja-JP" sz="10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mp4/mov/</a:t>
                      </a:r>
                      <a:r>
                        <a:rPr lang="en-US" altLang="ja-JP" sz="1000" dirty="0" err="1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wmv</a:t>
                      </a:r>
                      <a:endParaRPr lang="ja-JP" altLang="en-US" sz="10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856183"/>
                  </a:ext>
                </a:extLst>
              </a:tr>
            </a:tbl>
          </a:graphicData>
        </a:graphic>
      </p:graphicFrame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BF302AD-AAC7-5823-F088-F194D62FD135}"/>
              </a:ext>
            </a:extLst>
          </p:cNvPr>
          <p:cNvSpPr txBox="1"/>
          <p:nvPr/>
        </p:nvSpPr>
        <p:spPr>
          <a:xfrm>
            <a:off x="2356324" y="2595044"/>
            <a:ext cx="6148897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kumimoji="1" lang="ja-JP" altLang="en-US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必須サイズはご用意ください</a:t>
            </a:r>
            <a:endParaRPr lang="en-US" altLang="ja-JP" b="1" dirty="0">
              <a:solidFill>
                <a:srgbClr val="C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" name="スライド番号プレースホルダー 9">
            <a:extLst>
              <a:ext uri="{FF2B5EF4-FFF2-40B4-BE49-F238E27FC236}">
                <a16:creationId xmlns:a16="http://schemas.microsoft.com/office/drawing/2014/main" id="{41512699-02C0-37F1-B0F0-4B2119BEAC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843B1BA-147F-4689-A0E3-701DC6D3C3C0}" type="slidenum">
              <a:rPr lang="ja-JP" altLang="en-US" smtClean="0"/>
              <a:pPr/>
              <a:t>6</a:t>
            </a:fld>
            <a:endParaRPr lang="ja-JP" altLang="en-US" sz="1100"/>
          </a:p>
        </p:txBody>
      </p:sp>
    </p:spTree>
    <p:extLst>
      <p:ext uri="{BB962C8B-B14F-4D97-AF65-F5344CB8AC3E}">
        <p14:creationId xmlns:p14="http://schemas.microsoft.com/office/powerpoint/2010/main" val="36062941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8FA32C-DDAE-F9C8-898B-D06A633C5F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99DE1F6-B672-345C-9211-51F5655438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625" y="384174"/>
            <a:ext cx="8543925" cy="40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レポート</a:t>
            </a: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08F1EAB8-FB19-11EC-9824-FFBE11ED67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7918" y="976315"/>
            <a:ext cx="6456937" cy="5810381"/>
          </a:xfrm>
          <a:prstGeom prst="rect">
            <a:avLst/>
          </a:prstGeom>
        </p:spPr>
      </p:pic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E33B10D2-DF89-4987-3FB5-27D58B0286F3}"/>
              </a:ext>
            </a:extLst>
          </p:cNvPr>
          <p:cNvSpPr/>
          <p:nvPr/>
        </p:nvSpPr>
        <p:spPr>
          <a:xfrm>
            <a:off x="7908787" y="1443308"/>
            <a:ext cx="4085418" cy="337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216694" indent="-216694">
              <a:lnSpc>
                <a:spcPct val="110000"/>
              </a:lnSpc>
              <a:buSzPct val="70000"/>
              <a:buFont typeface="Wingdings" panose="05000000000000000000" pitchFamily="2" charset="2"/>
              <a:buChar char="n"/>
            </a:pPr>
            <a:r>
              <a:rPr lang="ja-JP" altLang="en-US" sz="13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以下の数値をご報告させて頂きます。</a:t>
            </a:r>
            <a:endParaRPr lang="en-US" altLang="ja-JP" sz="13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lnSpc>
                <a:spcPct val="110000"/>
              </a:lnSpc>
              <a:buSzPct val="70000"/>
            </a:pPr>
            <a:r>
              <a:rPr lang="ja-JP" altLang="en-US" sz="12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データ取得の関係上、レポートは</a:t>
            </a:r>
            <a:r>
              <a:rPr lang="en-US" altLang="ja-JP" sz="12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6~7</a:t>
            </a:r>
            <a:r>
              <a:rPr lang="ja-JP" altLang="en-US" sz="12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営業日でのご提出</a:t>
            </a:r>
            <a:endParaRPr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lnSpc>
                <a:spcPct val="110000"/>
              </a:lnSpc>
              <a:buSzPct val="70000"/>
            </a:pPr>
            <a:endParaRPr lang="ja-JP" altLang="en-US" sz="13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C13B8C9A-C45D-C902-5CE0-FE968139E7E7}"/>
              </a:ext>
            </a:extLst>
          </p:cNvPr>
          <p:cNvSpPr/>
          <p:nvPr/>
        </p:nvSpPr>
        <p:spPr>
          <a:xfrm>
            <a:off x="7769271" y="3045954"/>
            <a:ext cx="5043115" cy="1733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6250" tIns="0" rIns="0" bIns="0" rtlCol="0" anchor="t"/>
          <a:lstStyle/>
          <a:p>
            <a:pPr marL="139303" indent="-139303">
              <a:lnSpc>
                <a:spcPct val="110000"/>
              </a:lnSpc>
              <a:buSzPct val="80000"/>
              <a:buFont typeface="メイリオ" panose="020B0604030504040204" pitchFamily="50" charset="-128"/>
              <a:buChar char="※"/>
            </a:pPr>
            <a:r>
              <a:rPr lang="ja-JP" altLang="en-US" sz="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クリエイティブ別数値報告にあたり、クリエイティブ別レポートに</a:t>
            </a:r>
            <a:endParaRPr lang="en-US" altLang="ja-JP" sz="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lnSpc>
                <a:spcPct val="110000"/>
              </a:lnSpc>
              <a:buSzPct val="80000"/>
            </a:pPr>
            <a:r>
              <a:rPr lang="ja-JP" altLang="en-US" sz="8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  反映希望のファイル名設定を推奨（英数字のみ可）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4A5EE69D-0800-A827-ADD5-9D8D2866BF63}"/>
              </a:ext>
            </a:extLst>
          </p:cNvPr>
          <p:cNvSpPr txBox="1">
            <a:spLocks noChangeAspect="1"/>
          </p:cNvSpPr>
          <p:nvPr/>
        </p:nvSpPr>
        <p:spPr>
          <a:xfrm>
            <a:off x="7948007" y="3494642"/>
            <a:ext cx="317536" cy="317536"/>
          </a:xfrm>
          <a:prstGeom prst="ellipse">
            <a:avLst/>
          </a:prstGeom>
          <a:solidFill>
            <a:srgbClr val="747474"/>
          </a:solidFill>
        </p:spPr>
        <p:txBody>
          <a:bodyPr wrap="none" lIns="73125" tIns="35100" rIns="73125" bIns="29250" rtlCol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ja-JP" altLang="en-US" sz="10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例</a:t>
            </a:r>
            <a:endParaRPr lang="en-US" altLang="ja-JP" sz="10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ED7C9794-2355-5443-FF0A-A3AD02595A3E}"/>
              </a:ext>
            </a:extLst>
          </p:cNvPr>
          <p:cNvSpPr/>
          <p:nvPr/>
        </p:nvSpPr>
        <p:spPr>
          <a:xfrm flipV="1">
            <a:off x="9303176" y="3700343"/>
            <a:ext cx="763210" cy="4571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E5C42437-D031-A48E-6598-865090CD972E}"/>
              </a:ext>
            </a:extLst>
          </p:cNvPr>
          <p:cNvSpPr txBox="1"/>
          <p:nvPr/>
        </p:nvSpPr>
        <p:spPr>
          <a:xfrm>
            <a:off x="8426348" y="3511001"/>
            <a:ext cx="2605249" cy="17336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10000"/>
              </a:lnSpc>
            </a:pPr>
            <a:r>
              <a:rPr lang="en-US" altLang="ja-JP" sz="1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250101_</a:t>
            </a:r>
            <a:r>
              <a:rPr lang="ja-JP" altLang="en-US" sz="1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新規</a:t>
            </a:r>
            <a:r>
              <a:rPr lang="en-US" altLang="ja-JP" sz="1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_DN_A.nexus_300_250</a:t>
            </a: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018A11BA-8A00-AA7D-A103-C85C70EF9ED3}"/>
              </a:ext>
            </a:extLst>
          </p:cNvPr>
          <p:cNvSpPr txBox="1"/>
          <p:nvPr/>
        </p:nvSpPr>
        <p:spPr>
          <a:xfrm>
            <a:off x="8388247" y="3874933"/>
            <a:ext cx="2643349" cy="20805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10000"/>
              </a:lnSpc>
            </a:pPr>
            <a:r>
              <a:rPr lang="ja-JP" altLang="en-US" sz="7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（弊社管理番号）　＋　（貴社管理ファイル名）＋ 原稿サイズ</a:t>
            </a: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008716F4-CA54-E010-A9DA-D76C479A1719}"/>
              </a:ext>
            </a:extLst>
          </p:cNvPr>
          <p:cNvSpPr txBox="1"/>
          <p:nvPr/>
        </p:nvSpPr>
        <p:spPr>
          <a:xfrm>
            <a:off x="7863684" y="1909331"/>
            <a:ext cx="496196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●原則　月次レポート（月 </a:t>
            </a:r>
            <a:r>
              <a:rPr lang="en-US" altLang="ja-JP" sz="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1 </a:t>
            </a:r>
            <a:r>
              <a:rPr lang="ja-JP" altLang="en-US" sz="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回）の提出です。　　　　</a:t>
            </a:r>
            <a:endParaRPr lang="en-US" altLang="ja-JP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●日別／合計</a:t>
            </a:r>
            <a:r>
              <a:rPr lang="en-US" altLang="ja-JP" sz="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……</a:t>
            </a:r>
            <a:r>
              <a:rPr lang="ja-JP" altLang="en-US" sz="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表示回数、クリック数、クリック率、クリック単価、 </a:t>
            </a:r>
            <a:endParaRPr lang="en-US" altLang="ja-JP" sz="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en-US" altLang="ja-JP" sz="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                            CV</a:t>
            </a:r>
            <a:r>
              <a:rPr lang="ja-JP" altLang="en-US" sz="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数、</a:t>
            </a:r>
            <a:r>
              <a:rPr lang="en-US" altLang="ja-JP" sz="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CV</a:t>
            </a:r>
            <a:r>
              <a:rPr lang="ja-JP" altLang="en-US" sz="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（反響）詳細（発生日・発生時間） </a:t>
            </a:r>
            <a:endParaRPr lang="en-US" altLang="ja-JP" sz="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●クリエイティブ別の表示回数、クリック数合計　クリック率、</a:t>
            </a:r>
            <a:r>
              <a:rPr lang="en-US" altLang="ja-JP" sz="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CV</a:t>
            </a:r>
            <a:r>
              <a:rPr lang="ja-JP" altLang="en-US" sz="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数</a:t>
            </a: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0A0E1994-BC98-90A9-E4B6-AE79DE34C778}"/>
              </a:ext>
            </a:extLst>
          </p:cNvPr>
          <p:cNvSpPr/>
          <p:nvPr/>
        </p:nvSpPr>
        <p:spPr>
          <a:xfrm flipV="1">
            <a:off x="10190976" y="3700343"/>
            <a:ext cx="534121" cy="4571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73A87836-47A6-469F-31E9-193A347A4D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843B1BA-147F-4689-A0E3-701DC6D3C3C0}" type="slidenum">
              <a:rPr lang="ja-JP" altLang="en-US" smtClean="0"/>
              <a:pPr/>
              <a:t>7</a:t>
            </a:fld>
            <a:endParaRPr lang="ja-JP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5298090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1">
            <a:extLst>
              <a:ext uri="{FF2B5EF4-FFF2-40B4-BE49-F238E27FC236}">
                <a16:creationId xmlns:a16="http://schemas.microsoft.com/office/drawing/2014/main" id="{30765E24-5F44-7CA5-E2A5-5F1B6580EF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625" y="384174"/>
            <a:ext cx="8543925" cy="40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会社概要</a:t>
            </a:r>
          </a:p>
        </p:txBody>
      </p:sp>
      <p:grpSp>
        <p:nvGrpSpPr>
          <p:cNvPr id="29" name="object 2">
            <a:extLst>
              <a:ext uri="{FF2B5EF4-FFF2-40B4-BE49-F238E27FC236}">
                <a16:creationId xmlns:a16="http://schemas.microsoft.com/office/drawing/2014/main" id="{6F8D18BD-B6EB-D709-A333-18EC13F86182}"/>
              </a:ext>
            </a:extLst>
          </p:cNvPr>
          <p:cNvGrpSpPr/>
          <p:nvPr/>
        </p:nvGrpSpPr>
        <p:grpSpPr>
          <a:xfrm>
            <a:off x="7061702" y="1883053"/>
            <a:ext cx="3613785" cy="2426970"/>
            <a:chOff x="6430733" y="1582102"/>
            <a:chExt cx="3613785" cy="2426970"/>
          </a:xfrm>
        </p:grpSpPr>
        <p:sp>
          <p:nvSpPr>
            <p:cNvPr id="45" name="object 3">
              <a:extLst>
                <a:ext uri="{FF2B5EF4-FFF2-40B4-BE49-F238E27FC236}">
                  <a16:creationId xmlns:a16="http://schemas.microsoft.com/office/drawing/2014/main" id="{E8509998-4E1F-4423-9AE3-ED3F17A5E108}"/>
                </a:ext>
              </a:extLst>
            </p:cNvPr>
            <p:cNvSpPr/>
            <p:nvPr/>
          </p:nvSpPr>
          <p:spPr>
            <a:xfrm>
              <a:off x="6430733" y="1582102"/>
              <a:ext cx="3613785" cy="2426970"/>
            </a:xfrm>
            <a:custGeom>
              <a:avLst/>
              <a:gdLst/>
              <a:ahLst/>
              <a:cxnLst/>
              <a:rect l="l" t="t" r="r" b="b"/>
              <a:pathLst>
                <a:path w="3613784" h="2426970">
                  <a:moveTo>
                    <a:pt x="3613264" y="0"/>
                  </a:moveTo>
                  <a:lnTo>
                    <a:pt x="0" y="0"/>
                  </a:lnTo>
                  <a:lnTo>
                    <a:pt x="0" y="2426970"/>
                  </a:lnTo>
                  <a:lnTo>
                    <a:pt x="3613264" y="2426970"/>
                  </a:lnTo>
                  <a:lnTo>
                    <a:pt x="3613264" y="0"/>
                  </a:lnTo>
                  <a:close/>
                </a:path>
              </a:pathLst>
            </a:custGeom>
            <a:solidFill>
              <a:srgbClr val="E6E7E8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46" name="object 4">
              <a:extLst>
                <a:ext uri="{FF2B5EF4-FFF2-40B4-BE49-F238E27FC236}">
                  <a16:creationId xmlns:a16="http://schemas.microsoft.com/office/drawing/2014/main" id="{B380E62C-E60F-0864-6605-068B88200BF8}"/>
                </a:ext>
              </a:extLst>
            </p:cNvPr>
            <p:cNvSpPr/>
            <p:nvPr/>
          </p:nvSpPr>
          <p:spPr>
            <a:xfrm>
              <a:off x="7061386" y="2134965"/>
              <a:ext cx="381000" cy="321945"/>
            </a:xfrm>
            <a:custGeom>
              <a:avLst/>
              <a:gdLst/>
              <a:ahLst/>
              <a:cxnLst/>
              <a:rect l="l" t="t" r="r" b="b"/>
              <a:pathLst>
                <a:path w="381000" h="321944">
                  <a:moveTo>
                    <a:pt x="225582" y="33820"/>
                  </a:moveTo>
                  <a:lnTo>
                    <a:pt x="198602" y="33820"/>
                  </a:lnTo>
                  <a:lnTo>
                    <a:pt x="193094" y="47959"/>
                  </a:lnTo>
                  <a:lnTo>
                    <a:pt x="181927" y="88582"/>
                  </a:lnTo>
                  <a:lnTo>
                    <a:pt x="176830" y="134302"/>
                  </a:lnTo>
                  <a:lnTo>
                    <a:pt x="176173" y="158597"/>
                  </a:lnTo>
                  <a:lnTo>
                    <a:pt x="176047" y="162242"/>
                  </a:lnTo>
                  <a:lnTo>
                    <a:pt x="175833" y="166689"/>
                  </a:lnTo>
                  <a:lnTo>
                    <a:pt x="175725" y="182410"/>
                  </a:lnTo>
                  <a:lnTo>
                    <a:pt x="175468" y="189821"/>
                  </a:lnTo>
                  <a:lnTo>
                    <a:pt x="175139" y="196818"/>
                  </a:lnTo>
                  <a:lnTo>
                    <a:pt x="174753" y="202919"/>
                  </a:lnTo>
                  <a:lnTo>
                    <a:pt x="174307" y="208127"/>
                  </a:lnTo>
                  <a:lnTo>
                    <a:pt x="173990" y="213207"/>
                  </a:lnTo>
                  <a:lnTo>
                    <a:pt x="173355" y="218287"/>
                  </a:lnTo>
                  <a:lnTo>
                    <a:pt x="172402" y="223367"/>
                  </a:lnTo>
                  <a:lnTo>
                    <a:pt x="169902" y="238400"/>
                  </a:lnTo>
                  <a:lnTo>
                    <a:pt x="168116" y="250634"/>
                  </a:lnTo>
                  <a:lnTo>
                    <a:pt x="167044" y="260068"/>
                  </a:lnTo>
                  <a:lnTo>
                    <a:pt x="166687" y="266700"/>
                  </a:lnTo>
                  <a:lnTo>
                    <a:pt x="167611" y="276463"/>
                  </a:lnTo>
                  <a:lnTo>
                    <a:pt x="188760" y="316230"/>
                  </a:lnTo>
                  <a:lnTo>
                    <a:pt x="194945" y="321462"/>
                  </a:lnTo>
                  <a:lnTo>
                    <a:pt x="203200" y="321462"/>
                  </a:lnTo>
                  <a:lnTo>
                    <a:pt x="206057" y="318935"/>
                  </a:lnTo>
                  <a:lnTo>
                    <a:pt x="208597" y="313855"/>
                  </a:lnTo>
                  <a:lnTo>
                    <a:pt x="211455" y="308457"/>
                  </a:lnTo>
                  <a:lnTo>
                    <a:pt x="212725" y="302742"/>
                  </a:lnTo>
                  <a:lnTo>
                    <a:pt x="212407" y="296710"/>
                  </a:lnTo>
                  <a:lnTo>
                    <a:pt x="212289" y="286226"/>
                  </a:lnTo>
                  <a:lnTo>
                    <a:pt x="211093" y="223367"/>
                  </a:lnTo>
                  <a:lnTo>
                    <a:pt x="210985" y="208127"/>
                  </a:lnTo>
                  <a:lnTo>
                    <a:pt x="211137" y="203682"/>
                  </a:lnTo>
                  <a:lnTo>
                    <a:pt x="211455" y="200507"/>
                  </a:lnTo>
                  <a:lnTo>
                    <a:pt x="215747" y="129070"/>
                  </a:lnTo>
                  <a:lnTo>
                    <a:pt x="210502" y="86677"/>
                  </a:lnTo>
                  <a:lnTo>
                    <a:pt x="210185" y="84772"/>
                  </a:lnTo>
                  <a:lnTo>
                    <a:pt x="210078" y="81676"/>
                  </a:lnTo>
                  <a:lnTo>
                    <a:pt x="210032" y="73342"/>
                  </a:lnTo>
                  <a:lnTo>
                    <a:pt x="212001" y="54140"/>
                  </a:lnTo>
                  <a:lnTo>
                    <a:pt x="217890" y="40370"/>
                  </a:lnTo>
                  <a:lnTo>
                    <a:pt x="225582" y="33820"/>
                  </a:lnTo>
                  <a:close/>
                </a:path>
                <a:path w="381000" h="321944">
                  <a:moveTo>
                    <a:pt x="269557" y="109537"/>
                  </a:moveTo>
                  <a:lnTo>
                    <a:pt x="250090" y="110758"/>
                  </a:lnTo>
                  <a:lnTo>
                    <a:pt x="235029" y="114422"/>
                  </a:lnTo>
                  <a:lnTo>
                    <a:pt x="224373" y="120526"/>
                  </a:lnTo>
                  <a:lnTo>
                    <a:pt x="218122" y="129070"/>
                  </a:lnTo>
                  <a:lnTo>
                    <a:pt x="220980" y="131445"/>
                  </a:lnTo>
                  <a:lnTo>
                    <a:pt x="232022" y="131982"/>
                  </a:lnTo>
                  <a:lnTo>
                    <a:pt x="240861" y="132640"/>
                  </a:lnTo>
                  <a:lnTo>
                    <a:pt x="276694" y="149072"/>
                  </a:lnTo>
                  <a:lnTo>
                    <a:pt x="276694" y="152882"/>
                  </a:lnTo>
                  <a:lnTo>
                    <a:pt x="271462" y="158597"/>
                  </a:lnTo>
                  <a:lnTo>
                    <a:pt x="260985" y="166217"/>
                  </a:lnTo>
                  <a:lnTo>
                    <a:pt x="255270" y="170027"/>
                  </a:lnTo>
                  <a:lnTo>
                    <a:pt x="249237" y="174790"/>
                  </a:lnTo>
                  <a:lnTo>
                    <a:pt x="242887" y="180505"/>
                  </a:lnTo>
                  <a:lnTo>
                    <a:pt x="242887" y="182410"/>
                  </a:lnTo>
                  <a:lnTo>
                    <a:pt x="258603" y="173475"/>
                  </a:lnTo>
                  <a:lnTo>
                    <a:pt x="273843" y="166689"/>
                  </a:lnTo>
                  <a:lnTo>
                    <a:pt x="288607" y="162048"/>
                  </a:lnTo>
                  <a:lnTo>
                    <a:pt x="302895" y="159550"/>
                  </a:lnTo>
                  <a:lnTo>
                    <a:pt x="313055" y="158915"/>
                  </a:lnTo>
                  <a:lnTo>
                    <a:pt x="319874" y="157480"/>
                  </a:lnTo>
                  <a:lnTo>
                    <a:pt x="323380" y="155257"/>
                  </a:lnTo>
                  <a:lnTo>
                    <a:pt x="326542" y="153047"/>
                  </a:lnTo>
                  <a:lnTo>
                    <a:pt x="328142" y="149225"/>
                  </a:lnTo>
                  <a:lnTo>
                    <a:pt x="328142" y="143827"/>
                  </a:lnTo>
                  <a:lnTo>
                    <a:pt x="302150" y="115168"/>
                  </a:lnTo>
                  <a:lnTo>
                    <a:pt x="281433" y="110163"/>
                  </a:lnTo>
                  <a:lnTo>
                    <a:pt x="269557" y="109537"/>
                  </a:lnTo>
                  <a:close/>
                </a:path>
                <a:path w="381000" h="321944">
                  <a:moveTo>
                    <a:pt x="328142" y="0"/>
                  </a:moveTo>
                  <a:lnTo>
                    <a:pt x="322897" y="0"/>
                  </a:lnTo>
                  <a:lnTo>
                    <a:pt x="300037" y="2857"/>
                  </a:lnTo>
                  <a:lnTo>
                    <a:pt x="211937" y="9525"/>
                  </a:lnTo>
                  <a:lnTo>
                    <a:pt x="129057" y="23812"/>
                  </a:lnTo>
                  <a:lnTo>
                    <a:pt x="116205" y="27152"/>
                  </a:lnTo>
                  <a:lnTo>
                    <a:pt x="31915" y="53340"/>
                  </a:lnTo>
                  <a:lnTo>
                    <a:pt x="30645" y="53670"/>
                  </a:lnTo>
                  <a:lnTo>
                    <a:pt x="28202" y="54150"/>
                  </a:lnTo>
                  <a:lnTo>
                    <a:pt x="24765" y="54775"/>
                  </a:lnTo>
                  <a:lnTo>
                    <a:pt x="5245" y="57632"/>
                  </a:lnTo>
                  <a:lnTo>
                    <a:pt x="3022" y="57632"/>
                  </a:lnTo>
                  <a:lnTo>
                    <a:pt x="1270" y="58585"/>
                  </a:lnTo>
                  <a:lnTo>
                    <a:pt x="44469" y="81910"/>
                  </a:lnTo>
                  <a:lnTo>
                    <a:pt x="59055" y="83337"/>
                  </a:lnTo>
                  <a:lnTo>
                    <a:pt x="66348" y="82922"/>
                  </a:lnTo>
                  <a:lnTo>
                    <a:pt x="72988" y="81676"/>
                  </a:lnTo>
                  <a:lnTo>
                    <a:pt x="78973" y="79597"/>
                  </a:lnTo>
                  <a:lnTo>
                    <a:pt x="84302" y="76682"/>
                  </a:lnTo>
                  <a:lnTo>
                    <a:pt x="104775" y="63817"/>
                  </a:lnTo>
                  <a:lnTo>
                    <a:pt x="123675" y="53554"/>
                  </a:lnTo>
                  <a:lnTo>
                    <a:pt x="145611" y="45132"/>
                  </a:lnTo>
                  <a:lnTo>
                    <a:pt x="170586" y="38553"/>
                  </a:lnTo>
                  <a:lnTo>
                    <a:pt x="198602" y="33820"/>
                  </a:lnTo>
                  <a:lnTo>
                    <a:pt x="225582" y="33820"/>
                  </a:lnTo>
                  <a:lnTo>
                    <a:pt x="227713" y="32005"/>
                  </a:lnTo>
                  <a:lnTo>
                    <a:pt x="241465" y="29057"/>
                  </a:lnTo>
                  <a:lnTo>
                    <a:pt x="381000" y="29057"/>
                  </a:lnTo>
                  <a:lnTo>
                    <a:pt x="381000" y="20802"/>
                  </a:lnTo>
                  <a:lnTo>
                    <a:pt x="338167" y="626"/>
                  </a:lnTo>
                  <a:lnTo>
                    <a:pt x="328142" y="0"/>
                  </a:lnTo>
                  <a:close/>
                </a:path>
                <a:path w="381000" h="321944">
                  <a:moveTo>
                    <a:pt x="381000" y="29057"/>
                  </a:moveTo>
                  <a:lnTo>
                    <a:pt x="295275" y="29057"/>
                  </a:lnTo>
                  <a:lnTo>
                    <a:pt x="302107" y="29375"/>
                  </a:lnTo>
                  <a:lnTo>
                    <a:pt x="309092" y="30010"/>
                  </a:lnTo>
                  <a:lnTo>
                    <a:pt x="329082" y="32867"/>
                  </a:lnTo>
                  <a:lnTo>
                    <a:pt x="338137" y="33820"/>
                  </a:lnTo>
                  <a:lnTo>
                    <a:pt x="340360" y="34137"/>
                  </a:lnTo>
                  <a:lnTo>
                    <a:pt x="345287" y="34772"/>
                  </a:lnTo>
                  <a:lnTo>
                    <a:pt x="352259" y="35407"/>
                  </a:lnTo>
                  <a:lnTo>
                    <a:pt x="357022" y="35725"/>
                  </a:lnTo>
                  <a:lnTo>
                    <a:pt x="373862" y="35725"/>
                  </a:lnTo>
                  <a:lnTo>
                    <a:pt x="381000" y="31915"/>
                  </a:lnTo>
                  <a:lnTo>
                    <a:pt x="381000" y="29057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pic>
          <p:nvPicPr>
            <p:cNvPr id="47" name="object 5">
              <a:extLst>
                <a:ext uri="{FF2B5EF4-FFF2-40B4-BE49-F238E27FC236}">
                  <a16:creationId xmlns:a16="http://schemas.microsoft.com/office/drawing/2014/main" id="{71B20C00-A58B-4596-ED91-E36A79F7F9DD}"/>
                </a:ext>
              </a:extLst>
            </p:cNvPr>
            <p:cNvPicPr/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08759" y="2138560"/>
              <a:ext cx="776763" cy="328929"/>
            </a:xfrm>
            <a:prstGeom prst="rect">
              <a:avLst/>
            </a:prstGeom>
          </p:spPr>
        </p:pic>
        <p:sp>
          <p:nvSpPr>
            <p:cNvPr id="48" name="object 6">
              <a:extLst>
                <a:ext uri="{FF2B5EF4-FFF2-40B4-BE49-F238E27FC236}">
                  <a16:creationId xmlns:a16="http://schemas.microsoft.com/office/drawing/2014/main" id="{F11B92A5-9259-8FE0-5A4A-6112EEF67FCB}"/>
                </a:ext>
              </a:extLst>
            </p:cNvPr>
            <p:cNvSpPr/>
            <p:nvPr/>
          </p:nvSpPr>
          <p:spPr>
            <a:xfrm>
              <a:off x="8385657" y="2129738"/>
              <a:ext cx="363855" cy="312420"/>
            </a:xfrm>
            <a:custGeom>
              <a:avLst/>
              <a:gdLst/>
              <a:ahLst/>
              <a:cxnLst/>
              <a:rect l="l" t="t" r="r" b="b"/>
              <a:pathLst>
                <a:path w="363854" h="312419">
                  <a:moveTo>
                    <a:pt x="61429" y="4927"/>
                  </a:moveTo>
                  <a:lnTo>
                    <a:pt x="55880" y="0"/>
                  </a:lnTo>
                  <a:lnTo>
                    <a:pt x="44767" y="0"/>
                  </a:lnTo>
                  <a:lnTo>
                    <a:pt x="11150" y="27025"/>
                  </a:lnTo>
                  <a:lnTo>
                    <a:pt x="0" y="49530"/>
                  </a:lnTo>
                  <a:lnTo>
                    <a:pt x="3797" y="48577"/>
                  </a:lnTo>
                  <a:lnTo>
                    <a:pt x="6667" y="48094"/>
                  </a:lnTo>
                  <a:lnTo>
                    <a:pt x="12382" y="48094"/>
                  </a:lnTo>
                  <a:lnTo>
                    <a:pt x="14287" y="51435"/>
                  </a:lnTo>
                  <a:lnTo>
                    <a:pt x="14287" y="58102"/>
                  </a:lnTo>
                  <a:lnTo>
                    <a:pt x="15240" y="97155"/>
                  </a:lnTo>
                  <a:lnTo>
                    <a:pt x="15671" y="133235"/>
                  </a:lnTo>
                  <a:lnTo>
                    <a:pt x="15405" y="161747"/>
                  </a:lnTo>
                  <a:lnTo>
                    <a:pt x="14516" y="180263"/>
                  </a:lnTo>
                  <a:lnTo>
                    <a:pt x="13030" y="198412"/>
                  </a:lnTo>
                  <a:lnTo>
                    <a:pt x="10947" y="216217"/>
                  </a:lnTo>
                  <a:lnTo>
                    <a:pt x="5715" y="250024"/>
                  </a:lnTo>
                  <a:lnTo>
                    <a:pt x="5715" y="256057"/>
                  </a:lnTo>
                  <a:lnTo>
                    <a:pt x="7620" y="263207"/>
                  </a:lnTo>
                  <a:lnTo>
                    <a:pt x="22580" y="295300"/>
                  </a:lnTo>
                  <a:lnTo>
                    <a:pt x="29362" y="307492"/>
                  </a:lnTo>
                  <a:lnTo>
                    <a:pt x="33959" y="311937"/>
                  </a:lnTo>
                  <a:lnTo>
                    <a:pt x="38100" y="311937"/>
                  </a:lnTo>
                  <a:lnTo>
                    <a:pt x="44132" y="309740"/>
                  </a:lnTo>
                  <a:lnTo>
                    <a:pt x="48450" y="303136"/>
                  </a:lnTo>
                  <a:lnTo>
                    <a:pt x="51028" y="292112"/>
                  </a:lnTo>
                  <a:lnTo>
                    <a:pt x="51904" y="276694"/>
                  </a:lnTo>
                  <a:lnTo>
                    <a:pt x="49047" y="202768"/>
                  </a:lnTo>
                  <a:lnTo>
                    <a:pt x="48577" y="179070"/>
                  </a:lnTo>
                  <a:lnTo>
                    <a:pt x="49999" y="116674"/>
                  </a:lnTo>
                  <a:lnTo>
                    <a:pt x="54292" y="67627"/>
                  </a:lnTo>
                  <a:lnTo>
                    <a:pt x="61429" y="14757"/>
                  </a:lnTo>
                  <a:lnTo>
                    <a:pt x="61429" y="4927"/>
                  </a:lnTo>
                  <a:close/>
                </a:path>
                <a:path w="363854" h="312419">
                  <a:moveTo>
                    <a:pt x="363842" y="35077"/>
                  </a:moveTo>
                  <a:lnTo>
                    <a:pt x="325539" y="15976"/>
                  </a:lnTo>
                  <a:lnTo>
                    <a:pt x="314794" y="15227"/>
                  </a:lnTo>
                  <a:lnTo>
                    <a:pt x="311289" y="15227"/>
                  </a:lnTo>
                  <a:lnTo>
                    <a:pt x="274307" y="19405"/>
                  </a:lnTo>
                  <a:lnTo>
                    <a:pt x="250964" y="21424"/>
                  </a:lnTo>
                  <a:lnTo>
                    <a:pt x="194538" y="29552"/>
                  </a:lnTo>
                  <a:lnTo>
                    <a:pt x="153073" y="38633"/>
                  </a:lnTo>
                  <a:lnTo>
                    <a:pt x="116192" y="49530"/>
                  </a:lnTo>
                  <a:lnTo>
                    <a:pt x="121996" y="54089"/>
                  </a:lnTo>
                  <a:lnTo>
                    <a:pt x="157734" y="67538"/>
                  </a:lnTo>
                  <a:lnTo>
                    <a:pt x="179527" y="70485"/>
                  </a:lnTo>
                  <a:lnTo>
                    <a:pt x="187388" y="69888"/>
                  </a:lnTo>
                  <a:lnTo>
                    <a:pt x="196684" y="68110"/>
                  </a:lnTo>
                  <a:lnTo>
                    <a:pt x="207403" y="65125"/>
                  </a:lnTo>
                  <a:lnTo>
                    <a:pt x="219544" y="60947"/>
                  </a:lnTo>
                  <a:lnTo>
                    <a:pt x="223075" y="67894"/>
                  </a:lnTo>
                  <a:lnTo>
                    <a:pt x="225615" y="77749"/>
                  </a:lnTo>
                  <a:lnTo>
                    <a:pt x="227126" y="90512"/>
                  </a:lnTo>
                  <a:lnTo>
                    <a:pt x="227634" y="106197"/>
                  </a:lnTo>
                  <a:lnTo>
                    <a:pt x="226733" y="166331"/>
                  </a:lnTo>
                  <a:lnTo>
                    <a:pt x="226212" y="202399"/>
                  </a:lnTo>
                  <a:lnTo>
                    <a:pt x="219062" y="249072"/>
                  </a:lnTo>
                  <a:lnTo>
                    <a:pt x="217474" y="253530"/>
                  </a:lnTo>
                  <a:lnTo>
                    <a:pt x="216687" y="257009"/>
                  </a:lnTo>
                  <a:lnTo>
                    <a:pt x="216687" y="259549"/>
                  </a:lnTo>
                  <a:lnTo>
                    <a:pt x="217754" y="269252"/>
                  </a:lnTo>
                  <a:lnTo>
                    <a:pt x="238899" y="306857"/>
                  </a:lnTo>
                  <a:lnTo>
                    <a:pt x="254939" y="310832"/>
                  </a:lnTo>
                  <a:lnTo>
                    <a:pt x="260019" y="306070"/>
                  </a:lnTo>
                  <a:lnTo>
                    <a:pt x="269189" y="258089"/>
                  </a:lnTo>
                  <a:lnTo>
                    <a:pt x="270497" y="96189"/>
                  </a:lnTo>
                  <a:lnTo>
                    <a:pt x="269786" y="89382"/>
                  </a:lnTo>
                  <a:lnTo>
                    <a:pt x="242011" y="57594"/>
                  </a:lnTo>
                  <a:lnTo>
                    <a:pt x="235737" y="55232"/>
                  </a:lnTo>
                  <a:lnTo>
                    <a:pt x="247370" y="52108"/>
                  </a:lnTo>
                  <a:lnTo>
                    <a:pt x="260858" y="49885"/>
                  </a:lnTo>
                  <a:lnTo>
                    <a:pt x="276186" y="48539"/>
                  </a:lnTo>
                  <a:lnTo>
                    <a:pt x="293357" y="48094"/>
                  </a:lnTo>
                  <a:lnTo>
                    <a:pt x="301955" y="48183"/>
                  </a:lnTo>
                  <a:lnTo>
                    <a:pt x="316484" y="48895"/>
                  </a:lnTo>
                  <a:lnTo>
                    <a:pt x="322402" y="49530"/>
                  </a:lnTo>
                  <a:lnTo>
                    <a:pt x="331292" y="50800"/>
                  </a:lnTo>
                  <a:lnTo>
                    <a:pt x="338442" y="51587"/>
                  </a:lnTo>
                  <a:lnTo>
                    <a:pt x="357174" y="52539"/>
                  </a:lnTo>
                  <a:lnTo>
                    <a:pt x="363842" y="48412"/>
                  </a:lnTo>
                  <a:lnTo>
                    <a:pt x="363842" y="39522"/>
                  </a:lnTo>
                  <a:lnTo>
                    <a:pt x="363842" y="35077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pic>
          <p:nvPicPr>
            <p:cNvPr id="49" name="object 7">
              <a:extLst>
                <a:ext uri="{FF2B5EF4-FFF2-40B4-BE49-F238E27FC236}">
                  <a16:creationId xmlns:a16="http://schemas.microsoft.com/office/drawing/2014/main" id="{E7453949-9E04-A97F-A092-2C89DE15D604}"/>
                </a:ext>
              </a:extLst>
            </p:cNvPr>
            <p:cNvPicPr/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25349" y="2218942"/>
              <a:ext cx="160426" cy="240487"/>
            </a:xfrm>
            <a:prstGeom prst="rect">
              <a:avLst/>
            </a:prstGeom>
          </p:spPr>
        </p:pic>
        <p:sp>
          <p:nvSpPr>
            <p:cNvPr id="50" name="object 8">
              <a:extLst>
                <a:ext uri="{FF2B5EF4-FFF2-40B4-BE49-F238E27FC236}">
                  <a16:creationId xmlns:a16="http://schemas.microsoft.com/office/drawing/2014/main" id="{B7C3E289-A031-FFAF-3C26-690F4032A1A7}"/>
                </a:ext>
              </a:extLst>
            </p:cNvPr>
            <p:cNvSpPr/>
            <p:nvPr/>
          </p:nvSpPr>
          <p:spPr>
            <a:xfrm>
              <a:off x="9071486" y="2113804"/>
              <a:ext cx="109220" cy="354965"/>
            </a:xfrm>
            <a:custGeom>
              <a:avLst/>
              <a:gdLst/>
              <a:ahLst/>
              <a:cxnLst/>
              <a:rect l="l" t="t" r="r" b="b"/>
              <a:pathLst>
                <a:path w="109220" h="354964">
                  <a:moveTo>
                    <a:pt x="106383" y="56921"/>
                  </a:moveTo>
                  <a:lnTo>
                    <a:pt x="51355" y="56921"/>
                  </a:lnTo>
                  <a:lnTo>
                    <a:pt x="57108" y="57937"/>
                  </a:lnTo>
                  <a:lnTo>
                    <a:pt x="58302" y="63030"/>
                  </a:lnTo>
                  <a:lnTo>
                    <a:pt x="53743" y="88861"/>
                  </a:lnTo>
                  <a:lnTo>
                    <a:pt x="52587" y="94399"/>
                  </a:lnTo>
                  <a:lnTo>
                    <a:pt x="51289" y="99822"/>
                  </a:lnTo>
                  <a:lnTo>
                    <a:pt x="50288" y="105486"/>
                  </a:lnTo>
                  <a:lnTo>
                    <a:pt x="49133" y="111023"/>
                  </a:lnTo>
                  <a:lnTo>
                    <a:pt x="47850" y="116357"/>
                  </a:lnTo>
                  <a:lnTo>
                    <a:pt x="45005" y="130492"/>
                  </a:lnTo>
                  <a:lnTo>
                    <a:pt x="37314" y="179795"/>
                  </a:lnTo>
                  <a:lnTo>
                    <a:pt x="35201" y="211797"/>
                  </a:lnTo>
                  <a:lnTo>
                    <a:pt x="35537" y="225635"/>
                  </a:lnTo>
                  <a:lnTo>
                    <a:pt x="36717" y="239488"/>
                  </a:lnTo>
                  <a:lnTo>
                    <a:pt x="38742" y="253358"/>
                  </a:lnTo>
                  <a:lnTo>
                    <a:pt x="41614" y="267246"/>
                  </a:lnTo>
                  <a:lnTo>
                    <a:pt x="47251" y="257471"/>
                  </a:lnTo>
                  <a:lnTo>
                    <a:pt x="51454" y="249921"/>
                  </a:lnTo>
                  <a:lnTo>
                    <a:pt x="54223" y="244598"/>
                  </a:lnTo>
                  <a:lnTo>
                    <a:pt x="55559" y="241503"/>
                  </a:lnTo>
                  <a:lnTo>
                    <a:pt x="96228" y="99733"/>
                  </a:lnTo>
                  <a:lnTo>
                    <a:pt x="98459" y="92913"/>
                  </a:lnTo>
                  <a:lnTo>
                    <a:pt x="100517" y="85267"/>
                  </a:lnTo>
                  <a:lnTo>
                    <a:pt x="102346" y="76873"/>
                  </a:lnTo>
                  <a:lnTo>
                    <a:pt x="103920" y="69850"/>
                  </a:lnTo>
                  <a:lnTo>
                    <a:pt x="105470" y="62103"/>
                  </a:lnTo>
                  <a:lnTo>
                    <a:pt x="106383" y="56921"/>
                  </a:lnTo>
                  <a:close/>
                </a:path>
                <a:path w="109220" h="354964">
                  <a:moveTo>
                    <a:pt x="92910" y="0"/>
                  </a:moveTo>
                  <a:lnTo>
                    <a:pt x="61123" y="23652"/>
                  </a:lnTo>
                  <a:lnTo>
                    <a:pt x="45881" y="55422"/>
                  </a:lnTo>
                  <a:lnTo>
                    <a:pt x="46199" y="57569"/>
                  </a:lnTo>
                  <a:lnTo>
                    <a:pt x="49082" y="57035"/>
                  </a:lnTo>
                  <a:lnTo>
                    <a:pt x="51355" y="56921"/>
                  </a:lnTo>
                  <a:lnTo>
                    <a:pt x="106383" y="56921"/>
                  </a:lnTo>
                  <a:lnTo>
                    <a:pt x="106956" y="53670"/>
                  </a:lnTo>
                  <a:lnTo>
                    <a:pt x="108340" y="43402"/>
                  </a:lnTo>
                  <a:lnTo>
                    <a:pt x="108743" y="33877"/>
                  </a:lnTo>
                  <a:lnTo>
                    <a:pt x="108170" y="25095"/>
                  </a:lnTo>
                  <a:lnTo>
                    <a:pt x="106626" y="17056"/>
                  </a:lnTo>
                  <a:lnTo>
                    <a:pt x="103895" y="6819"/>
                  </a:lnTo>
                  <a:lnTo>
                    <a:pt x="99323" y="1143"/>
                  </a:lnTo>
                  <a:lnTo>
                    <a:pt x="92910" y="0"/>
                  </a:lnTo>
                  <a:close/>
                </a:path>
                <a:path w="109220" h="354964">
                  <a:moveTo>
                    <a:pt x="32492" y="284506"/>
                  </a:moveTo>
                  <a:lnTo>
                    <a:pt x="619" y="310159"/>
                  </a:lnTo>
                  <a:lnTo>
                    <a:pt x="0" y="317922"/>
                  </a:lnTo>
                  <a:lnTo>
                    <a:pt x="1095" y="324483"/>
                  </a:lnTo>
                  <a:lnTo>
                    <a:pt x="3905" y="329842"/>
                  </a:lnTo>
                  <a:lnTo>
                    <a:pt x="8429" y="333997"/>
                  </a:lnTo>
                  <a:lnTo>
                    <a:pt x="17014" y="338645"/>
                  </a:lnTo>
                  <a:lnTo>
                    <a:pt x="22526" y="345884"/>
                  </a:lnTo>
                  <a:lnTo>
                    <a:pt x="24965" y="349796"/>
                  </a:lnTo>
                  <a:lnTo>
                    <a:pt x="28724" y="352196"/>
                  </a:lnTo>
                  <a:lnTo>
                    <a:pt x="40878" y="354342"/>
                  </a:lnTo>
                  <a:lnTo>
                    <a:pt x="47558" y="352044"/>
                  </a:lnTo>
                  <a:lnTo>
                    <a:pt x="53806" y="346176"/>
                  </a:lnTo>
                  <a:lnTo>
                    <a:pt x="60004" y="340652"/>
                  </a:lnTo>
                  <a:lnTo>
                    <a:pt x="63903" y="333336"/>
                  </a:lnTo>
                  <a:lnTo>
                    <a:pt x="65516" y="324218"/>
                  </a:lnTo>
                  <a:lnTo>
                    <a:pt x="66065" y="309233"/>
                  </a:lnTo>
                  <a:lnTo>
                    <a:pt x="61828" y="297711"/>
                  </a:lnTo>
                  <a:lnTo>
                    <a:pt x="52802" y="289655"/>
                  </a:lnTo>
                  <a:lnTo>
                    <a:pt x="38985" y="285064"/>
                  </a:lnTo>
                  <a:lnTo>
                    <a:pt x="32492" y="284506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</p:grpSp>
      <p:sp>
        <p:nvSpPr>
          <p:cNvPr id="30" name="object 9">
            <a:extLst>
              <a:ext uri="{FF2B5EF4-FFF2-40B4-BE49-F238E27FC236}">
                <a16:creationId xmlns:a16="http://schemas.microsoft.com/office/drawing/2014/main" id="{9C9DC409-3584-5CF3-045E-0FC7F9CFBEE4}"/>
              </a:ext>
            </a:extLst>
          </p:cNvPr>
          <p:cNvSpPr txBox="1"/>
          <p:nvPr/>
        </p:nvSpPr>
        <p:spPr>
          <a:xfrm>
            <a:off x="1390056" y="1184230"/>
            <a:ext cx="157162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3520" indent="-211454" eaLnBrk="1" fontAlgn="auto" hangingPunct="1">
              <a:spcBef>
                <a:spcPts val="100"/>
              </a:spcBef>
              <a:spcAft>
                <a:spcPts val="0"/>
              </a:spcAft>
              <a:buFontTx/>
              <a:buChar char="■"/>
              <a:tabLst>
                <a:tab pos="224154" algn="l"/>
              </a:tabLst>
              <a:defRPr/>
            </a:pPr>
            <a:r>
              <a:rPr kumimoji="0" sz="1200" b="1" kern="0" spc="50" dirty="0">
                <a:latin typeface="Yu Gothic" panose="020B0400000000000000" pitchFamily="34" charset="-128"/>
                <a:ea typeface="Yu Gothic" panose="020B0400000000000000" pitchFamily="34" charset="-128"/>
                <a:cs typeface="Yu Gothic"/>
              </a:rPr>
              <a:t>Company</a:t>
            </a:r>
            <a:r>
              <a:rPr kumimoji="0" sz="1200" b="1" kern="0" spc="130" dirty="0">
                <a:latin typeface="Yu Gothic" panose="020B0400000000000000" pitchFamily="34" charset="-128"/>
                <a:ea typeface="Yu Gothic" panose="020B0400000000000000" pitchFamily="34" charset="-128"/>
                <a:cs typeface="Yu Gothic"/>
              </a:rPr>
              <a:t> </a:t>
            </a:r>
            <a:r>
              <a:rPr kumimoji="0" sz="1200" b="1" kern="0" spc="40" dirty="0">
                <a:latin typeface="Yu Gothic" panose="020B0400000000000000" pitchFamily="34" charset="-128"/>
                <a:ea typeface="Yu Gothic" panose="020B0400000000000000" pitchFamily="34" charset="-128"/>
                <a:cs typeface="Yu Gothic"/>
              </a:rPr>
              <a:t>Proﬁle</a:t>
            </a:r>
            <a:endParaRPr kumimoji="0" sz="1200" kern="0" dirty="0">
              <a:latin typeface="Yu Gothic" panose="020B0400000000000000" pitchFamily="34" charset="-128"/>
              <a:ea typeface="Yu Gothic" panose="020B0400000000000000" pitchFamily="34" charset="-128"/>
              <a:cs typeface="Yu Gothic"/>
            </a:endParaRPr>
          </a:p>
        </p:txBody>
      </p:sp>
      <p:sp>
        <p:nvSpPr>
          <p:cNvPr id="31" name="object 11">
            <a:extLst>
              <a:ext uri="{FF2B5EF4-FFF2-40B4-BE49-F238E27FC236}">
                <a16:creationId xmlns:a16="http://schemas.microsoft.com/office/drawing/2014/main" id="{F28FE514-8F92-5B7E-3CA7-DD8C12B4BB4C}"/>
              </a:ext>
            </a:extLst>
          </p:cNvPr>
          <p:cNvSpPr txBox="1"/>
          <p:nvPr/>
        </p:nvSpPr>
        <p:spPr>
          <a:xfrm>
            <a:off x="1407133" y="5750632"/>
            <a:ext cx="2537460" cy="363855"/>
          </a:xfrm>
          <a:prstGeom prst="rect">
            <a:avLst/>
          </a:prstGeom>
        </p:spPr>
        <p:txBody>
          <a:bodyPr vert="horz" wrap="square" lIns="0" tIns="44450" rIns="0" bIns="0" rtlCol="0">
            <a:spAutoFit/>
          </a:bodyPr>
          <a:lstStyle/>
          <a:p>
            <a:pPr marL="272415" eaLnBrk="1" fontAlgn="auto" hangingPunct="1">
              <a:spcBef>
                <a:spcPts val="350"/>
              </a:spcBef>
              <a:spcAft>
                <a:spcPts val="0"/>
              </a:spcAft>
              <a:defRPr/>
            </a:pPr>
            <a:r>
              <a:rPr kumimoji="0" sz="900" b="1" kern="0" spc="-50" dirty="0">
                <a:latin typeface="游ゴシック" panose="020B0400000000000000" pitchFamily="50" charset="-128"/>
                <a:ea typeface="游ゴシック" panose="020B0400000000000000" pitchFamily="50" charset="-128"/>
                <a:cs typeface="Yu Gothic"/>
              </a:rPr>
              <a:t>入力フォーム</a:t>
            </a:r>
            <a:endParaRPr kumimoji="0" sz="900" kern="0" dirty="0">
              <a:latin typeface="游ゴシック" panose="020B0400000000000000" pitchFamily="50" charset="-128"/>
              <a:ea typeface="游ゴシック" panose="020B0400000000000000" pitchFamily="50" charset="-128"/>
              <a:cs typeface="Yu Gothic"/>
            </a:endParaRPr>
          </a:p>
          <a:p>
            <a:pPr marL="12700" eaLnBrk="1" fontAlgn="auto" hangingPunct="1">
              <a:spcBef>
                <a:spcPts val="250"/>
              </a:spcBef>
              <a:spcAft>
                <a:spcPts val="0"/>
              </a:spcAft>
              <a:defRPr/>
            </a:pPr>
            <a:r>
              <a:rPr kumimoji="0" sz="900" b="1" kern="0" spc="45" dirty="0">
                <a:latin typeface="Yu Gothic"/>
                <a:cs typeface="Yu Gothic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https://www.dream-</a:t>
            </a:r>
            <a:r>
              <a:rPr kumimoji="0" sz="900" b="1" kern="0" spc="40" dirty="0">
                <a:latin typeface="Yu Gothic"/>
                <a:cs typeface="Yu Gothic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nexus.co.jp/contact</a:t>
            </a:r>
            <a:endParaRPr kumimoji="0" sz="900" kern="0" dirty="0">
              <a:latin typeface="Yu Gothic"/>
              <a:cs typeface="Yu Gothic"/>
            </a:endParaRPr>
          </a:p>
        </p:txBody>
      </p:sp>
      <p:pic>
        <p:nvPicPr>
          <p:cNvPr id="32" name="object 12">
            <a:extLst>
              <a:ext uri="{FF2B5EF4-FFF2-40B4-BE49-F238E27FC236}">
                <a16:creationId xmlns:a16="http://schemas.microsoft.com/office/drawing/2014/main" id="{E2CA3C12-F8D0-14FE-060F-33DEEA77A27C}"/>
              </a:ext>
            </a:extLst>
          </p:cNvPr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8516" y="5489476"/>
            <a:ext cx="609230" cy="609230"/>
          </a:xfrm>
          <a:prstGeom prst="rect">
            <a:avLst/>
          </a:prstGeom>
        </p:spPr>
      </p:pic>
      <p:sp>
        <p:nvSpPr>
          <p:cNvPr id="33" name="object 13">
            <a:extLst>
              <a:ext uri="{FF2B5EF4-FFF2-40B4-BE49-F238E27FC236}">
                <a16:creationId xmlns:a16="http://schemas.microsoft.com/office/drawing/2014/main" id="{75481BA7-4CCB-7272-8E88-8F2EE129DE88}"/>
              </a:ext>
            </a:extLst>
          </p:cNvPr>
          <p:cNvSpPr txBox="1"/>
          <p:nvPr/>
        </p:nvSpPr>
        <p:spPr>
          <a:xfrm>
            <a:off x="5783567" y="5771060"/>
            <a:ext cx="1605280" cy="34342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73050" eaLnBrk="1" fontAlgn="auto" hangingPunct="1">
              <a:lnSpc>
                <a:spcPct val="123200"/>
              </a:lnSpc>
              <a:spcBef>
                <a:spcPts val="100"/>
              </a:spcBef>
              <a:spcAft>
                <a:spcPts val="0"/>
              </a:spcAft>
              <a:defRPr/>
            </a:pPr>
            <a:r>
              <a:rPr kumimoji="0" sz="900" b="1" kern="0" spc="15" dirty="0">
                <a:latin typeface="游ゴシック" panose="020B0400000000000000" pitchFamily="50" charset="-128"/>
                <a:ea typeface="游ゴシック" panose="020B0400000000000000" pitchFamily="50" charset="-128"/>
                <a:cs typeface="Yu Gothic"/>
              </a:rPr>
              <a:t>お問い合わせ</a:t>
            </a:r>
            <a:r>
              <a:rPr kumimoji="0" sz="900" b="1" kern="0" spc="-50" dirty="0">
                <a:latin typeface="游ゴシック" panose="020B0400000000000000" pitchFamily="50" charset="-128"/>
                <a:ea typeface="游ゴシック" panose="020B0400000000000000" pitchFamily="50" charset="-128"/>
                <a:cs typeface="Yu Gothic"/>
              </a:rPr>
              <a:t> </a:t>
            </a:r>
            <a:r>
              <a:rPr kumimoji="0" sz="900" b="1" kern="0" spc="50" dirty="0">
                <a:latin typeface="Yu Gothic"/>
                <a:cs typeface="Yu Gothic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sales@dream-</a:t>
            </a:r>
            <a:r>
              <a:rPr kumimoji="0" sz="900" b="1" kern="0" spc="40" dirty="0">
                <a:latin typeface="Yu Gothic"/>
                <a:cs typeface="Yu Gothic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nexus.co.jp</a:t>
            </a:r>
            <a:endParaRPr kumimoji="0" sz="900" kern="0" dirty="0">
              <a:latin typeface="Yu Gothic"/>
              <a:cs typeface="Yu Gothic"/>
            </a:endParaRPr>
          </a:p>
        </p:txBody>
      </p:sp>
      <p:grpSp>
        <p:nvGrpSpPr>
          <p:cNvPr id="34" name="object 14">
            <a:extLst>
              <a:ext uri="{FF2B5EF4-FFF2-40B4-BE49-F238E27FC236}">
                <a16:creationId xmlns:a16="http://schemas.microsoft.com/office/drawing/2014/main" id="{40A2EE96-609D-AABA-B20A-3F66C6D79481}"/>
              </a:ext>
            </a:extLst>
          </p:cNvPr>
          <p:cNvGrpSpPr/>
          <p:nvPr/>
        </p:nvGrpSpPr>
        <p:grpSpPr>
          <a:xfrm>
            <a:off x="5802190" y="5803856"/>
            <a:ext cx="177165" cy="129539"/>
            <a:chOff x="5158371" y="5808658"/>
            <a:chExt cx="177165" cy="129539"/>
          </a:xfrm>
        </p:grpSpPr>
        <p:sp>
          <p:nvSpPr>
            <p:cNvPr id="43" name="object 15">
              <a:extLst>
                <a:ext uri="{FF2B5EF4-FFF2-40B4-BE49-F238E27FC236}">
                  <a16:creationId xmlns:a16="http://schemas.microsoft.com/office/drawing/2014/main" id="{03551E29-0140-F612-6774-08BB301A660F}"/>
                </a:ext>
              </a:extLst>
            </p:cNvPr>
            <p:cNvSpPr/>
            <p:nvPr/>
          </p:nvSpPr>
          <p:spPr>
            <a:xfrm>
              <a:off x="5164721" y="5815012"/>
              <a:ext cx="164465" cy="116839"/>
            </a:xfrm>
            <a:custGeom>
              <a:avLst/>
              <a:gdLst/>
              <a:ahLst/>
              <a:cxnLst/>
              <a:rect l="l" t="t" r="r" b="b"/>
              <a:pathLst>
                <a:path w="164464" h="116839">
                  <a:moveTo>
                    <a:pt x="163931" y="116725"/>
                  </a:moveTo>
                  <a:lnTo>
                    <a:pt x="0" y="116725"/>
                  </a:lnTo>
                  <a:lnTo>
                    <a:pt x="0" y="0"/>
                  </a:lnTo>
                  <a:lnTo>
                    <a:pt x="163931" y="0"/>
                  </a:lnTo>
                  <a:lnTo>
                    <a:pt x="163931" y="116725"/>
                  </a:lnTo>
                  <a:close/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44" name="object 16">
              <a:extLst>
                <a:ext uri="{FF2B5EF4-FFF2-40B4-BE49-F238E27FC236}">
                  <a16:creationId xmlns:a16="http://schemas.microsoft.com/office/drawing/2014/main" id="{E81BD779-8915-91C9-93CD-C4980198CF09}"/>
                </a:ext>
              </a:extLst>
            </p:cNvPr>
            <p:cNvSpPr/>
            <p:nvPr/>
          </p:nvSpPr>
          <p:spPr>
            <a:xfrm>
              <a:off x="5164724" y="5815008"/>
              <a:ext cx="164465" cy="58419"/>
            </a:xfrm>
            <a:custGeom>
              <a:avLst/>
              <a:gdLst/>
              <a:ahLst/>
              <a:cxnLst/>
              <a:rect l="l" t="t" r="r" b="b"/>
              <a:pathLst>
                <a:path w="164464" h="58420">
                  <a:moveTo>
                    <a:pt x="0" y="0"/>
                  </a:moveTo>
                  <a:lnTo>
                    <a:pt x="81965" y="58356"/>
                  </a:lnTo>
                  <a:lnTo>
                    <a:pt x="163931" y="0"/>
                  </a:lnTo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</p:grpSp>
      <p:grpSp>
        <p:nvGrpSpPr>
          <p:cNvPr id="35" name="object 17">
            <a:extLst>
              <a:ext uri="{FF2B5EF4-FFF2-40B4-BE49-F238E27FC236}">
                <a16:creationId xmlns:a16="http://schemas.microsoft.com/office/drawing/2014/main" id="{27216EEA-8E63-6AE2-CF45-73764184C36A}"/>
              </a:ext>
            </a:extLst>
          </p:cNvPr>
          <p:cNvGrpSpPr/>
          <p:nvPr/>
        </p:nvGrpSpPr>
        <p:grpSpPr>
          <a:xfrm>
            <a:off x="1412124" y="5792184"/>
            <a:ext cx="207010" cy="141605"/>
            <a:chOff x="1135553" y="5796986"/>
            <a:chExt cx="207010" cy="141605"/>
          </a:xfrm>
        </p:grpSpPr>
        <p:sp>
          <p:nvSpPr>
            <p:cNvPr id="41" name="object 18">
              <a:extLst>
                <a:ext uri="{FF2B5EF4-FFF2-40B4-BE49-F238E27FC236}">
                  <a16:creationId xmlns:a16="http://schemas.microsoft.com/office/drawing/2014/main" id="{6ABB6458-566E-5ADC-B180-0CCE08D107AF}"/>
                </a:ext>
              </a:extLst>
            </p:cNvPr>
            <p:cNvSpPr/>
            <p:nvPr/>
          </p:nvSpPr>
          <p:spPr>
            <a:xfrm>
              <a:off x="1165085" y="5815012"/>
              <a:ext cx="116839" cy="116839"/>
            </a:xfrm>
            <a:custGeom>
              <a:avLst/>
              <a:gdLst/>
              <a:ahLst/>
              <a:cxnLst/>
              <a:rect l="l" t="t" r="r" b="b"/>
              <a:pathLst>
                <a:path w="116840" h="116839">
                  <a:moveTo>
                    <a:pt x="116712" y="116712"/>
                  </a:moveTo>
                  <a:lnTo>
                    <a:pt x="0" y="116712"/>
                  </a:lnTo>
                  <a:lnTo>
                    <a:pt x="0" y="0"/>
                  </a:lnTo>
                  <a:lnTo>
                    <a:pt x="116712" y="0"/>
                  </a:lnTo>
                  <a:lnTo>
                    <a:pt x="116712" y="116712"/>
                  </a:lnTo>
                  <a:close/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42" name="object 19">
              <a:extLst>
                <a:ext uri="{FF2B5EF4-FFF2-40B4-BE49-F238E27FC236}">
                  <a16:creationId xmlns:a16="http://schemas.microsoft.com/office/drawing/2014/main" id="{145C267B-1E28-1059-88DC-0878B5EC2E5B}"/>
                </a:ext>
              </a:extLst>
            </p:cNvPr>
            <p:cNvSpPr/>
            <p:nvPr/>
          </p:nvSpPr>
          <p:spPr>
            <a:xfrm>
              <a:off x="1141903" y="5803336"/>
              <a:ext cx="194310" cy="88265"/>
            </a:xfrm>
            <a:custGeom>
              <a:avLst/>
              <a:gdLst/>
              <a:ahLst/>
              <a:cxnLst/>
              <a:rect l="l" t="t" r="r" b="b"/>
              <a:pathLst>
                <a:path w="194309" h="88264">
                  <a:moveTo>
                    <a:pt x="0" y="35572"/>
                  </a:moveTo>
                  <a:lnTo>
                    <a:pt x="63538" y="87871"/>
                  </a:lnTo>
                  <a:lnTo>
                    <a:pt x="194119" y="0"/>
                  </a:lnTo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</p:grpSp>
      <p:sp>
        <p:nvSpPr>
          <p:cNvPr id="36" name="object 25">
            <a:extLst>
              <a:ext uri="{FF2B5EF4-FFF2-40B4-BE49-F238E27FC236}">
                <a16:creationId xmlns:a16="http://schemas.microsoft.com/office/drawing/2014/main" id="{86F3F61A-61FE-D8BB-B800-8B78508360F7}"/>
              </a:ext>
            </a:extLst>
          </p:cNvPr>
          <p:cNvSpPr txBox="1"/>
          <p:nvPr/>
        </p:nvSpPr>
        <p:spPr>
          <a:xfrm>
            <a:off x="1390056" y="5449706"/>
            <a:ext cx="135826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4790" indent="-212725" eaLnBrk="1" fontAlgn="auto" hangingPunct="1">
              <a:spcBef>
                <a:spcPts val="100"/>
              </a:spcBef>
              <a:spcAft>
                <a:spcPts val="0"/>
              </a:spcAft>
              <a:buFontTx/>
              <a:buChar char="■"/>
              <a:tabLst>
                <a:tab pos="225425" algn="l"/>
              </a:tabLst>
              <a:defRPr/>
            </a:pPr>
            <a:r>
              <a:rPr kumimoji="0" sz="1200" b="1" kern="0" spc="40" dirty="0">
                <a:latin typeface="游ゴシック" panose="020B0400000000000000" pitchFamily="50" charset="-128"/>
                <a:ea typeface="游ゴシック" panose="020B0400000000000000" pitchFamily="50" charset="-128"/>
                <a:cs typeface="Yu Gothic"/>
              </a:rPr>
              <a:t>お問い合わせ先</a:t>
            </a:r>
            <a:endParaRPr kumimoji="0" sz="1200" kern="0" dirty="0">
              <a:latin typeface="游ゴシック" panose="020B0400000000000000" pitchFamily="50" charset="-128"/>
              <a:ea typeface="游ゴシック" panose="020B0400000000000000" pitchFamily="50" charset="-128"/>
              <a:cs typeface="Yu Gothic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7E9EBD38-2E45-DA00-7521-19326D7CEF09}"/>
              </a:ext>
            </a:extLst>
          </p:cNvPr>
          <p:cNvSpPr txBox="1"/>
          <p:nvPr/>
        </p:nvSpPr>
        <p:spPr>
          <a:xfrm>
            <a:off x="7061394" y="3003283"/>
            <a:ext cx="3613785" cy="9857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000" b="1" kern="0" dirty="0">
                <a:latin typeface="Yu Gothic" panose="020B0400000000000000" pitchFamily="34" charset="-128"/>
                <a:ea typeface="Yu Gothic" panose="020B0400000000000000" pitchFamily="34" charset="-128"/>
              </a:rPr>
              <a:t>デジタル×アナログの融合</a:t>
            </a:r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000" b="1" kern="0" dirty="0">
                <a:latin typeface="Yu Gothic" panose="020B0400000000000000" pitchFamily="34" charset="-128"/>
                <a:ea typeface="Yu Gothic" panose="020B0400000000000000" pitchFamily="34" charset="-128"/>
              </a:rPr>
              <a:t>テクノロジーに、</a:t>
            </a:r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000" b="1" kern="0" dirty="0">
                <a:latin typeface="Yu Gothic" panose="020B0400000000000000" pitchFamily="34" charset="-128"/>
                <a:ea typeface="Yu Gothic" panose="020B0400000000000000" pitchFamily="34" charset="-128"/>
              </a:rPr>
              <a:t>下町の職人魂 ・ プライド ・ 心意気を融合させ、</a:t>
            </a:r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000" b="1" kern="0" dirty="0">
                <a:latin typeface="Yu Gothic" panose="020B0400000000000000" pitchFamily="34" charset="-128"/>
                <a:ea typeface="Yu Gothic" panose="020B0400000000000000" pitchFamily="34" charset="-128"/>
              </a:rPr>
              <a:t>逸品物の提供を目指しております。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590BC2E-05E0-F5B7-08B3-E86755F375FC}"/>
              </a:ext>
            </a:extLst>
          </p:cNvPr>
          <p:cNvSpPr txBox="1"/>
          <p:nvPr/>
        </p:nvSpPr>
        <p:spPr>
          <a:xfrm>
            <a:off x="1401137" y="1570221"/>
            <a:ext cx="1080000" cy="250440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kern="0"/>
            </a:defPPr>
            <a:lvl1pPr algn="ctr">
              <a:lnSpc>
                <a:spcPct val="150000"/>
              </a:lnSpc>
              <a:defRPr sz="1000" b="1">
                <a:latin typeface="Yu Gothic" panose="020B0400000000000000" pitchFamily="34" charset="-128"/>
                <a:ea typeface="Yu Gothic" panose="020B0400000000000000" pitchFamily="34" charset="-128"/>
              </a:defRPr>
            </a:lvl1pPr>
          </a:lstStyle>
          <a:p>
            <a:pPr marL="0" marR="0" lvl="0" indent="0" algn="dist" defTabSz="91440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rPr>
              <a:t>社名</a:t>
            </a:r>
          </a:p>
          <a:p>
            <a:pPr marL="0" marR="0" lvl="0" indent="0" algn="dist" defTabSz="91440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dist" defTabSz="91440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rPr>
              <a:t>代表取締役</a:t>
            </a:r>
          </a:p>
          <a:p>
            <a:pPr marL="0" marR="0" lvl="0" indent="0" algn="dist" defTabSz="91440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dist" defTabSz="91440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rPr>
              <a:t>資本金</a:t>
            </a:r>
          </a:p>
          <a:p>
            <a:pPr marL="0" marR="0" lvl="0" indent="0" algn="dist" defTabSz="91440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dist" defTabSz="91440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rPr>
              <a:t>所在地</a:t>
            </a:r>
          </a:p>
          <a:p>
            <a:pPr marL="0" marR="0" lvl="0" indent="0" algn="dist" defTabSz="91440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dist" defTabSz="91440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rPr>
              <a:t>URL</a:t>
            </a:r>
          </a:p>
          <a:p>
            <a:pPr marL="0" marR="0" lvl="0" indent="0" algn="dist" defTabSz="91440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dist" defTabSz="91440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rPr>
              <a:t>事業内容</a:t>
            </a:r>
          </a:p>
          <a:p>
            <a:pPr marL="0" marR="0" lvl="0" indent="0" algn="dist" defTabSz="91440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dist" defTabSz="91440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F0B185F5-3B11-3DAA-7FA7-64890A284514}"/>
              </a:ext>
            </a:extLst>
          </p:cNvPr>
          <p:cNvSpPr txBox="1"/>
          <p:nvPr/>
        </p:nvSpPr>
        <p:spPr>
          <a:xfrm>
            <a:off x="2779990" y="1570221"/>
            <a:ext cx="3149901" cy="250440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kern="0"/>
            </a:defPPr>
            <a:lvl1pPr algn="ctr">
              <a:lnSpc>
                <a:spcPct val="150000"/>
              </a:lnSpc>
              <a:defRPr sz="1000" b="1">
                <a:latin typeface="Yu Gothic" panose="020B0400000000000000" pitchFamily="34" charset="-128"/>
                <a:ea typeface="Yu Gothic" panose="020B0400000000000000" pitchFamily="34" charset="-128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rPr>
              <a:t>株式会社ドリームネクサス</a:t>
            </a:r>
          </a:p>
          <a:p>
            <a:pPr marL="0" marR="0" lvl="0" indent="0" algn="l" defTabSz="91440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defTabSz="91440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rPr>
              <a:t>永山　詩乃</a:t>
            </a:r>
          </a:p>
          <a:p>
            <a:pPr marL="0" marR="0" lvl="0" indent="0" algn="l" defTabSz="91440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defTabSz="91440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rPr>
              <a:t>9,900,000</a:t>
            </a:r>
            <a:r>
              <a: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rPr>
              <a:t>円</a:t>
            </a:r>
          </a:p>
          <a:p>
            <a:pPr marL="0" marR="0" lvl="0" indent="0" algn="l" defTabSz="91440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defTabSz="91440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rPr>
              <a:t>〒</a:t>
            </a:r>
            <a:r>
              <a:rPr kumimoji="0" lang="en-US" altLang="ja-JP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rPr>
              <a:t>110-0016 </a:t>
            </a:r>
            <a:r>
              <a: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rPr>
              <a:t>東京都台東区台東</a:t>
            </a:r>
            <a:r>
              <a:rPr kumimoji="0" lang="en-US" altLang="ja-JP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rPr>
              <a:t>3-46-8 </a:t>
            </a:r>
            <a:r>
              <a:rPr kumimoji="0" lang="en" altLang="ja-JP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rPr>
              <a:t>WITH</a:t>
            </a:r>
            <a:r>
              <a: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rPr>
              <a:t>大橋ビル</a:t>
            </a:r>
            <a:r>
              <a:rPr kumimoji="0" lang="en-US" altLang="ja-JP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rPr>
              <a:t>Ⅲ</a:t>
            </a:r>
            <a:r>
              <a: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rPr>
              <a:t>－</a:t>
            </a:r>
            <a:r>
              <a:rPr kumimoji="0" lang="en-US" altLang="ja-JP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rPr>
              <a:t>4</a:t>
            </a:r>
            <a:r>
              <a:rPr kumimoji="0" lang="en" altLang="ja-JP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rPr>
              <a:t>F</a:t>
            </a:r>
          </a:p>
          <a:p>
            <a:pPr marL="0" marR="0" lvl="0" indent="0" algn="l" defTabSz="91440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9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defTabSz="91440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https://www.dream-nexus.co.jp/</a:t>
            </a:r>
            <a:endParaRPr kumimoji="0" lang="en" altLang="ja-JP" sz="9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defTabSz="91440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9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0" marR="0" lvl="0" indent="0" algn="l" defTabSz="91440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rPr>
              <a:t>・</a:t>
            </a:r>
            <a:r>
              <a: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rPr>
              <a:t>広告代理事業　ネクサス広告 シリーズの企画・開発・運営</a:t>
            </a:r>
          </a:p>
          <a:p>
            <a:pPr marL="0" marR="0" lvl="0" indent="0" algn="l" defTabSz="91440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rPr>
              <a:t>・インターネットマーケティング事業</a:t>
            </a:r>
          </a:p>
          <a:p>
            <a:pPr marL="0" marR="0" lvl="0" indent="0" algn="l" defTabSz="91440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rPr>
              <a:t>・アドテクノロジー事業</a:t>
            </a:r>
            <a:endParaRPr kumimoji="0" lang="en-US" altLang="ja-JP" sz="9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cxnSp>
        <p:nvCxnSpPr>
          <p:cNvPr id="40" name="直線コネクタ 39">
            <a:extLst>
              <a:ext uri="{FF2B5EF4-FFF2-40B4-BE49-F238E27FC236}">
                <a16:creationId xmlns:a16="http://schemas.microsoft.com/office/drawing/2014/main" id="{7FEF57EF-4D2C-C6E9-F2B2-DEFFF6838E45}"/>
              </a:ext>
            </a:extLst>
          </p:cNvPr>
          <p:cNvCxnSpPr>
            <a:cxnSpLocks/>
          </p:cNvCxnSpPr>
          <p:nvPr/>
        </p:nvCxnSpPr>
        <p:spPr>
          <a:xfrm>
            <a:off x="2630563" y="1570221"/>
            <a:ext cx="0" cy="277200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</p:cxnSp>
      <p:sp>
        <p:nvSpPr>
          <p:cNvPr id="4" name="スライド番号プレースホルダー 2">
            <a:extLst>
              <a:ext uri="{FF2B5EF4-FFF2-40B4-BE49-F238E27FC236}">
                <a16:creationId xmlns:a16="http://schemas.microsoft.com/office/drawing/2014/main" id="{0F3A36A2-7C19-EC42-D148-5418C1B49B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4400" y="6646647"/>
            <a:ext cx="2743200" cy="365125"/>
          </a:xfrm>
        </p:spPr>
        <p:txBody>
          <a:bodyPr/>
          <a:lstStyle/>
          <a:p>
            <a:fld id="{3843B1BA-147F-4689-A0E3-701DC6D3C3C0}" type="slidenum">
              <a:rPr lang="ja-JP" altLang="en-US" smtClean="0"/>
              <a:pPr/>
              <a:t>8</a:t>
            </a:fld>
            <a:endParaRPr lang="ja-JP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2968742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1708</TotalTime>
  <Words>725</Words>
  <Application>Microsoft Office PowerPoint</Application>
  <PresentationFormat>ワイド画面</PresentationFormat>
  <Paragraphs>171</Paragraphs>
  <Slides>8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6" baseType="lpstr">
      <vt:lpstr>Meiryo</vt:lpstr>
      <vt:lpstr>Meiryo</vt:lpstr>
      <vt:lpstr>游ゴシック</vt:lpstr>
      <vt:lpstr>游ゴシック</vt:lpstr>
      <vt:lpstr>游ゴシック Light</vt:lpstr>
      <vt:lpstr>Arial</vt:lpstr>
      <vt:lpstr>Wingdings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稲岡 宏人</dc:creator>
  <cp:lastModifiedBy>一哉 宍戸</cp:lastModifiedBy>
  <cp:revision>68</cp:revision>
  <dcterms:created xsi:type="dcterms:W3CDTF">2025-08-08T05:17:59Z</dcterms:created>
  <dcterms:modified xsi:type="dcterms:W3CDTF">2026-08-07T04:03:54Z</dcterms:modified>
</cp:coreProperties>
</file>