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4.jpg" ContentType="image/jpg"/>
  <Override PartName="/ppt/media/image16.jpg" ContentType="image/jpg"/>
  <Override PartName="/ppt/media/image24.jpg" ContentType="image/jpg"/>
  <Override PartName="/ppt/media/image27.jpg" ContentType="image/jpg"/>
  <Override PartName="/ppt/media/image32.jpg" ContentType="image/jpg"/>
  <Override PartName="/ppt/media/image37.jpg" ContentType="image/jpg"/>
  <Override PartName="/ppt/media/image41.jpg" ContentType="image/jpg"/>
  <Override PartName="/ppt/media/image46.jpg" ContentType="image/jpg"/>
  <Override PartName="/ppt/media/image53.jpg" ContentType="image/jpg"/>
  <Override PartName="/ppt/media/image57.jpg" ContentType="image/jpg"/>
  <Override PartName="/ppt/media/image64.jpg" ContentType="image/jpg"/>
  <Override PartName="/ppt/media/image76.jpg" ContentType="image/jpg"/>
  <Override PartName="/ppt/media/image85.jpg" ContentType="image/jpg"/>
  <Override PartName="/ppt/media/image102.jpg" ContentType="image/jpg"/>
  <Override PartName="/ppt/media/image103.jpg" ContentType="image/jpg"/>
  <Override PartName="/ppt/media/image107.jpg" ContentType="image/jpg"/>
  <Override PartName="/ppt/media/image108.jpg" ContentType="image/jpg"/>
  <Override PartName="/ppt/media/image109.jpg" ContentType="image/jpg"/>
  <Override PartName="/ppt/media/image117.jpg" ContentType="image/jpg"/>
  <Override PartName="/ppt/media/image119.jpg" ContentType="image/jp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06" r:id="rId1"/>
  </p:sldMasterIdLst>
  <p:notesMasterIdLst>
    <p:notesMasterId r:id="rId16"/>
  </p:notesMasterIdLst>
  <p:handoutMasterIdLst>
    <p:handoutMasterId r:id="rId17"/>
  </p:handoutMasterIdLst>
  <p:sldIdLst>
    <p:sldId id="280" r:id="rId2"/>
    <p:sldId id="316" r:id="rId3"/>
    <p:sldId id="282" r:id="rId4"/>
    <p:sldId id="366" r:id="rId5"/>
    <p:sldId id="353" r:id="rId6"/>
    <p:sldId id="367" r:id="rId7"/>
    <p:sldId id="351" r:id="rId8"/>
    <p:sldId id="365" r:id="rId9"/>
    <p:sldId id="364" r:id="rId10"/>
    <p:sldId id="331" r:id="rId11"/>
    <p:sldId id="355" r:id="rId12"/>
    <p:sldId id="269" r:id="rId13"/>
    <p:sldId id="270" r:id="rId14"/>
    <p:sldId id="343" r:id="rId15"/>
  </p:sldIdLst>
  <p:sldSz cx="9906000" cy="6858000" type="A4"/>
  <p:notesSz cx="6797675" cy="99266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orient="horz" pos="686" userDrawn="1">
          <p15:clr>
            <a:srgbClr val="A4A3A4"/>
          </p15:clr>
        </p15:guide>
        <p15:guide id="3" pos="6000">
          <p15:clr>
            <a:srgbClr val="A4A3A4"/>
          </p15:clr>
        </p15:guide>
        <p15:guide id="5" pos="240" userDrawn="1">
          <p15:clr>
            <a:srgbClr val="A4A3A4"/>
          </p15:clr>
        </p15:guide>
        <p15:guide id="6" pos="5887" userDrawn="1">
          <p15:clr>
            <a:srgbClr val="A4A3A4"/>
          </p15:clr>
        </p15:guide>
        <p15:guide id="7" orient="horz" pos="572" userDrawn="1">
          <p15:clr>
            <a:srgbClr val="A4A3A4"/>
          </p15:clr>
        </p15:guide>
        <p15:guide id="8" pos="353" userDrawn="1">
          <p15:clr>
            <a:srgbClr val="A4A3A4"/>
          </p15:clr>
        </p15:guide>
        <p15:guide id="9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宍戸 一哉" initials="宍戸" lastIdx="2" clrIdx="0">
    <p:extLst>
      <p:ext uri="{19B8F6BF-5375-455C-9EA6-DF929625EA0E}">
        <p15:presenceInfo xmlns:p15="http://schemas.microsoft.com/office/powerpoint/2012/main" userId="宍戸 一哉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90D1"/>
    <a:srgbClr val="C9E7F6"/>
    <a:srgbClr val="D5ECF7"/>
    <a:srgbClr val="002060"/>
    <a:srgbClr val="005FAE"/>
    <a:srgbClr val="006BA3"/>
    <a:srgbClr val="008FDA"/>
    <a:srgbClr val="FFF5F5"/>
    <a:srgbClr val="0596DD"/>
    <a:srgbClr val="059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04" autoAdjust="0"/>
    <p:restoredTop sz="95214" autoAdjust="0"/>
  </p:normalViewPr>
  <p:slideViewPr>
    <p:cSldViewPr snapToGrid="0" showGuides="1">
      <p:cViewPr varScale="1">
        <p:scale>
          <a:sx n="79" d="100"/>
          <a:sy n="79" d="100"/>
        </p:scale>
        <p:origin x="1757" y="67"/>
      </p:cViewPr>
      <p:guideLst>
        <p:guide orient="horz" pos="4247"/>
        <p:guide orient="horz" pos="686"/>
        <p:guide pos="6000"/>
        <p:guide pos="240"/>
        <p:guide pos="5887"/>
        <p:guide orient="horz" pos="572"/>
        <p:guide pos="353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220"/>
    </p:cViewPr>
  </p:sorterViewPr>
  <p:notesViewPr>
    <p:cSldViewPr snapToGrid="0" showGuides="1">
      <p:cViewPr varScale="1">
        <p:scale>
          <a:sx n="77" d="100"/>
          <a:sy n="77" d="100"/>
        </p:scale>
        <p:origin x="4002" y="11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F6902B44-4302-4CDC-A80E-33EFBEE30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6" tIns="46053" rIns="92106" bIns="4605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E2F9BA7-BCFF-4A2D-B51E-1335E358DC7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2106" tIns="46053" rIns="92106" bIns="4605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3907F2B-EC6C-4CD4-BF26-7CAA1668E5B7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EB4E3AF-B45D-49BB-A15B-BB8E486E69C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2106" tIns="46053" rIns="92106" bIns="4605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51DB8BA-B74A-493B-AC22-FEF8C03536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wrap="square" lIns="92106" tIns="46053" rIns="92106" bIns="4605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63B6446-08CD-45DC-9200-C9DE49D9567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F76F681E-E0C2-4FE5-90AF-83DB882727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6" tIns="46053" rIns="92106" bIns="46053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E275EF2-676A-4D65-A0EC-7DCC5F1BA35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9" y="0"/>
            <a:ext cx="2946400" cy="496888"/>
          </a:xfrm>
          <a:prstGeom prst="rect">
            <a:avLst/>
          </a:prstGeom>
        </p:spPr>
        <p:txBody>
          <a:bodyPr vert="horz" lIns="92106" tIns="46053" rIns="92106" bIns="46053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54B838F-CD4E-4ABE-A831-187E7350D875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4C6AD292-5E43-4F50-996A-0A80D0E8A6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6" tIns="46053" rIns="92106" bIns="46053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B37A9FEB-A77F-4F27-A18F-B752F65731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6"/>
            <a:ext cx="5438775" cy="4467225"/>
          </a:xfrm>
          <a:prstGeom prst="rect">
            <a:avLst/>
          </a:prstGeom>
        </p:spPr>
        <p:txBody>
          <a:bodyPr vert="horz" lIns="92106" tIns="46053" rIns="92106" bIns="46053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A445B43-AA07-4940-A826-A82690EA2D6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2106" tIns="46053" rIns="92106" bIns="46053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C3EA03C-6890-4370-91F7-AC10B5F59C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wrap="square" lIns="92106" tIns="46053" rIns="92106" bIns="46053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7C8DF55-0FDF-4E12-9BCD-EAC0D1A4F3D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スライド イメージ プレースホルダー 1">
            <a:extLst>
              <a:ext uri="{FF2B5EF4-FFF2-40B4-BE49-F238E27FC236}">
                <a16:creationId xmlns:a16="http://schemas.microsoft.com/office/drawing/2014/main" id="{1D6AEE55-A77D-49D6-8501-F6780655B7A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ノート プレースホルダー 2">
            <a:extLst>
              <a:ext uri="{FF2B5EF4-FFF2-40B4-BE49-F238E27FC236}">
                <a16:creationId xmlns:a16="http://schemas.microsoft.com/office/drawing/2014/main" id="{19F893E9-CDFB-49D5-AA12-004B95C37F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14381">
              <a:defRPr/>
            </a:pPr>
            <a:endParaRPr lang="en-US" altLang="ja-JP" dirty="0"/>
          </a:p>
        </p:txBody>
      </p:sp>
      <p:sp>
        <p:nvSpPr>
          <p:cNvPr id="13316" name="スライド番号プレースホルダー 3">
            <a:extLst>
              <a:ext uri="{FF2B5EF4-FFF2-40B4-BE49-F238E27FC236}">
                <a16:creationId xmlns:a16="http://schemas.microsoft.com/office/drawing/2014/main" id="{175745B5-697F-4D58-BE0F-5AAF55ED6A5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35" indent="-285744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2977" indent="-228596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168" indent="-228596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359" indent="-228596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550" indent="-22859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741" indent="-22859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8932" indent="-22859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122" indent="-228596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DB4D767E-F028-4EBA-BBAC-F3C36524B3C9}" type="slidenum">
              <a:rPr lang="ja-JP" altLang="en-US" smtClean="0">
                <a:latin typeface="Calibri" panose="020F0502020204030204" pitchFamily="34" charset="0"/>
              </a:rPr>
              <a:pPr/>
              <a:t>0</a:t>
            </a:fld>
            <a:endParaRPr lang="ja-JP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84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918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68445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スライド イメージ プレースホルダー 1">
            <a:extLst>
              <a:ext uri="{FF2B5EF4-FFF2-40B4-BE49-F238E27FC236}">
                <a16:creationId xmlns:a16="http://schemas.microsoft.com/office/drawing/2014/main" id="{1CBA6D0E-63BB-412A-B165-23B433075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ノート プレースホルダー 2">
            <a:extLst>
              <a:ext uri="{FF2B5EF4-FFF2-40B4-BE49-F238E27FC236}">
                <a16:creationId xmlns:a16="http://schemas.microsoft.com/office/drawing/2014/main" id="{B02E207C-EA7D-4580-AC78-43ACC95949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 dirty="0"/>
          </a:p>
        </p:txBody>
      </p:sp>
      <p:sp>
        <p:nvSpPr>
          <p:cNvPr id="14340" name="スライド番号プレースホルダー 3">
            <a:extLst>
              <a:ext uri="{FF2B5EF4-FFF2-40B4-BE49-F238E27FC236}">
                <a16:creationId xmlns:a16="http://schemas.microsoft.com/office/drawing/2014/main" id="{112490D3-89F7-40AB-8147-B6DCE418B3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A0FDA90A-9FAF-4594-9AB8-AEA5E4730D11}" type="slidenum">
              <a:rPr lang="ja-JP" altLang="en-US" smtClean="0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63568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069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994149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5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sz="16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7C8DF55-0FDF-4E12-9BCD-EAC0D1A4F3DB}" type="slidenum">
              <a:rPr lang="ja-JP" altLang="en-US" smtClean="0"/>
              <a:pPr>
                <a:defRPr/>
              </a:pPr>
              <a:t>10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52042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419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C15C8FD8-868D-48C0-A177-F135971586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065" y="2135772"/>
            <a:ext cx="5181869" cy="2586456"/>
          </a:xfrm>
          <a:prstGeom prst="rect">
            <a:avLst/>
          </a:prstGeom>
        </p:spPr>
      </p:pic>
      <p:sp>
        <p:nvSpPr>
          <p:cNvPr id="12" name="フリーフォーム: 図形 11">
            <a:extLst>
              <a:ext uri="{FF2B5EF4-FFF2-40B4-BE49-F238E27FC236}">
                <a16:creationId xmlns:a16="http://schemas.microsoft.com/office/drawing/2014/main" id="{162FF05F-4F8A-4567-B357-5420AF6E5F07}"/>
              </a:ext>
            </a:extLst>
          </p:cNvPr>
          <p:cNvSpPr/>
          <p:nvPr userDrawn="1"/>
        </p:nvSpPr>
        <p:spPr>
          <a:xfrm flipH="1" flipV="1">
            <a:off x="7381678" y="6227290"/>
            <a:ext cx="2524322" cy="630710"/>
          </a:xfrm>
          <a:custGeom>
            <a:avLst/>
            <a:gdLst>
              <a:gd name="connsiteX0" fmla="*/ 0 w 2524322"/>
              <a:gd name="connsiteY0" fmla="*/ 630710 h 630710"/>
              <a:gd name="connsiteX1" fmla="*/ 0 w 2524322"/>
              <a:gd name="connsiteY1" fmla="*/ 0 h 630710"/>
              <a:gd name="connsiteX2" fmla="*/ 2524322 w 2524322"/>
              <a:gd name="connsiteY2" fmla="*/ 0 h 630710"/>
              <a:gd name="connsiteX3" fmla="*/ 2239090 w 2524322"/>
              <a:gd name="connsiteY3" fmla="*/ 58821 h 630710"/>
              <a:gd name="connsiteX4" fmla="*/ 283329 w 2524322"/>
              <a:gd name="connsiteY4" fmla="*/ 545762 h 63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322" h="630710">
                <a:moveTo>
                  <a:pt x="0" y="630710"/>
                </a:moveTo>
                <a:lnTo>
                  <a:pt x="0" y="0"/>
                </a:lnTo>
                <a:lnTo>
                  <a:pt x="2524322" y="0"/>
                </a:lnTo>
                <a:lnTo>
                  <a:pt x="2239090" y="58821"/>
                </a:lnTo>
                <a:cubicBezTo>
                  <a:pt x="1499396" y="221098"/>
                  <a:pt x="836549" y="386557"/>
                  <a:pt x="283329" y="54576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2CCF679C-4AAC-46E9-A148-06CD6E3380A2}"/>
              </a:ext>
            </a:extLst>
          </p:cNvPr>
          <p:cNvSpPr/>
          <p:nvPr userDrawn="1"/>
        </p:nvSpPr>
        <p:spPr>
          <a:xfrm>
            <a:off x="0" y="79964"/>
            <a:ext cx="9906000" cy="2119897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1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1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フリーフォーム: 図形 4">
            <a:extLst>
              <a:ext uri="{FF2B5EF4-FFF2-40B4-BE49-F238E27FC236}">
                <a16:creationId xmlns:a16="http://schemas.microsoft.com/office/drawing/2014/main" id="{F34A9248-22B8-43DF-B4ED-04D1FC85D894}"/>
              </a:ext>
            </a:extLst>
          </p:cNvPr>
          <p:cNvSpPr/>
          <p:nvPr userDrawn="1"/>
        </p:nvSpPr>
        <p:spPr>
          <a:xfrm>
            <a:off x="0" y="-1"/>
            <a:ext cx="9906000" cy="2121432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 flip="none" rotWithShape="1">
            <a:gsLst>
              <a:gs pos="36639">
                <a:srgbClr val="0087D1"/>
              </a:gs>
              <a:gs pos="0">
                <a:srgbClr val="00A0E9"/>
              </a:gs>
              <a:gs pos="69000">
                <a:srgbClr val="015DAE"/>
              </a:gs>
              <a:gs pos="100000">
                <a:srgbClr val="005FA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12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3D7B0B3-C650-4BF9-ACBD-19EE9BA2497D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522E73D-BA5F-4898-BF72-E5B601A61B05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rgbClr val="0070C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7702731D-9149-E48E-2F38-22D0AFC03268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FF46F48-DE2D-2698-7C77-0538E236AD7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2978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C00E736-B99F-109C-3239-D6DC4019301A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5340E1C-EEF4-F9D9-0330-5883EB0D9C67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rgbClr val="0070C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6" name="タイトル 1">
            <a:extLst>
              <a:ext uri="{FF2B5EF4-FFF2-40B4-BE49-F238E27FC236}">
                <a16:creationId xmlns:a16="http://schemas.microsoft.com/office/drawing/2014/main" id="{C8E51CBD-FBA5-48B4-841E-132B4FEAA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2" name="Holder 2">
            <a:extLst>
              <a:ext uri="{FF2B5EF4-FFF2-40B4-BE49-F238E27FC236}">
                <a16:creationId xmlns:a16="http://schemas.microsoft.com/office/drawing/2014/main" id="{174BA98E-02D2-8972-21EC-7AD26CFB4B30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A1BD04B-816A-E1FB-184C-7F45BB19A3E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878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6FFD5C5-8BF7-468A-B8AC-EF1D7762F0B5}"/>
              </a:ext>
            </a:extLst>
          </p:cNvPr>
          <p:cNvSpPr/>
          <p:nvPr userDrawn="1"/>
        </p:nvSpPr>
        <p:spPr>
          <a:xfrm>
            <a:off x="0" y="106363"/>
            <a:ext cx="9906000" cy="579437"/>
          </a:xfrm>
          <a:prstGeom prst="rect">
            <a:avLst/>
          </a:prstGeom>
          <a:solidFill>
            <a:srgbClr val="EFE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2AECA80-5511-4166-9B73-C50FC9C35778}"/>
              </a:ext>
            </a:extLst>
          </p:cNvPr>
          <p:cNvSpPr/>
          <p:nvPr userDrawn="1"/>
        </p:nvSpPr>
        <p:spPr>
          <a:xfrm>
            <a:off x="0" y="0"/>
            <a:ext cx="9906000" cy="176213"/>
          </a:xfrm>
          <a:prstGeom prst="rect">
            <a:avLst/>
          </a:prstGeom>
          <a:solidFill>
            <a:srgbClr val="9A79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B44A6670-AB69-4116-BB5E-7E4BB01F5DE6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>
            <a:extLst>
              <a:ext uri="{FF2B5EF4-FFF2-40B4-BE49-F238E27FC236}">
                <a16:creationId xmlns:a16="http://schemas.microsoft.com/office/drawing/2014/main" id="{2DEECBEB-07DA-4236-9026-B3D6BA4EF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108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B926339A-D587-7810-FC57-675CE5B4E37A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988F8DD-FB68-63A4-A28E-2CCDEE75906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8213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F68DAB-1A29-465D-83CE-37092B3CE3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9833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311C745-E2FD-464F-901D-9D7F4FFE3EFB}"/>
              </a:ext>
            </a:extLst>
          </p:cNvPr>
          <p:cNvSpPr/>
          <p:nvPr userDrawn="1"/>
        </p:nvSpPr>
        <p:spPr>
          <a:xfrm>
            <a:off x="0" y="0"/>
            <a:ext cx="9906000" cy="176213"/>
          </a:xfrm>
          <a:prstGeom prst="rect">
            <a:avLst/>
          </a:prstGeom>
          <a:gradFill>
            <a:gsLst>
              <a:gs pos="0">
                <a:srgbClr val="0598DF"/>
              </a:gs>
              <a:gs pos="100000">
                <a:srgbClr val="005AAB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" name="フリーフォーム: 図形 2">
            <a:extLst>
              <a:ext uri="{FF2B5EF4-FFF2-40B4-BE49-F238E27FC236}">
                <a16:creationId xmlns:a16="http://schemas.microsoft.com/office/drawing/2014/main" id="{0A55A995-1C2B-4FE7-9B4E-D814A5A25384}"/>
              </a:ext>
            </a:extLst>
          </p:cNvPr>
          <p:cNvSpPr/>
          <p:nvPr userDrawn="1"/>
        </p:nvSpPr>
        <p:spPr>
          <a:xfrm>
            <a:off x="390525" y="0"/>
            <a:ext cx="4700588" cy="176213"/>
          </a:xfrm>
          <a:custGeom>
            <a:avLst/>
            <a:gdLst>
              <a:gd name="connsiteX0" fmla="*/ 0 w 4700420"/>
              <a:gd name="connsiteY0" fmla="*/ 0 h 175846"/>
              <a:gd name="connsiteX1" fmla="*/ 4582479 w 4700420"/>
              <a:gd name="connsiteY1" fmla="*/ 0 h 175846"/>
              <a:gd name="connsiteX2" fmla="*/ 4700420 w 4700420"/>
              <a:gd name="connsiteY2" fmla="*/ 175846 h 175846"/>
              <a:gd name="connsiteX3" fmla="*/ 117940 w 4700420"/>
              <a:gd name="connsiteY3" fmla="*/ 175846 h 175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0420" h="175846">
                <a:moveTo>
                  <a:pt x="0" y="0"/>
                </a:moveTo>
                <a:lnTo>
                  <a:pt x="4582479" y="0"/>
                </a:lnTo>
                <a:lnTo>
                  <a:pt x="4700420" y="175846"/>
                </a:lnTo>
                <a:lnTo>
                  <a:pt x="117940" y="175846"/>
                </a:lnTo>
                <a:close/>
              </a:path>
            </a:pathLst>
          </a:custGeom>
          <a:solidFill>
            <a:srgbClr val="008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36455A2-23BB-48CB-8E09-CAAB09C6BED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-8626" y="6661860"/>
            <a:ext cx="1245854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r>
              <a:rPr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©</a:t>
            </a:r>
            <a:r>
              <a:rPr lang="en-US" altLang="ja-JP" sz="7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DreamNexus</a:t>
            </a:r>
            <a:r>
              <a:rPr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7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Co.,Ltd</a:t>
            </a:r>
            <a:r>
              <a:rPr lang="en-US" altLang="ja-JP" sz="7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243B9D8-5928-0017-4A2D-9ED9554B3B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744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847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F8671D3-D2D4-4DA4-9E63-3084879C08A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713538"/>
            <a:ext cx="2741613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/>
          <a:lstStyle>
            <a:lvl1pPr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charset="-128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ja-JP" altLang="en-US" sz="600" dirty="0">
                <a:solidFill>
                  <a:srgbClr val="261F1C"/>
                </a:solidFill>
              </a:rPr>
              <a:t>　　       </a:t>
            </a:r>
            <a:r>
              <a:rPr lang="en-US" altLang="ja-JP" sz="700" dirty="0"/>
              <a:t>Copyright (C) Dream</a:t>
            </a:r>
            <a:r>
              <a:rPr lang="ja-JP" altLang="en-US" sz="700" dirty="0"/>
              <a:t>　</a:t>
            </a:r>
            <a:r>
              <a:rPr lang="en-US" altLang="ja-JP" sz="700" dirty="0"/>
              <a:t>Nexus </a:t>
            </a:r>
            <a:r>
              <a:rPr lang="en-US" altLang="ja-JP" sz="700" dirty="0" err="1"/>
              <a:t>inc.</a:t>
            </a:r>
            <a:r>
              <a:rPr lang="en-US" altLang="ja-JP" sz="700" dirty="0"/>
              <a:t> All Rights Reserved.</a:t>
            </a:r>
            <a:endParaRPr lang="ja-JP" altLang="en-US" sz="700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9158F1F-4F13-4CC4-9C70-7727773979CD}"/>
              </a:ext>
            </a:extLst>
          </p:cNvPr>
          <p:cNvSpPr txBox="1">
            <a:spLocks/>
          </p:cNvSpPr>
          <p:nvPr userDrawn="1"/>
        </p:nvSpPr>
        <p:spPr>
          <a:xfrm>
            <a:off x="9317038" y="6672263"/>
            <a:ext cx="557212" cy="211137"/>
          </a:xfrm>
          <a:prstGeom prst="rect">
            <a:avLst/>
          </a:prstGeom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defRPr/>
            </a:pPr>
            <a:fld id="{A4A0E3E1-8578-4540-855E-69E5B9AE1796}" type="slidenum">
              <a:rPr lang="ja-JP" altLang="en-US" sz="900" smtClean="0">
                <a:solidFill>
                  <a:srgbClr val="261F1C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pPr algn="r" eaLnBrk="1" hangingPunct="1">
                <a:defRPr/>
              </a:pPr>
              <a:t>‹#›</a:t>
            </a:fld>
            <a:endParaRPr lang="ja-JP" altLang="en-US" sz="900">
              <a:solidFill>
                <a:srgbClr val="261F1C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3B42950-AE86-4804-A9DE-DD9E4D39A718}"/>
              </a:ext>
            </a:extLst>
          </p:cNvPr>
          <p:cNvSpPr/>
          <p:nvPr userDrawn="1"/>
        </p:nvSpPr>
        <p:spPr>
          <a:xfrm>
            <a:off x="0" y="0"/>
            <a:ext cx="9906000" cy="6429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1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5300" y="1107329"/>
            <a:ext cx="8915400" cy="53071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+mn-ea"/>
                <a:ea typeface="+mn-ea"/>
                <a:cs typeface="Meiryo UI" panose="020B0604030504040204" pitchFamily="50" charset="-128"/>
              </a:defRPr>
            </a:lvl1pPr>
            <a:lvl2pPr marL="685800" indent="-228600"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ea"/>
                <a:ea typeface="+mn-ea"/>
                <a:cs typeface="Meiryo UI" panose="020B0604030504040204" pitchFamily="50" charset="-128"/>
              </a:defRPr>
            </a:lvl2pPr>
            <a:lvl3pPr marL="1143000" indent="-228600">
              <a:buFont typeface="Wingdings" panose="05000000000000000000" pitchFamily="2" charset="2"/>
              <a:buChar char="Ø"/>
              <a:defRPr sz="1800">
                <a:solidFill>
                  <a:schemeClr val="tx1"/>
                </a:solidFill>
                <a:latin typeface="+mn-ea"/>
                <a:ea typeface="+mn-ea"/>
                <a:cs typeface="Meiryo UI" panose="020B0604030504040204" pitchFamily="50" charset="-128"/>
              </a:defRPr>
            </a:lvl3pPr>
            <a:lvl4pPr marL="1600200" indent="-228600"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+mn-ea"/>
                <a:ea typeface="+mn-ea"/>
                <a:cs typeface="Meiryo UI" panose="020B0604030504040204" pitchFamily="50" charset="-128"/>
              </a:defRPr>
            </a:lvl4pPr>
            <a:lvl5pPr marL="2057400" indent="-228600">
              <a:buFont typeface="Wingdings" panose="05000000000000000000" pitchFamily="2" charset="2"/>
              <a:buChar char="ü"/>
              <a:defRPr sz="1600">
                <a:solidFill>
                  <a:schemeClr val="tx1"/>
                </a:solidFill>
                <a:latin typeface="+mn-ea"/>
                <a:ea typeface="+mn-ea"/>
                <a:cs typeface="Meiryo UI" panose="020B0604030504040204" pitchFamily="50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606095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243" r:id="rId1"/>
    <p:sldLayoutId id="2147484256" r:id="rId2"/>
    <p:sldLayoutId id="2147484255" r:id="rId3"/>
    <p:sldLayoutId id="2147484252" r:id="rId4"/>
    <p:sldLayoutId id="2147484244" r:id="rId5"/>
    <p:sldLayoutId id="2147484253" r:id="rId6"/>
    <p:sldLayoutId id="2147484245" r:id="rId7"/>
    <p:sldLayoutId id="2147484254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7" Type="http://schemas.openxmlformats.org/officeDocument/2006/relationships/image" Target="../media/image15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6.jp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jpeg"/><Relationship Id="rId3" Type="http://schemas.openxmlformats.org/officeDocument/2006/relationships/image" Target="../media/image160.png"/><Relationship Id="rId7" Type="http://schemas.openxmlformats.org/officeDocument/2006/relationships/image" Target="../media/image16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jpeg"/><Relationship Id="rId11" Type="http://schemas.openxmlformats.org/officeDocument/2006/relationships/image" Target="../media/image168.jpeg"/><Relationship Id="rId5" Type="http://schemas.openxmlformats.org/officeDocument/2006/relationships/image" Target="../media/image162.jpeg"/><Relationship Id="rId10" Type="http://schemas.openxmlformats.org/officeDocument/2006/relationships/image" Target="../media/image167.jpeg"/><Relationship Id="rId4" Type="http://schemas.openxmlformats.org/officeDocument/2006/relationships/image" Target="../media/image161.svg"/><Relationship Id="rId9" Type="http://schemas.openxmlformats.org/officeDocument/2006/relationships/image" Target="../media/image16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eam-nexus.co.jp/" TargetMode="External"/><Relationship Id="rId3" Type="http://schemas.openxmlformats.org/officeDocument/2006/relationships/image" Target="../media/image170.png"/><Relationship Id="rId7" Type="http://schemas.openxmlformats.org/officeDocument/2006/relationships/hyperlink" Target="mailto:sales@dream-nexus.co.j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2.png"/><Relationship Id="rId5" Type="http://schemas.openxmlformats.org/officeDocument/2006/relationships/hyperlink" Target="https://www.dream-nexus.co.jp/contact" TargetMode="External"/><Relationship Id="rId4" Type="http://schemas.openxmlformats.org/officeDocument/2006/relationships/image" Target="../media/image17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.png"/><Relationship Id="rId117" Type="http://schemas.openxmlformats.org/officeDocument/2006/relationships/image" Target="../media/image117.jpg"/><Relationship Id="rId21" Type="http://schemas.openxmlformats.org/officeDocument/2006/relationships/image" Target="../media/image21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63" Type="http://schemas.openxmlformats.org/officeDocument/2006/relationships/image" Target="../media/image63.png"/><Relationship Id="rId68" Type="http://schemas.openxmlformats.org/officeDocument/2006/relationships/image" Target="../media/image68.png"/><Relationship Id="rId84" Type="http://schemas.openxmlformats.org/officeDocument/2006/relationships/image" Target="../media/image84.png"/><Relationship Id="rId89" Type="http://schemas.openxmlformats.org/officeDocument/2006/relationships/image" Target="../media/image89.png"/><Relationship Id="rId112" Type="http://schemas.openxmlformats.org/officeDocument/2006/relationships/image" Target="../media/image112.png"/><Relationship Id="rId16" Type="http://schemas.openxmlformats.org/officeDocument/2006/relationships/image" Target="../media/image16.jpg"/><Relationship Id="rId107" Type="http://schemas.openxmlformats.org/officeDocument/2006/relationships/image" Target="../media/image107.jpg"/><Relationship Id="rId11" Type="http://schemas.openxmlformats.org/officeDocument/2006/relationships/image" Target="../media/image11.png"/><Relationship Id="rId32" Type="http://schemas.openxmlformats.org/officeDocument/2006/relationships/image" Target="../media/image32.jpg"/><Relationship Id="rId37" Type="http://schemas.openxmlformats.org/officeDocument/2006/relationships/image" Target="../media/image37.jpg"/><Relationship Id="rId53" Type="http://schemas.openxmlformats.org/officeDocument/2006/relationships/image" Target="../media/image53.jpg"/><Relationship Id="rId58" Type="http://schemas.openxmlformats.org/officeDocument/2006/relationships/image" Target="../media/image58.png"/><Relationship Id="rId74" Type="http://schemas.openxmlformats.org/officeDocument/2006/relationships/image" Target="../media/image74.png"/><Relationship Id="rId79" Type="http://schemas.openxmlformats.org/officeDocument/2006/relationships/image" Target="../media/image79.png"/><Relationship Id="rId102" Type="http://schemas.openxmlformats.org/officeDocument/2006/relationships/image" Target="../media/image102.jpg"/><Relationship Id="rId123" Type="http://schemas.openxmlformats.org/officeDocument/2006/relationships/image" Target="../media/image123.svg"/><Relationship Id="rId5" Type="http://schemas.openxmlformats.org/officeDocument/2006/relationships/image" Target="../media/image5.png"/><Relationship Id="rId90" Type="http://schemas.openxmlformats.org/officeDocument/2006/relationships/image" Target="../media/image90.png"/><Relationship Id="rId95" Type="http://schemas.openxmlformats.org/officeDocument/2006/relationships/image" Target="../media/image95.png"/><Relationship Id="rId22" Type="http://schemas.openxmlformats.org/officeDocument/2006/relationships/image" Target="../media/image22.png"/><Relationship Id="rId27" Type="http://schemas.openxmlformats.org/officeDocument/2006/relationships/image" Target="../media/image27.jp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64" Type="http://schemas.openxmlformats.org/officeDocument/2006/relationships/image" Target="../media/image64.jpg"/><Relationship Id="rId69" Type="http://schemas.openxmlformats.org/officeDocument/2006/relationships/image" Target="../media/image69.png"/><Relationship Id="rId113" Type="http://schemas.openxmlformats.org/officeDocument/2006/relationships/image" Target="../media/image113.png"/><Relationship Id="rId118" Type="http://schemas.openxmlformats.org/officeDocument/2006/relationships/image" Target="../media/image118.png"/><Relationship Id="rId80" Type="http://schemas.openxmlformats.org/officeDocument/2006/relationships/image" Target="../media/image80.png"/><Relationship Id="rId85" Type="http://schemas.openxmlformats.org/officeDocument/2006/relationships/image" Target="../media/image85.jp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59" Type="http://schemas.openxmlformats.org/officeDocument/2006/relationships/image" Target="../media/image59.png"/><Relationship Id="rId103" Type="http://schemas.openxmlformats.org/officeDocument/2006/relationships/image" Target="../media/image103.jpg"/><Relationship Id="rId108" Type="http://schemas.openxmlformats.org/officeDocument/2006/relationships/image" Target="../media/image108.jpg"/><Relationship Id="rId124" Type="http://schemas.openxmlformats.org/officeDocument/2006/relationships/image" Target="../media/image124.png"/><Relationship Id="rId54" Type="http://schemas.openxmlformats.org/officeDocument/2006/relationships/image" Target="../media/image54.png"/><Relationship Id="rId70" Type="http://schemas.openxmlformats.org/officeDocument/2006/relationships/image" Target="../media/image70.png"/><Relationship Id="rId75" Type="http://schemas.openxmlformats.org/officeDocument/2006/relationships/image" Target="../media/image75.png"/><Relationship Id="rId91" Type="http://schemas.openxmlformats.org/officeDocument/2006/relationships/image" Target="../media/image91.png"/><Relationship Id="rId96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49" Type="http://schemas.openxmlformats.org/officeDocument/2006/relationships/image" Target="../media/image49.png"/><Relationship Id="rId114" Type="http://schemas.openxmlformats.org/officeDocument/2006/relationships/image" Target="../media/image114.png"/><Relationship Id="rId119" Type="http://schemas.openxmlformats.org/officeDocument/2006/relationships/image" Target="../media/image119.jpg"/><Relationship Id="rId44" Type="http://schemas.openxmlformats.org/officeDocument/2006/relationships/image" Target="../media/image44.png"/><Relationship Id="rId60" Type="http://schemas.openxmlformats.org/officeDocument/2006/relationships/image" Target="../media/image60.png"/><Relationship Id="rId65" Type="http://schemas.openxmlformats.org/officeDocument/2006/relationships/image" Target="../media/image65.png"/><Relationship Id="rId81" Type="http://schemas.openxmlformats.org/officeDocument/2006/relationships/image" Target="../media/image81.png"/><Relationship Id="rId86" Type="http://schemas.openxmlformats.org/officeDocument/2006/relationships/image" Target="../media/image86.png"/><Relationship Id="rId4" Type="http://schemas.openxmlformats.org/officeDocument/2006/relationships/image" Target="../media/image4.jpg"/><Relationship Id="rId9" Type="http://schemas.openxmlformats.org/officeDocument/2006/relationships/image" Target="../media/image9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9" Type="http://schemas.openxmlformats.org/officeDocument/2006/relationships/image" Target="../media/image39.png"/><Relationship Id="rId109" Type="http://schemas.openxmlformats.org/officeDocument/2006/relationships/image" Target="../media/image109.jpg"/><Relationship Id="rId34" Type="http://schemas.openxmlformats.org/officeDocument/2006/relationships/image" Target="../media/image34.png"/><Relationship Id="rId50" Type="http://schemas.openxmlformats.org/officeDocument/2006/relationships/image" Target="../media/image50.png"/><Relationship Id="rId55" Type="http://schemas.openxmlformats.org/officeDocument/2006/relationships/image" Target="../media/image55.png"/><Relationship Id="rId76" Type="http://schemas.openxmlformats.org/officeDocument/2006/relationships/image" Target="../media/image76.jpg"/><Relationship Id="rId97" Type="http://schemas.openxmlformats.org/officeDocument/2006/relationships/image" Target="../media/image97.png"/><Relationship Id="rId104" Type="http://schemas.openxmlformats.org/officeDocument/2006/relationships/image" Target="../media/image104.png"/><Relationship Id="rId120" Type="http://schemas.openxmlformats.org/officeDocument/2006/relationships/image" Target="../media/image120.png"/><Relationship Id="rId7" Type="http://schemas.openxmlformats.org/officeDocument/2006/relationships/image" Target="../media/image7.png"/><Relationship Id="rId71" Type="http://schemas.openxmlformats.org/officeDocument/2006/relationships/image" Target="../media/image71.png"/><Relationship Id="rId92" Type="http://schemas.openxmlformats.org/officeDocument/2006/relationships/image" Target="../media/image92.png"/><Relationship Id="rId2" Type="http://schemas.openxmlformats.org/officeDocument/2006/relationships/notesSlide" Target="../notesSlides/notesSlide3.xml"/><Relationship Id="rId29" Type="http://schemas.openxmlformats.org/officeDocument/2006/relationships/image" Target="../media/image29.png"/><Relationship Id="rId24" Type="http://schemas.openxmlformats.org/officeDocument/2006/relationships/image" Target="../media/image24.jp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66" Type="http://schemas.openxmlformats.org/officeDocument/2006/relationships/image" Target="../media/image66.png"/><Relationship Id="rId87" Type="http://schemas.openxmlformats.org/officeDocument/2006/relationships/image" Target="../media/image87.png"/><Relationship Id="rId110" Type="http://schemas.openxmlformats.org/officeDocument/2006/relationships/image" Target="../media/image110.png"/><Relationship Id="rId115" Type="http://schemas.openxmlformats.org/officeDocument/2006/relationships/image" Target="../media/image115.png"/><Relationship Id="rId61" Type="http://schemas.openxmlformats.org/officeDocument/2006/relationships/image" Target="../media/image61.png"/><Relationship Id="rId82" Type="http://schemas.openxmlformats.org/officeDocument/2006/relationships/image" Target="../media/image82.png"/><Relationship Id="rId19" Type="http://schemas.openxmlformats.org/officeDocument/2006/relationships/image" Target="../media/image19.png"/><Relationship Id="rId14" Type="http://schemas.openxmlformats.org/officeDocument/2006/relationships/image" Target="../media/image14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56" Type="http://schemas.openxmlformats.org/officeDocument/2006/relationships/image" Target="../media/image56.png"/><Relationship Id="rId77" Type="http://schemas.openxmlformats.org/officeDocument/2006/relationships/image" Target="../media/image77.png"/><Relationship Id="rId100" Type="http://schemas.openxmlformats.org/officeDocument/2006/relationships/image" Target="../media/image100.png"/><Relationship Id="rId105" Type="http://schemas.openxmlformats.org/officeDocument/2006/relationships/image" Target="../media/image105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Relationship Id="rId72" Type="http://schemas.openxmlformats.org/officeDocument/2006/relationships/image" Target="../media/image72.png"/><Relationship Id="rId93" Type="http://schemas.openxmlformats.org/officeDocument/2006/relationships/image" Target="../media/image93.png"/><Relationship Id="rId98" Type="http://schemas.openxmlformats.org/officeDocument/2006/relationships/image" Target="../media/image98.png"/><Relationship Id="rId121" Type="http://schemas.openxmlformats.org/officeDocument/2006/relationships/image" Target="../media/image121.png"/><Relationship Id="rId3" Type="http://schemas.openxmlformats.org/officeDocument/2006/relationships/image" Target="../media/image3.png"/><Relationship Id="rId25" Type="http://schemas.openxmlformats.org/officeDocument/2006/relationships/image" Target="../media/image25.png"/><Relationship Id="rId46" Type="http://schemas.openxmlformats.org/officeDocument/2006/relationships/image" Target="../media/image46.jpg"/><Relationship Id="rId67" Type="http://schemas.openxmlformats.org/officeDocument/2006/relationships/image" Target="../media/image67.png"/><Relationship Id="rId116" Type="http://schemas.openxmlformats.org/officeDocument/2006/relationships/image" Target="../media/image116.png"/><Relationship Id="rId20" Type="http://schemas.openxmlformats.org/officeDocument/2006/relationships/image" Target="../media/image20.png"/><Relationship Id="rId41" Type="http://schemas.openxmlformats.org/officeDocument/2006/relationships/image" Target="../media/image41.jpg"/><Relationship Id="rId62" Type="http://schemas.openxmlformats.org/officeDocument/2006/relationships/image" Target="../media/image62.png"/><Relationship Id="rId83" Type="http://schemas.openxmlformats.org/officeDocument/2006/relationships/image" Target="../media/image83.png"/><Relationship Id="rId88" Type="http://schemas.openxmlformats.org/officeDocument/2006/relationships/image" Target="../media/image88.png"/><Relationship Id="rId111" Type="http://schemas.openxmlformats.org/officeDocument/2006/relationships/image" Target="../media/image111.png"/><Relationship Id="rId15" Type="http://schemas.openxmlformats.org/officeDocument/2006/relationships/image" Target="../media/image15.png"/><Relationship Id="rId36" Type="http://schemas.openxmlformats.org/officeDocument/2006/relationships/image" Target="../media/image36.png"/><Relationship Id="rId57" Type="http://schemas.openxmlformats.org/officeDocument/2006/relationships/image" Target="../media/image57.jpg"/><Relationship Id="rId106" Type="http://schemas.openxmlformats.org/officeDocument/2006/relationships/image" Target="../media/image106.png"/><Relationship Id="rId10" Type="http://schemas.openxmlformats.org/officeDocument/2006/relationships/image" Target="../media/image10.png"/><Relationship Id="rId31" Type="http://schemas.openxmlformats.org/officeDocument/2006/relationships/image" Target="../media/image31.png"/><Relationship Id="rId52" Type="http://schemas.openxmlformats.org/officeDocument/2006/relationships/image" Target="../media/image52.png"/><Relationship Id="rId73" Type="http://schemas.openxmlformats.org/officeDocument/2006/relationships/image" Target="../media/image73.png"/><Relationship Id="rId78" Type="http://schemas.openxmlformats.org/officeDocument/2006/relationships/image" Target="../media/image78.png"/><Relationship Id="rId94" Type="http://schemas.openxmlformats.org/officeDocument/2006/relationships/image" Target="../media/image94.png"/><Relationship Id="rId99" Type="http://schemas.openxmlformats.org/officeDocument/2006/relationships/image" Target="../media/image99.png"/><Relationship Id="rId101" Type="http://schemas.openxmlformats.org/officeDocument/2006/relationships/image" Target="../media/image101.png"/><Relationship Id="rId122" Type="http://schemas.openxmlformats.org/officeDocument/2006/relationships/image" Target="../media/image1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6.jpg"/><Relationship Id="rId5" Type="http://schemas.openxmlformats.org/officeDocument/2006/relationships/image" Target="../media/image129.png"/><Relationship Id="rId4" Type="http://schemas.openxmlformats.org/officeDocument/2006/relationships/image" Target="../media/image1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25.png"/><Relationship Id="rId4" Type="http://schemas.openxmlformats.org/officeDocument/2006/relationships/image" Target="../media/image12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png"/><Relationship Id="rId3" Type="http://schemas.openxmlformats.org/officeDocument/2006/relationships/image" Target="../media/image132.png"/><Relationship Id="rId7" Type="http://schemas.openxmlformats.org/officeDocument/2006/relationships/image" Target="../media/image136.jpeg"/><Relationship Id="rId12" Type="http://schemas.openxmlformats.org/officeDocument/2006/relationships/image" Target="../media/image141.svg"/><Relationship Id="rId17" Type="http://schemas.openxmlformats.org/officeDocument/2006/relationships/image" Target="../media/image146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5.jpeg"/><Relationship Id="rId11" Type="http://schemas.openxmlformats.org/officeDocument/2006/relationships/image" Target="../media/image140.svg"/><Relationship Id="rId5" Type="http://schemas.openxmlformats.org/officeDocument/2006/relationships/image" Target="../media/image134.jpeg"/><Relationship Id="rId15" Type="http://schemas.openxmlformats.org/officeDocument/2006/relationships/image" Target="../media/image144.png"/><Relationship Id="rId10" Type="http://schemas.openxmlformats.org/officeDocument/2006/relationships/image" Target="../media/image139.jpeg"/><Relationship Id="rId4" Type="http://schemas.openxmlformats.org/officeDocument/2006/relationships/image" Target="../media/image133.svg"/><Relationship Id="rId9" Type="http://schemas.openxmlformats.org/officeDocument/2006/relationships/image" Target="../media/image138.svg"/><Relationship Id="rId14" Type="http://schemas.openxmlformats.org/officeDocument/2006/relationships/image" Target="../media/image1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svg"/><Relationship Id="rId2" Type="http://schemas.openxmlformats.org/officeDocument/2006/relationships/image" Target="../media/image150.sv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testee.co/" TargetMode="External"/><Relationship Id="rId4" Type="http://schemas.openxmlformats.org/officeDocument/2006/relationships/image" Target="../media/image15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9">
            <a:extLst>
              <a:ext uri="{FF2B5EF4-FFF2-40B4-BE49-F238E27FC236}">
                <a16:creationId xmlns:a16="http://schemas.microsoft.com/office/drawing/2014/main" id="{92E9DC22-2273-4582-A935-7EEC8A17C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8320" y="4934273"/>
            <a:ext cx="5656631" cy="5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学生へのリーチを最大化する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広告配信サービス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01238E5-8D6E-3E17-3F0F-F58FAB2865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3" y="538885"/>
            <a:ext cx="4160183" cy="42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2070E148-68DA-599F-282D-D205EB44BCAA}"/>
              </a:ext>
            </a:extLst>
          </p:cNvPr>
          <p:cNvGrpSpPr/>
          <p:nvPr/>
        </p:nvGrpSpPr>
        <p:grpSpPr>
          <a:xfrm>
            <a:off x="963276" y="852118"/>
            <a:ext cx="5290891" cy="3387764"/>
            <a:chOff x="658476" y="509218"/>
            <a:chExt cx="5290891" cy="3387764"/>
          </a:xfrm>
        </p:grpSpPr>
        <p:pic>
          <p:nvPicPr>
            <p:cNvPr id="22" name="図 21" descr="デスクトップコンピューターの画面&#10;&#10;自動的に生成された説明">
              <a:extLst>
                <a:ext uri="{FF2B5EF4-FFF2-40B4-BE49-F238E27FC236}">
                  <a16:creationId xmlns:a16="http://schemas.microsoft.com/office/drawing/2014/main" id="{2069260A-E374-D9BD-49F4-B195C25715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76" y="509218"/>
              <a:ext cx="5290891" cy="3387764"/>
            </a:xfrm>
            <a:prstGeom prst="rect">
              <a:avLst/>
            </a:prstGeom>
          </p:spPr>
        </p:pic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5003070A-E032-E346-A1DF-62F4B456536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5378" y="1948804"/>
              <a:ext cx="912887" cy="652062"/>
            </a:xfrm>
            <a:prstGeom prst="rect">
              <a:avLst/>
            </a:prstGeom>
            <a:solidFill>
              <a:srgbClr val="008FDA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00×500</a:t>
              </a: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831043CE-F364-8FB1-4C72-8BA2857B594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4898" y="1399597"/>
              <a:ext cx="594996" cy="1189991"/>
            </a:xfrm>
            <a:prstGeom prst="rect">
              <a:avLst/>
            </a:prstGeom>
            <a:solidFill>
              <a:srgbClr val="008FDA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en-US" altLang="ja-JP" sz="800" kern="0" spc="-3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600×1200</a:t>
              </a:r>
            </a:p>
          </p:txBody>
        </p:sp>
        <p:sp>
          <p:nvSpPr>
            <p:cNvPr id="26" name="正方形/長方形 25">
              <a:extLst>
                <a:ext uri="{FF2B5EF4-FFF2-40B4-BE49-F238E27FC236}">
                  <a16:creationId xmlns:a16="http://schemas.microsoft.com/office/drawing/2014/main" id="{88487748-B264-8AE4-4E8B-9C46A26F221B}"/>
                </a:ext>
              </a:extLst>
            </p:cNvPr>
            <p:cNvSpPr>
              <a:spLocks/>
            </p:cNvSpPr>
            <p:nvPr/>
          </p:nvSpPr>
          <p:spPr>
            <a:xfrm>
              <a:off x="2095044" y="1399597"/>
              <a:ext cx="1811604" cy="223962"/>
            </a:xfrm>
            <a:prstGeom prst="rect">
              <a:avLst/>
            </a:prstGeom>
            <a:solidFill>
              <a:srgbClr val="008FDA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1456</a:t>
              </a:r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×180</a:t>
              </a:r>
              <a:endParaRPr kumimoji="1" lang="ja-JP" altLang="en-US" sz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pic>
        <p:nvPicPr>
          <p:cNvPr id="7" name="図 6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014B4350-80A9-201B-E539-916E6671D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1" y="823543"/>
            <a:ext cx="2779959" cy="338776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B89FE14-A7AB-AFF0-C5C8-88BE023912EC}"/>
              </a:ext>
            </a:extLst>
          </p:cNvPr>
          <p:cNvSpPr>
            <a:spLocks noChangeAspect="1"/>
          </p:cNvSpPr>
          <p:nvPr/>
        </p:nvSpPr>
        <p:spPr>
          <a:xfrm>
            <a:off x="908512" y="1516542"/>
            <a:ext cx="912887" cy="652062"/>
          </a:xfrm>
          <a:prstGeom prst="rect">
            <a:avLst/>
          </a:prstGeom>
          <a:solidFill>
            <a:srgbClr val="008FD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</a:t>
            </a:r>
            <a:r>
              <a:rPr kumimoji="1" lang="en-US" altLang="ja-JP" sz="800" dirty="0">
                <a:solidFill>
                  <a:schemeClr val="bg1"/>
                </a:solidFill>
              </a:rPr>
              <a:t>00×500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BBEA4204-4294-42C7-2499-F77D954C454D}"/>
              </a:ext>
            </a:extLst>
          </p:cNvPr>
          <p:cNvSpPr>
            <a:spLocks noChangeAspect="1"/>
          </p:cNvSpPr>
          <p:nvPr/>
        </p:nvSpPr>
        <p:spPr>
          <a:xfrm>
            <a:off x="853210" y="3366401"/>
            <a:ext cx="1021978" cy="159684"/>
          </a:xfrm>
          <a:prstGeom prst="rect">
            <a:avLst/>
          </a:prstGeom>
          <a:solidFill>
            <a:srgbClr val="008FD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0×100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3870802-6133-618B-0B56-FC613E0DABE6}"/>
              </a:ext>
            </a:extLst>
          </p:cNvPr>
          <p:cNvSpPr>
            <a:spLocks noChangeAspect="1"/>
          </p:cNvSpPr>
          <p:nvPr/>
        </p:nvSpPr>
        <p:spPr>
          <a:xfrm>
            <a:off x="852759" y="2984893"/>
            <a:ext cx="1021978" cy="316800"/>
          </a:xfrm>
          <a:prstGeom prst="rect">
            <a:avLst/>
          </a:prstGeom>
          <a:solidFill>
            <a:srgbClr val="008FDA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0×200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29" name="テキスト ボックス 3">
            <a:extLst>
              <a:ext uri="{FF2B5EF4-FFF2-40B4-BE49-F238E27FC236}">
                <a16:creationId xmlns:a16="http://schemas.microsoft.com/office/drawing/2014/main" id="{A38E5F3A-A0B4-CD61-8444-7CCF829D10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■入稿イメージ</a:t>
            </a:r>
          </a:p>
        </p:txBody>
      </p:sp>
      <p:sp>
        <p:nvSpPr>
          <p:cNvPr id="31" name="タイトル 1">
            <a:extLst>
              <a:ext uri="{FF2B5EF4-FFF2-40B4-BE49-F238E27FC236}">
                <a16:creationId xmlns:a16="http://schemas.microsoft.com/office/drawing/2014/main" id="{8F0699CC-116D-8D5A-32B7-AE402680F5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93700" y="271463"/>
            <a:ext cx="9288463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入稿規定</a:t>
            </a:r>
          </a:p>
        </p:txBody>
      </p:sp>
      <p:graphicFrame>
        <p:nvGraphicFramePr>
          <p:cNvPr id="32" name="表 31">
            <a:extLst>
              <a:ext uri="{FF2B5EF4-FFF2-40B4-BE49-F238E27FC236}">
                <a16:creationId xmlns:a16="http://schemas.microsoft.com/office/drawing/2014/main" id="{8E60618D-58BB-F1FC-10D9-D18C4C183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63631"/>
              </p:ext>
            </p:extLst>
          </p:nvPr>
        </p:nvGraphicFramePr>
        <p:xfrm>
          <a:off x="741417" y="3921861"/>
          <a:ext cx="8484365" cy="262228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4036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24110451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892357857"/>
                    </a:ext>
                  </a:extLst>
                </a:gridCol>
              </a:tblGrid>
              <a:tr h="2461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原稿規定一覧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8FD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dirty="0">
                          <a:solidFill>
                            <a:schemeClr val="bg1"/>
                          </a:solidFill>
                        </a:rPr>
                        <a:t>共通</a:t>
                      </a:r>
                      <a:endParaRPr kumimoji="1" lang="ja-JP" altLang="en-US" sz="1000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8F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8FD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bg1"/>
                          </a:solidFill>
                        </a:rPr>
                        <a:t>PC</a:t>
                      </a:r>
                      <a:endParaRPr kumimoji="1" lang="ja-JP" altLang="en-US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8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6143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サイズ</a:t>
                      </a:r>
                    </a:p>
                  </a:txBody>
                  <a:tcPr marL="108000" marR="72000" marT="46800" marB="36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180×180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（企業またはサービスロゴ）</a:t>
                      </a:r>
                    </a:p>
                  </a:txBody>
                  <a:tcPr marL="108000" marR="72000" marT="46800" marB="36000">
                    <a:lnT w="952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テキストは弊社専用フォーマットに記載の上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ご入稿ください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/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</a:p>
                    <a:p>
                      <a:r>
                        <a:rPr kumimoji="1" lang="en-US" altLang="ja-JP" sz="800" dirty="0">
                          <a:solidFill>
                            <a:schemeClr val="tx1"/>
                          </a:solidFill>
                        </a:rPr>
                        <a:t>※</a:t>
                      </a: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</a:rPr>
                        <a:t>テキストは、弊社専用フォーマットに記載の上ご入稿ください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970×250</a:t>
                      </a: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</a:rPr>
                        <a:t>	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1456×180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600×1200</a:t>
                      </a:r>
                    </a:p>
                  </a:txBody>
                  <a:tcPr marL="108000" marR="72000" marT="46800" marB="36000"/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容量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300KB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未満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3771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その他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altLang="ja-JP" sz="1000" dirty="0"/>
                        <a:t>JPEG</a:t>
                      </a:r>
                      <a:r>
                        <a:rPr lang="ja-JP" altLang="en-US" sz="1000" dirty="0"/>
                        <a:t>データでの入稿を推奨／カラーコードは</a:t>
                      </a:r>
                      <a:r>
                        <a:rPr lang="en-US" altLang="ja-JP" sz="1000" dirty="0"/>
                        <a:t>RGB</a:t>
                      </a:r>
                      <a:r>
                        <a:rPr lang="ja-JP" altLang="en-US" sz="1000" dirty="0"/>
                        <a:t>形式</a:t>
                      </a:r>
                    </a:p>
                    <a:p>
                      <a:pPr algn="l"/>
                      <a:r>
                        <a:rPr lang="ja-JP" altLang="en-US" sz="1000" dirty="0"/>
                        <a:t>メニューによっては配信されないバナーサイズがございます。</a:t>
                      </a: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B9A351F2-7C5E-068F-73D0-789272BB494A}"/>
              </a:ext>
            </a:extLst>
          </p:cNvPr>
          <p:cNvGrpSpPr/>
          <p:nvPr/>
        </p:nvGrpSpPr>
        <p:grpSpPr>
          <a:xfrm>
            <a:off x="7805753" y="1219341"/>
            <a:ext cx="1655747" cy="2620782"/>
            <a:chOff x="7348553" y="876441"/>
            <a:chExt cx="1655747" cy="2620782"/>
          </a:xfrm>
        </p:grpSpPr>
        <p:pic>
          <p:nvPicPr>
            <p:cNvPr id="34" name="object 3">
              <a:extLst>
                <a:ext uri="{FF2B5EF4-FFF2-40B4-BE49-F238E27FC236}">
                  <a16:creationId xmlns:a16="http://schemas.microsoft.com/office/drawing/2014/main" id="{76B89F14-23BA-D320-A5E9-AED23A522224}"/>
                </a:ext>
              </a:extLst>
            </p:cNvPr>
            <p:cNvPicPr/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73" r="8673"/>
            <a:stretch/>
          </p:blipFill>
          <p:spPr>
            <a:xfrm>
              <a:off x="7940413" y="2382687"/>
              <a:ext cx="357930" cy="35928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35" name="object 2">
              <a:extLst>
                <a:ext uri="{FF2B5EF4-FFF2-40B4-BE49-F238E27FC236}">
                  <a16:creationId xmlns:a16="http://schemas.microsoft.com/office/drawing/2014/main" id="{9820BD9A-1480-0D9C-82E3-3F0EC59F3979}"/>
                </a:ext>
              </a:extLst>
            </p:cNvPr>
            <p:cNvSpPr txBox="1"/>
            <p:nvPr/>
          </p:nvSpPr>
          <p:spPr>
            <a:xfrm>
              <a:off x="7383093" y="2870944"/>
              <a:ext cx="1621207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133CBA0B-9F8D-3753-5798-E5C496B9317D}"/>
                </a:ext>
              </a:extLst>
            </p:cNvPr>
            <p:cNvSpPr/>
            <p:nvPr/>
          </p:nvSpPr>
          <p:spPr>
            <a:xfrm>
              <a:off x="7348553" y="891245"/>
              <a:ext cx="1440000" cy="260597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7" name="図 36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811B8698-F92B-CE91-E77C-481637AFCE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795" y="876441"/>
              <a:ext cx="1440000" cy="1440000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5A23F156-6FD7-FA34-179E-BFC0AB4DAF1E}"/>
              </a:ext>
            </a:extLst>
          </p:cNvPr>
          <p:cNvGrpSpPr/>
          <p:nvPr/>
        </p:nvGrpSpPr>
        <p:grpSpPr>
          <a:xfrm>
            <a:off x="5564376" y="1219341"/>
            <a:ext cx="1662021" cy="2620782"/>
            <a:chOff x="5488176" y="876441"/>
            <a:chExt cx="1662021" cy="2620782"/>
          </a:xfrm>
        </p:grpSpPr>
        <p:sp>
          <p:nvSpPr>
            <p:cNvPr id="39" name="object 2">
              <a:extLst>
                <a:ext uri="{FF2B5EF4-FFF2-40B4-BE49-F238E27FC236}">
                  <a16:creationId xmlns:a16="http://schemas.microsoft.com/office/drawing/2014/main" id="{6C6D7642-4AA4-BE32-23DC-86D9C20147A7}"/>
                </a:ext>
              </a:extLst>
            </p:cNvPr>
            <p:cNvSpPr txBox="1"/>
            <p:nvPr/>
          </p:nvSpPr>
          <p:spPr>
            <a:xfrm>
              <a:off x="5522847" y="2870944"/>
              <a:ext cx="1627350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B099EE1F-7B85-522C-0F84-9B220B1E74CC}"/>
                </a:ext>
              </a:extLst>
            </p:cNvPr>
            <p:cNvSpPr/>
            <p:nvPr/>
          </p:nvSpPr>
          <p:spPr>
            <a:xfrm>
              <a:off x="5488176" y="885825"/>
              <a:ext cx="1447736" cy="261139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41" name="図 40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86464462-3C75-66C9-93AB-690498045FE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912" y="876441"/>
              <a:ext cx="1440000" cy="1440000"/>
            </a:xfrm>
            <a:prstGeom prst="rect">
              <a:avLst/>
            </a:prstGeom>
          </p:spPr>
        </p:pic>
        <p:pic>
          <p:nvPicPr>
            <p:cNvPr id="42" name="図 41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71BFED1A-4307-DA8D-1DB8-619AE1C4B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638" y="2382687"/>
              <a:ext cx="396000" cy="396000"/>
            </a:xfrm>
            <a:prstGeom prst="rect">
              <a:avLst/>
            </a:prstGeom>
          </p:spPr>
        </p:pic>
      </p:grp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A5BAC30D-1F9F-A7D7-8B70-B38E9260B59A}"/>
              </a:ext>
            </a:extLst>
          </p:cNvPr>
          <p:cNvSpPr txBox="1"/>
          <p:nvPr/>
        </p:nvSpPr>
        <p:spPr>
          <a:xfrm>
            <a:off x="742083" y="952861"/>
            <a:ext cx="1832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＞バナー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190492EF-49B6-C25C-542F-236A1E674E3F}"/>
              </a:ext>
            </a:extLst>
          </p:cNvPr>
          <p:cNvSpPr txBox="1"/>
          <p:nvPr/>
        </p:nvSpPr>
        <p:spPr>
          <a:xfrm>
            <a:off x="5477606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＞レスポンシブ（インフィード）ロゴなし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657F04E0-6958-8D62-2A95-99151860950C}"/>
              </a:ext>
            </a:extLst>
          </p:cNvPr>
          <p:cNvSpPr txBox="1"/>
          <p:nvPr/>
        </p:nvSpPr>
        <p:spPr>
          <a:xfrm>
            <a:off x="7707187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＞レスポンシブ（インフィード）ロゴあり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3566378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93">
            <a:extLst>
              <a:ext uri="{FF2B5EF4-FFF2-40B4-BE49-F238E27FC236}">
                <a16:creationId xmlns:a16="http://schemas.microsoft.com/office/drawing/2014/main" id="{56110BB9-AD11-0BF5-F81D-85313C37577C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D36866AA-E2C3-0CB3-267C-D4BC010299AB}"/>
              </a:ext>
            </a:extLst>
          </p:cNvPr>
          <p:cNvGrpSpPr/>
          <p:nvPr/>
        </p:nvGrpSpPr>
        <p:grpSpPr>
          <a:xfrm>
            <a:off x="1276509" y="1722324"/>
            <a:ext cx="7668542" cy="1050542"/>
            <a:chOff x="1276509" y="1722324"/>
            <a:chExt cx="7668542" cy="1050542"/>
          </a:xfrm>
        </p:grpSpPr>
        <p:sp>
          <p:nvSpPr>
            <p:cNvPr id="84" name="object 3">
              <a:extLst>
                <a:ext uri="{FF2B5EF4-FFF2-40B4-BE49-F238E27FC236}">
                  <a16:creationId xmlns:a16="http://schemas.microsoft.com/office/drawing/2014/main" id="{E8F839AE-6247-3FF8-AF1B-D2DCB847848D}"/>
                </a:ext>
              </a:extLst>
            </p:cNvPr>
            <p:cNvSpPr/>
            <p:nvPr/>
          </p:nvSpPr>
          <p:spPr>
            <a:xfrm>
              <a:off x="4498497" y="1722326"/>
              <a:ext cx="1530350" cy="504190"/>
            </a:xfrm>
            <a:custGeom>
              <a:avLst/>
              <a:gdLst/>
              <a:ahLst/>
              <a:cxnLst/>
              <a:rect l="l" t="t" r="r" b="b"/>
              <a:pathLst>
                <a:path w="1530350" h="504189">
                  <a:moveTo>
                    <a:pt x="1368005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1368005" y="503999"/>
                  </a:lnTo>
                  <a:lnTo>
                    <a:pt x="1530007" y="25199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85" name="object 4">
              <a:extLst>
                <a:ext uri="{FF2B5EF4-FFF2-40B4-BE49-F238E27FC236}">
                  <a16:creationId xmlns:a16="http://schemas.microsoft.com/office/drawing/2014/main" id="{4A6A1DEE-5774-5AF4-AF52-4D884B16F3AC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509" y="1722324"/>
              <a:ext cx="863993" cy="503999"/>
            </a:xfrm>
            <a:prstGeom prst="rect">
              <a:avLst/>
            </a:prstGeom>
          </p:spPr>
        </p:pic>
        <p:sp>
          <p:nvSpPr>
            <p:cNvPr id="86" name="object 8">
              <a:extLst>
                <a:ext uri="{FF2B5EF4-FFF2-40B4-BE49-F238E27FC236}">
                  <a16:creationId xmlns:a16="http://schemas.microsoft.com/office/drawing/2014/main" id="{BD35E1AB-A6DB-9B2B-785D-84579EDBC1F0}"/>
                </a:ext>
              </a:extLst>
            </p:cNvPr>
            <p:cNvSpPr txBox="1"/>
            <p:nvPr/>
          </p:nvSpPr>
          <p:spPr>
            <a:xfrm>
              <a:off x="1564535" y="1871085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貴社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87" name="object 9">
              <a:extLst>
                <a:ext uri="{FF2B5EF4-FFF2-40B4-BE49-F238E27FC236}">
                  <a16:creationId xmlns:a16="http://schemas.microsoft.com/office/drawing/2014/main" id="{3A6A7E92-BD39-A169-3BEE-F4A2A2EB93DD}"/>
                </a:ext>
              </a:extLst>
            </p:cNvPr>
            <p:cNvSpPr/>
            <p:nvPr/>
          </p:nvSpPr>
          <p:spPr>
            <a:xfrm>
              <a:off x="2014501" y="172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8" name="object 10">
              <a:extLst>
                <a:ext uri="{FF2B5EF4-FFF2-40B4-BE49-F238E27FC236}">
                  <a16:creationId xmlns:a16="http://schemas.microsoft.com/office/drawing/2014/main" id="{7B1A4FB3-6140-1F2D-5025-DCE8478D4744}"/>
                </a:ext>
              </a:extLst>
            </p:cNvPr>
            <p:cNvSpPr txBox="1"/>
            <p:nvPr/>
          </p:nvSpPr>
          <p:spPr>
            <a:xfrm>
              <a:off x="2288198" y="1895953"/>
              <a:ext cx="62039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配信申込み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89" name="object 11">
              <a:extLst>
                <a:ext uri="{FF2B5EF4-FFF2-40B4-BE49-F238E27FC236}">
                  <a16:creationId xmlns:a16="http://schemas.microsoft.com/office/drawing/2014/main" id="{1F414A51-06C4-2BE5-AF9E-C42F1D4D0D33}"/>
                </a:ext>
              </a:extLst>
            </p:cNvPr>
            <p:cNvSpPr txBox="1"/>
            <p:nvPr/>
          </p:nvSpPr>
          <p:spPr>
            <a:xfrm>
              <a:off x="5115066" y="1895953"/>
              <a:ext cx="2540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90" name="object 12">
              <a:extLst>
                <a:ext uri="{FF2B5EF4-FFF2-40B4-BE49-F238E27FC236}">
                  <a16:creationId xmlns:a16="http://schemas.microsoft.com/office/drawing/2014/main" id="{12E3117B-C177-68A9-7EFC-65E24E4ACA18}"/>
                </a:ext>
              </a:extLst>
            </p:cNvPr>
            <p:cNvGrpSpPr/>
            <p:nvPr/>
          </p:nvGrpSpPr>
          <p:grpSpPr>
            <a:xfrm>
              <a:off x="2242148" y="2255976"/>
              <a:ext cx="876935" cy="516890"/>
              <a:chOff x="2511089" y="2491014"/>
              <a:chExt cx="876935" cy="516890"/>
            </a:xfrm>
          </p:grpSpPr>
          <p:pic>
            <p:nvPicPr>
              <p:cNvPr id="107" name="object 13">
                <a:extLst>
                  <a:ext uri="{FF2B5EF4-FFF2-40B4-BE49-F238E27FC236}">
                    <a16:creationId xmlns:a16="http://schemas.microsoft.com/office/drawing/2014/main" id="{DE29B995-CA79-B8BE-88AB-80E7E16D7583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17444" y="2497366"/>
                <a:ext cx="863993" cy="503999"/>
              </a:xfrm>
              <a:prstGeom prst="rect">
                <a:avLst/>
              </a:prstGeom>
            </p:spPr>
          </p:pic>
          <p:sp>
            <p:nvSpPr>
              <p:cNvPr id="108" name="object 14">
                <a:extLst>
                  <a:ext uri="{FF2B5EF4-FFF2-40B4-BE49-F238E27FC236}">
                    <a16:creationId xmlns:a16="http://schemas.microsoft.com/office/drawing/2014/main" id="{7292A829-CA7F-24E3-F959-A402A1C260CD}"/>
                  </a:ext>
                </a:extLst>
              </p:cNvPr>
              <p:cNvSpPr/>
              <p:nvPr/>
            </p:nvSpPr>
            <p:spPr>
              <a:xfrm>
                <a:off x="2517439" y="2497364"/>
                <a:ext cx="864235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864235" h="504189">
                    <a:moveTo>
                      <a:pt x="702005" y="503999"/>
                    </a:moveTo>
                    <a:lnTo>
                      <a:pt x="0" y="503999"/>
                    </a:lnTo>
                    <a:lnTo>
                      <a:pt x="162001" y="251993"/>
                    </a:lnTo>
                    <a:lnTo>
                      <a:pt x="0" y="0"/>
                    </a:lnTo>
                    <a:lnTo>
                      <a:pt x="702005" y="0"/>
                    </a:lnTo>
                    <a:lnTo>
                      <a:pt x="864006" y="251993"/>
                    </a:lnTo>
                    <a:lnTo>
                      <a:pt x="702005" y="503999"/>
                    </a:lnTo>
                    <a:close/>
                  </a:path>
                </a:pathLst>
              </a:custGeom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91" name="object 15">
              <a:extLst>
                <a:ext uri="{FF2B5EF4-FFF2-40B4-BE49-F238E27FC236}">
                  <a16:creationId xmlns:a16="http://schemas.microsoft.com/office/drawing/2014/main" id="{7964191B-3254-C4A4-A184-B01B27335B89}"/>
                </a:ext>
              </a:extLst>
            </p:cNvPr>
            <p:cNvSpPr txBox="1"/>
            <p:nvPr/>
          </p:nvSpPr>
          <p:spPr>
            <a:xfrm>
              <a:off x="2536537" y="2411183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弊社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92" name="object 16">
              <a:extLst>
                <a:ext uri="{FF2B5EF4-FFF2-40B4-BE49-F238E27FC236}">
                  <a16:creationId xmlns:a16="http://schemas.microsoft.com/office/drawing/2014/main" id="{8D8AA761-53C6-B01C-B335-B1A5C5903164}"/>
                </a:ext>
              </a:extLst>
            </p:cNvPr>
            <p:cNvSpPr/>
            <p:nvPr/>
          </p:nvSpPr>
          <p:spPr>
            <a:xfrm>
              <a:off x="2986500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93" name="object 17">
              <a:extLst>
                <a:ext uri="{FF2B5EF4-FFF2-40B4-BE49-F238E27FC236}">
                  <a16:creationId xmlns:a16="http://schemas.microsoft.com/office/drawing/2014/main" id="{EF650F38-192C-C322-A02F-B2D7B18CFE8D}"/>
                </a:ext>
              </a:extLst>
            </p:cNvPr>
            <p:cNvSpPr txBox="1"/>
            <p:nvPr/>
          </p:nvSpPr>
          <p:spPr>
            <a:xfrm>
              <a:off x="3319645" y="2435950"/>
              <a:ext cx="50545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申込受領</a:t>
              </a:r>
              <a:endParaRPr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94" name="object 18">
              <a:extLst>
                <a:ext uri="{FF2B5EF4-FFF2-40B4-BE49-F238E27FC236}">
                  <a16:creationId xmlns:a16="http://schemas.microsoft.com/office/drawing/2014/main" id="{5AC72185-4D90-C992-82D8-1A5AB61BE719}"/>
                </a:ext>
              </a:extLst>
            </p:cNvPr>
            <p:cNvSpPr/>
            <p:nvPr/>
          </p:nvSpPr>
          <p:spPr>
            <a:xfrm>
              <a:off x="3958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95" name="object 19">
              <a:extLst>
                <a:ext uri="{FF2B5EF4-FFF2-40B4-BE49-F238E27FC236}">
                  <a16:creationId xmlns:a16="http://schemas.microsoft.com/office/drawing/2014/main" id="{700ABBC8-109D-9CE6-6C45-3F6BA442A32F}"/>
                </a:ext>
              </a:extLst>
            </p:cNvPr>
            <p:cNvSpPr txBox="1"/>
            <p:nvPr/>
          </p:nvSpPr>
          <p:spPr>
            <a:xfrm>
              <a:off x="4097717" y="2375225"/>
              <a:ext cx="814091" cy="30264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アカウント開設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タグ発行</a:t>
              </a:r>
              <a:endPara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96" name="object 20">
              <a:extLst>
                <a:ext uri="{FF2B5EF4-FFF2-40B4-BE49-F238E27FC236}">
                  <a16:creationId xmlns:a16="http://schemas.microsoft.com/office/drawing/2014/main" id="{A4AE7F4E-E72A-650A-2A85-CC3DF048ACD9}"/>
                </a:ext>
              </a:extLst>
            </p:cNvPr>
            <p:cNvGrpSpPr/>
            <p:nvPr/>
          </p:nvGrpSpPr>
          <p:grpSpPr>
            <a:xfrm>
              <a:off x="5902500" y="1722326"/>
              <a:ext cx="1098550" cy="1044575"/>
              <a:chOff x="6171441" y="1957364"/>
              <a:chExt cx="1098550" cy="1044575"/>
            </a:xfrm>
          </p:grpSpPr>
          <p:sp>
            <p:nvSpPr>
              <p:cNvPr id="105" name="object 21">
                <a:extLst>
                  <a:ext uri="{FF2B5EF4-FFF2-40B4-BE49-F238E27FC236}">
                    <a16:creationId xmlns:a16="http://schemas.microsoft.com/office/drawing/2014/main" id="{5C3589F8-E62F-DB39-4770-E9E9B8AC9AC6}"/>
                  </a:ext>
                </a:extLst>
              </p:cNvPr>
              <p:cNvSpPr/>
              <p:nvPr/>
            </p:nvSpPr>
            <p:spPr>
              <a:xfrm>
                <a:off x="6171441" y="249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DCDDDE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06" name="object 22">
                <a:extLst>
                  <a:ext uri="{FF2B5EF4-FFF2-40B4-BE49-F238E27FC236}">
                    <a16:creationId xmlns:a16="http://schemas.microsoft.com/office/drawing/2014/main" id="{19D7DDBB-40D4-D4AF-BEE8-86650E882D51}"/>
                  </a:ext>
                </a:extLst>
              </p:cNvPr>
              <p:cNvSpPr/>
              <p:nvPr/>
            </p:nvSpPr>
            <p:spPr>
              <a:xfrm>
                <a:off x="6171441" y="195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BEDCE3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97" name="object 23">
              <a:extLst>
                <a:ext uri="{FF2B5EF4-FFF2-40B4-BE49-F238E27FC236}">
                  <a16:creationId xmlns:a16="http://schemas.microsoft.com/office/drawing/2014/main" id="{812B2418-3F8C-4C45-3F1E-FD46BEA44A41}"/>
                </a:ext>
              </a:extLst>
            </p:cNvPr>
            <p:cNvSpPr txBox="1"/>
            <p:nvPr/>
          </p:nvSpPr>
          <p:spPr>
            <a:xfrm>
              <a:off x="6244973" y="1895953"/>
              <a:ext cx="47370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98" name="object 24">
              <a:extLst>
                <a:ext uri="{FF2B5EF4-FFF2-40B4-BE49-F238E27FC236}">
                  <a16:creationId xmlns:a16="http://schemas.microsoft.com/office/drawing/2014/main" id="{34882F74-9F1F-D6A2-A6AF-E668E9F3F8FA}"/>
                </a:ext>
              </a:extLst>
            </p:cNvPr>
            <p:cNvSpPr txBox="1"/>
            <p:nvPr/>
          </p:nvSpPr>
          <p:spPr>
            <a:xfrm>
              <a:off x="6244173" y="2346180"/>
              <a:ext cx="482600" cy="3048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46355" marR="5080" indent="-34290">
                <a:lnSpc>
                  <a:spcPct val="1111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入稿不備</a:t>
              </a:r>
              <a:r>
                <a:rPr sz="900" b="1" spc="-1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チェック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99" name="object 25">
              <a:extLst>
                <a:ext uri="{FF2B5EF4-FFF2-40B4-BE49-F238E27FC236}">
                  <a16:creationId xmlns:a16="http://schemas.microsoft.com/office/drawing/2014/main" id="{67DE934E-3E97-EFB3-7A61-946D65E5118B}"/>
                </a:ext>
              </a:extLst>
            </p:cNvPr>
            <p:cNvSpPr/>
            <p:nvPr/>
          </p:nvSpPr>
          <p:spPr>
            <a:xfrm>
              <a:off x="6874502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0" name="object 26">
              <a:extLst>
                <a:ext uri="{FF2B5EF4-FFF2-40B4-BE49-F238E27FC236}">
                  <a16:creationId xmlns:a16="http://schemas.microsoft.com/office/drawing/2014/main" id="{D87043AD-C827-201A-34EA-EF51FDCDCD3A}"/>
                </a:ext>
              </a:extLst>
            </p:cNvPr>
            <p:cNvSpPr txBox="1"/>
            <p:nvPr/>
          </p:nvSpPr>
          <p:spPr>
            <a:xfrm>
              <a:off x="7085785" y="2435950"/>
              <a:ext cx="70231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タグ設置確認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01" name="object 27">
              <a:extLst>
                <a:ext uri="{FF2B5EF4-FFF2-40B4-BE49-F238E27FC236}">
                  <a16:creationId xmlns:a16="http://schemas.microsoft.com/office/drawing/2014/main" id="{A0A6F504-1C06-C36C-B7C2-00CA049200AC}"/>
                </a:ext>
              </a:extLst>
            </p:cNvPr>
            <p:cNvSpPr/>
            <p:nvPr/>
          </p:nvSpPr>
          <p:spPr>
            <a:xfrm>
              <a:off x="7846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2" name="object 28">
              <a:extLst>
                <a:ext uri="{FF2B5EF4-FFF2-40B4-BE49-F238E27FC236}">
                  <a16:creationId xmlns:a16="http://schemas.microsoft.com/office/drawing/2014/main" id="{56B2FA2C-3190-4381-0015-254827E01931}"/>
                </a:ext>
              </a:extLst>
            </p:cNvPr>
            <p:cNvSpPr txBox="1"/>
            <p:nvPr/>
          </p:nvSpPr>
          <p:spPr>
            <a:xfrm>
              <a:off x="8171325" y="2435950"/>
              <a:ext cx="4826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配信開始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103" name="object 57">
              <a:extLst>
                <a:ext uri="{FF2B5EF4-FFF2-40B4-BE49-F238E27FC236}">
                  <a16:creationId xmlns:a16="http://schemas.microsoft.com/office/drawing/2014/main" id="{87DF63FE-CB90-89C0-EEA0-6FB718041850}"/>
                </a:ext>
              </a:extLst>
            </p:cNvPr>
            <p:cNvSpPr/>
            <p:nvPr/>
          </p:nvSpPr>
          <p:spPr>
            <a:xfrm>
              <a:off x="3147613" y="1974325"/>
              <a:ext cx="1440000" cy="0"/>
            </a:xfrm>
            <a:custGeom>
              <a:avLst/>
              <a:gdLst/>
              <a:ahLst/>
              <a:cxnLst/>
              <a:rect l="l" t="t" r="r" b="b"/>
              <a:pathLst>
                <a:path w="1400175">
                  <a:moveTo>
                    <a:pt x="0" y="0"/>
                  </a:moveTo>
                  <a:lnTo>
                    <a:pt x="1399654" y="0"/>
                  </a:lnTo>
                </a:path>
              </a:pathLst>
            </a:custGeom>
            <a:ln w="25400">
              <a:solidFill>
                <a:srgbClr val="BEDCE3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104" name="object 60">
              <a:extLst>
                <a:ext uri="{FF2B5EF4-FFF2-40B4-BE49-F238E27FC236}">
                  <a16:creationId xmlns:a16="http://schemas.microsoft.com/office/drawing/2014/main" id="{6B841613-81D3-4B50-3022-DECD8829EF5C}"/>
                </a:ext>
              </a:extLst>
            </p:cNvPr>
            <p:cNvSpPr/>
            <p:nvPr/>
          </p:nvSpPr>
          <p:spPr>
            <a:xfrm>
              <a:off x="5087173" y="2514325"/>
              <a:ext cx="900000" cy="0"/>
            </a:xfrm>
            <a:custGeom>
              <a:avLst/>
              <a:gdLst/>
              <a:ahLst/>
              <a:cxnLst/>
              <a:rect l="l" t="t" r="r" b="b"/>
              <a:pathLst>
                <a:path w="858520">
                  <a:moveTo>
                    <a:pt x="0" y="0"/>
                  </a:moveTo>
                  <a:lnTo>
                    <a:pt x="857999" y="0"/>
                  </a:lnTo>
                </a:path>
              </a:pathLst>
            </a:custGeom>
            <a:ln w="25400">
              <a:solidFill>
                <a:srgbClr val="D1D3D4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109" name="グループ化 108">
            <a:extLst>
              <a:ext uri="{FF2B5EF4-FFF2-40B4-BE49-F238E27FC236}">
                <a16:creationId xmlns:a16="http://schemas.microsoft.com/office/drawing/2014/main" id="{D38C3A3F-C641-B051-29A3-584A5D789B1F}"/>
              </a:ext>
            </a:extLst>
          </p:cNvPr>
          <p:cNvGrpSpPr/>
          <p:nvPr/>
        </p:nvGrpSpPr>
        <p:grpSpPr>
          <a:xfrm>
            <a:off x="803284" y="2967949"/>
            <a:ext cx="8132009" cy="3691839"/>
            <a:chOff x="803284" y="2967949"/>
            <a:chExt cx="8132009" cy="3691839"/>
          </a:xfrm>
        </p:grpSpPr>
        <p:sp>
          <p:nvSpPr>
            <p:cNvPr id="110" name="テキスト ボックス 109">
              <a:extLst>
                <a:ext uri="{FF2B5EF4-FFF2-40B4-BE49-F238E27FC236}">
                  <a16:creationId xmlns:a16="http://schemas.microsoft.com/office/drawing/2014/main" id="{367D7F51-1D96-6351-BC17-CD061D4919C3}"/>
                </a:ext>
              </a:extLst>
            </p:cNvPr>
            <p:cNvSpPr txBox="1"/>
            <p:nvPr/>
          </p:nvSpPr>
          <p:spPr>
            <a:xfrm>
              <a:off x="5897719" y="6290456"/>
              <a:ext cx="1885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商材の完売・天災や事故に起因する</a:t>
              </a:r>
            </a:p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「やむを得ない事情」のみ可能です。</a:t>
              </a:r>
            </a:p>
          </p:txBody>
        </p:sp>
        <p:grpSp>
          <p:nvGrpSpPr>
            <p:cNvPr id="111" name="グループ化 110">
              <a:extLst>
                <a:ext uri="{FF2B5EF4-FFF2-40B4-BE49-F238E27FC236}">
                  <a16:creationId xmlns:a16="http://schemas.microsoft.com/office/drawing/2014/main" id="{B0BF477F-BF6D-B1F2-7B84-FE0728239EF0}"/>
                </a:ext>
              </a:extLst>
            </p:cNvPr>
            <p:cNvGrpSpPr/>
            <p:nvPr/>
          </p:nvGrpSpPr>
          <p:grpSpPr>
            <a:xfrm>
              <a:off x="803284" y="2967949"/>
              <a:ext cx="8132009" cy="3553339"/>
              <a:chOff x="803284" y="2967949"/>
              <a:chExt cx="8132009" cy="3553339"/>
            </a:xfrm>
          </p:grpSpPr>
          <p:sp>
            <p:nvSpPr>
              <p:cNvPr id="112" name="テキスト ボックス 111">
                <a:extLst>
                  <a:ext uri="{FF2B5EF4-FFF2-40B4-BE49-F238E27FC236}">
                    <a16:creationId xmlns:a16="http://schemas.microsoft.com/office/drawing/2014/main" id="{62682F74-802A-B6B4-FD1C-3BDEB193B3E6}"/>
                  </a:ext>
                </a:extLst>
              </p:cNvPr>
              <p:cNvSpPr txBox="1"/>
              <p:nvPr/>
            </p:nvSpPr>
            <p:spPr>
              <a:xfrm>
                <a:off x="884400" y="3062308"/>
                <a:ext cx="6687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</a:t>
                </a:r>
                <a:r>
                  <a:rPr lang="en-US" altLang="ja-JP" sz="1200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&amp;</a:t>
                </a:r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</a:t>
                </a:r>
                <a:endParaRPr lang="ja-JP" altLang="en-US" spc="10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DINPro-Medium"/>
                  <a:sym typeface="DINPro-Medium"/>
                  <a:rtl val="0"/>
                </a:endParaRPr>
              </a:p>
            </p:txBody>
          </p:sp>
          <p:sp>
            <p:nvSpPr>
              <p:cNvPr id="113" name="フリーフォーム 378">
                <a:extLst>
                  <a:ext uri="{FF2B5EF4-FFF2-40B4-BE49-F238E27FC236}">
                    <a16:creationId xmlns:a16="http://schemas.microsoft.com/office/drawing/2014/main" id="{D8417FB1-8F5A-F405-3E0B-3217190EAC6B}"/>
                  </a:ext>
                </a:extLst>
              </p:cNvPr>
              <p:cNvSpPr/>
              <p:nvPr/>
            </p:nvSpPr>
            <p:spPr>
              <a:xfrm>
                <a:off x="1037947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14" name="テキスト ボックス 113">
                <a:extLst>
                  <a:ext uri="{FF2B5EF4-FFF2-40B4-BE49-F238E27FC236}">
                    <a16:creationId xmlns:a16="http://schemas.microsoft.com/office/drawing/2014/main" id="{032D63AD-1247-DBBF-0359-099B1131220A}"/>
                  </a:ext>
                </a:extLst>
              </p:cNvPr>
              <p:cNvSpPr txBox="1"/>
              <p:nvPr/>
            </p:nvSpPr>
            <p:spPr>
              <a:xfrm>
                <a:off x="1026416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Q1</a:t>
                </a:r>
              </a:p>
            </p:txBody>
          </p:sp>
          <p:sp>
            <p:nvSpPr>
              <p:cNvPr id="115" name="テキスト ボックス 114">
                <a:extLst>
                  <a:ext uri="{FF2B5EF4-FFF2-40B4-BE49-F238E27FC236}">
                    <a16:creationId xmlns:a16="http://schemas.microsoft.com/office/drawing/2014/main" id="{9EBB8A36-210C-2CB0-14D7-698137C2DF09}"/>
                  </a:ext>
                </a:extLst>
              </p:cNvPr>
              <p:cNvSpPr txBox="1"/>
              <p:nvPr/>
            </p:nvSpPr>
            <p:spPr>
              <a:xfrm>
                <a:off x="1320852" y="3533279"/>
                <a:ext cx="150393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運用はどちらで行いますか？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16" name="テキスト ボックス 115">
                <a:extLst>
                  <a:ext uri="{FF2B5EF4-FFF2-40B4-BE49-F238E27FC236}">
                    <a16:creationId xmlns:a16="http://schemas.microsoft.com/office/drawing/2014/main" id="{D597C5F6-4E44-5053-2088-86AF08E669D7}"/>
                  </a:ext>
                </a:extLst>
              </p:cNvPr>
              <p:cNvSpPr txBox="1"/>
              <p:nvPr/>
            </p:nvSpPr>
            <p:spPr>
              <a:xfrm>
                <a:off x="1295651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A1</a:t>
                </a:r>
              </a:p>
            </p:txBody>
          </p:sp>
          <p:sp>
            <p:nvSpPr>
              <p:cNvPr id="117" name="テキスト ボックス 116">
                <a:extLst>
                  <a:ext uri="{FF2B5EF4-FFF2-40B4-BE49-F238E27FC236}">
                    <a16:creationId xmlns:a16="http://schemas.microsoft.com/office/drawing/2014/main" id="{921A98C4-B172-2E47-1C25-79E69AD6963D}"/>
                  </a:ext>
                </a:extLst>
              </p:cNvPr>
              <p:cNvSpPr txBox="1"/>
              <p:nvPr/>
            </p:nvSpPr>
            <p:spPr>
              <a:xfrm>
                <a:off x="1574510" y="3854586"/>
                <a:ext cx="159530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ドリームネクサスにて行います。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18" name="フリーフォーム 409">
                <a:extLst>
                  <a:ext uri="{FF2B5EF4-FFF2-40B4-BE49-F238E27FC236}">
                    <a16:creationId xmlns:a16="http://schemas.microsoft.com/office/drawing/2014/main" id="{7E023498-A808-2A01-F77D-3B4F5CAD82F3}"/>
                  </a:ext>
                </a:extLst>
              </p:cNvPr>
              <p:cNvSpPr/>
              <p:nvPr/>
            </p:nvSpPr>
            <p:spPr>
              <a:xfrm>
                <a:off x="1151542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19" name="フリーフォーム 411">
                <a:extLst>
                  <a:ext uri="{FF2B5EF4-FFF2-40B4-BE49-F238E27FC236}">
                    <a16:creationId xmlns:a16="http://schemas.microsoft.com/office/drawing/2014/main" id="{4D095125-2FBE-9A31-52E6-E1E837EE2C0A}"/>
                  </a:ext>
                </a:extLst>
              </p:cNvPr>
              <p:cNvSpPr/>
              <p:nvPr/>
            </p:nvSpPr>
            <p:spPr>
              <a:xfrm>
                <a:off x="1037947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20" name="テキスト ボックス 119">
                <a:extLst>
                  <a:ext uri="{FF2B5EF4-FFF2-40B4-BE49-F238E27FC236}">
                    <a16:creationId xmlns:a16="http://schemas.microsoft.com/office/drawing/2014/main" id="{97298353-7DA5-2A54-6F96-5EB2D32595AF}"/>
                  </a:ext>
                </a:extLst>
              </p:cNvPr>
              <p:cNvSpPr txBox="1"/>
              <p:nvPr/>
            </p:nvSpPr>
            <p:spPr>
              <a:xfrm>
                <a:off x="1026416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Q2</a:t>
                </a:r>
              </a:p>
            </p:txBody>
          </p:sp>
          <p:sp>
            <p:nvSpPr>
              <p:cNvPr id="121" name="テキスト ボックス 120">
                <a:extLst>
                  <a:ext uri="{FF2B5EF4-FFF2-40B4-BE49-F238E27FC236}">
                    <a16:creationId xmlns:a16="http://schemas.microsoft.com/office/drawing/2014/main" id="{A3A9C26D-658E-80C2-7F1D-72269AA59960}"/>
                  </a:ext>
                </a:extLst>
              </p:cNvPr>
              <p:cNvSpPr txBox="1"/>
              <p:nvPr/>
            </p:nvSpPr>
            <p:spPr>
              <a:xfrm>
                <a:off x="1320852" y="4345194"/>
                <a:ext cx="166744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管理画面開放はしていますか？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22" name="テキスト ボックス 121">
                <a:extLst>
                  <a:ext uri="{FF2B5EF4-FFF2-40B4-BE49-F238E27FC236}">
                    <a16:creationId xmlns:a16="http://schemas.microsoft.com/office/drawing/2014/main" id="{A7474712-DAED-A6F2-6DEA-F65D04FED775}"/>
                  </a:ext>
                </a:extLst>
              </p:cNvPr>
              <p:cNvSpPr txBox="1"/>
              <p:nvPr/>
            </p:nvSpPr>
            <p:spPr>
              <a:xfrm>
                <a:off x="1295651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A2</a:t>
                </a:r>
              </a:p>
            </p:txBody>
          </p:sp>
          <p:sp>
            <p:nvSpPr>
              <p:cNvPr id="123" name="テキスト ボックス 122">
                <a:extLst>
                  <a:ext uri="{FF2B5EF4-FFF2-40B4-BE49-F238E27FC236}">
                    <a16:creationId xmlns:a16="http://schemas.microsoft.com/office/drawing/2014/main" id="{1FCA81AF-1A11-306F-A895-771ACF7485E8}"/>
                  </a:ext>
                </a:extLst>
              </p:cNvPr>
              <p:cNvSpPr txBox="1"/>
              <p:nvPr/>
            </p:nvSpPr>
            <p:spPr>
              <a:xfrm>
                <a:off x="1590087" y="4666500"/>
                <a:ext cx="11368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開放しておりません。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24" name="フリーフォーム 434">
                <a:extLst>
                  <a:ext uri="{FF2B5EF4-FFF2-40B4-BE49-F238E27FC236}">
                    <a16:creationId xmlns:a16="http://schemas.microsoft.com/office/drawing/2014/main" id="{A167F994-9368-843B-489F-3FB2E4C6EA5E}"/>
                  </a:ext>
                </a:extLst>
              </p:cNvPr>
              <p:cNvSpPr/>
              <p:nvPr/>
            </p:nvSpPr>
            <p:spPr>
              <a:xfrm>
                <a:off x="1151542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25" name="フリーフォーム 436">
                <a:extLst>
                  <a:ext uri="{FF2B5EF4-FFF2-40B4-BE49-F238E27FC236}">
                    <a16:creationId xmlns:a16="http://schemas.microsoft.com/office/drawing/2014/main" id="{D1267D86-FA06-E187-C0F9-27FF415D8BA2}"/>
                  </a:ext>
                </a:extLst>
              </p:cNvPr>
              <p:cNvSpPr/>
              <p:nvPr/>
            </p:nvSpPr>
            <p:spPr>
              <a:xfrm>
                <a:off x="1037947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26" name="テキスト ボックス 125">
                <a:extLst>
                  <a:ext uri="{FF2B5EF4-FFF2-40B4-BE49-F238E27FC236}">
                    <a16:creationId xmlns:a16="http://schemas.microsoft.com/office/drawing/2014/main" id="{32914ACA-E734-DBF1-E6F5-59051E55291F}"/>
                  </a:ext>
                </a:extLst>
              </p:cNvPr>
              <p:cNvSpPr txBox="1"/>
              <p:nvPr/>
            </p:nvSpPr>
            <p:spPr>
              <a:xfrm>
                <a:off x="1026416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Q3</a:t>
                </a:r>
              </a:p>
            </p:txBody>
          </p:sp>
          <p:sp>
            <p:nvSpPr>
              <p:cNvPr id="127" name="テキスト ボックス 126">
                <a:extLst>
                  <a:ext uri="{FF2B5EF4-FFF2-40B4-BE49-F238E27FC236}">
                    <a16:creationId xmlns:a16="http://schemas.microsoft.com/office/drawing/2014/main" id="{BDB5A9AE-FC6C-CB8C-BF48-BF6A50679E8D}"/>
                  </a:ext>
                </a:extLst>
              </p:cNvPr>
              <p:cNvSpPr txBox="1"/>
              <p:nvPr/>
            </p:nvSpPr>
            <p:spPr>
              <a:xfrm>
                <a:off x="1320852" y="5157235"/>
                <a:ext cx="2117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掲載において用意するものはありますか？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28" name="テキスト ボックス 127">
                <a:extLst>
                  <a:ext uri="{FF2B5EF4-FFF2-40B4-BE49-F238E27FC236}">
                    <a16:creationId xmlns:a16="http://schemas.microsoft.com/office/drawing/2014/main" id="{0B5753EB-6B7A-7A2B-55C2-4A14C0F601A7}"/>
                  </a:ext>
                </a:extLst>
              </p:cNvPr>
              <p:cNvSpPr txBox="1"/>
              <p:nvPr/>
            </p:nvSpPr>
            <p:spPr>
              <a:xfrm>
                <a:off x="1295651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A3</a:t>
                </a:r>
              </a:p>
            </p:txBody>
          </p:sp>
          <p:sp>
            <p:nvSpPr>
              <p:cNvPr id="129" name="テキスト ボックス 128">
                <a:extLst>
                  <a:ext uri="{FF2B5EF4-FFF2-40B4-BE49-F238E27FC236}">
                    <a16:creationId xmlns:a16="http://schemas.microsoft.com/office/drawing/2014/main" id="{8EDF81AE-B65F-B8F6-9923-016911C9177D}"/>
                  </a:ext>
                </a:extLst>
              </p:cNvPr>
              <p:cNvSpPr txBox="1"/>
              <p:nvPr/>
            </p:nvSpPr>
            <p:spPr>
              <a:xfrm>
                <a:off x="1575397" y="5478415"/>
                <a:ext cx="2517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リンク先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en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LP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バナー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デバイス毎の必須サイズ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endParaRPr lang="en-US" altLang="ja-JP" sz="900" b="1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テキスト原稿です。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30" name="フリーフォーム 490">
                <a:extLst>
                  <a:ext uri="{FF2B5EF4-FFF2-40B4-BE49-F238E27FC236}">
                    <a16:creationId xmlns:a16="http://schemas.microsoft.com/office/drawing/2014/main" id="{DB76386B-2206-A26B-86ED-7D8973201650}"/>
                  </a:ext>
                </a:extLst>
              </p:cNvPr>
              <p:cNvSpPr/>
              <p:nvPr/>
            </p:nvSpPr>
            <p:spPr>
              <a:xfrm>
                <a:off x="1151542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1" name="フリーフォーム 492">
                <a:extLst>
                  <a:ext uri="{FF2B5EF4-FFF2-40B4-BE49-F238E27FC236}">
                    <a16:creationId xmlns:a16="http://schemas.microsoft.com/office/drawing/2014/main" id="{72F3FE36-6714-E506-DEFF-50ED766DF327}"/>
                  </a:ext>
                </a:extLst>
              </p:cNvPr>
              <p:cNvSpPr/>
              <p:nvPr/>
            </p:nvSpPr>
            <p:spPr>
              <a:xfrm>
                <a:off x="1037947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2" name="テキスト ボックス 131">
                <a:extLst>
                  <a:ext uri="{FF2B5EF4-FFF2-40B4-BE49-F238E27FC236}">
                    <a16:creationId xmlns:a16="http://schemas.microsoft.com/office/drawing/2014/main" id="{19266FB6-8AC2-78F4-F63A-8AF7EF462B08}"/>
                  </a:ext>
                </a:extLst>
              </p:cNvPr>
              <p:cNvSpPr txBox="1"/>
              <p:nvPr/>
            </p:nvSpPr>
            <p:spPr>
              <a:xfrm>
                <a:off x="1026416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Q4</a:t>
                </a:r>
              </a:p>
            </p:txBody>
          </p:sp>
          <p:sp>
            <p:nvSpPr>
              <p:cNvPr id="133" name="テキスト ボックス 132">
                <a:extLst>
                  <a:ext uri="{FF2B5EF4-FFF2-40B4-BE49-F238E27FC236}">
                    <a16:creationId xmlns:a16="http://schemas.microsoft.com/office/drawing/2014/main" id="{FD92F354-919F-430C-2976-6D144D1E7FA9}"/>
                  </a:ext>
                </a:extLst>
              </p:cNvPr>
              <p:cNvSpPr txBox="1"/>
              <p:nvPr/>
            </p:nvSpPr>
            <p:spPr>
              <a:xfrm>
                <a:off x="1320852" y="5969149"/>
                <a:ext cx="14366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初期費用はかかりますか？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34" name="テキスト ボックス 133">
                <a:extLst>
                  <a:ext uri="{FF2B5EF4-FFF2-40B4-BE49-F238E27FC236}">
                    <a16:creationId xmlns:a16="http://schemas.microsoft.com/office/drawing/2014/main" id="{92A5FD5C-2082-23CD-870A-B0489DE7310B}"/>
                  </a:ext>
                </a:extLst>
              </p:cNvPr>
              <p:cNvSpPr txBox="1"/>
              <p:nvPr/>
            </p:nvSpPr>
            <p:spPr>
              <a:xfrm>
                <a:off x="1295651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A4</a:t>
                </a:r>
              </a:p>
            </p:txBody>
          </p:sp>
          <p:sp>
            <p:nvSpPr>
              <p:cNvPr id="135" name="テキスト ボックス 134">
                <a:extLst>
                  <a:ext uri="{FF2B5EF4-FFF2-40B4-BE49-F238E27FC236}">
                    <a16:creationId xmlns:a16="http://schemas.microsoft.com/office/drawing/2014/main" id="{7698F721-0934-CCC3-6CAF-D7187156E71C}"/>
                  </a:ext>
                </a:extLst>
              </p:cNvPr>
              <p:cNvSpPr txBox="1"/>
              <p:nvPr/>
            </p:nvSpPr>
            <p:spPr>
              <a:xfrm>
                <a:off x="1590087" y="6290456"/>
                <a:ext cx="1954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初期費用や管理費用はかかりません。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36" name="フリーフォーム 518">
                <a:extLst>
                  <a:ext uri="{FF2B5EF4-FFF2-40B4-BE49-F238E27FC236}">
                    <a16:creationId xmlns:a16="http://schemas.microsoft.com/office/drawing/2014/main" id="{5E4A0B11-BC22-1C80-C2A1-5261F150B740}"/>
                  </a:ext>
                </a:extLst>
              </p:cNvPr>
              <p:cNvSpPr/>
              <p:nvPr/>
            </p:nvSpPr>
            <p:spPr>
              <a:xfrm>
                <a:off x="1151542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7" name="フリーフォーム 520">
                <a:extLst>
                  <a:ext uri="{FF2B5EF4-FFF2-40B4-BE49-F238E27FC236}">
                    <a16:creationId xmlns:a16="http://schemas.microsoft.com/office/drawing/2014/main" id="{83CE2CDD-1AEA-3844-0B81-65A6E11A252B}"/>
                  </a:ext>
                </a:extLst>
              </p:cNvPr>
              <p:cNvSpPr/>
              <p:nvPr/>
            </p:nvSpPr>
            <p:spPr>
              <a:xfrm>
                <a:off x="5345579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8" name="テキスト ボックス 137">
                <a:extLst>
                  <a:ext uri="{FF2B5EF4-FFF2-40B4-BE49-F238E27FC236}">
                    <a16:creationId xmlns:a16="http://schemas.microsoft.com/office/drawing/2014/main" id="{889F5A07-F84F-E2FB-AC81-63C0D8E2CFF4}"/>
                  </a:ext>
                </a:extLst>
              </p:cNvPr>
              <p:cNvSpPr txBox="1"/>
              <p:nvPr/>
            </p:nvSpPr>
            <p:spPr>
              <a:xfrm>
                <a:off x="5334175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Q5</a:t>
                </a:r>
              </a:p>
            </p:txBody>
          </p:sp>
          <p:sp>
            <p:nvSpPr>
              <p:cNvPr id="139" name="テキスト ボックス 138">
                <a:extLst>
                  <a:ext uri="{FF2B5EF4-FFF2-40B4-BE49-F238E27FC236}">
                    <a16:creationId xmlns:a16="http://schemas.microsoft.com/office/drawing/2014/main" id="{3E4B3ABB-986D-3432-8EB2-529287E06F48}"/>
                  </a:ext>
                </a:extLst>
              </p:cNvPr>
              <p:cNvSpPr txBox="1"/>
              <p:nvPr/>
            </p:nvSpPr>
            <p:spPr>
              <a:xfrm>
                <a:off x="5619873" y="3533279"/>
                <a:ext cx="203292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タグ設置しなくても配信は可能ですか？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40" name="テキスト ボックス 139">
                <a:extLst>
                  <a:ext uri="{FF2B5EF4-FFF2-40B4-BE49-F238E27FC236}">
                    <a16:creationId xmlns:a16="http://schemas.microsoft.com/office/drawing/2014/main" id="{56B90BE1-98AD-83D9-2514-723592EF876B}"/>
                  </a:ext>
                </a:extLst>
              </p:cNvPr>
              <p:cNvSpPr txBox="1"/>
              <p:nvPr/>
            </p:nvSpPr>
            <p:spPr>
              <a:xfrm>
                <a:off x="5603283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A5</a:t>
                </a:r>
              </a:p>
            </p:txBody>
          </p:sp>
          <p:sp>
            <p:nvSpPr>
              <p:cNvPr id="141" name="テキスト ボックス 140">
                <a:extLst>
                  <a:ext uri="{FF2B5EF4-FFF2-40B4-BE49-F238E27FC236}">
                    <a16:creationId xmlns:a16="http://schemas.microsoft.com/office/drawing/2014/main" id="{B61118CD-BD82-51C1-BFD4-E37415B49DB5}"/>
                  </a:ext>
                </a:extLst>
              </p:cNvPr>
              <p:cNvSpPr txBox="1"/>
              <p:nvPr/>
            </p:nvSpPr>
            <p:spPr>
              <a:xfrm>
                <a:off x="5883156" y="3854586"/>
                <a:ext cx="20970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リターゲティングや</a:t>
                </a:r>
                <a:r>
                  <a:rPr lang="en" altLang="ja-JP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CV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計測はできませんが</a:t>
                </a:r>
                <a:endParaRPr lang="en-US" altLang="ja-JP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配信は可能です。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42" name="フリーフォーム 567">
                <a:extLst>
                  <a:ext uri="{FF2B5EF4-FFF2-40B4-BE49-F238E27FC236}">
                    <a16:creationId xmlns:a16="http://schemas.microsoft.com/office/drawing/2014/main" id="{AAC0FF0E-70FE-A104-642A-2BCA0F32E35A}"/>
                  </a:ext>
                </a:extLst>
              </p:cNvPr>
              <p:cNvSpPr/>
              <p:nvPr/>
            </p:nvSpPr>
            <p:spPr>
              <a:xfrm>
                <a:off x="5459301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43" name="フリーフォーム 569">
                <a:extLst>
                  <a:ext uri="{FF2B5EF4-FFF2-40B4-BE49-F238E27FC236}">
                    <a16:creationId xmlns:a16="http://schemas.microsoft.com/office/drawing/2014/main" id="{D1C4D989-D5C6-AEF3-B5B7-F134F319E2A5}"/>
                  </a:ext>
                </a:extLst>
              </p:cNvPr>
              <p:cNvSpPr/>
              <p:nvPr/>
            </p:nvSpPr>
            <p:spPr>
              <a:xfrm>
                <a:off x="5345579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44" name="テキスト ボックス 143">
                <a:extLst>
                  <a:ext uri="{FF2B5EF4-FFF2-40B4-BE49-F238E27FC236}">
                    <a16:creationId xmlns:a16="http://schemas.microsoft.com/office/drawing/2014/main" id="{BF33CECE-17CC-2ECB-B0F7-E231B5436953}"/>
                  </a:ext>
                </a:extLst>
              </p:cNvPr>
              <p:cNvSpPr txBox="1"/>
              <p:nvPr/>
            </p:nvSpPr>
            <p:spPr>
              <a:xfrm>
                <a:off x="5334175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Q6</a:t>
                </a:r>
              </a:p>
            </p:txBody>
          </p:sp>
          <p:sp>
            <p:nvSpPr>
              <p:cNvPr id="145" name="テキスト ボックス 144">
                <a:extLst>
                  <a:ext uri="{FF2B5EF4-FFF2-40B4-BE49-F238E27FC236}">
                    <a16:creationId xmlns:a16="http://schemas.microsoft.com/office/drawing/2014/main" id="{43435F7E-AFEA-B920-7BE7-4A5F9C4F6E24}"/>
                  </a:ext>
                </a:extLst>
              </p:cNvPr>
              <p:cNvSpPr txBox="1"/>
              <p:nvPr/>
            </p:nvSpPr>
            <p:spPr>
              <a:xfrm>
                <a:off x="5628611" y="4345194"/>
                <a:ext cx="21339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配信期間を指定した配信は可能ですか？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46" name="テキスト ボックス 145">
                <a:extLst>
                  <a:ext uri="{FF2B5EF4-FFF2-40B4-BE49-F238E27FC236}">
                    <a16:creationId xmlns:a16="http://schemas.microsoft.com/office/drawing/2014/main" id="{D365C3FC-9401-4014-3BD3-1F549D92AD61}"/>
                  </a:ext>
                </a:extLst>
              </p:cNvPr>
              <p:cNvSpPr txBox="1"/>
              <p:nvPr/>
            </p:nvSpPr>
            <p:spPr>
              <a:xfrm>
                <a:off x="5603283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A6</a:t>
                </a:r>
              </a:p>
            </p:txBody>
          </p:sp>
          <p:sp>
            <p:nvSpPr>
              <p:cNvPr id="147" name="テキスト ボックス 146">
                <a:extLst>
                  <a:ext uri="{FF2B5EF4-FFF2-40B4-BE49-F238E27FC236}">
                    <a16:creationId xmlns:a16="http://schemas.microsoft.com/office/drawing/2014/main" id="{1A9C8DF6-0084-EA72-4B0E-2C38D2193778}"/>
                  </a:ext>
                </a:extLst>
              </p:cNvPr>
              <p:cNvSpPr txBox="1"/>
              <p:nvPr/>
            </p:nvSpPr>
            <p:spPr>
              <a:xfrm>
                <a:off x="5897719" y="4666500"/>
                <a:ext cx="16193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2</a:t>
                </a:r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週間の配信なども可能です。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48" name="フリーフォーム 613">
                <a:extLst>
                  <a:ext uri="{FF2B5EF4-FFF2-40B4-BE49-F238E27FC236}">
                    <a16:creationId xmlns:a16="http://schemas.microsoft.com/office/drawing/2014/main" id="{9DD88A74-4F46-BB04-4922-345FAA2A0AA3}"/>
                  </a:ext>
                </a:extLst>
              </p:cNvPr>
              <p:cNvSpPr/>
              <p:nvPr/>
            </p:nvSpPr>
            <p:spPr>
              <a:xfrm>
                <a:off x="5459301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49" name="フリーフォーム 615">
                <a:extLst>
                  <a:ext uri="{FF2B5EF4-FFF2-40B4-BE49-F238E27FC236}">
                    <a16:creationId xmlns:a16="http://schemas.microsoft.com/office/drawing/2014/main" id="{3AB08C6C-67FB-216D-0107-C9D47A7A488B}"/>
                  </a:ext>
                </a:extLst>
              </p:cNvPr>
              <p:cNvSpPr/>
              <p:nvPr/>
            </p:nvSpPr>
            <p:spPr>
              <a:xfrm>
                <a:off x="5345579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0" name="テキスト ボックス 149">
                <a:extLst>
                  <a:ext uri="{FF2B5EF4-FFF2-40B4-BE49-F238E27FC236}">
                    <a16:creationId xmlns:a16="http://schemas.microsoft.com/office/drawing/2014/main" id="{99C70C6F-2EFF-8B91-1E24-A93BE426D26B}"/>
                  </a:ext>
                </a:extLst>
              </p:cNvPr>
              <p:cNvSpPr txBox="1"/>
              <p:nvPr/>
            </p:nvSpPr>
            <p:spPr>
              <a:xfrm>
                <a:off x="5334175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Q7</a:t>
                </a:r>
              </a:p>
            </p:txBody>
          </p:sp>
          <p:sp>
            <p:nvSpPr>
              <p:cNvPr id="151" name="テキスト ボックス 150">
                <a:extLst>
                  <a:ext uri="{FF2B5EF4-FFF2-40B4-BE49-F238E27FC236}">
                    <a16:creationId xmlns:a16="http://schemas.microsoft.com/office/drawing/2014/main" id="{2C6FEA69-5F54-F2A4-F76F-3C4D3760D8B1}"/>
                  </a:ext>
                </a:extLst>
              </p:cNvPr>
              <p:cNvSpPr txBox="1"/>
              <p:nvPr/>
            </p:nvSpPr>
            <p:spPr>
              <a:xfrm>
                <a:off x="5628611" y="5157235"/>
                <a:ext cx="168507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休日掲載開始は可能ですか？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2" name="テキスト ボックス 151">
                <a:extLst>
                  <a:ext uri="{FF2B5EF4-FFF2-40B4-BE49-F238E27FC236}">
                    <a16:creationId xmlns:a16="http://schemas.microsoft.com/office/drawing/2014/main" id="{836459AA-C040-EEE5-F0A6-F9A859311C30}"/>
                  </a:ext>
                </a:extLst>
              </p:cNvPr>
              <p:cNvSpPr txBox="1"/>
              <p:nvPr/>
            </p:nvSpPr>
            <p:spPr>
              <a:xfrm>
                <a:off x="5603283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A7</a:t>
                </a:r>
              </a:p>
            </p:txBody>
          </p:sp>
          <p:sp>
            <p:nvSpPr>
              <p:cNvPr id="153" name="テキスト ボックス 152">
                <a:extLst>
                  <a:ext uri="{FF2B5EF4-FFF2-40B4-BE49-F238E27FC236}">
                    <a16:creationId xmlns:a16="http://schemas.microsoft.com/office/drawing/2014/main" id="{1F6B5772-7B4C-DBD4-AC7D-1EF8A9D81EB9}"/>
                  </a:ext>
                </a:extLst>
              </p:cNvPr>
              <p:cNvSpPr txBox="1"/>
              <p:nvPr/>
            </p:nvSpPr>
            <p:spPr>
              <a:xfrm>
                <a:off x="5897719" y="5478415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" name="フリーフォーム 633">
                <a:extLst>
                  <a:ext uri="{FF2B5EF4-FFF2-40B4-BE49-F238E27FC236}">
                    <a16:creationId xmlns:a16="http://schemas.microsoft.com/office/drawing/2014/main" id="{922C9D2D-045B-7CB0-0389-5777797A7C32}"/>
                  </a:ext>
                </a:extLst>
              </p:cNvPr>
              <p:cNvSpPr/>
              <p:nvPr/>
            </p:nvSpPr>
            <p:spPr>
              <a:xfrm>
                <a:off x="5459301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5" name="フリーフォーム 635">
                <a:extLst>
                  <a:ext uri="{FF2B5EF4-FFF2-40B4-BE49-F238E27FC236}">
                    <a16:creationId xmlns:a16="http://schemas.microsoft.com/office/drawing/2014/main" id="{3812FEF2-A63D-1CA5-F8F0-00C67967863F}"/>
                  </a:ext>
                </a:extLst>
              </p:cNvPr>
              <p:cNvSpPr/>
              <p:nvPr/>
            </p:nvSpPr>
            <p:spPr>
              <a:xfrm>
                <a:off x="5345579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6" name="テキスト ボックス 155">
                <a:extLst>
                  <a:ext uri="{FF2B5EF4-FFF2-40B4-BE49-F238E27FC236}">
                    <a16:creationId xmlns:a16="http://schemas.microsoft.com/office/drawing/2014/main" id="{50C52071-D9EB-A762-A7E4-C8D64EBC5EDB}"/>
                  </a:ext>
                </a:extLst>
              </p:cNvPr>
              <p:cNvSpPr txBox="1"/>
              <p:nvPr/>
            </p:nvSpPr>
            <p:spPr>
              <a:xfrm>
                <a:off x="5334175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Q8</a:t>
                </a:r>
              </a:p>
            </p:txBody>
          </p:sp>
          <p:sp>
            <p:nvSpPr>
              <p:cNvPr id="157" name="テキスト ボックス 156">
                <a:extLst>
                  <a:ext uri="{FF2B5EF4-FFF2-40B4-BE49-F238E27FC236}">
                    <a16:creationId xmlns:a16="http://schemas.microsoft.com/office/drawing/2014/main" id="{218CB8A5-93F5-A3EC-78A4-7BFC36BB6FF7}"/>
                  </a:ext>
                </a:extLst>
              </p:cNvPr>
              <p:cNvSpPr txBox="1"/>
              <p:nvPr/>
            </p:nvSpPr>
            <p:spPr>
              <a:xfrm>
                <a:off x="5628611" y="5969149"/>
                <a:ext cx="26084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配信途中での掲載停止（中止）は可能ですか？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8" name="テキスト ボックス 157">
                <a:extLst>
                  <a:ext uri="{FF2B5EF4-FFF2-40B4-BE49-F238E27FC236}">
                    <a16:creationId xmlns:a16="http://schemas.microsoft.com/office/drawing/2014/main" id="{78938664-9A64-D023-03B5-C226C92682D5}"/>
                  </a:ext>
                </a:extLst>
              </p:cNvPr>
              <p:cNvSpPr txBox="1"/>
              <p:nvPr/>
            </p:nvSpPr>
            <p:spPr>
              <a:xfrm>
                <a:off x="5603283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A8</a:t>
                </a:r>
              </a:p>
            </p:txBody>
          </p:sp>
          <p:sp>
            <p:nvSpPr>
              <p:cNvPr id="159" name="フリーフォーム 684">
                <a:extLst>
                  <a:ext uri="{FF2B5EF4-FFF2-40B4-BE49-F238E27FC236}">
                    <a16:creationId xmlns:a16="http://schemas.microsoft.com/office/drawing/2014/main" id="{4A47D921-F157-2D55-36A5-48D6C17E7F31}"/>
                  </a:ext>
                </a:extLst>
              </p:cNvPr>
              <p:cNvSpPr/>
              <p:nvPr/>
            </p:nvSpPr>
            <p:spPr>
              <a:xfrm>
                <a:off x="5459301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60" name="フリーフォーム 685">
                <a:extLst>
                  <a:ext uri="{FF2B5EF4-FFF2-40B4-BE49-F238E27FC236}">
                    <a16:creationId xmlns:a16="http://schemas.microsoft.com/office/drawing/2014/main" id="{58B3DA73-DF85-5705-1938-D372560F2297}"/>
                  </a:ext>
                </a:extLst>
              </p:cNvPr>
              <p:cNvSpPr/>
              <p:nvPr/>
            </p:nvSpPr>
            <p:spPr>
              <a:xfrm>
                <a:off x="803284" y="2967949"/>
                <a:ext cx="825434" cy="411449"/>
              </a:xfrm>
              <a:custGeom>
                <a:avLst/>
                <a:gdLst>
                  <a:gd name="connsiteX0" fmla="*/ 0 w 825434"/>
                  <a:gd name="connsiteY0" fmla="*/ 411449 h 411449"/>
                  <a:gd name="connsiteX1" fmla="*/ 412717 w 825434"/>
                  <a:gd name="connsiteY1" fmla="*/ 0 h 411449"/>
                  <a:gd name="connsiteX2" fmla="*/ 825434 w 825434"/>
                  <a:gd name="connsiteY2" fmla="*/ 411449 h 41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34" h="411449">
                    <a:moveTo>
                      <a:pt x="0" y="411449"/>
                    </a:moveTo>
                    <a:cubicBezTo>
                      <a:pt x="0" y="184199"/>
                      <a:pt x="184767" y="0"/>
                      <a:pt x="412717" y="0"/>
                    </a:cubicBezTo>
                    <a:cubicBezTo>
                      <a:pt x="640668" y="0"/>
                      <a:pt x="825434" y="184199"/>
                      <a:pt x="825434" y="411449"/>
                    </a:cubicBezTo>
                  </a:path>
                </a:pathLst>
              </a:custGeom>
              <a:noFill/>
              <a:ln w="5064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2" name="object 7">
            <a:extLst>
              <a:ext uri="{FF2B5EF4-FFF2-40B4-BE49-F238E27FC236}">
                <a16:creationId xmlns:a16="http://schemas.microsoft.com/office/drawing/2014/main" id="{5B5B97E8-8155-FAF9-261C-7959C35E601E}"/>
              </a:ext>
            </a:extLst>
          </p:cNvPr>
          <p:cNvSpPr txBox="1"/>
          <p:nvPr/>
        </p:nvSpPr>
        <p:spPr>
          <a:xfrm>
            <a:off x="814149" y="1060732"/>
            <a:ext cx="7166055" cy="527067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5</a:t>
            </a:r>
            <a:r>
              <a:rPr lang="ja-JP" altLang="en-US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営業日程度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での配信開始となります。 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  <a:r>
              <a:rPr lang="en-US" altLang="ja-JP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不備や審査状況・利用データにより開始日が変動します。</a:t>
            </a:r>
          </a:p>
        </p:txBody>
      </p:sp>
      <p:sp>
        <p:nvSpPr>
          <p:cNvPr id="3" name="テキスト ボックス 3">
            <a:extLst>
              <a:ext uri="{FF2B5EF4-FFF2-40B4-BE49-F238E27FC236}">
                <a16:creationId xmlns:a16="http://schemas.microsoft.com/office/drawing/2014/main" id="{128E0439-9F75-DEED-8538-299BAA03EA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■配信までの流れ</a:t>
            </a:r>
          </a:p>
        </p:txBody>
      </p:sp>
    </p:spTree>
    <p:extLst>
      <p:ext uri="{BB962C8B-B14F-4D97-AF65-F5344CB8AC3E}">
        <p14:creationId xmlns:p14="http://schemas.microsoft.com/office/powerpoint/2010/main" val="201223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360961B2-81F2-4B1B-8566-9880E0CEF3FB}"/>
              </a:ext>
            </a:extLst>
          </p:cNvPr>
          <p:cNvSpPr txBox="1"/>
          <p:nvPr/>
        </p:nvSpPr>
        <p:spPr>
          <a:xfrm>
            <a:off x="653250" y="976180"/>
            <a:ext cx="8599500" cy="1672568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3274D750-D925-D5B9-22F5-95F39986C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199" y="1298937"/>
            <a:ext cx="795338" cy="1162051"/>
          </a:xfrm>
          <a:prstGeom prst="rect">
            <a:avLst/>
          </a:prstGeom>
        </p:spPr>
      </p:pic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CB99AE01-2084-40F6-9C63-5CC955D28DA7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1551728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99DE8DD9-7DF9-4929-A9D7-2BC22388845B}"/>
              </a:ext>
            </a:extLst>
          </p:cNvPr>
          <p:cNvSpPr txBox="1"/>
          <p:nvPr/>
        </p:nvSpPr>
        <p:spPr>
          <a:xfrm>
            <a:off x="653250" y="2805033"/>
            <a:ext cx="8599482" cy="1753326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6A91056C-258B-461A-A42E-F31C4E4E3B60}"/>
              </a:ext>
            </a:extLst>
          </p:cNvPr>
          <p:cNvSpPr txBox="1"/>
          <p:nvPr/>
        </p:nvSpPr>
        <p:spPr>
          <a:xfrm>
            <a:off x="653250" y="974809"/>
            <a:ext cx="906750" cy="167256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直接CV</a:t>
            </a:r>
            <a:endParaRPr lang="en-US" altLang="ja-JP" sz="894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（クリック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sp>
        <p:nvSpPr>
          <p:cNvPr id="159" name="テキスト ボックス 158">
            <a:extLst>
              <a:ext uri="{FF2B5EF4-FFF2-40B4-BE49-F238E27FC236}">
                <a16:creationId xmlns:a16="http://schemas.microsoft.com/office/drawing/2014/main" id="{C3B5EF57-FE61-4C56-8D1E-63156AC58D47}"/>
              </a:ext>
            </a:extLst>
          </p:cNvPr>
          <p:cNvSpPr txBox="1"/>
          <p:nvPr/>
        </p:nvSpPr>
        <p:spPr>
          <a:xfrm>
            <a:off x="653250" y="2803130"/>
            <a:ext cx="906750" cy="1753325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間接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（ビュー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sp>
        <p:nvSpPr>
          <p:cNvPr id="160" name="テキスト ボックス 159">
            <a:extLst>
              <a:ext uri="{FF2B5EF4-FFF2-40B4-BE49-F238E27FC236}">
                <a16:creationId xmlns:a16="http://schemas.microsoft.com/office/drawing/2014/main" id="{250B1C95-0109-416E-B5E5-3BD0642634F5}"/>
              </a:ext>
            </a:extLst>
          </p:cNvPr>
          <p:cNvSpPr txBox="1"/>
          <p:nvPr/>
        </p:nvSpPr>
        <p:spPr>
          <a:xfrm>
            <a:off x="1559982" y="5540402"/>
            <a:ext cx="7692750" cy="380250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endParaRPr lang="en-US" altLang="ja-JP" sz="105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クロスドメイン（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つ以上のドメインをまたぐ）が発生する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サイト環境は、タグを 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HTML 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に「直接設置」以外、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計測が出来ません。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AAA.co.jp/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（公式サイト） →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BBB.co.jp/form/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（フォーム） →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BBB.co.jp/thanks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（完了ページ）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ja-JP" altLang="en-US" sz="105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9" name="グラフィックス 168">
            <a:extLst>
              <a:ext uri="{FF2B5EF4-FFF2-40B4-BE49-F238E27FC236}">
                <a16:creationId xmlns:a16="http://schemas.microsoft.com/office/drawing/2014/main" id="{6364581D-6C9A-481B-891C-92E89B561601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1914813"/>
            <a:ext cx="330505" cy="330505"/>
          </a:xfrm>
          <a:prstGeom prst="rect">
            <a:avLst/>
          </a:prstGeom>
        </p:spPr>
      </p:pic>
      <p:sp>
        <p:nvSpPr>
          <p:cNvPr id="171" name="矢印: 右 170">
            <a:extLst>
              <a:ext uri="{FF2B5EF4-FFF2-40B4-BE49-F238E27FC236}">
                <a16:creationId xmlns:a16="http://schemas.microsoft.com/office/drawing/2014/main" id="{E5D4708E-5083-4157-A7CA-44A6780C8351}"/>
              </a:ext>
            </a:extLst>
          </p:cNvPr>
          <p:cNvSpPr/>
          <p:nvPr/>
        </p:nvSpPr>
        <p:spPr>
          <a:xfrm>
            <a:off x="3573895" y="1859067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grpSp>
        <p:nvGrpSpPr>
          <p:cNvPr id="175" name="グループ化 174">
            <a:extLst>
              <a:ext uri="{FF2B5EF4-FFF2-40B4-BE49-F238E27FC236}">
                <a16:creationId xmlns:a16="http://schemas.microsoft.com/office/drawing/2014/main" id="{FDBA6FD6-C89E-49E9-BA85-933FF7EEAB2E}"/>
              </a:ext>
            </a:extLst>
          </p:cNvPr>
          <p:cNvGrpSpPr/>
          <p:nvPr/>
        </p:nvGrpSpPr>
        <p:grpSpPr>
          <a:xfrm>
            <a:off x="5400426" y="1352959"/>
            <a:ext cx="1571030" cy="239911"/>
            <a:chOff x="-3727956" y="2011979"/>
            <a:chExt cx="1933575" cy="295275"/>
          </a:xfrm>
        </p:grpSpPr>
        <p:sp>
          <p:nvSpPr>
            <p:cNvPr id="176" name="四角形: 角を丸くする 175">
              <a:extLst>
                <a:ext uri="{FF2B5EF4-FFF2-40B4-BE49-F238E27FC236}">
                  <a16:creationId xmlns:a16="http://schemas.microsoft.com/office/drawing/2014/main" id="{EB9DD019-DFEC-4F23-9B39-5205F53EA197}"/>
                </a:ext>
              </a:extLst>
            </p:cNvPr>
            <p:cNvSpPr/>
            <p:nvPr/>
          </p:nvSpPr>
          <p:spPr bwMode="auto">
            <a:xfrm>
              <a:off x="-3727956" y="2011979"/>
              <a:ext cx="1590675" cy="295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ja-JP" altLang="en-US" sz="813" dirty="0">
                  <a:solidFill>
                    <a:schemeClr val="tx1"/>
                  </a:solidFill>
                </a:rPr>
                <a:t>ドリームネクサス</a:t>
              </a:r>
            </a:p>
          </p:txBody>
        </p:sp>
        <p:sp>
          <p:nvSpPr>
            <p:cNvPr id="177" name="正方形/長方形 176">
              <a:extLst>
                <a:ext uri="{FF2B5EF4-FFF2-40B4-BE49-F238E27FC236}">
                  <a16:creationId xmlns:a16="http://schemas.microsoft.com/office/drawing/2014/main" id="{BE77F859-C0B9-4485-B45D-6A821E8EC2CA}"/>
                </a:ext>
              </a:extLst>
            </p:cNvPr>
            <p:cNvSpPr/>
            <p:nvPr/>
          </p:nvSpPr>
          <p:spPr bwMode="auto">
            <a:xfrm>
              <a:off x="-2384931" y="2011979"/>
              <a:ext cx="590550" cy="2952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ja-JP" altLang="en-US" sz="975" b="1" dirty="0"/>
                <a:t>検索</a:t>
              </a:r>
            </a:p>
          </p:txBody>
        </p:sp>
      </p:grp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159FB158-3DBA-4BAC-8432-F62AADC575C8}"/>
              </a:ext>
            </a:extLst>
          </p:cNvPr>
          <p:cNvSpPr txBox="1"/>
          <p:nvPr/>
        </p:nvSpPr>
        <p:spPr>
          <a:xfrm>
            <a:off x="5429797" y="1680743"/>
            <a:ext cx="1500411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離脱～自然検索等～再流入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6280D642-59B6-449C-BC85-0E33957E24B5}"/>
              </a:ext>
            </a:extLst>
          </p:cNvPr>
          <p:cNvSpPr txBox="1"/>
          <p:nvPr/>
        </p:nvSpPr>
        <p:spPr>
          <a:xfrm>
            <a:off x="5429797" y="2352350"/>
            <a:ext cx="461665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離脱せず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8923605E-0631-42D9-876E-5F801B052991}"/>
              </a:ext>
            </a:extLst>
          </p:cNvPr>
          <p:cNvSpPr txBox="1"/>
          <p:nvPr/>
        </p:nvSpPr>
        <p:spPr>
          <a:xfrm>
            <a:off x="7528912" y="1204535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直接</a:t>
            </a:r>
            <a:r>
              <a:rPr lang="en-US" altLang="ja-JP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endParaRPr lang="ja-JP" altLang="en-US" sz="975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1" name="矢印: 右 180">
            <a:extLst>
              <a:ext uri="{FF2B5EF4-FFF2-40B4-BE49-F238E27FC236}">
                <a16:creationId xmlns:a16="http://schemas.microsoft.com/office/drawing/2014/main" id="{BFD0DCAE-97EC-4943-B140-663D4CA1FAA1}"/>
              </a:ext>
            </a:extLst>
          </p:cNvPr>
          <p:cNvSpPr/>
          <p:nvPr/>
        </p:nvSpPr>
        <p:spPr>
          <a:xfrm>
            <a:off x="706710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83" name="矢印: 右 182">
            <a:extLst>
              <a:ext uri="{FF2B5EF4-FFF2-40B4-BE49-F238E27FC236}">
                <a16:creationId xmlns:a16="http://schemas.microsoft.com/office/drawing/2014/main" id="{20B34D51-1235-4222-9507-736A66A2D241}"/>
              </a:ext>
            </a:extLst>
          </p:cNvPr>
          <p:cNvSpPr/>
          <p:nvPr/>
        </p:nvSpPr>
        <p:spPr>
          <a:xfrm>
            <a:off x="500431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84" name="矢印: 右 183">
            <a:extLst>
              <a:ext uri="{FF2B5EF4-FFF2-40B4-BE49-F238E27FC236}">
                <a16:creationId xmlns:a16="http://schemas.microsoft.com/office/drawing/2014/main" id="{18A5C0D3-4BC9-4E22-8D96-62D171882771}"/>
              </a:ext>
            </a:extLst>
          </p:cNvPr>
          <p:cNvSpPr/>
          <p:nvPr/>
        </p:nvSpPr>
        <p:spPr>
          <a:xfrm>
            <a:off x="4180179" y="2110845"/>
            <a:ext cx="3237926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88" name="テキスト ボックス 187">
            <a:extLst>
              <a:ext uri="{FF2B5EF4-FFF2-40B4-BE49-F238E27FC236}">
                <a16:creationId xmlns:a16="http://schemas.microsoft.com/office/drawing/2014/main" id="{EB0C699D-FBD2-4F8E-946E-29DD482B112A}"/>
              </a:ext>
            </a:extLst>
          </p:cNvPr>
          <p:cNvSpPr txBox="1"/>
          <p:nvPr/>
        </p:nvSpPr>
        <p:spPr>
          <a:xfrm>
            <a:off x="2501201" y="2977013"/>
            <a:ext cx="96340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 dirty="0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広告表示～クリックせず</a:t>
            </a:r>
          </a:p>
        </p:txBody>
      </p:sp>
      <p:grpSp>
        <p:nvGrpSpPr>
          <p:cNvPr id="189" name="グループ化 188">
            <a:extLst>
              <a:ext uri="{FF2B5EF4-FFF2-40B4-BE49-F238E27FC236}">
                <a16:creationId xmlns:a16="http://schemas.microsoft.com/office/drawing/2014/main" id="{EEEB064E-591B-4146-A0FF-4BE04B0E1865}"/>
              </a:ext>
            </a:extLst>
          </p:cNvPr>
          <p:cNvGrpSpPr/>
          <p:nvPr/>
        </p:nvGrpSpPr>
        <p:grpSpPr>
          <a:xfrm>
            <a:off x="3992399" y="3132197"/>
            <a:ext cx="1573959" cy="1176724"/>
            <a:chOff x="6248344" y="4195457"/>
            <a:chExt cx="1937180" cy="1448275"/>
          </a:xfrm>
        </p:grpSpPr>
        <p:grpSp>
          <p:nvGrpSpPr>
            <p:cNvPr id="190" name="グループ化 189">
              <a:extLst>
                <a:ext uri="{FF2B5EF4-FFF2-40B4-BE49-F238E27FC236}">
                  <a16:creationId xmlns:a16="http://schemas.microsoft.com/office/drawing/2014/main" id="{002BCEC4-4EDB-498F-8247-1634868824BC}"/>
                </a:ext>
              </a:extLst>
            </p:cNvPr>
            <p:cNvGrpSpPr/>
            <p:nvPr/>
          </p:nvGrpSpPr>
          <p:grpSpPr>
            <a:xfrm>
              <a:off x="6250147" y="4195457"/>
              <a:ext cx="1933575" cy="295275"/>
              <a:chOff x="-3727956" y="2011979"/>
              <a:chExt cx="1933575" cy="295275"/>
            </a:xfrm>
          </p:grpSpPr>
          <p:sp>
            <p:nvSpPr>
              <p:cNvPr id="194" name="四角形: 角を丸くする 193">
                <a:extLst>
                  <a:ext uri="{FF2B5EF4-FFF2-40B4-BE49-F238E27FC236}">
                    <a16:creationId xmlns:a16="http://schemas.microsoft.com/office/drawing/2014/main" id="{81F541E8-724C-4F7D-BB68-F9DB0F77C07A}"/>
                  </a:ext>
                </a:extLst>
              </p:cNvPr>
              <p:cNvSpPr/>
              <p:nvPr/>
            </p:nvSpPr>
            <p:spPr bwMode="auto">
              <a:xfrm>
                <a:off x="-3727956" y="2011979"/>
                <a:ext cx="1590675" cy="29527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ja-JP" altLang="en-US" sz="813" dirty="0">
                    <a:solidFill>
                      <a:schemeClr val="tx1"/>
                    </a:solidFill>
                  </a:rPr>
                  <a:t>ドリームネクサス</a:t>
                </a:r>
              </a:p>
            </p:txBody>
          </p:sp>
          <p:sp>
            <p:nvSpPr>
              <p:cNvPr id="195" name="正方形/長方形 194">
                <a:extLst>
                  <a:ext uri="{FF2B5EF4-FFF2-40B4-BE49-F238E27FC236}">
                    <a16:creationId xmlns:a16="http://schemas.microsoft.com/office/drawing/2014/main" id="{CC0AEDE6-CACF-4821-8B81-A9A9BF1019BF}"/>
                  </a:ext>
                </a:extLst>
              </p:cNvPr>
              <p:cNvSpPr/>
              <p:nvPr/>
            </p:nvSpPr>
            <p:spPr bwMode="auto">
              <a:xfrm>
                <a:off x="-2384931" y="2011979"/>
                <a:ext cx="590550" cy="29527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975" b="1" dirty="0"/>
                  <a:t>検索</a:t>
                </a:r>
              </a:p>
            </p:txBody>
          </p:sp>
        </p:grpSp>
        <p:sp>
          <p:nvSpPr>
            <p:cNvPr id="191" name="テキスト ボックス 190">
              <a:extLst>
                <a:ext uri="{FF2B5EF4-FFF2-40B4-BE49-F238E27FC236}">
                  <a16:creationId xmlns:a16="http://schemas.microsoft.com/office/drawing/2014/main" id="{029AF287-01DC-4CD8-9FA5-6CEFF4D6DCC1}"/>
                </a:ext>
              </a:extLst>
            </p:cNvPr>
            <p:cNvSpPr txBox="1"/>
            <p:nvPr/>
          </p:nvSpPr>
          <p:spPr>
            <a:xfrm>
              <a:off x="6601381" y="4598883"/>
              <a:ext cx="1231106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自然検索等～流入</a:t>
              </a:r>
            </a:p>
          </p:txBody>
        </p:sp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2D6C65F4-C5D1-4CDD-B588-2034AED421CA}"/>
                </a:ext>
              </a:extLst>
            </p:cNvPr>
            <p:cNvSpPr/>
            <p:nvPr/>
          </p:nvSpPr>
          <p:spPr>
            <a:xfrm>
              <a:off x="6248344" y="4882402"/>
              <a:ext cx="1937180" cy="507836"/>
            </a:xfrm>
            <a:prstGeom prst="rect">
              <a:avLst/>
            </a:prstGeom>
            <a:solidFill>
              <a:srgbClr val="005C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25" tIns="58500" rIns="73125" bIns="38025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ja-JP" altLang="en-US" sz="1138" dirty="0"/>
                <a:t>他広告</a:t>
              </a: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3161931E-3E13-4B95-BADF-C218201485A4}"/>
                </a:ext>
              </a:extLst>
            </p:cNvPr>
            <p:cNvSpPr txBox="1"/>
            <p:nvPr/>
          </p:nvSpPr>
          <p:spPr>
            <a:xfrm>
              <a:off x="6601381" y="5460803"/>
              <a:ext cx="1128514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他の広告から流入</a:t>
              </a:r>
            </a:p>
          </p:txBody>
        </p:sp>
      </p:grpSp>
      <p:sp>
        <p:nvSpPr>
          <p:cNvPr id="196" name="矢印: 右 195">
            <a:extLst>
              <a:ext uri="{FF2B5EF4-FFF2-40B4-BE49-F238E27FC236}">
                <a16:creationId xmlns:a16="http://schemas.microsoft.com/office/drawing/2014/main" id="{80B23EA1-C5A9-4F0E-9C6D-3C23EA65E799}"/>
              </a:ext>
            </a:extLst>
          </p:cNvPr>
          <p:cNvSpPr/>
          <p:nvPr/>
        </p:nvSpPr>
        <p:spPr>
          <a:xfrm>
            <a:off x="357389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97" name="矢印: 右 196">
            <a:extLst>
              <a:ext uri="{FF2B5EF4-FFF2-40B4-BE49-F238E27FC236}">
                <a16:creationId xmlns:a16="http://schemas.microsoft.com/office/drawing/2014/main" id="{CB9BAF2A-C797-43FC-B32B-1A96AC2D0E20}"/>
              </a:ext>
            </a:extLst>
          </p:cNvPr>
          <p:cNvSpPr/>
          <p:nvPr/>
        </p:nvSpPr>
        <p:spPr>
          <a:xfrm>
            <a:off x="5694194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BFAC17C7-F46C-46C7-B75B-B1A66975A1A3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3367003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pic>
        <p:nvPicPr>
          <p:cNvPr id="199" name="グラフィックス 198">
            <a:extLst>
              <a:ext uri="{FF2B5EF4-FFF2-40B4-BE49-F238E27FC236}">
                <a16:creationId xmlns:a16="http://schemas.microsoft.com/office/drawing/2014/main" id="{D9FE8EE5-13B3-487D-B4A0-3C0691DC9648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3730088"/>
            <a:ext cx="330505" cy="330505"/>
          </a:xfrm>
          <a:prstGeom prst="rect">
            <a:avLst/>
          </a:prstGeom>
        </p:spPr>
      </p:pic>
      <p:sp>
        <p:nvSpPr>
          <p:cNvPr id="200" name="テキスト ボックス 199">
            <a:extLst>
              <a:ext uri="{FF2B5EF4-FFF2-40B4-BE49-F238E27FC236}">
                <a16:creationId xmlns:a16="http://schemas.microsoft.com/office/drawing/2014/main" id="{4D43FFC0-3728-44F8-8EE4-51EAD0407666}"/>
              </a:ext>
            </a:extLst>
          </p:cNvPr>
          <p:cNvSpPr txBox="1"/>
          <p:nvPr/>
        </p:nvSpPr>
        <p:spPr>
          <a:xfrm>
            <a:off x="7528912" y="3019809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間接</a:t>
            </a:r>
            <a:r>
              <a:rPr lang="en-US" altLang="ja-JP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</a:p>
        </p:txBody>
      </p:sp>
      <p:sp>
        <p:nvSpPr>
          <p:cNvPr id="201" name="テキスト ボックス 200">
            <a:extLst>
              <a:ext uri="{FF2B5EF4-FFF2-40B4-BE49-F238E27FC236}">
                <a16:creationId xmlns:a16="http://schemas.microsoft.com/office/drawing/2014/main" id="{9D827E85-6D87-40EF-9DFB-F0E3A087362D}"/>
              </a:ext>
            </a:extLst>
          </p:cNvPr>
          <p:cNvSpPr txBox="1"/>
          <p:nvPr/>
        </p:nvSpPr>
        <p:spPr>
          <a:xfrm>
            <a:off x="2569583" y="1142886"/>
            <a:ext cx="78707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 dirty="0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</a:t>
            </a:r>
          </a:p>
        </p:txBody>
      </p:sp>
      <p:grpSp>
        <p:nvGrpSpPr>
          <p:cNvPr id="202" name="グループ化 201">
            <a:extLst>
              <a:ext uri="{FF2B5EF4-FFF2-40B4-BE49-F238E27FC236}">
                <a16:creationId xmlns:a16="http://schemas.microsoft.com/office/drawing/2014/main" id="{42382F47-C7A5-4D51-9DD3-21284578FCA4}"/>
              </a:ext>
            </a:extLst>
          </p:cNvPr>
          <p:cNvGrpSpPr/>
          <p:nvPr/>
        </p:nvGrpSpPr>
        <p:grpSpPr>
          <a:xfrm>
            <a:off x="2553620" y="1280338"/>
            <a:ext cx="819000" cy="1258435"/>
            <a:chOff x="4047401" y="2287948"/>
            <a:chExt cx="1008000" cy="1548843"/>
          </a:xfrm>
        </p:grpSpPr>
        <p:sp>
          <p:nvSpPr>
            <p:cNvPr id="203" name="テキスト ボックス 202">
              <a:extLst>
                <a:ext uri="{FF2B5EF4-FFF2-40B4-BE49-F238E27FC236}">
                  <a16:creationId xmlns:a16="http://schemas.microsoft.com/office/drawing/2014/main" id="{CC7F9DF3-E05B-4E4E-89F1-B39DF9416557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04" name="図 203">
              <a:extLst>
                <a:ext uri="{FF2B5EF4-FFF2-40B4-BE49-F238E27FC236}">
                  <a16:creationId xmlns:a16="http://schemas.microsoft.com/office/drawing/2014/main" id="{332CE276-49C6-4C86-A614-F849E918C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05" name="四角形: 角を丸くする 204">
              <a:extLst>
                <a:ext uri="{FF2B5EF4-FFF2-40B4-BE49-F238E27FC236}">
                  <a16:creationId xmlns:a16="http://schemas.microsoft.com/office/drawing/2014/main" id="{15A455E3-A9EA-4B9B-A2AA-59CF7BABF7CE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>
                  <a:solidFill>
                    <a:schemeClr val="tx1"/>
                  </a:solidFill>
                </a:rPr>
                <a:t>主要</a:t>
              </a:r>
            </a:p>
          </p:txBody>
        </p:sp>
        <p:sp>
          <p:nvSpPr>
            <p:cNvPr id="206" name="四角形: 角を丸くする 205">
              <a:extLst>
                <a:ext uri="{FF2B5EF4-FFF2-40B4-BE49-F238E27FC236}">
                  <a16:creationId xmlns:a16="http://schemas.microsoft.com/office/drawing/2014/main" id="{E1CC22E1-DADA-4C5C-B020-9E56FDE3814F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経済</a:t>
              </a:r>
            </a:p>
          </p:txBody>
        </p:sp>
        <p:sp>
          <p:nvSpPr>
            <p:cNvPr id="207" name="四角形: 角を丸くする 206">
              <a:extLst>
                <a:ext uri="{FF2B5EF4-FFF2-40B4-BE49-F238E27FC236}">
                  <a16:creationId xmlns:a16="http://schemas.microsoft.com/office/drawing/2014/main" id="{27BD5E32-7DD2-4EA3-9A8A-1ACC1E03A12E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エンタメ</a:t>
              </a:r>
            </a:p>
          </p:txBody>
        </p:sp>
        <p:sp>
          <p:nvSpPr>
            <p:cNvPr id="208" name="四角形: 角を丸くする 207">
              <a:extLst>
                <a:ext uri="{FF2B5EF4-FFF2-40B4-BE49-F238E27FC236}">
                  <a16:creationId xmlns:a16="http://schemas.microsoft.com/office/drawing/2014/main" id="{27FDFE56-781A-4457-89BB-4D637F5CAC5B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スポーツ</a:t>
              </a:r>
            </a:p>
          </p:txBody>
        </p: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80DDE8FF-6862-4124-8FB6-9FFDEDAE5F04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0" name="正方形/長方形 209">
              <a:extLst>
                <a:ext uri="{FF2B5EF4-FFF2-40B4-BE49-F238E27FC236}">
                  <a16:creationId xmlns:a16="http://schemas.microsoft.com/office/drawing/2014/main" id="{75684ABA-5096-45D0-BE0E-BB06E4BADA58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1" name="正方形/長方形 210">
              <a:extLst>
                <a:ext uri="{FF2B5EF4-FFF2-40B4-BE49-F238E27FC236}">
                  <a16:creationId xmlns:a16="http://schemas.microsoft.com/office/drawing/2014/main" id="{0847D3F8-1BF4-4FDB-8C7B-297691190E87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2" name="正方形/長方形 211">
              <a:extLst>
                <a:ext uri="{FF2B5EF4-FFF2-40B4-BE49-F238E27FC236}">
                  <a16:creationId xmlns:a16="http://schemas.microsoft.com/office/drawing/2014/main" id="{2B124C2C-CC2D-4ED3-8155-6EAD3AA79F11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3" name="正方形/長方形 212">
              <a:extLst>
                <a:ext uri="{FF2B5EF4-FFF2-40B4-BE49-F238E27FC236}">
                  <a16:creationId xmlns:a16="http://schemas.microsoft.com/office/drawing/2014/main" id="{96B806FA-0828-4076-A15D-78184D8C214E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0DFA3F93-2EE4-42D2-BCA9-7CA2EAAE9A3C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 dirty="0">
                  <a:solidFill>
                    <a:schemeClr val="tx1"/>
                  </a:solidFill>
                </a:rPr>
                <a:t>広告</a:t>
              </a:r>
            </a:p>
          </p:txBody>
        </p:sp>
        <p:sp>
          <p:nvSpPr>
            <p:cNvPr id="215" name="正方形/長方形 214">
              <a:extLst>
                <a:ext uri="{FF2B5EF4-FFF2-40B4-BE49-F238E27FC236}">
                  <a16:creationId xmlns:a16="http://schemas.microsoft.com/office/drawing/2014/main" id="{46CA3589-F9E6-46A9-A320-1B9CD166C4CD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cxnSp>
          <p:nvCxnSpPr>
            <p:cNvPr id="216" name="直線コネクタ 215">
              <a:extLst>
                <a:ext uri="{FF2B5EF4-FFF2-40B4-BE49-F238E27FC236}">
                  <a16:creationId xmlns:a16="http://schemas.microsoft.com/office/drawing/2014/main" id="{2FBA5C89-64A3-492B-948F-4F8713CA1D5D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線コネクタ 216">
              <a:extLst>
                <a:ext uri="{FF2B5EF4-FFF2-40B4-BE49-F238E27FC236}">
                  <a16:creationId xmlns:a16="http://schemas.microsoft.com/office/drawing/2014/main" id="{0387F850-4E81-4D2C-9199-65A0DB33B5D0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8" name="図 217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DA5230C2-1ADF-4EB9-992E-0E178B2B2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219" name="正方形/長方形 218">
              <a:extLst>
                <a:ext uri="{FF2B5EF4-FFF2-40B4-BE49-F238E27FC236}">
                  <a16:creationId xmlns:a16="http://schemas.microsoft.com/office/drawing/2014/main" id="{AC435D95-CFB4-494E-833B-62EFA4C67BEE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sp>
          <p:nvSpPr>
            <p:cNvPr id="220" name="正方形/長方形 219">
              <a:extLst>
                <a:ext uri="{FF2B5EF4-FFF2-40B4-BE49-F238E27FC236}">
                  <a16:creationId xmlns:a16="http://schemas.microsoft.com/office/drawing/2014/main" id="{51A6404C-CF35-4B7B-955E-7AF5A7E11161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pic>
          <p:nvPicPr>
            <p:cNvPr id="221" name="図 220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9D6133AC-9196-492B-8028-5F5BC54B8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22" name="図 221" descr="夜空と山の景色&#10;&#10;自動的に生成された説明">
              <a:extLst>
                <a:ext uri="{FF2B5EF4-FFF2-40B4-BE49-F238E27FC236}">
                  <a16:creationId xmlns:a16="http://schemas.microsoft.com/office/drawing/2014/main" id="{A3520E32-750C-422C-9C46-8210930FD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23" name="図 222" descr="家の庭&#10;&#10;自動的に生成された説明">
              <a:extLst>
                <a:ext uri="{FF2B5EF4-FFF2-40B4-BE49-F238E27FC236}">
                  <a16:creationId xmlns:a16="http://schemas.microsoft.com/office/drawing/2014/main" id="{87098542-85E3-47F3-89BC-967A36F66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224" name="テキスト ボックス 223">
              <a:extLst>
                <a:ext uri="{FF2B5EF4-FFF2-40B4-BE49-F238E27FC236}">
                  <a16:creationId xmlns:a16="http://schemas.microsoft.com/office/drawing/2014/main" id="{8B0214C3-9B5D-4F19-86F1-60ED93BB97F8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C9DA87C6-052A-4922-91ED-033529F8F721}"/>
              </a:ext>
            </a:extLst>
          </p:cNvPr>
          <p:cNvSpPr/>
          <p:nvPr/>
        </p:nvSpPr>
        <p:spPr>
          <a:xfrm>
            <a:off x="2545559" y="2024738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26" name="グループ化 225">
            <a:extLst>
              <a:ext uri="{FF2B5EF4-FFF2-40B4-BE49-F238E27FC236}">
                <a16:creationId xmlns:a16="http://schemas.microsoft.com/office/drawing/2014/main" id="{95AD7CB8-4C0F-48F3-80CC-8E3C5BA3A67C}"/>
              </a:ext>
            </a:extLst>
          </p:cNvPr>
          <p:cNvGrpSpPr/>
          <p:nvPr/>
        </p:nvGrpSpPr>
        <p:grpSpPr>
          <a:xfrm>
            <a:off x="2553620" y="3116552"/>
            <a:ext cx="819000" cy="1258435"/>
            <a:chOff x="4047401" y="2287948"/>
            <a:chExt cx="1008000" cy="1548843"/>
          </a:xfrm>
        </p:grpSpPr>
        <p:sp>
          <p:nvSpPr>
            <p:cNvPr id="227" name="テキスト ボックス 226">
              <a:extLst>
                <a:ext uri="{FF2B5EF4-FFF2-40B4-BE49-F238E27FC236}">
                  <a16:creationId xmlns:a16="http://schemas.microsoft.com/office/drawing/2014/main" id="{0BA235B4-6DE2-4BB5-8C90-9A589C1CA3D1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28" name="図 227">
              <a:extLst>
                <a:ext uri="{FF2B5EF4-FFF2-40B4-BE49-F238E27FC236}">
                  <a16:creationId xmlns:a16="http://schemas.microsoft.com/office/drawing/2014/main" id="{429A70AE-8B7E-4651-8ACA-C1F52006B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29" name="四角形: 角を丸くする 228">
              <a:extLst>
                <a:ext uri="{FF2B5EF4-FFF2-40B4-BE49-F238E27FC236}">
                  <a16:creationId xmlns:a16="http://schemas.microsoft.com/office/drawing/2014/main" id="{814865F0-6093-4BE9-81D8-07BE58ADE8A5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>
                  <a:solidFill>
                    <a:schemeClr val="tx1"/>
                  </a:solidFill>
                </a:rPr>
                <a:t>主要</a:t>
              </a:r>
            </a:p>
          </p:txBody>
        </p:sp>
        <p:sp>
          <p:nvSpPr>
            <p:cNvPr id="230" name="四角形: 角を丸くする 229">
              <a:extLst>
                <a:ext uri="{FF2B5EF4-FFF2-40B4-BE49-F238E27FC236}">
                  <a16:creationId xmlns:a16="http://schemas.microsoft.com/office/drawing/2014/main" id="{DEDD55DE-E3F7-4866-9C86-6A09BFD5C240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経済</a:t>
              </a:r>
            </a:p>
          </p:txBody>
        </p:sp>
        <p:sp>
          <p:nvSpPr>
            <p:cNvPr id="231" name="四角形: 角を丸くする 230">
              <a:extLst>
                <a:ext uri="{FF2B5EF4-FFF2-40B4-BE49-F238E27FC236}">
                  <a16:creationId xmlns:a16="http://schemas.microsoft.com/office/drawing/2014/main" id="{2E056AA5-FA69-4C9F-9207-3EFC7FA2CE5E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エンタメ</a:t>
              </a:r>
            </a:p>
          </p:txBody>
        </p:sp>
        <p:sp>
          <p:nvSpPr>
            <p:cNvPr id="232" name="四角形: 角を丸くする 231">
              <a:extLst>
                <a:ext uri="{FF2B5EF4-FFF2-40B4-BE49-F238E27FC236}">
                  <a16:creationId xmlns:a16="http://schemas.microsoft.com/office/drawing/2014/main" id="{25EDAD2A-3D66-46D6-BB8F-7D412EB99D41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スポーツ</a:t>
              </a:r>
            </a:p>
          </p:txBody>
        </p:sp>
        <p:sp>
          <p:nvSpPr>
            <p:cNvPr id="233" name="テキスト ボックス 232">
              <a:extLst>
                <a:ext uri="{FF2B5EF4-FFF2-40B4-BE49-F238E27FC236}">
                  <a16:creationId xmlns:a16="http://schemas.microsoft.com/office/drawing/2014/main" id="{D3615F88-C744-446A-852D-8FF20180D117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4" name="正方形/長方形 233">
              <a:extLst>
                <a:ext uri="{FF2B5EF4-FFF2-40B4-BE49-F238E27FC236}">
                  <a16:creationId xmlns:a16="http://schemas.microsoft.com/office/drawing/2014/main" id="{67652C25-0216-4D01-85B8-3A5EA5516FA3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5" name="正方形/長方形 234">
              <a:extLst>
                <a:ext uri="{FF2B5EF4-FFF2-40B4-BE49-F238E27FC236}">
                  <a16:creationId xmlns:a16="http://schemas.microsoft.com/office/drawing/2014/main" id="{AE373ABC-47DD-4F13-9691-665521E57664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6" name="正方形/長方形 235">
              <a:extLst>
                <a:ext uri="{FF2B5EF4-FFF2-40B4-BE49-F238E27FC236}">
                  <a16:creationId xmlns:a16="http://schemas.microsoft.com/office/drawing/2014/main" id="{86AC83DD-D9DF-4330-82B5-B2AACDB96B6F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E7148B27-6CB6-430D-95D6-29CA1077E0B8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ECF2B7CA-C644-47DF-9968-0810D68687E6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 dirty="0">
                  <a:solidFill>
                    <a:schemeClr val="tx1"/>
                  </a:solidFill>
                </a:rPr>
                <a:t>広告</a:t>
              </a:r>
            </a:p>
          </p:txBody>
        </p:sp>
        <p:sp>
          <p:nvSpPr>
            <p:cNvPr id="239" name="正方形/長方形 238">
              <a:extLst>
                <a:ext uri="{FF2B5EF4-FFF2-40B4-BE49-F238E27FC236}">
                  <a16:creationId xmlns:a16="http://schemas.microsoft.com/office/drawing/2014/main" id="{B113DD0F-60AC-4ADF-A39B-AB687D74E561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cxnSp>
          <p:nvCxnSpPr>
            <p:cNvPr id="240" name="直線コネクタ 239">
              <a:extLst>
                <a:ext uri="{FF2B5EF4-FFF2-40B4-BE49-F238E27FC236}">
                  <a16:creationId xmlns:a16="http://schemas.microsoft.com/office/drawing/2014/main" id="{89413EFE-69BC-4267-902E-059050C9ABDB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線コネクタ 240">
              <a:extLst>
                <a:ext uri="{FF2B5EF4-FFF2-40B4-BE49-F238E27FC236}">
                  <a16:creationId xmlns:a16="http://schemas.microsoft.com/office/drawing/2014/main" id="{ED2638A3-9991-47E6-86A0-71363F05DFD8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2" name="図 241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0F525B99-E8F4-4E5B-A2BB-022014FA1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243" name="正方形/長方形 242">
              <a:extLst>
                <a:ext uri="{FF2B5EF4-FFF2-40B4-BE49-F238E27FC236}">
                  <a16:creationId xmlns:a16="http://schemas.microsoft.com/office/drawing/2014/main" id="{59B9413C-ECB8-4851-BB03-6007DA6C62F4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sp>
          <p:nvSpPr>
            <p:cNvPr id="244" name="正方形/長方形 243">
              <a:extLst>
                <a:ext uri="{FF2B5EF4-FFF2-40B4-BE49-F238E27FC236}">
                  <a16:creationId xmlns:a16="http://schemas.microsoft.com/office/drawing/2014/main" id="{8DFB1DE7-F8DE-4DB8-AE6E-361758B495F4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pic>
          <p:nvPicPr>
            <p:cNvPr id="245" name="図 244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24635AC0-3E2D-4403-91EB-8B04DE306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46" name="図 245" descr="夜空と山の景色&#10;&#10;自動的に生成された説明">
              <a:extLst>
                <a:ext uri="{FF2B5EF4-FFF2-40B4-BE49-F238E27FC236}">
                  <a16:creationId xmlns:a16="http://schemas.microsoft.com/office/drawing/2014/main" id="{6D00D221-33B4-4563-9C34-1817F4F34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47" name="図 246" descr="家の庭&#10;&#10;自動的に生成された説明">
              <a:extLst>
                <a:ext uri="{FF2B5EF4-FFF2-40B4-BE49-F238E27FC236}">
                  <a16:creationId xmlns:a16="http://schemas.microsoft.com/office/drawing/2014/main" id="{D2F309BF-EE2F-467C-984F-90FAEBE2E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248" name="テキスト ボックス 247">
              <a:extLst>
                <a:ext uri="{FF2B5EF4-FFF2-40B4-BE49-F238E27FC236}">
                  <a16:creationId xmlns:a16="http://schemas.microsoft.com/office/drawing/2014/main" id="{63A8CEE7-9C31-4D5A-9C83-639DD1640DEE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71760BE4-948E-456A-ADE7-0EA11BE59783}"/>
              </a:ext>
            </a:extLst>
          </p:cNvPr>
          <p:cNvSpPr/>
          <p:nvPr/>
        </p:nvSpPr>
        <p:spPr>
          <a:xfrm>
            <a:off x="2545559" y="3871647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0" name="テキスト ボックス 249">
            <a:extLst>
              <a:ext uri="{FF2B5EF4-FFF2-40B4-BE49-F238E27FC236}">
                <a16:creationId xmlns:a16="http://schemas.microsoft.com/office/drawing/2014/main" id="{3EDBBBC6-DD20-4839-9005-36C32463A313}"/>
              </a:ext>
            </a:extLst>
          </p:cNvPr>
          <p:cNvSpPr txBox="1"/>
          <p:nvPr/>
        </p:nvSpPr>
        <p:spPr>
          <a:xfrm>
            <a:off x="1533105" y="4919763"/>
            <a:ext cx="7808118" cy="502516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各ブラウザーによるセキュリティ機能強化の影響を受け、最終クリック（またはビュー）から離脱・非離脱や最終流入経路関係なく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r>
              <a:rPr lang="ja-JP" altLang="en-US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日以内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に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タグ設置個所に広告接触ユーザーが到達した場合、直接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（クリック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）または間接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（ビュー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）として計上しています。</a:t>
            </a:r>
          </a:p>
        </p:txBody>
      </p:sp>
      <p:pic>
        <p:nvPicPr>
          <p:cNvPr id="255" name="図 254">
            <a:extLst>
              <a:ext uri="{FF2B5EF4-FFF2-40B4-BE49-F238E27FC236}">
                <a16:creationId xmlns:a16="http://schemas.microsoft.com/office/drawing/2014/main" id="{62089009-7A2E-40B6-B448-4A104784C4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"/>
          <a:stretch/>
        </p:blipFill>
        <p:spPr>
          <a:xfrm>
            <a:off x="712961" y="5477471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pic>
        <p:nvPicPr>
          <p:cNvPr id="256" name="図 255">
            <a:extLst>
              <a:ext uri="{FF2B5EF4-FFF2-40B4-BE49-F238E27FC236}">
                <a16:creationId xmlns:a16="http://schemas.microsoft.com/office/drawing/2014/main" id="{32F8BF2A-E9D1-4B6B-A241-9A1B25F2E9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4" b="13634"/>
          <a:stretch/>
        </p:blipFill>
        <p:spPr>
          <a:xfrm>
            <a:off x="706782" y="4923990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B686FFF1-A8A8-49AD-9511-0AB57F5232F8}"/>
              </a:ext>
            </a:extLst>
          </p:cNvPr>
          <p:cNvCxnSpPr>
            <a:cxnSpLocks/>
          </p:cNvCxnSpPr>
          <p:nvPr/>
        </p:nvCxnSpPr>
        <p:spPr>
          <a:xfrm>
            <a:off x="653250" y="5456367"/>
            <a:ext cx="85995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283AB7-677E-4EBA-A325-6A25F825F0F3}"/>
              </a:ext>
            </a:extLst>
          </p:cNvPr>
          <p:cNvSpPr txBox="1"/>
          <p:nvPr/>
        </p:nvSpPr>
        <p:spPr>
          <a:xfrm>
            <a:off x="1559982" y="5735570"/>
            <a:ext cx="897937" cy="1850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73125" tIns="58500" rIns="73125" bIns="38025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計測不可の例 </a:t>
            </a:r>
            <a:endParaRPr lang="en-US" altLang="ja-JP" sz="9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D5D7F2DC-30FE-488B-A0F5-B2B7A69EEA58}"/>
              </a:ext>
            </a:extLst>
          </p:cNvPr>
          <p:cNvSpPr/>
          <p:nvPr/>
        </p:nvSpPr>
        <p:spPr>
          <a:xfrm>
            <a:off x="704902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5" name="タイトル 93">
            <a:extLst>
              <a:ext uri="{FF2B5EF4-FFF2-40B4-BE49-F238E27FC236}">
                <a16:creationId xmlns:a16="http://schemas.microsoft.com/office/drawing/2014/main" id="{8D0B3115-24A0-2D4B-350F-40EF9D7BD12D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en-US" altLang="ja-JP" dirty="0"/>
              <a:t>CV</a:t>
            </a:r>
            <a:r>
              <a:rPr lang="ja-JP" altLang="en-US" dirty="0"/>
              <a:t>計測の定義・クロスドメイン下の</a:t>
            </a:r>
            <a:r>
              <a:rPr lang="en-US" altLang="ja-JP" dirty="0"/>
              <a:t>CV</a:t>
            </a:r>
            <a:r>
              <a:rPr lang="ja-JP" altLang="en-US" dirty="0"/>
              <a:t>計測の注意点</a:t>
            </a:r>
          </a:p>
        </p:txBody>
      </p:sp>
      <p:pic>
        <p:nvPicPr>
          <p:cNvPr id="4" name="図 3" descr="図形&#10;&#10;中程度の精度で自動的に生成された説明">
            <a:extLst>
              <a:ext uri="{FF2B5EF4-FFF2-40B4-BE49-F238E27FC236}">
                <a16:creationId xmlns:a16="http://schemas.microsoft.com/office/drawing/2014/main" id="{3274D750-D925-D5B9-22F5-95F39986C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421" y="3144950"/>
            <a:ext cx="795338" cy="116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466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93">
            <a:extLst>
              <a:ext uri="{FF2B5EF4-FFF2-40B4-BE49-F238E27FC236}">
                <a16:creationId xmlns:a16="http://schemas.microsoft.com/office/drawing/2014/main" id="{7EAA6D24-CB70-589E-C536-7123F6E7F78B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掲載報告レポートのフォーマット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6F750FE-BD11-6C98-E954-3DB1D566A9D7}"/>
              </a:ext>
            </a:extLst>
          </p:cNvPr>
          <p:cNvSpPr/>
          <p:nvPr/>
        </p:nvSpPr>
        <p:spPr>
          <a:xfrm>
            <a:off x="6383525" y="1452326"/>
            <a:ext cx="3276000" cy="17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以下の数値をご報告させて頂きます。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89575E2-CD03-4145-16EE-F648744DC86B}"/>
              </a:ext>
            </a:extLst>
          </p:cNvPr>
          <p:cNvSpPr/>
          <p:nvPr/>
        </p:nvSpPr>
        <p:spPr>
          <a:xfrm>
            <a:off x="6244009" y="2782596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クリエイティブ別数値報告にあたり、クリエイティブ別レポートに反映希望の</a:t>
            </a:r>
            <a:endParaRPr lang="en-US" altLang="ja-JP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ファイル名設定を推奨（英数字のみ可）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0B0AABB4-8971-B079-9E18-618660C5370E}"/>
              </a:ext>
            </a:extLst>
          </p:cNvPr>
          <p:cNvSpPr txBox="1">
            <a:spLocks noChangeAspect="1"/>
          </p:cNvSpPr>
          <p:nvPr/>
        </p:nvSpPr>
        <p:spPr>
          <a:xfrm>
            <a:off x="6422745" y="3202100"/>
            <a:ext cx="317536" cy="317536"/>
          </a:xfrm>
          <a:prstGeom prst="ellipse">
            <a:avLst/>
          </a:prstGeom>
          <a:solidFill>
            <a:schemeClr val="accent1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C0BF0720-6A2C-C840-5893-9F25D8BAE5A7}"/>
              </a:ext>
            </a:extLst>
          </p:cNvPr>
          <p:cNvSpPr/>
          <p:nvPr/>
        </p:nvSpPr>
        <p:spPr>
          <a:xfrm flipV="1">
            <a:off x="7777914" y="3407801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7510C57-DD87-443F-D094-B81D52E8BF45}"/>
              </a:ext>
            </a:extLst>
          </p:cNvPr>
          <p:cNvSpPr txBox="1"/>
          <p:nvPr/>
        </p:nvSpPr>
        <p:spPr>
          <a:xfrm>
            <a:off x="6901086" y="3218459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260101_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新規</a:t>
            </a: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_DN_A.nexus_600_500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FE60518-68A4-C012-B60D-3930AD9F783B}"/>
              </a:ext>
            </a:extLst>
          </p:cNvPr>
          <p:cNvSpPr txBox="1"/>
          <p:nvPr/>
        </p:nvSpPr>
        <p:spPr>
          <a:xfrm>
            <a:off x="6862986" y="3582391"/>
            <a:ext cx="2493726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7812BFF-333D-A198-2031-02DC5A48DCC9}"/>
              </a:ext>
            </a:extLst>
          </p:cNvPr>
          <p:cNvSpPr txBox="1"/>
          <p:nvPr/>
        </p:nvSpPr>
        <p:spPr>
          <a:xfrm>
            <a:off x="6338422" y="1918349"/>
            <a:ext cx="4961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●原則　月次レポート（月 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 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回）の提出です。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●日別／合計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……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表示回数、クリック数、クリック率、クリック単価、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	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（反響）詳細（発生日・発生時間）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90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B0A751F-E401-88E9-225C-AE7E5E9A0455}"/>
              </a:ext>
            </a:extLst>
          </p:cNvPr>
          <p:cNvSpPr/>
          <p:nvPr/>
        </p:nvSpPr>
        <p:spPr>
          <a:xfrm flipV="1">
            <a:off x="8665714" y="3407801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A97BB614-BF94-D010-E4D4-C0BFFF923F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4349"/>
          <a:stretch>
            <a:fillRect/>
          </a:stretch>
        </p:blipFill>
        <p:spPr>
          <a:xfrm>
            <a:off x="389211" y="1103621"/>
            <a:ext cx="5949212" cy="53639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55707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93">
            <a:extLst>
              <a:ext uri="{FF2B5EF4-FFF2-40B4-BE49-F238E27FC236}">
                <a16:creationId xmlns:a16="http://schemas.microsoft.com/office/drawing/2014/main" id="{D0E29612-9F5D-9BB8-2E2F-B92055CCF246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会社概要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E3EBD9C9-9237-C819-F3FA-010B5C6C16BA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4" name="object 2">
              <a:extLst>
                <a:ext uri="{FF2B5EF4-FFF2-40B4-BE49-F238E27FC236}">
                  <a16:creationId xmlns:a16="http://schemas.microsoft.com/office/drawing/2014/main" id="{58D7CF77-4145-256B-0D58-A8765A9EC804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21" name="object 3">
                <a:extLst>
                  <a:ext uri="{FF2B5EF4-FFF2-40B4-BE49-F238E27FC236}">
                    <a16:creationId xmlns:a16="http://schemas.microsoft.com/office/drawing/2014/main" id="{37E0D5AF-5667-B9FE-E7FF-B68A7D06EBB7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" name="object 4">
                <a:extLst>
                  <a:ext uri="{FF2B5EF4-FFF2-40B4-BE49-F238E27FC236}">
                    <a16:creationId xmlns:a16="http://schemas.microsoft.com/office/drawing/2014/main" id="{8F6B81D7-6A2B-35D4-4C50-61571A661A0F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3" name="object 5">
                <a:extLst>
                  <a:ext uri="{FF2B5EF4-FFF2-40B4-BE49-F238E27FC236}">
                    <a16:creationId xmlns:a16="http://schemas.microsoft.com/office/drawing/2014/main" id="{0BE2E320-D988-1D1F-C1C7-B4C47987D97A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24" name="object 6">
                <a:extLst>
                  <a:ext uri="{FF2B5EF4-FFF2-40B4-BE49-F238E27FC236}">
                    <a16:creationId xmlns:a16="http://schemas.microsoft.com/office/drawing/2014/main" id="{016BA17D-0E50-4769-720A-09FE40CD7391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5" name="object 7">
                <a:extLst>
                  <a:ext uri="{FF2B5EF4-FFF2-40B4-BE49-F238E27FC236}">
                    <a16:creationId xmlns:a16="http://schemas.microsoft.com/office/drawing/2014/main" id="{93D7BE97-1548-2405-E15A-6E2B126378C9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26" name="object 8">
                <a:extLst>
                  <a:ext uri="{FF2B5EF4-FFF2-40B4-BE49-F238E27FC236}">
                    <a16:creationId xmlns:a16="http://schemas.microsoft.com/office/drawing/2014/main" id="{0192B402-0E17-5580-F80C-2B8DD86A5742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3825FE17-6711-C51B-2B18-3C950F187B2F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indent="-211454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kern="0" spc="5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kern="0" spc="13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kern="0" spc="4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kern="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6" name="object 11">
              <a:extLst>
                <a:ext uri="{FF2B5EF4-FFF2-40B4-BE49-F238E27FC236}">
                  <a16:creationId xmlns:a16="http://schemas.microsoft.com/office/drawing/2014/main" id="{F666EDC9-06CA-8D1E-BD84-44FBF62ECCDB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eaLnBrk="1" fontAlgn="auto" hangingPunct="1">
                <a:spcBef>
                  <a:spcPts val="350"/>
                </a:spcBef>
                <a:spcAft>
                  <a:spcPts val="0"/>
                </a:spcAft>
                <a:defRPr/>
              </a:pP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eaLnBrk="1" fontAlgn="auto" hangingPunct="1">
                <a:spcBef>
                  <a:spcPts val="250"/>
                </a:spcBef>
                <a:spcAft>
                  <a:spcPts val="0"/>
                </a:spcAft>
                <a:defRPr/>
              </a:pPr>
              <a:r>
                <a:rPr kumimoji="0" sz="900" b="1" kern="0" spc="45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kern="0" spc="40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pic>
          <p:nvPicPr>
            <p:cNvPr id="8" name="object 12">
              <a:extLst>
                <a:ext uri="{FF2B5EF4-FFF2-40B4-BE49-F238E27FC236}">
                  <a16:creationId xmlns:a16="http://schemas.microsoft.com/office/drawing/2014/main" id="{77FFC960-C012-4FB7-BFBD-10D6C1587668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3A538495-8BBA-FA2D-4A06-7AF0AAD5F31A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273050" eaLnBrk="1" fontAlgn="auto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kumimoji="0" sz="900" b="1" kern="0" spc="15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kern="0" spc="5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kern="0" spc="4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grpSp>
          <p:nvGrpSpPr>
            <p:cNvPr id="10" name="object 14">
              <a:extLst>
                <a:ext uri="{FF2B5EF4-FFF2-40B4-BE49-F238E27FC236}">
                  <a16:creationId xmlns:a16="http://schemas.microsoft.com/office/drawing/2014/main" id="{FB1C9622-7497-B1F5-2B83-1AFDA8BCCDD0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19" name="object 15">
                <a:extLst>
                  <a:ext uri="{FF2B5EF4-FFF2-40B4-BE49-F238E27FC236}">
                    <a16:creationId xmlns:a16="http://schemas.microsoft.com/office/drawing/2014/main" id="{EE3E6CEF-AFB6-2DEB-889D-A1BB75C84DB8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" name="object 16">
                <a:extLst>
                  <a:ext uri="{FF2B5EF4-FFF2-40B4-BE49-F238E27FC236}">
                    <a16:creationId xmlns:a16="http://schemas.microsoft.com/office/drawing/2014/main" id="{634EE825-F224-6781-692D-6A7B3C685A41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object 17">
              <a:extLst>
                <a:ext uri="{FF2B5EF4-FFF2-40B4-BE49-F238E27FC236}">
                  <a16:creationId xmlns:a16="http://schemas.microsoft.com/office/drawing/2014/main" id="{2BBBF53B-399A-B0E8-991F-88E57BCD18E9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17" name="object 18">
                <a:extLst>
                  <a:ext uri="{FF2B5EF4-FFF2-40B4-BE49-F238E27FC236}">
                    <a16:creationId xmlns:a16="http://schemas.microsoft.com/office/drawing/2014/main" id="{E2AEEC6A-B79F-DEE3-0F41-DF9D3DA08FDD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" name="object 19">
                <a:extLst>
                  <a:ext uri="{FF2B5EF4-FFF2-40B4-BE49-F238E27FC236}">
                    <a16:creationId xmlns:a16="http://schemas.microsoft.com/office/drawing/2014/main" id="{E27C1819-DE6D-9205-2763-52FB1D4DA682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B6FF66F2-5C04-F8E7-8458-F3D1C87AABC6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indent="-212725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kern="0" spc="4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477E63A-332F-319F-47E3-BB2A4F5AF49B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F69DD2D5-F8E2-A05D-E558-3C8613D811A5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A34D84D-4E0F-FAEB-D569-F35A19164308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3C6CE17A-FE7B-4E64-0D71-452C01F15CC9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323748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11">
            <a:extLst>
              <a:ext uri="{FF2B5EF4-FFF2-40B4-BE49-F238E27FC236}">
                <a16:creationId xmlns:a16="http://schemas.microsoft.com/office/drawing/2014/main" id="{0F7A5761-69AB-41D9-809E-0FD1045A7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239" y="5406515"/>
            <a:ext cx="10798979" cy="1051294"/>
          </a:xfrm>
          <a:prstGeom prst="rect">
            <a:avLst/>
          </a:prstGeom>
          <a:noFill/>
          <a:ln>
            <a:noFill/>
          </a:ln>
        </p:spPr>
        <p:txBody>
          <a:bodyPr lIns="180000" tIns="180000" rIns="216000"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中学生向け・・・通信・私立高校の資料請求 ／ 検定や統一模試の告知 ／ 学習塾の生徒募集</a:t>
            </a:r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高校生向け・・・大学・短大・専門学校の資料請求・オープンキャンパスの告知 ／ 検定や統一模試の告知</a:t>
            </a:r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大学生向け・・・成人式の晴れ着予約 ／ 就活セミナー告知 ／  新卒採用・インターン募集 ／ 各種通信機器の学割プラン告知</a:t>
            </a:r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保護者向け・・・子供向けの英会話・音楽教室 ／ カルチャースクール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6BFE55B-F766-4880-AAB0-DBEA6B177608}"/>
              </a:ext>
            </a:extLst>
          </p:cNvPr>
          <p:cNvGrpSpPr/>
          <p:nvPr/>
        </p:nvGrpSpPr>
        <p:grpSpPr>
          <a:xfrm>
            <a:off x="457948" y="5196131"/>
            <a:ext cx="7343775" cy="334313"/>
            <a:chOff x="381000" y="3134902"/>
            <a:chExt cx="7343775" cy="334313"/>
          </a:xfrm>
        </p:grpSpPr>
        <p:sp>
          <p:nvSpPr>
            <p:cNvPr id="9" name="正方形/長方形 11">
              <a:extLst>
                <a:ext uri="{FF2B5EF4-FFF2-40B4-BE49-F238E27FC236}">
                  <a16:creationId xmlns:a16="http://schemas.microsoft.com/office/drawing/2014/main" id="{4EC9AB6C-93D5-428F-9E37-8680AF97C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000" y="3134902"/>
              <a:ext cx="7343775" cy="334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0" tIns="72000">
              <a:spAutoFit/>
            </a:bodyPr>
            <a:lstStyle>
              <a:lvl1pPr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1pPr>
              <a:lvl2pPr marL="742950" indent="-285750"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2pPr>
              <a:lvl3pPr marL="1143000" indent="-228600"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3pPr>
              <a:lvl4pPr marL="1600200" indent="-228600"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4pPr>
              <a:lvl5pPr marL="2057400" indent="-228600"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defRPr/>
              </a:pPr>
              <a:r>
                <a:rPr lang="ja-JP" altLang="en-US" sz="1400" b="1" dirty="0">
                  <a:latin typeface="Meiryo UI" panose="020B0604030504040204" pitchFamily="50" charset="-128"/>
                  <a:ea typeface="Meiryo UI" panose="020B0604030504040204" pitchFamily="50" charset="-128"/>
                  <a:cs typeface="メイリオ" panose="020B0604030504040204" pitchFamily="50" charset="-128"/>
                </a:rPr>
                <a:t>配信実績</a:t>
              </a:r>
            </a:p>
          </p:txBody>
        </p:sp>
        <p:sp>
          <p:nvSpPr>
            <p:cNvPr id="47" name="正方形/長方形 46">
              <a:extLst>
                <a:ext uri="{FF2B5EF4-FFF2-40B4-BE49-F238E27FC236}">
                  <a16:creationId xmlns:a16="http://schemas.microsoft.com/office/drawing/2014/main" id="{71AFBFCA-3B1F-4E48-A140-E840132931C2}"/>
                </a:ext>
              </a:extLst>
            </p:cNvPr>
            <p:cNvSpPr/>
            <p:nvPr/>
          </p:nvSpPr>
          <p:spPr>
            <a:xfrm>
              <a:off x="381000" y="3227464"/>
              <a:ext cx="46037" cy="216000"/>
            </a:xfrm>
            <a:prstGeom prst="rect">
              <a:avLst/>
            </a:prstGeom>
            <a:solidFill>
              <a:srgbClr val="0598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C27BE658-2581-47CD-9AA8-7C1D7BDC00E7}"/>
              </a:ext>
            </a:extLst>
          </p:cNvPr>
          <p:cNvSpPr txBox="1"/>
          <p:nvPr/>
        </p:nvSpPr>
        <p:spPr>
          <a:xfrm>
            <a:off x="465540" y="2726364"/>
            <a:ext cx="9244984" cy="4880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大学・短大・専門学校・通信高校・各種スクールのターゲット層へのリーチに特化したインターネット広告配信サービス</a:t>
            </a:r>
            <a:endParaRPr lang="en-US" altLang="ja-JP" sz="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年齢・性別・配信地域・オーディエンスを掛け合わせて設定したターゲットに対して、様々な</a:t>
            </a:r>
            <a:r>
              <a:rPr lang="en-US" altLang="ja-JP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サイトを通じて</a:t>
            </a:r>
            <a:r>
              <a:rPr lang="en-US" altLang="ja-JP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が可能です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4" name="タイトル 93">
            <a:extLst>
              <a:ext uri="{FF2B5EF4-FFF2-40B4-BE49-F238E27FC236}">
                <a16:creationId xmlns:a16="http://schemas.microsoft.com/office/drawing/2014/main" id="{1CD54E18-4216-471A-95BA-E80082F3A720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School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</a:p>
        </p:txBody>
      </p:sp>
      <p:sp>
        <p:nvSpPr>
          <p:cNvPr id="612" name="正方形/長方形 611">
            <a:extLst>
              <a:ext uri="{FF2B5EF4-FFF2-40B4-BE49-F238E27FC236}">
                <a16:creationId xmlns:a16="http://schemas.microsoft.com/office/drawing/2014/main" id="{8CADDB18-FF4D-46C1-AACC-FBFD29B4AFF0}"/>
              </a:ext>
            </a:extLst>
          </p:cNvPr>
          <p:cNvSpPr/>
          <p:nvPr/>
        </p:nvSpPr>
        <p:spPr>
          <a:xfrm>
            <a:off x="438004" y="3793727"/>
            <a:ext cx="2456026" cy="12820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anchor="t"/>
          <a:lstStyle/>
          <a:p>
            <a:pPr fontAlgn="ctr"/>
            <a:r>
              <a:rPr lang="en-US" altLang="ja-JP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13-15</a:t>
            </a:r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歳（中学生）</a:t>
            </a:r>
            <a:endParaRPr lang="en-US" altLang="ja-JP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en-US" altLang="ja-JP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16-18</a:t>
            </a:r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歳（高校生）</a:t>
            </a:r>
            <a:endParaRPr lang="en-US" altLang="ja-JP" sz="11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en-US" altLang="ja-JP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19-21</a:t>
            </a:r>
            <a:r>
              <a:rPr lang="ja-JP" altLang="en-US" sz="11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歳</a:t>
            </a:r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（大学、専門学校生）</a:t>
            </a:r>
            <a:endParaRPr lang="en-US" altLang="ja-JP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endParaRPr lang="en-US" altLang="ja-JP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子供がいる保護者</a:t>
            </a:r>
            <a:endParaRPr lang="en-US" altLang="ja-JP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</p:txBody>
      </p:sp>
      <p:sp>
        <p:nvSpPr>
          <p:cNvPr id="613" name="正方形/長方形 612">
            <a:extLst>
              <a:ext uri="{FF2B5EF4-FFF2-40B4-BE49-F238E27FC236}">
                <a16:creationId xmlns:a16="http://schemas.microsoft.com/office/drawing/2014/main" id="{02C46FA1-25F0-476B-A829-3B9F4CE4021B}"/>
              </a:ext>
            </a:extLst>
          </p:cNvPr>
          <p:cNvSpPr/>
          <p:nvPr/>
        </p:nvSpPr>
        <p:spPr>
          <a:xfrm>
            <a:off x="438003" y="3382077"/>
            <a:ext cx="2456026" cy="4098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年齢</a:t>
            </a:r>
            <a:endParaRPr lang="en-US" altLang="ja-JP" sz="1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4" name="正方形/長方形 613">
            <a:extLst>
              <a:ext uri="{FF2B5EF4-FFF2-40B4-BE49-F238E27FC236}">
                <a16:creationId xmlns:a16="http://schemas.microsoft.com/office/drawing/2014/main" id="{E9FABAA1-4B11-488E-A221-6DA8EE5CA110}"/>
              </a:ext>
            </a:extLst>
          </p:cNvPr>
          <p:cNvSpPr/>
          <p:nvPr/>
        </p:nvSpPr>
        <p:spPr>
          <a:xfrm>
            <a:off x="3418447" y="3795483"/>
            <a:ext cx="1191271" cy="12820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anchor="t"/>
          <a:lstStyle/>
          <a:p>
            <a:pPr fontAlgn="ctr"/>
            <a:r>
              <a:rPr lang="ja-JP" altLang="en-US" sz="12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男性</a:t>
            </a:r>
            <a:endParaRPr lang="en-US" altLang="ja-JP" sz="12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ja-JP" altLang="en-US" sz="12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女性</a:t>
            </a:r>
            <a:endParaRPr lang="en-US" altLang="ja-JP" sz="12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ja-JP" altLang="en-US" sz="12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男女問わず</a:t>
            </a:r>
            <a:endParaRPr lang="zh-TW" altLang="en-US" sz="12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</p:txBody>
      </p:sp>
      <p:sp>
        <p:nvSpPr>
          <p:cNvPr id="615" name="正方形/長方形 614">
            <a:extLst>
              <a:ext uri="{FF2B5EF4-FFF2-40B4-BE49-F238E27FC236}">
                <a16:creationId xmlns:a16="http://schemas.microsoft.com/office/drawing/2014/main" id="{84A3D723-E7AF-4CC1-842E-9EED045CA8D7}"/>
              </a:ext>
            </a:extLst>
          </p:cNvPr>
          <p:cNvSpPr/>
          <p:nvPr/>
        </p:nvSpPr>
        <p:spPr>
          <a:xfrm>
            <a:off x="3418447" y="3383833"/>
            <a:ext cx="1191271" cy="4098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性別</a:t>
            </a:r>
            <a:endParaRPr lang="en-US" altLang="ja-JP" sz="1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6" name="正方形/長方形 615">
            <a:extLst>
              <a:ext uri="{FF2B5EF4-FFF2-40B4-BE49-F238E27FC236}">
                <a16:creationId xmlns:a16="http://schemas.microsoft.com/office/drawing/2014/main" id="{A06CB42A-D4FD-4635-BECB-D051681A8987}"/>
              </a:ext>
            </a:extLst>
          </p:cNvPr>
          <p:cNvSpPr/>
          <p:nvPr/>
        </p:nvSpPr>
        <p:spPr>
          <a:xfrm>
            <a:off x="5134123" y="3797239"/>
            <a:ext cx="1832293" cy="12820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anchor="b"/>
          <a:lstStyle/>
          <a:p>
            <a:pPr fontAlgn="ctr"/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範囲指定</a:t>
            </a:r>
            <a:endParaRPr lang="en-US" altLang="ja-JP" sz="11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en-US" altLang="ja-JP" sz="11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   or</a:t>
            </a:r>
            <a:endParaRPr lang="en-US" altLang="ja-JP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ja-JP" altLang="en-US" sz="11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市区単位</a:t>
            </a:r>
            <a:endParaRPr lang="en-US" altLang="ja-JP" sz="11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en-US" altLang="ja-JP" sz="11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   or</a:t>
            </a:r>
          </a:p>
          <a:p>
            <a:pPr fontAlgn="ctr"/>
            <a:r>
              <a:rPr lang="ja-JP" altLang="en-US" sz="1100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県単位</a:t>
            </a:r>
            <a:endParaRPr lang="en-US" altLang="ja-JP" sz="1100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endParaRPr lang="en-US" altLang="zh-TW" sz="8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  <a:p>
            <a:pPr fontAlgn="ctr"/>
            <a:r>
              <a:rPr lang="en-US" altLang="ja-JP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※</a:t>
            </a:r>
            <a:r>
              <a:rPr lang="ja-JP" altLang="en-US" sz="1100" b="0" i="0" u="none" strike="noStrike" dirty="0">
                <a:solidFill>
                  <a:srgbClr val="0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コースにより指定あり</a:t>
            </a:r>
            <a:endParaRPr lang="zh-TW" altLang="en-US" sz="1100" b="0" i="0" u="none" strike="noStrike" dirty="0">
              <a:solidFill>
                <a:srgbClr val="000000"/>
              </a:solidFill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</p:txBody>
      </p:sp>
      <p:sp>
        <p:nvSpPr>
          <p:cNvPr id="617" name="正方形/長方形 616">
            <a:extLst>
              <a:ext uri="{FF2B5EF4-FFF2-40B4-BE49-F238E27FC236}">
                <a16:creationId xmlns:a16="http://schemas.microsoft.com/office/drawing/2014/main" id="{8C8BD3A9-FC96-406E-839C-8F971697E88A}"/>
              </a:ext>
            </a:extLst>
          </p:cNvPr>
          <p:cNvSpPr/>
          <p:nvPr/>
        </p:nvSpPr>
        <p:spPr>
          <a:xfrm>
            <a:off x="5134123" y="3385589"/>
            <a:ext cx="1832293" cy="4098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配信地域</a:t>
            </a:r>
            <a:endParaRPr lang="en-US" altLang="ja-JP" sz="1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8" name="正方形/長方形 617">
            <a:extLst>
              <a:ext uri="{FF2B5EF4-FFF2-40B4-BE49-F238E27FC236}">
                <a16:creationId xmlns:a16="http://schemas.microsoft.com/office/drawing/2014/main" id="{0E88EAAB-8DB9-4BF3-9ECB-0859AEA5C82C}"/>
              </a:ext>
            </a:extLst>
          </p:cNvPr>
          <p:cNvSpPr/>
          <p:nvPr/>
        </p:nvSpPr>
        <p:spPr>
          <a:xfrm>
            <a:off x="7453113" y="3795483"/>
            <a:ext cx="1832293" cy="128204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anchor="t"/>
          <a:lstStyle/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kumimoji="1" lang="ja-JP" altLang="ja-JP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大学受験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ja-JP" altLang="ja-JP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専門学校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ja-JP" altLang="ja-JP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高校受験</a:t>
            </a:r>
            <a:r>
              <a:rPr kumimoji="1" lang="ja-JP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zh-TW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幼児教育</a:t>
            </a:r>
            <a:r>
              <a:rPr kumimoji="1" lang="ja-JP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zh-TW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育児、教育</a:t>
            </a:r>
            <a:r>
              <a:rPr kumimoji="1" lang="ja-JP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zh-TW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英会話</a:t>
            </a:r>
            <a:r>
              <a:rPr kumimoji="1" lang="ja-JP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endParaRPr kumimoji="1" lang="en-US" altLang="ja-JP" sz="1200" b="0" i="0" u="none" strike="noStrike" kern="1200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algn="l" rtl="0" eaLnBrk="1" fontAlgn="ctr" latinLnBrk="0" hangingPunct="1">
              <a:spcBef>
                <a:spcPts val="0"/>
              </a:spcBef>
              <a:spcAft>
                <a:spcPts val="0"/>
              </a:spcAft>
            </a:pPr>
            <a:r>
              <a:rPr kumimoji="1" lang="zh-TW" altLang="en-US" sz="1200" b="0" i="0" u="none" strike="noStrike" kern="1200" dirty="0">
                <a:solidFill>
                  <a:schemeClr val="tx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教習所</a:t>
            </a:r>
            <a:r>
              <a:rPr lang="ja-JP" altLang="en-US" sz="12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lang="en-US" altLang="ja-JP" sz="1200" b="0" i="0" dirty="0">
                <a:solidFill>
                  <a:srgbClr val="202124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etc.</a:t>
            </a:r>
            <a:endParaRPr lang="ja-JP" altLang="ja-JP" sz="1200" b="0" i="0" u="none" strike="noStrike" dirty="0">
              <a:solidFill>
                <a:schemeClr val="tx1"/>
              </a:solidFill>
              <a:effectLst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19" name="正方形/長方形 618">
            <a:extLst>
              <a:ext uri="{FF2B5EF4-FFF2-40B4-BE49-F238E27FC236}">
                <a16:creationId xmlns:a16="http://schemas.microsoft.com/office/drawing/2014/main" id="{2189177C-EC5A-4493-B4AA-51200669F54D}"/>
              </a:ext>
            </a:extLst>
          </p:cNvPr>
          <p:cNvSpPr/>
          <p:nvPr/>
        </p:nvSpPr>
        <p:spPr>
          <a:xfrm>
            <a:off x="7453113" y="3385589"/>
            <a:ext cx="1832293" cy="40989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オーディエンス</a:t>
            </a:r>
            <a:endParaRPr lang="en-US" altLang="ja-JP" sz="1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0" name="乗算記号 619">
            <a:extLst>
              <a:ext uri="{FF2B5EF4-FFF2-40B4-BE49-F238E27FC236}">
                <a16:creationId xmlns:a16="http://schemas.microsoft.com/office/drawing/2014/main" id="{FB61DAAA-2F29-42F5-BBBB-7E1AE332EEE4}"/>
              </a:ext>
            </a:extLst>
          </p:cNvPr>
          <p:cNvSpPr/>
          <p:nvPr/>
        </p:nvSpPr>
        <p:spPr>
          <a:xfrm>
            <a:off x="2874619" y="4000964"/>
            <a:ext cx="544396" cy="553616"/>
          </a:xfrm>
          <a:prstGeom prst="mathMultiply">
            <a:avLst>
              <a:gd name="adj1" fmla="val 5637"/>
            </a:avLst>
          </a:prstGeom>
          <a:solidFill>
            <a:srgbClr val="008FDA"/>
          </a:solidFill>
          <a:ln>
            <a:solidFill>
              <a:srgbClr val="008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1" name="乗算記号 620">
            <a:extLst>
              <a:ext uri="{FF2B5EF4-FFF2-40B4-BE49-F238E27FC236}">
                <a16:creationId xmlns:a16="http://schemas.microsoft.com/office/drawing/2014/main" id="{93D70EE2-5279-45ED-A33B-D3B778F8F65E}"/>
              </a:ext>
            </a:extLst>
          </p:cNvPr>
          <p:cNvSpPr/>
          <p:nvPr/>
        </p:nvSpPr>
        <p:spPr>
          <a:xfrm>
            <a:off x="4590298" y="4008377"/>
            <a:ext cx="544396" cy="553616"/>
          </a:xfrm>
          <a:prstGeom prst="mathMultiply">
            <a:avLst>
              <a:gd name="adj1" fmla="val 5637"/>
            </a:avLst>
          </a:prstGeom>
          <a:solidFill>
            <a:srgbClr val="008FDA"/>
          </a:solidFill>
          <a:ln>
            <a:solidFill>
              <a:srgbClr val="008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22" name="乗算記号 621">
            <a:extLst>
              <a:ext uri="{FF2B5EF4-FFF2-40B4-BE49-F238E27FC236}">
                <a16:creationId xmlns:a16="http://schemas.microsoft.com/office/drawing/2014/main" id="{32D436D6-AEB0-47D0-BD43-6398B9EE39E5}"/>
              </a:ext>
            </a:extLst>
          </p:cNvPr>
          <p:cNvSpPr/>
          <p:nvPr/>
        </p:nvSpPr>
        <p:spPr>
          <a:xfrm>
            <a:off x="6935445" y="3986543"/>
            <a:ext cx="544396" cy="553616"/>
          </a:xfrm>
          <a:prstGeom prst="mathMultiply">
            <a:avLst>
              <a:gd name="adj1" fmla="val 5637"/>
            </a:avLst>
          </a:prstGeom>
          <a:solidFill>
            <a:srgbClr val="008FDA"/>
          </a:solidFill>
          <a:ln>
            <a:solidFill>
              <a:srgbClr val="008F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8D457694-85BF-3D30-8087-65B3261B9B5B}"/>
              </a:ext>
            </a:extLst>
          </p:cNvPr>
          <p:cNvSpPr txBox="1"/>
          <p:nvPr/>
        </p:nvSpPr>
        <p:spPr>
          <a:xfrm>
            <a:off x="388938" y="973884"/>
            <a:ext cx="5110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ディスプレイ広告・</a:t>
            </a:r>
            <a:r>
              <a:rPr kumimoji="1"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広告とは</a:t>
            </a:r>
            <a:endParaRPr lang="en-US" altLang="ja-JP" sz="11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サイト・アプリ・動画の広告枠に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幅広く掲載することでまだサービスを知らない潜在層に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プッシュ型のアプローチを行える広告です。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潜在層にアプローチすることで顕在化のきっかけを作ることができます。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あわせて興味関心を持ってサイトに訪問したユーザーへ配信するリターゲティング広告を行う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ことで再アプローチすることも可能です。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9" name="二等辺三角形 38">
            <a:extLst>
              <a:ext uri="{FF2B5EF4-FFF2-40B4-BE49-F238E27FC236}">
                <a16:creationId xmlns:a16="http://schemas.microsoft.com/office/drawing/2014/main" id="{DB2761A3-A7EC-B0A4-14CD-27984E17D5C0}"/>
              </a:ext>
            </a:extLst>
          </p:cNvPr>
          <p:cNvSpPr/>
          <p:nvPr/>
        </p:nvSpPr>
        <p:spPr>
          <a:xfrm>
            <a:off x="7640129" y="971655"/>
            <a:ext cx="1694809" cy="1461042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二等辺三角形 39">
            <a:extLst>
              <a:ext uri="{FF2B5EF4-FFF2-40B4-BE49-F238E27FC236}">
                <a16:creationId xmlns:a16="http://schemas.microsoft.com/office/drawing/2014/main" id="{A71C3DF8-336C-D6FD-1E2D-1BDFAFCC552C}"/>
              </a:ext>
            </a:extLst>
          </p:cNvPr>
          <p:cNvSpPr/>
          <p:nvPr/>
        </p:nvSpPr>
        <p:spPr>
          <a:xfrm>
            <a:off x="8042141" y="991260"/>
            <a:ext cx="886614" cy="764322"/>
          </a:xfrm>
          <a:prstGeom prst="triangle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C95EE468-2A25-A58B-F48D-B7CAEEC1FD65}"/>
              </a:ext>
            </a:extLst>
          </p:cNvPr>
          <p:cNvSpPr txBox="1"/>
          <p:nvPr/>
        </p:nvSpPr>
        <p:spPr>
          <a:xfrm>
            <a:off x="8166591" y="136961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顕在層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DDF3562-7B18-4CA2-3B48-BEE919B690A8}"/>
              </a:ext>
            </a:extLst>
          </p:cNvPr>
          <p:cNvSpPr txBox="1"/>
          <p:nvPr/>
        </p:nvSpPr>
        <p:spPr>
          <a:xfrm>
            <a:off x="8144074" y="194483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</a:t>
            </a:r>
          </a:p>
        </p:txBody>
      </p:sp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EA3A336A-FD2E-92E2-4B51-C7DD08B38C66}"/>
              </a:ext>
            </a:extLst>
          </p:cNvPr>
          <p:cNvCxnSpPr>
            <a:cxnSpLocks/>
            <a:stCxn id="40" idx="2"/>
          </p:cNvCxnSpPr>
          <p:nvPr/>
        </p:nvCxnSpPr>
        <p:spPr>
          <a:xfrm flipH="1">
            <a:off x="5620882" y="1755582"/>
            <a:ext cx="242125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C2E4287-E790-B5C0-13B2-65B6747A5787}"/>
              </a:ext>
            </a:extLst>
          </p:cNvPr>
          <p:cNvSpPr txBox="1"/>
          <p:nvPr/>
        </p:nvSpPr>
        <p:spPr>
          <a:xfrm>
            <a:off x="5663403" y="1790205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008FDA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</a:t>
            </a:r>
            <a:r>
              <a:rPr lang="ja-JP" altLang="en-US" sz="1100" b="1" dirty="0">
                <a:solidFill>
                  <a:srgbClr val="008FDA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100" b="1" dirty="0">
                <a:solidFill>
                  <a:srgbClr val="008FDA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lang="ja-JP" altLang="en-US" sz="1100" b="1" dirty="0">
                <a:solidFill>
                  <a:srgbClr val="008FDA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広告</a:t>
            </a:r>
            <a:endParaRPr lang="en-US" altLang="ja-JP" sz="500" b="1" dirty="0">
              <a:solidFill>
                <a:srgbClr val="008FDA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商品・サービスを知らない</a:t>
            </a:r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ユーザー</a:t>
            </a:r>
            <a:endParaRPr kumimoji="1"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に広くアプローチする方法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8BA6D8DA-1AC7-C2BA-4215-D06AD8613775}"/>
              </a:ext>
            </a:extLst>
          </p:cNvPr>
          <p:cNvSpPr txBox="1"/>
          <p:nvPr/>
        </p:nvSpPr>
        <p:spPr>
          <a:xfrm>
            <a:off x="5706133" y="1055751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 dirty="0">
                <a:solidFill>
                  <a:srgbClr val="008FDA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検索広告</a:t>
            </a:r>
            <a:endParaRPr lang="en-US" altLang="ja-JP" sz="500" b="1" dirty="0">
              <a:solidFill>
                <a:srgbClr val="008FDA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購入意欲の高いユーザーに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2090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93">
            <a:extLst>
              <a:ext uri="{FF2B5EF4-FFF2-40B4-BE49-F238E27FC236}">
                <a16:creationId xmlns:a16="http://schemas.microsoft.com/office/drawing/2014/main" id="{48C74DAF-B84F-1E63-343A-38BBD3C3A175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広告掲載面・ブランド保護の考え方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62A8C69-0EE8-7C3E-C30B-8D5507238132}"/>
              </a:ext>
            </a:extLst>
          </p:cNvPr>
          <p:cNvSpPr txBox="1"/>
          <p:nvPr/>
        </p:nvSpPr>
        <p:spPr>
          <a:xfrm>
            <a:off x="393700" y="3612778"/>
            <a:ext cx="9144000" cy="3015691"/>
          </a:xfrm>
          <a:prstGeom prst="rect">
            <a:avLst/>
          </a:prstGeom>
          <a:noFill/>
        </p:spPr>
        <p:txBody>
          <a:bodyPr wrap="square" lIns="360000" tIns="18000" rIns="180000" bIns="46800" rtlCol="0">
            <a:noAutofit/>
          </a:bodyPr>
          <a:lstStyle/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ブランドセーフティ施策で、イメージを損なうサイトへの露出停止・アドフラウド対策済み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・ホワイトリスト配信、目視判定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Momentum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HYTRA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の他、インテグラル・アド・サイエンス（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IAS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）や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Spider Labs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社の技術を採用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ネガティブワード除外によりコンテンツ単位での対策も可能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・実施業界におけるネガティブワードは先んじて除外処理済（例 建設反対）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・特定ワード等、追加指定も可能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特定の掲載先サイト、掲載枠のみは実施不可。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掲載先サイト毎のレポート出力は対応しておりません。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リーフォーム 196">
            <a:extLst>
              <a:ext uri="{FF2B5EF4-FFF2-40B4-BE49-F238E27FC236}">
                <a16:creationId xmlns:a16="http://schemas.microsoft.com/office/drawing/2014/main" id="{AEEBE27D-8030-F035-4621-152CB2BE9848}"/>
              </a:ext>
            </a:extLst>
          </p:cNvPr>
          <p:cNvSpPr/>
          <p:nvPr/>
        </p:nvSpPr>
        <p:spPr>
          <a:xfrm>
            <a:off x="242047" y="890973"/>
            <a:ext cx="9440116" cy="2425967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22F556D9-146E-62D1-AF2D-72C4D416902F}"/>
              </a:ext>
            </a:extLst>
          </p:cNvPr>
          <p:cNvSpPr/>
          <p:nvPr/>
        </p:nvSpPr>
        <p:spPr>
          <a:xfrm>
            <a:off x="6103328" y="1427621"/>
            <a:ext cx="3449320" cy="1584325"/>
          </a:xfrm>
          <a:custGeom>
            <a:avLst/>
            <a:gdLst/>
            <a:ahLst/>
            <a:cxnLst/>
            <a:rect l="l" t="t" r="r" b="b"/>
            <a:pathLst>
              <a:path w="3449320" h="1584325">
                <a:moveTo>
                  <a:pt x="3449078" y="0"/>
                </a:moveTo>
                <a:lnTo>
                  <a:pt x="0" y="0"/>
                </a:lnTo>
                <a:lnTo>
                  <a:pt x="0" y="1583994"/>
                </a:lnTo>
                <a:lnTo>
                  <a:pt x="3449078" y="1583994"/>
                </a:lnTo>
                <a:lnTo>
                  <a:pt x="3449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CB9A968-01DC-3EB3-9077-1EFBD38FBBB7}"/>
              </a:ext>
            </a:extLst>
          </p:cNvPr>
          <p:cNvSpPr txBox="1"/>
          <p:nvPr/>
        </p:nvSpPr>
        <p:spPr>
          <a:xfrm>
            <a:off x="529830" y="1025622"/>
            <a:ext cx="92316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9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Google</a:t>
            </a:r>
            <a:r>
              <a:rPr sz="1200" b="1" spc="-33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、</a:t>
            </a:r>
            <a:r>
              <a:rPr sz="1200" b="1" spc="7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Yahoo</a:t>
            </a:r>
            <a:r>
              <a:rPr sz="12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 、国内外</a:t>
            </a:r>
            <a:r>
              <a:rPr sz="1200" b="1" spc="10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DSP</a:t>
            </a:r>
            <a:r>
              <a:rPr sz="1200" b="1" spc="-5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のプラットフォームを利用し、該当ユーザーが閲覧している様々な提携先サイトに広告を配信。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40B0A1F9-C2E5-0B47-D01E-2ABD84968D4E}"/>
              </a:ext>
            </a:extLst>
          </p:cNvPr>
          <p:cNvSpPr/>
          <p:nvPr/>
        </p:nvSpPr>
        <p:spPr>
          <a:xfrm>
            <a:off x="5789061" y="2066228"/>
            <a:ext cx="314325" cy="307340"/>
          </a:xfrm>
          <a:custGeom>
            <a:avLst/>
            <a:gdLst/>
            <a:ahLst/>
            <a:cxnLst/>
            <a:rect l="l" t="t" r="r" b="b"/>
            <a:pathLst>
              <a:path w="314325" h="307339">
                <a:moveTo>
                  <a:pt x="212661" y="0"/>
                </a:moveTo>
                <a:lnTo>
                  <a:pt x="131635" y="0"/>
                </a:lnTo>
                <a:lnTo>
                  <a:pt x="196024" y="97205"/>
                </a:lnTo>
                <a:lnTo>
                  <a:pt x="0" y="97205"/>
                </a:lnTo>
                <a:lnTo>
                  <a:pt x="0" y="209588"/>
                </a:lnTo>
                <a:lnTo>
                  <a:pt x="196024" y="209588"/>
                </a:lnTo>
                <a:lnTo>
                  <a:pt x="131635" y="306793"/>
                </a:lnTo>
                <a:lnTo>
                  <a:pt x="212661" y="306793"/>
                </a:lnTo>
                <a:lnTo>
                  <a:pt x="314274" y="153390"/>
                </a:lnTo>
                <a:lnTo>
                  <a:pt x="212661" y="0"/>
                </a:lnTo>
                <a:close/>
              </a:path>
            </a:pathLst>
          </a:custGeom>
          <a:solidFill>
            <a:srgbClr val="00BA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02711043-589D-1691-54A9-648896A985D5}"/>
              </a:ext>
            </a:extLst>
          </p:cNvPr>
          <p:cNvGrpSpPr/>
          <p:nvPr/>
        </p:nvGrpSpPr>
        <p:grpSpPr>
          <a:xfrm>
            <a:off x="1879816" y="1427621"/>
            <a:ext cx="3922395" cy="1584325"/>
            <a:chOff x="2268753" y="5004536"/>
            <a:chExt cx="3922395" cy="1584325"/>
          </a:xfrm>
        </p:grpSpPr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B97EA31F-08BF-5B5F-F892-F4215F540340}"/>
                </a:ext>
              </a:extLst>
            </p:cNvPr>
            <p:cNvSpPr/>
            <p:nvPr/>
          </p:nvSpPr>
          <p:spPr>
            <a:xfrm>
              <a:off x="2268753" y="5004536"/>
              <a:ext cx="3922395" cy="1584325"/>
            </a:xfrm>
            <a:custGeom>
              <a:avLst/>
              <a:gdLst/>
              <a:ahLst/>
              <a:cxnLst/>
              <a:rect l="l" t="t" r="r" b="b"/>
              <a:pathLst>
                <a:path w="3922395" h="1584325">
                  <a:moveTo>
                    <a:pt x="3922280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3922280" y="1583994"/>
                  </a:lnTo>
                  <a:lnTo>
                    <a:pt x="39222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28">
              <a:extLst>
                <a:ext uri="{FF2B5EF4-FFF2-40B4-BE49-F238E27FC236}">
                  <a16:creationId xmlns:a16="http://schemas.microsoft.com/office/drawing/2014/main" id="{F4AABAC5-70BD-A025-72D5-9A8CE06F001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308" y="5374017"/>
              <a:ext cx="321698" cy="73436"/>
            </a:xfrm>
            <a:prstGeom prst="rect">
              <a:avLst/>
            </a:prstGeom>
          </p:spPr>
        </p:pic>
        <p:pic>
          <p:nvPicPr>
            <p:cNvPr id="12" name="object 29">
              <a:extLst>
                <a:ext uri="{FF2B5EF4-FFF2-40B4-BE49-F238E27FC236}">
                  <a16:creationId xmlns:a16="http://schemas.microsoft.com/office/drawing/2014/main" id="{FA9C44E9-A6EF-0B75-42F1-438A9A6E44F1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8604" y="5334896"/>
              <a:ext cx="261039" cy="114154"/>
            </a:xfrm>
            <a:prstGeom prst="rect">
              <a:avLst/>
            </a:prstGeom>
          </p:spPr>
        </p:pic>
        <p:pic>
          <p:nvPicPr>
            <p:cNvPr id="13" name="object 30">
              <a:extLst>
                <a:ext uri="{FF2B5EF4-FFF2-40B4-BE49-F238E27FC236}">
                  <a16:creationId xmlns:a16="http://schemas.microsoft.com/office/drawing/2014/main" id="{62F0378E-3901-B095-DE17-46CF8E95D8D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11338" y="5374810"/>
              <a:ext cx="288979" cy="62266"/>
            </a:xfrm>
            <a:prstGeom prst="rect">
              <a:avLst/>
            </a:prstGeom>
          </p:spPr>
        </p:pic>
        <p:pic>
          <p:nvPicPr>
            <p:cNvPr id="14" name="object 31">
              <a:extLst>
                <a:ext uri="{FF2B5EF4-FFF2-40B4-BE49-F238E27FC236}">
                  <a16:creationId xmlns:a16="http://schemas.microsoft.com/office/drawing/2014/main" id="{63319CA8-206D-A988-863C-8056569F736E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7114" y="5362037"/>
              <a:ext cx="346455" cy="83819"/>
            </a:xfrm>
            <a:prstGeom prst="rect">
              <a:avLst/>
            </a:prstGeom>
          </p:spPr>
        </p:pic>
        <p:pic>
          <p:nvPicPr>
            <p:cNvPr id="15" name="object 32">
              <a:extLst>
                <a:ext uri="{FF2B5EF4-FFF2-40B4-BE49-F238E27FC236}">
                  <a16:creationId xmlns:a16="http://schemas.microsoft.com/office/drawing/2014/main" id="{FBB23ABC-368D-9983-0443-C63DEBB2495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68756" y="5146510"/>
              <a:ext cx="418302" cy="205948"/>
            </a:xfrm>
            <a:prstGeom prst="rect">
              <a:avLst/>
            </a:prstGeom>
          </p:spPr>
        </p:pic>
        <p:pic>
          <p:nvPicPr>
            <p:cNvPr id="16" name="object 33">
              <a:extLst>
                <a:ext uri="{FF2B5EF4-FFF2-40B4-BE49-F238E27FC236}">
                  <a16:creationId xmlns:a16="http://schemas.microsoft.com/office/drawing/2014/main" id="{EEEA8DCC-A4C4-5A43-D177-FB7761D8C5EA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93351" y="5272633"/>
              <a:ext cx="265823" cy="85412"/>
            </a:xfrm>
            <a:prstGeom prst="rect">
              <a:avLst/>
            </a:prstGeom>
          </p:spPr>
        </p:pic>
        <p:pic>
          <p:nvPicPr>
            <p:cNvPr id="17" name="object 34">
              <a:extLst>
                <a:ext uri="{FF2B5EF4-FFF2-40B4-BE49-F238E27FC236}">
                  <a16:creationId xmlns:a16="http://schemas.microsoft.com/office/drawing/2014/main" id="{1D9E184B-7E27-8586-2C94-EB15E3DA7703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53868" y="5272633"/>
              <a:ext cx="231497" cy="91795"/>
            </a:xfrm>
            <a:prstGeom prst="rect">
              <a:avLst/>
            </a:prstGeom>
          </p:spPr>
        </p:pic>
        <p:pic>
          <p:nvPicPr>
            <p:cNvPr id="18" name="object 35">
              <a:extLst>
                <a:ext uri="{FF2B5EF4-FFF2-40B4-BE49-F238E27FC236}">
                  <a16:creationId xmlns:a16="http://schemas.microsoft.com/office/drawing/2014/main" id="{0DEE0C3D-16B5-B13A-F808-0A81569E6FDE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47535" y="5258260"/>
              <a:ext cx="383975" cy="78231"/>
            </a:xfrm>
            <a:prstGeom prst="rect">
              <a:avLst/>
            </a:prstGeom>
          </p:spPr>
        </p:pic>
        <p:pic>
          <p:nvPicPr>
            <p:cNvPr id="19" name="object 36">
              <a:extLst>
                <a:ext uri="{FF2B5EF4-FFF2-40B4-BE49-F238E27FC236}">
                  <a16:creationId xmlns:a16="http://schemas.microsoft.com/office/drawing/2014/main" id="{F1E33373-6740-0241-159F-E55B8BE4421F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68853" y="5250277"/>
              <a:ext cx="191588" cy="66257"/>
            </a:xfrm>
            <a:prstGeom prst="rect">
              <a:avLst/>
            </a:prstGeom>
          </p:spPr>
        </p:pic>
        <p:pic>
          <p:nvPicPr>
            <p:cNvPr id="20" name="object 37">
              <a:extLst>
                <a:ext uri="{FF2B5EF4-FFF2-40B4-BE49-F238E27FC236}">
                  <a16:creationId xmlns:a16="http://schemas.microsoft.com/office/drawing/2014/main" id="{DC5A8950-F743-1C60-B3D9-9F6BC09EC804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32560" y="5190406"/>
              <a:ext cx="137305" cy="131717"/>
            </a:xfrm>
            <a:prstGeom prst="rect">
              <a:avLst/>
            </a:prstGeom>
          </p:spPr>
        </p:pic>
        <p:pic>
          <p:nvPicPr>
            <p:cNvPr id="21" name="object 38">
              <a:extLst>
                <a:ext uri="{FF2B5EF4-FFF2-40B4-BE49-F238E27FC236}">
                  <a16:creationId xmlns:a16="http://schemas.microsoft.com/office/drawing/2014/main" id="{C90B115A-9776-C4F4-E641-D4B0B584BA9F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84781" y="5173642"/>
              <a:ext cx="260233" cy="89390"/>
            </a:xfrm>
            <a:prstGeom prst="rect">
              <a:avLst/>
            </a:prstGeom>
          </p:spPr>
        </p:pic>
        <p:pic>
          <p:nvPicPr>
            <p:cNvPr id="22" name="object 39">
              <a:extLst>
                <a:ext uri="{FF2B5EF4-FFF2-40B4-BE49-F238E27FC236}">
                  <a16:creationId xmlns:a16="http://schemas.microsoft.com/office/drawing/2014/main" id="{BCF2050B-A235-453F-A64D-2E44C1F513C6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52332" y="5184825"/>
              <a:ext cx="504507" cy="66250"/>
            </a:xfrm>
            <a:prstGeom prst="rect">
              <a:avLst/>
            </a:prstGeom>
          </p:spPr>
        </p:pic>
        <p:pic>
          <p:nvPicPr>
            <p:cNvPr id="23" name="object 40">
              <a:extLst>
                <a:ext uri="{FF2B5EF4-FFF2-40B4-BE49-F238E27FC236}">
                  <a16:creationId xmlns:a16="http://schemas.microsoft.com/office/drawing/2014/main" id="{02163FE0-0E3C-3CFE-D5DA-C8A139CDC172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32719" y="5051504"/>
              <a:ext cx="125323" cy="181210"/>
            </a:xfrm>
            <a:prstGeom prst="rect">
              <a:avLst/>
            </a:prstGeom>
          </p:spPr>
        </p:pic>
        <p:pic>
          <p:nvPicPr>
            <p:cNvPr id="24" name="object 41">
              <a:extLst>
                <a:ext uri="{FF2B5EF4-FFF2-40B4-BE49-F238E27FC236}">
                  <a16:creationId xmlns:a16="http://schemas.microsoft.com/office/drawing/2014/main" id="{75F828B7-FABE-5DEE-1B1C-0CC7A98BC4C2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58691" y="5068269"/>
              <a:ext cx="131715" cy="101367"/>
            </a:xfrm>
            <a:prstGeom prst="rect">
              <a:avLst/>
            </a:prstGeom>
          </p:spPr>
        </p:pic>
        <p:pic>
          <p:nvPicPr>
            <p:cNvPr id="25" name="object 42">
              <a:extLst>
                <a:ext uri="{FF2B5EF4-FFF2-40B4-BE49-F238E27FC236}">
                  <a16:creationId xmlns:a16="http://schemas.microsoft.com/office/drawing/2014/main" id="{E39904C6-7863-CF47-4D7A-8ABA5641BFA2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73335" y="5069865"/>
              <a:ext cx="426275" cy="75031"/>
            </a:xfrm>
            <a:prstGeom prst="rect">
              <a:avLst/>
            </a:prstGeom>
          </p:spPr>
        </p:pic>
        <p:pic>
          <p:nvPicPr>
            <p:cNvPr id="26" name="object 43">
              <a:extLst>
                <a:ext uri="{FF2B5EF4-FFF2-40B4-BE49-F238E27FC236}">
                  <a16:creationId xmlns:a16="http://schemas.microsoft.com/office/drawing/2014/main" id="{90803199-F470-3797-56F1-24F4C688EC3B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157794" y="5049908"/>
              <a:ext cx="134111" cy="103777"/>
            </a:xfrm>
            <a:prstGeom prst="rect">
              <a:avLst/>
            </a:prstGeom>
          </p:spPr>
        </p:pic>
        <p:pic>
          <p:nvPicPr>
            <p:cNvPr id="27" name="object 44">
              <a:extLst>
                <a:ext uri="{FF2B5EF4-FFF2-40B4-BE49-F238E27FC236}">
                  <a16:creationId xmlns:a16="http://schemas.microsoft.com/office/drawing/2014/main" id="{3F7B0820-2F27-C804-115C-37B8A6A2D42D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975785" y="5057891"/>
              <a:ext cx="155665" cy="110961"/>
            </a:xfrm>
            <a:prstGeom prst="rect">
              <a:avLst/>
            </a:prstGeom>
          </p:spPr>
        </p:pic>
        <p:pic>
          <p:nvPicPr>
            <p:cNvPr id="28" name="object 45">
              <a:extLst>
                <a:ext uri="{FF2B5EF4-FFF2-40B4-BE49-F238E27FC236}">
                  <a16:creationId xmlns:a16="http://schemas.microsoft.com/office/drawing/2014/main" id="{DA84322E-BAE6-F7F9-80D0-6BB7E3B87321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88403" y="5061084"/>
              <a:ext cx="241880" cy="104575"/>
            </a:xfrm>
            <a:prstGeom prst="rect">
              <a:avLst/>
            </a:prstGeom>
          </p:spPr>
        </p:pic>
        <p:pic>
          <p:nvPicPr>
            <p:cNvPr id="29" name="object 46">
              <a:extLst>
                <a:ext uri="{FF2B5EF4-FFF2-40B4-BE49-F238E27FC236}">
                  <a16:creationId xmlns:a16="http://schemas.microsoft.com/office/drawing/2014/main" id="{FF8A81E9-ADB4-AD0B-CA46-19667CBAD47F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50728" y="5049908"/>
              <a:ext cx="298558" cy="104575"/>
            </a:xfrm>
            <a:prstGeom prst="rect">
              <a:avLst/>
            </a:prstGeom>
          </p:spPr>
        </p:pic>
        <p:pic>
          <p:nvPicPr>
            <p:cNvPr id="30" name="object 47">
              <a:extLst>
                <a:ext uri="{FF2B5EF4-FFF2-40B4-BE49-F238E27FC236}">
                  <a16:creationId xmlns:a16="http://schemas.microsoft.com/office/drawing/2014/main" id="{3E26727D-F9DE-1AD6-C2C9-12DFC5D9E83B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48333" y="5412329"/>
              <a:ext cx="154867" cy="155665"/>
            </a:xfrm>
            <a:prstGeom prst="rect">
              <a:avLst/>
            </a:prstGeom>
          </p:spPr>
        </p:pic>
        <p:pic>
          <p:nvPicPr>
            <p:cNvPr id="31" name="object 48">
              <a:extLst>
                <a:ext uri="{FF2B5EF4-FFF2-40B4-BE49-F238E27FC236}">
                  <a16:creationId xmlns:a16="http://schemas.microsoft.com/office/drawing/2014/main" id="{93732E76-7C86-D258-F9DD-A4F664272F86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43774" y="5488167"/>
              <a:ext cx="209148" cy="59866"/>
            </a:xfrm>
            <a:prstGeom prst="rect">
              <a:avLst/>
            </a:prstGeom>
          </p:spPr>
        </p:pic>
        <p:pic>
          <p:nvPicPr>
            <p:cNvPr id="32" name="object 49">
              <a:extLst>
                <a:ext uri="{FF2B5EF4-FFF2-40B4-BE49-F238E27FC236}">
                  <a16:creationId xmlns:a16="http://schemas.microsoft.com/office/drawing/2014/main" id="{1A385557-BEFD-5EB3-AB63-A1E966F6BC88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823818" y="5327711"/>
              <a:ext cx="273013" cy="44703"/>
            </a:xfrm>
            <a:prstGeom prst="rect">
              <a:avLst/>
            </a:prstGeom>
          </p:spPr>
        </p:pic>
        <p:pic>
          <p:nvPicPr>
            <p:cNvPr id="33" name="object 50">
              <a:extLst>
                <a:ext uri="{FF2B5EF4-FFF2-40B4-BE49-F238E27FC236}">
                  <a16:creationId xmlns:a16="http://schemas.microsoft.com/office/drawing/2014/main" id="{C387835D-2841-EC73-564E-CEC14B9BA211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10733" y="5314938"/>
              <a:ext cx="213940" cy="57476"/>
            </a:xfrm>
            <a:prstGeom prst="rect">
              <a:avLst/>
            </a:prstGeom>
          </p:spPr>
        </p:pic>
        <p:pic>
          <p:nvPicPr>
            <p:cNvPr id="34" name="object 51">
              <a:extLst>
                <a:ext uri="{FF2B5EF4-FFF2-40B4-BE49-F238E27FC236}">
                  <a16:creationId xmlns:a16="http://schemas.microsoft.com/office/drawing/2014/main" id="{0436632C-C88E-0EEE-4073-316E3C5CDEB3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6855" y="5203977"/>
              <a:ext cx="209949" cy="75837"/>
            </a:xfrm>
            <a:prstGeom prst="rect">
              <a:avLst/>
            </a:prstGeom>
          </p:spPr>
        </p:pic>
        <p:pic>
          <p:nvPicPr>
            <p:cNvPr id="36" name="object 52">
              <a:extLst>
                <a:ext uri="{FF2B5EF4-FFF2-40B4-BE49-F238E27FC236}">
                  <a16:creationId xmlns:a16="http://schemas.microsoft.com/office/drawing/2014/main" id="{A2614803-DC7D-2211-7096-D09A2C7D7D54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520468" y="5405145"/>
              <a:ext cx="232301" cy="63064"/>
            </a:xfrm>
            <a:prstGeom prst="rect">
              <a:avLst/>
            </a:prstGeom>
          </p:spPr>
        </p:pic>
        <p:pic>
          <p:nvPicPr>
            <p:cNvPr id="37" name="object 53">
              <a:extLst>
                <a:ext uri="{FF2B5EF4-FFF2-40B4-BE49-F238E27FC236}">
                  <a16:creationId xmlns:a16="http://schemas.microsoft.com/office/drawing/2014/main" id="{20ADF175-0801-CD68-8EC8-2EEE94D925CB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21112" y="5387582"/>
              <a:ext cx="232301" cy="83021"/>
            </a:xfrm>
            <a:prstGeom prst="rect">
              <a:avLst/>
            </a:prstGeom>
          </p:spPr>
        </p:pic>
        <p:pic>
          <p:nvPicPr>
            <p:cNvPr id="38" name="object 54">
              <a:extLst>
                <a:ext uri="{FF2B5EF4-FFF2-40B4-BE49-F238E27FC236}">
                  <a16:creationId xmlns:a16="http://schemas.microsoft.com/office/drawing/2014/main" id="{CBAEED4B-E5C3-D2CF-E404-E46538DC6E09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42820" y="5472201"/>
              <a:ext cx="210747" cy="91802"/>
            </a:xfrm>
            <a:prstGeom prst="rect">
              <a:avLst/>
            </a:prstGeom>
          </p:spPr>
        </p:pic>
        <p:pic>
          <p:nvPicPr>
            <p:cNvPr id="39" name="object 55">
              <a:extLst>
                <a:ext uri="{FF2B5EF4-FFF2-40B4-BE49-F238E27FC236}">
                  <a16:creationId xmlns:a16="http://schemas.microsoft.com/office/drawing/2014/main" id="{45262953-008A-C7CB-6599-5F8A88A98AD1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91885" y="5401154"/>
              <a:ext cx="284988" cy="64661"/>
            </a:xfrm>
            <a:prstGeom prst="rect">
              <a:avLst/>
            </a:prstGeom>
          </p:spPr>
        </p:pic>
        <p:pic>
          <p:nvPicPr>
            <p:cNvPr id="40" name="object 56">
              <a:extLst>
                <a:ext uri="{FF2B5EF4-FFF2-40B4-BE49-F238E27FC236}">
                  <a16:creationId xmlns:a16="http://schemas.microsoft.com/office/drawing/2014/main" id="{EFFBC2F1-12F5-F609-CDA6-B0BE2339DF7D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817440" y="5142509"/>
              <a:ext cx="300146" cy="70231"/>
            </a:xfrm>
            <a:prstGeom prst="rect">
              <a:avLst/>
            </a:prstGeom>
          </p:spPr>
        </p:pic>
        <p:pic>
          <p:nvPicPr>
            <p:cNvPr id="41" name="object 57">
              <a:extLst>
                <a:ext uri="{FF2B5EF4-FFF2-40B4-BE49-F238E27FC236}">
                  <a16:creationId xmlns:a16="http://schemas.microsoft.com/office/drawing/2014/main" id="{C9769F27-15EB-A54D-6362-E28990778D96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13927" y="5489763"/>
              <a:ext cx="244275" cy="73442"/>
            </a:xfrm>
            <a:prstGeom prst="rect">
              <a:avLst/>
            </a:prstGeom>
          </p:spPr>
        </p:pic>
        <p:pic>
          <p:nvPicPr>
            <p:cNvPr id="42" name="object 58">
              <a:extLst>
                <a:ext uri="{FF2B5EF4-FFF2-40B4-BE49-F238E27FC236}">
                  <a16:creationId xmlns:a16="http://schemas.microsoft.com/office/drawing/2014/main" id="{6B60639C-ACC6-3F54-DFAC-0F4487526801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30691" y="5207170"/>
              <a:ext cx="213142" cy="73442"/>
            </a:xfrm>
            <a:prstGeom prst="rect">
              <a:avLst/>
            </a:prstGeom>
          </p:spPr>
        </p:pic>
        <p:pic>
          <p:nvPicPr>
            <p:cNvPr id="43" name="object 59">
              <a:extLst>
                <a:ext uri="{FF2B5EF4-FFF2-40B4-BE49-F238E27FC236}">
                  <a16:creationId xmlns:a16="http://schemas.microsoft.com/office/drawing/2014/main" id="{1F2C9974-263F-AE45-AE51-179162F89036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97319" y="5307754"/>
              <a:ext cx="267415" cy="84602"/>
            </a:xfrm>
            <a:prstGeom prst="rect">
              <a:avLst/>
            </a:prstGeom>
          </p:spPr>
        </p:pic>
        <p:pic>
          <p:nvPicPr>
            <p:cNvPr id="44" name="object 60">
              <a:extLst>
                <a:ext uri="{FF2B5EF4-FFF2-40B4-BE49-F238E27FC236}">
                  <a16:creationId xmlns:a16="http://schemas.microsoft.com/office/drawing/2014/main" id="{82363940-40EF-4E10-5EF3-78CB0B8BD94F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289513" y="5481780"/>
              <a:ext cx="203558" cy="52686"/>
            </a:xfrm>
            <a:prstGeom prst="rect">
              <a:avLst/>
            </a:prstGeom>
          </p:spPr>
        </p:pic>
        <p:pic>
          <p:nvPicPr>
            <p:cNvPr id="45" name="object 61">
              <a:extLst>
                <a:ext uri="{FF2B5EF4-FFF2-40B4-BE49-F238E27FC236}">
                  <a16:creationId xmlns:a16="http://schemas.microsoft.com/office/drawing/2014/main" id="{ED9C86FC-656D-7711-48B8-6FE8F16A9542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811842" y="5229522"/>
              <a:ext cx="299357" cy="75038"/>
            </a:xfrm>
            <a:prstGeom prst="rect">
              <a:avLst/>
            </a:prstGeom>
          </p:spPr>
        </p:pic>
        <p:pic>
          <p:nvPicPr>
            <p:cNvPr id="46" name="object 62">
              <a:extLst>
                <a:ext uri="{FF2B5EF4-FFF2-40B4-BE49-F238E27FC236}">
                  <a16:creationId xmlns:a16="http://schemas.microsoft.com/office/drawing/2014/main" id="{BE437CF5-2BA6-542A-0793-2F294FEB7B95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557988" y="5065873"/>
              <a:ext cx="195579" cy="114953"/>
            </a:xfrm>
            <a:prstGeom prst="rect">
              <a:avLst/>
            </a:prstGeom>
          </p:spPr>
        </p:pic>
        <p:pic>
          <p:nvPicPr>
            <p:cNvPr id="47" name="object 63">
              <a:extLst>
                <a:ext uri="{FF2B5EF4-FFF2-40B4-BE49-F238E27FC236}">
                  <a16:creationId xmlns:a16="http://schemas.microsoft.com/office/drawing/2014/main" id="{0AD41775-A1EC-F0AE-C54C-E6E8E22CB56D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819826" y="5047513"/>
              <a:ext cx="288979" cy="75038"/>
            </a:xfrm>
            <a:prstGeom prst="rect">
              <a:avLst/>
            </a:prstGeom>
          </p:spPr>
        </p:pic>
        <p:pic>
          <p:nvPicPr>
            <p:cNvPr id="48" name="object 64">
              <a:extLst>
                <a:ext uri="{FF2B5EF4-FFF2-40B4-BE49-F238E27FC236}">
                  <a16:creationId xmlns:a16="http://schemas.microsoft.com/office/drawing/2014/main" id="{82B813E6-58BC-921C-63ED-F11E034310E1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24795" y="5358844"/>
              <a:ext cx="220319" cy="83816"/>
            </a:xfrm>
            <a:prstGeom prst="rect">
              <a:avLst/>
            </a:prstGeom>
          </p:spPr>
        </p:pic>
        <p:pic>
          <p:nvPicPr>
            <p:cNvPr id="49" name="object 65">
              <a:extLst>
                <a:ext uri="{FF2B5EF4-FFF2-40B4-BE49-F238E27FC236}">
                  <a16:creationId xmlns:a16="http://schemas.microsoft.com/office/drawing/2014/main" id="{7409F9C5-DF42-5502-F087-0A32707AA515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925746" y="5470604"/>
              <a:ext cx="247468" cy="74240"/>
            </a:xfrm>
            <a:prstGeom prst="rect">
              <a:avLst/>
            </a:prstGeom>
          </p:spPr>
        </p:pic>
        <p:pic>
          <p:nvPicPr>
            <p:cNvPr id="50" name="object 66">
              <a:extLst>
                <a:ext uri="{FF2B5EF4-FFF2-40B4-BE49-F238E27FC236}">
                  <a16:creationId xmlns:a16="http://schemas.microsoft.com/office/drawing/2014/main" id="{46CC896D-EC19-09C2-D7CD-B542D2AC8B79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17923" y="5056301"/>
              <a:ext cx="276999" cy="97383"/>
            </a:xfrm>
            <a:prstGeom prst="rect">
              <a:avLst/>
            </a:prstGeom>
          </p:spPr>
        </p:pic>
        <p:pic>
          <p:nvPicPr>
            <p:cNvPr id="51" name="object 67">
              <a:extLst>
                <a:ext uri="{FF2B5EF4-FFF2-40B4-BE49-F238E27FC236}">
                  <a16:creationId xmlns:a16="http://schemas.microsoft.com/office/drawing/2014/main" id="{BBA2D84B-C533-E2EC-2BD3-C81C1E531ED1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523959" y="5468213"/>
              <a:ext cx="610679" cy="67830"/>
            </a:xfrm>
            <a:prstGeom prst="rect">
              <a:avLst/>
            </a:prstGeom>
          </p:spPr>
        </p:pic>
        <p:pic>
          <p:nvPicPr>
            <p:cNvPr id="52" name="object 68">
              <a:extLst>
                <a:ext uri="{FF2B5EF4-FFF2-40B4-BE49-F238E27FC236}">
                  <a16:creationId xmlns:a16="http://schemas.microsoft.com/office/drawing/2014/main" id="{8BE534CE-D3F1-2AAA-78D0-0FBAFA788375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43367" y="5460227"/>
              <a:ext cx="318516" cy="94996"/>
            </a:xfrm>
            <a:prstGeom prst="rect">
              <a:avLst/>
            </a:prstGeom>
          </p:spPr>
        </p:pic>
        <p:pic>
          <p:nvPicPr>
            <p:cNvPr id="53" name="object 69">
              <a:extLst>
                <a:ext uri="{FF2B5EF4-FFF2-40B4-BE49-F238E27FC236}">
                  <a16:creationId xmlns:a16="http://schemas.microsoft.com/office/drawing/2014/main" id="{0DA77133-C5CB-31A5-BCFB-926129B493F5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14275" y="5982309"/>
              <a:ext cx="166039" cy="68643"/>
            </a:xfrm>
            <a:prstGeom prst="rect">
              <a:avLst/>
            </a:prstGeom>
          </p:spPr>
        </p:pic>
        <p:pic>
          <p:nvPicPr>
            <p:cNvPr id="54" name="object 70">
              <a:extLst>
                <a:ext uri="{FF2B5EF4-FFF2-40B4-BE49-F238E27FC236}">
                  <a16:creationId xmlns:a16="http://schemas.microsoft.com/office/drawing/2014/main" id="{C12FCE11-422B-5E47-C2FD-68D30F473C6A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751425" y="5878528"/>
              <a:ext cx="328893" cy="67055"/>
            </a:xfrm>
            <a:prstGeom prst="rect">
              <a:avLst/>
            </a:prstGeom>
          </p:spPr>
        </p:pic>
        <p:pic>
          <p:nvPicPr>
            <p:cNvPr id="55" name="object 71">
              <a:extLst>
                <a:ext uri="{FF2B5EF4-FFF2-40B4-BE49-F238E27FC236}">
                  <a16:creationId xmlns:a16="http://schemas.microsoft.com/office/drawing/2014/main" id="{1E9D5261-EF66-FDFE-7574-EF6327632A61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562232" y="5949581"/>
              <a:ext cx="132515" cy="108546"/>
            </a:xfrm>
            <a:prstGeom prst="rect">
              <a:avLst/>
            </a:prstGeom>
          </p:spPr>
        </p:pic>
        <p:pic>
          <p:nvPicPr>
            <p:cNvPr id="56" name="object 72">
              <a:extLst>
                <a:ext uri="{FF2B5EF4-FFF2-40B4-BE49-F238E27FC236}">
                  <a16:creationId xmlns:a16="http://schemas.microsoft.com/office/drawing/2014/main" id="{4A87355D-2FEF-42CA-26D8-262E4E0E5E2E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736807" y="5988697"/>
              <a:ext cx="317703" cy="67050"/>
            </a:xfrm>
            <a:prstGeom prst="rect">
              <a:avLst/>
            </a:prstGeom>
          </p:spPr>
        </p:pic>
        <p:pic>
          <p:nvPicPr>
            <p:cNvPr id="57" name="object 73">
              <a:extLst>
                <a:ext uri="{FF2B5EF4-FFF2-40B4-BE49-F238E27FC236}">
                  <a16:creationId xmlns:a16="http://schemas.microsoft.com/office/drawing/2014/main" id="{EB3475BA-A0C7-2AE2-E58B-22B224760AAC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367999" y="5959953"/>
              <a:ext cx="300139" cy="87011"/>
            </a:xfrm>
            <a:prstGeom prst="rect">
              <a:avLst/>
            </a:prstGeom>
          </p:spPr>
        </p:pic>
        <p:pic>
          <p:nvPicPr>
            <p:cNvPr id="58" name="object 74">
              <a:extLst>
                <a:ext uri="{FF2B5EF4-FFF2-40B4-BE49-F238E27FC236}">
                  <a16:creationId xmlns:a16="http://schemas.microsoft.com/office/drawing/2014/main" id="{05FC775C-43E9-FB3E-19DE-A7BE808D0B91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727231" y="5870545"/>
              <a:ext cx="266611" cy="76635"/>
            </a:xfrm>
            <a:prstGeom prst="rect">
              <a:avLst/>
            </a:prstGeom>
          </p:spPr>
        </p:pic>
        <p:pic>
          <p:nvPicPr>
            <p:cNvPr id="59" name="object 75">
              <a:extLst>
                <a:ext uri="{FF2B5EF4-FFF2-40B4-BE49-F238E27FC236}">
                  <a16:creationId xmlns:a16="http://schemas.microsoft.com/office/drawing/2014/main" id="{31E40EFE-0CBD-B8BB-7B67-86BE9D60FC2B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316907" y="5865761"/>
              <a:ext cx="353639" cy="71831"/>
            </a:xfrm>
            <a:prstGeom prst="rect">
              <a:avLst/>
            </a:prstGeom>
          </p:spPr>
        </p:pic>
        <p:pic>
          <p:nvPicPr>
            <p:cNvPr id="60" name="object 76">
              <a:extLst>
                <a:ext uri="{FF2B5EF4-FFF2-40B4-BE49-F238E27FC236}">
                  <a16:creationId xmlns:a16="http://schemas.microsoft.com/office/drawing/2014/main" id="{ED9A3E3B-4953-1B83-64AC-821EE2292DE0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693697" y="5768365"/>
              <a:ext cx="304921" cy="56678"/>
            </a:xfrm>
            <a:prstGeom prst="rect">
              <a:avLst/>
            </a:prstGeom>
          </p:spPr>
        </p:pic>
        <p:pic>
          <p:nvPicPr>
            <p:cNvPr id="61" name="object 77">
              <a:extLst>
                <a:ext uri="{FF2B5EF4-FFF2-40B4-BE49-F238E27FC236}">
                  <a16:creationId xmlns:a16="http://schemas.microsoft.com/office/drawing/2014/main" id="{7029EBBE-2AB8-D883-BF5B-DBF74574640C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266615" y="5748408"/>
              <a:ext cx="336875" cy="79812"/>
            </a:xfrm>
            <a:prstGeom prst="rect">
              <a:avLst/>
            </a:prstGeom>
          </p:spPr>
        </p:pic>
        <p:pic>
          <p:nvPicPr>
            <p:cNvPr id="62" name="object 78">
              <a:extLst>
                <a:ext uri="{FF2B5EF4-FFF2-40B4-BE49-F238E27FC236}">
                  <a16:creationId xmlns:a16="http://schemas.microsoft.com/office/drawing/2014/main" id="{5B03368F-9CF3-C02B-B358-B7339A00D424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144477" y="5860973"/>
              <a:ext cx="150077" cy="150070"/>
            </a:xfrm>
            <a:prstGeom prst="rect">
              <a:avLst/>
            </a:prstGeom>
          </p:spPr>
        </p:pic>
        <p:pic>
          <p:nvPicPr>
            <p:cNvPr id="63" name="object 79">
              <a:extLst>
                <a:ext uri="{FF2B5EF4-FFF2-40B4-BE49-F238E27FC236}">
                  <a16:creationId xmlns:a16="http://schemas.microsoft.com/office/drawing/2014/main" id="{031E728A-021A-ADFE-F476-01241202B733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531645" y="5643842"/>
              <a:ext cx="301745" cy="69441"/>
            </a:xfrm>
            <a:prstGeom prst="rect">
              <a:avLst/>
            </a:prstGeom>
          </p:spPr>
        </p:pic>
        <p:pic>
          <p:nvPicPr>
            <p:cNvPr id="64" name="object 80">
              <a:extLst>
                <a:ext uri="{FF2B5EF4-FFF2-40B4-BE49-F238E27FC236}">
                  <a16:creationId xmlns:a16="http://schemas.microsoft.com/office/drawing/2014/main" id="{B54419A4-7C6D-C7B2-3424-55A0202AFC3C}"/>
                </a:ext>
              </a:extLst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915620" y="5616691"/>
              <a:ext cx="200369" cy="104575"/>
            </a:xfrm>
            <a:prstGeom prst="rect">
              <a:avLst/>
            </a:prstGeom>
          </p:spPr>
        </p:pic>
        <p:pic>
          <p:nvPicPr>
            <p:cNvPr id="65" name="object 81">
              <a:extLst>
                <a:ext uri="{FF2B5EF4-FFF2-40B4-BE49-F238E27FC236}">
                  <a16:creationId xmlns:a16="http://schemas.microsoft.com/office/drawing/2014/main" id="{5EE5B3CC-1444-CFDF-C264-A3E940270DFF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114404" y="5992698"/>
              <a:ext cx="404720" cy="60642"/>
            </a:xfrm>
            <a:prstGeom prst="rect">
              <a:avLst/>
            </a:prstGeom>
          </p:spPr>
        </p:pic>
        <p:pic>
          <p:nvPicPr>
            <p:cNvPr id="66" name="object 82">
              <a:extLst>
                <a:ext uri="{FF2B5EF4-FFF2-40B4-BE49-F238E27FC236}">
                  <a16:creationId xmlns:a16="http://schemas.microsoft.com/office/drawing/2014/main" id="{9C81F592-633F-98A3-5C85-A1964B83767C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261827" y="5612701"/>
              <a:ext cx="229105" cy="92599"/>
            </a:xfrm>
            <a:prstGeom prst="rect">
              <a:avLst/>
            </a:prstGeom>
          </p:spPr>
        </p:pic>
        <p:pic>
          <p:nvPicPr>
            <p:cNvPr id="67" name="object 83">
              <a:extLst>
                <a:ext uri="{FF2B5EF4-FFF2-40B4-BE49-F238E27FC236}">
                  <a16:creationId xmlns:a16="http://schemas.microsoft.com/office/drawing/2014/main" id="{8D4ADC41-1282-ADE5-B262-7B86F7FD69A6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041749" y="5746013"/>
              <a:ext cx="415907" cy="92601"/>
            </a:xfrm>
            <a:prstGeom prst="rect">
              <a:avLst/>
            </a:prstGeom>
          </p:spPr>
        </p:pic>
        <p:pic>
          <p:nvPicPr>
            <p:cNvPr id="68" name="object 84">
              <a:extLst>
                <a:ext uri="{FF2B5EF4-FFF2-40B4-BE49-F238E27FC236}">
                  <a16:creationId xmlns:a16="http://schemas.microsoft.com/office/drawing/2014/main" id="{89828ACC-E459-B770-4634-7407EFC4ED95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121577" y="5891301"/>
              <a:ext cx="366413" cy="84618"/>
            </a:xfrm>
            <a:prstGeom prst="rect">
              <a:avLst/>
            </a:prstGeom>
          </p:spPr>
        </p:pic>
        <p:pic>
          <p:nvPicPr>
            <p:cNvPr id="69" name="object 85">
              <a:extLst>
                <a:ext uri="{FF2B5EF4-FFF2-40B4-BE49-F238E27FC236}">
                  <a16:creationId xmlns:a16="http://schemas.microsoft.com/office/drawing/2014/main" id="{099C697B-9820-EBC5-9923-B3D20E9ACAE3}"/>
                </a:ext>
              </a:extLst>
            </p:cNvPr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574503" y="5980709"/>
              <a:ext cx="328890" cy="51079"/>
            </a:xfrm>
            <a:prstGeom prst="rect">
              <a:avLst/>
            </a:prstGeom>
          </p:spPr>
        </p:pic>
        <p:pic>
          <p:nvPicPr>
            <p:cNvPr id="70" name="object 86">
              <a:extLst>
                <a:ext uri="{FF2B5EF4-FFF2-40B4-BE49-F238E27FC236}">
                  <a16:creationId xmlns:a16="http://schemas.microsoft.com/office/drawing/2014/main" id="{5A07DCD2-3FB0-497A-CE65-30E97FB86F85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06276" y="5951172"/>
              <a:ext cx="229906" cy="79030"/>
            </a:xfrm>
            <a:prstGeom prst="rect">
              <a:avLst/>
            </a:prstGeom>
          </p:spPr>
        </p:pic>
        <p:pic>
          <p:nvPicPr>
            <p:cNvPr id="71" name="object 87">
              <a:extLst>
                <a:ext uri="{FF2B5EF4-FFF2-40B4-BE49-F238E27FC236}">
                  <a16:creationId xmlns:a16="http://schemas.microsoft.com/office/drawing/2014/main" id="{7E3CA283-67E3-8523-50F1-B00C4C2B249E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510342" y="5762777"/>
              <a:ext cx="569976" cy="172429"/>
            </a:xfrm>
            <a:prstGeom prst="rect">
              <a:avLst/>
            </a:prstGeom>
          </p:spPr>
        </p:pic>
        <p:pic>
          <p:nvPicPr>
            <p:cNvPr id="72" name="object 88">
              <a:extLst>
                <a:ext uri="{FF2B5EF4-FFF2-40B4-BE49-F238E27FC236}">
                  <a16:creationId xmlns:a16="http://schemas.microsoft.com/office/drawing/2014/main" id="{98A11B26-7B61-65D2-CB92-E49891239B3C}"/>
                </a:ext>
              </a:extLst>
            </p:cNvPr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958475" y="5867352"/>
              <a:ext cx="154069" cy="142094"/>
            </a:xfrm>
            <a:prstGeom prst="rect">
              <a:avLst/>
            </a:prstGeom>
          </p:spPr>
        </p:pic>
        <p:pic>
          <p:nvPicPr>
            <p:cNvPr id="73" name="object 89">
              <a:extLst>
                <a:ext uri="{FF2B5EF4-FFF2-40B4-BE49-F238E27FC236}">
                  <a16:creationId xmlns:a16="http://schemas.microsoft.com/office/drawing/2014/main" id="{CD2C3F46-89A8-25B1-98D2-EAF8809636AD}"/>
                </a:ext>
              </a:extLst>
            </p:cNvPr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584079" y="5861764"/>
              <a:ext cx="292970" cy="79828"/>
            </a:xfrm>
            <a:prstGeom prst="rect">
              <a:avLst/>
            </a:prstGeom>
          </p:spPr>
        </p:pic>
        <p:pic>
          <p:nvPicPr>
            <p:cNvPr id="74" name="object 90">
              <a:extLst>
                <a:ext uri="{FF2B5EF4-FFF2-40B4-BE49-F238E27FC236}">
                  <a16:creationId xmlns:a16="http://schemas.microsoft.com/office/drawing/2014/main" id="{A0EBC372-8921-54D3-0F18-A8BDC76B4385}"/>
                </a:ext>
              </a:extLst>
            </p:cNvPr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11066" y="5825043"/>
              <a:ext cx="202764" cy="79828"/>
            </a:xfrm>
            <a:prstGeom prst="rect">
              <a:avLst/>
            </a:prstGeom>
          </p:spPr>
        </p:pic>
        <p:pic>
          <p:nvPicPr>
            <p:cNvPr id="75" name="object 91">
              <a:extLst>
                <a:ext uri="{FF2B5EF4-FFF2-40B4-BE49-F238E27FC236}">
                  <a16:creationId xmlns:a16="http://schemas.microsoft.com/office/drawing/2014/main" id="{8F9A89A8-BBBF-D3CE-8A0B-DAE5672D3518}"/>
                </a:ext>
              </a:extLst>
            </p:cNvPr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906587" y="5742819"/>
              <a:ext cx="312129" cy="61467"/>
            </a:xfrm>
            <a:prstGeom prst="rect">
              <a:avLst/>
            </a:prstGeom>
          </p:spPr>
        </p:pic>
        <p:pic>
          <p:nvPicPr>
            <p:cNvPr id="76" name="object 92">
              <a:extLst>
                <a:ext uri="{FF2B5EF4-FFF2-40B4-BE49-F238E27FC236}">
                  <a16:creationId xmlns:a16="http://schemas.microsoft.com/office/drawing/2014/main" id="{580D4B53-EB90-5D9C-8ADD-56BB05D07FB4}"/>
                </a:ext>
              </a:extLst>
            </p:cNvPr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556140" y="5730049"/>
              <a:ext cx="331278" cy="79028"/>
            </a:xfrm>
            <a:prstGeom prst="rect">
              <a:avLst/>
            </a:prstGeom>
          </p:spPr>
        </p:pic>
        <p:pic>
          <p:nvPicPr>
            <p:cNvPr id="77" name="object 93">
              <a:extLst>
                <a:ext uri="{FF2B5EF4-FFF2-40B4-BE49-F238E27FC236}">
                  <a16:creationId xmlns:a16="http://schemas.microsoft.com/office/drawing/2014/main" id="{3FDDE520-92BB-5EA5-B55E-0D32F83CD120}"/>
                </a:ext>
              </a:extLst>
            </p:cNvPr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463247" y="5639043"/>
              <a:ext cx="617067" cy="94994"/>
            </a:xfrm>
            <a:prstGeom prst="rect">
              <a:avLst/>
            </a:prstGeom>
          </p:spPr>
        </p:pic>
        <p:pic>
          <p:nvPicPr>
            <p:cNvPr id="78" name="object 94">
              <a:extLst>
                <a:ext uri="{FF2B5EF4-FFF2-40B4-BE49-F238E27FC236}">
                  <a16:creationId xmlns:a16="http://schemas.microsoft.com/office/drawing/2014/main" id="{55B1CE90-707D-5D7F-4070-A4ED29E69561}"/>
                </a:ext>
              </a:extLst>
            </p:cNvPr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284722" y="5718873"/>
              <a:ext cx="269816" cy="94993"/>
            </a:xfrm>
            <a:prstGeom prst="rect">
              <a:avLst/>
            </a:prstGeom>
          </p:spPr>
        </p:pic>
        <p:pic>
          <p:nvPicPr>
            <p:cNvPr id="79" name="object 95">
              <a:extLst>
                <a:ext uri="{FF2B5EF4-FFF2-40B4-BE49-F238E27FC236}">
                  <a16:creationId xmlns:a16="http://schemas.microsoft.com/office/drawing/2014/main" id="{FB2B6B09-C0E6-9D42-3561-CEFBE4C85E34}"/>
                </a:ext>
              </a:extLst>
            </p:cNvPr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881840" y="5638244"/>
              <a:ext cx="296962" cy="71047"/>
            </a:xfrm>
            <a:prstGeom prst="rect">
              <a:avLst/>
            </a:prstGeom>
          </p:spPr>
        </p:pic>
        <p:pic>
          <p:nvPicPr>
            <p:cNvPr id="80" name="object 96">
              <a:extLst>
                <a:ext uri="{FF2B5EF4-FFF2-40B4-BE49-F238E27FC236}">
                  <a16:creationId xmlns:a16="http://schemas.microsoft.com/office/drawing/2014/main" id="{CDDBFB3D-3BB9-09E2-45CA-7D53B53A0392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589668" y="5633454"/>
              <a:ext cx="237090" cy="76635"/>
            </a:xfrm>
            <a:prstGeom prst="rect">
              <a:avLst/>
            </a:prstGeom>
          </p:spPr>
        </p:pic>
        <p:pic>
          <p:nvPicPr>
            <p:cNvPr id="81" name="object 97">
              <a:extLst>
                <a:ext uri="{FF2B5EF4-FFF2-40B4-BE49-F238E27FC236}">
                  <a16:creationId xmlns:a16="http://schemas.microsoft.com/office/drawing/2014/main" id="{EFB86430-B03E-40E6-A0D2-2B8A3BBA35DA}"/>
                </a:ext>
              </a:extLst>
            </p:cNvPr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282327" y="5621480"/>
              <a:ext cx="251459" cy="83021"/>
            </a:xfrm>
            <a:prstGeom prst="rect">
              <a:avLst/>
            </a:prstGeom>
          </p:spPr>
        </p:pic>
        <p:pic>
          <p:nvPicPr>
            <p:cNvPr id="82" name="object 98">
              <a:extLst>
                <a:ext uri="{FF2B5EF4-FFF2-40B4-BE49-F238E27FC236}">
                  <a16:creationId xmlns:a16="http://schemas.microsoft.com/office/drawing/2014/main" id="{4B2ACD32-9B79-DAAA-CA0B-E1B09BDA5666}"/>
                </a:ext>
              </a:extLst>
            </p:cNvPr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212582" y="5641437"/>
              <a:ext cx="205159" cy="83819"/>
            </a:xfrm>
            <a:prstGeom prst="rect">
              <a:avLst/>
            </a:prstGeom>
          </p:spPr>
        </p:pic>
        <p:pic>
          <p:nvPicPr>
            <p:cNvPr id="83" name="object 99">
              <a:extLst>
                <a:ext uri="{FF2B5EF4-FFF2-40B4-BE49-F238E27FC236}">
                  <a16:creationId xmlns:a16="http://schemas.microsoft.com/office/drawing/2014/main" id="{38909B96-5D60-96EC-04A2-431C734CEAB0}"/>
                </a:ext>
              </a:extLst>
            </p:cNvPr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908731" y="5980709"/>
              <a:ext cx="341665" cy="43891"/>
            </a:xfrm>
            <a:prstGeom prst="rect">
              <a:avLst/>
            </a:prstGeom>
          </p:spPr>
        </p:pic>
        <p:pic>
          <p:nvPicPr>
            <p:cNvPr id="84" name="object 100">
              <a:extLst>
                <a:ext uri="{FF2B5EF4-FFF2-40B4-BE49-F238E27FC236}">
                  <a16:creationId xmlns:a16="http://schemas.microsoft.com/office/drawing/2014/main" id="{7DA9E2C7-F74C-8D57-3B08-8771CF97D4BD}"/>
                </a:ext>
              </a:extLst>
            </p:cNvPr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669247" y="5968735"/>
              <a:ext cx="217919" cy="68652"/>
            </a:xfrm>
            <a:prstGeom prst="rect">
              <a:avLst/>
            </a:prstGeom>
          </p:spPr>
        </p:pic>
        <p:pic>
          <p:nvPicPr>
            <p:cNvPr id="85" name="object 101">
              <a:extLst>
                <a:ext uri="{FF2B5EF4-FFF2-40B4-BE49-F238E27FC236}">
                  <a16:creationId xmlns:a16="http://schemas.microsoft.com/office/drawing/2014/main" id="{87DB52A1-3FF7-A2EA-B1E3-776D81F9BC47}"/>
                </a:ext>
              </a:extLst>
            </p:cNvPr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347544" y="5965541"/>
              <a:ext cx="248257" cy="78223"/>
            </a:xfrm>
            <a:prstGeom prst="rect">
              <a:avLst/>
            </a:prstGeom>
          </p:spPr>
        </p:pic>
        <p:pic>
          <p:nvPicPr>
            <p:cNvPr id="86" name="object 102">
              <a:extLst>
                <a:ext uri="{FF2B5EF4-FFF2-40B4-BE49-F238E27FC236}">
                  <a16:creationId xmlns:a16="http://schemas.microsoft.com/office/drawing/2014/main" id="{1791EEAC-72BC-A50B-882A-8D778EA02EBC}"/>
                </a:ext>
              </a:extLst>
            </p:cNvPr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654076" y="5871344"/>
              <a:ext cx="304945" cy="81425"/>
            </a:xfrm>
            <a:prstGeom prst="rect">
              <a:avLst/>
            </a:prstGeom>
          </p:spPr>
        </p:pic>
        <p:pic>
          <p:nvPicPr>
            <p:cNvPr id="87" name="object 103">
              <a:extLst>
                <a:ext uri="{FF2B5EF4-FFF2-40B4-BE49-F238E27FC236}">
                  <a16:creationId xmlns:a16="http://schemas.microsoft.com/office/drawing/2014/main" id="{437049D4-2CEA-6341-6EE9-A5F7099E7604}"/>
                </a:ext>
              </a:extLst>
            </p:cNvPr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2349131" y="5831433"/>
              <a:ext cx="279399" cy="108559"/>
            </a:xfrm>
            <a:prstGeom prst="rect">
              <a:avLst/>
            </a:prstGeom>
          </p:spPr>
        </p:pic>
        <p:pic>
          <p:nvPicPr>
            <p:cNvPr id="88" name="object 104">
              <a:extLst>
                <a:ext uri="{FF2B5EF4-FFF2-40B4-BE49-F238E27FC236}">
                  <a16:creationId xmlns:a16="http://schemas.microsoft.com/office/drawing/2014/main" id="{F84D5BC2-96FA-335E-2BBE-37121F6A761D}"/>
                </a:ext>
              </a:extLst>
            </p:cNvPr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642907" y="5795506"/>
              <a:ext cx="258635" cy="73442"/>
            </a:xfrm>
            <a:prstGeom prst="rect">
              <a:avLst/>
            </a:prstGeom>
          </p:spPr>
        </p:pic>
        <p:pic>
          <p:nvPicPr>
            <p:cNvPr id="89" name="object 105">
              <a:extLst>
                <a:ext uri="{FF2B5EF4-FFF2-40B4-BE49-F238E27FC236}">
                  <a16:creationId xmlns:a16="http://schemas.microsoft.com/office/drawing/2014/main" id="{3B77AA4D-DB7D-0D6E-1CA4-C73CB5D7DD7D}"/>
                </a:ext>
              </a:extLst>
            </p:cNvPr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349131" y="5752399"/>
              <a:ext cx="224318" cy="73442"/>
            </a:xfrm>
            <a:prstGeom prst="rect">
              <a:avLst/>
            </a:prstGeom>
          </p:spPr>
        </p:pic>
        <p:pic>
          <p:nvPicPr>
            <p:cNvPr id="90" name="object 106">
              <a:extLst>
                <a:ext uri="{FF2B5EF4-FFF2-40B4-BE49-F238E27FC236}">
                  <a16:creationId xmlns:a16="http://schemas.microsoft.com/office/drawing/2014/main" id="{5D8FA135-0FB4-3472-B4AC-37A8C3C0A18A}"/>
                </a:ext>
              </a:extLst>
            </p:cNvPr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622145" y="5714879"/>
              <a:ext cx="620267" cy="189193"/>
            </a:xfrm>
            <a:prstGeom prst="rect">
              <a:avLst/>
            </a:prstGeom>
          </p:spPr>
        </p:pic>
        <p:pic>
          <p:nvPicPr>
            <p:cNvPr id="91" name="object 107">
              <a:extLst>
                <a:ext uri="{FF2B5EF4-FFF2-40B4-BE49-F238E27FC236}">
                  <a16:creationId xmlns:a16="http://schemas.microsoft.com/office/drawing/2014/main" id="{B11936B4-E770-923F-AFF1-C9F055B65AFA}"/>
                </a:ext>
              </a:extLst>
            </p:cNvPr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876000" y="5636648"/>
              <a:ext cx="356035" cy="63862"/>
            </a:xfrm>
            <a:prstGeom prst="rect">
              <a:avLst/>
            </a:prstGeom>
          </p:spPr>
        </p:pic>
        <p:pic>
          <p:nvPicPr>
            <p:cNvPr id="92" name="object 108">
              <a:extLst>
                <a:ext uri="{FF2B5EF4-FFF2-40B4-BE49-F238E27FC236}">
                  <a16:creationId xmlns:a16="http://schemas.microsoft.com/office/drawing/2014/main" id="{11CD4B0F-8DA4-04D1-6868-06C6365F9F85}"/>
                </a:ext>
              </a:extLst>
            </p:cNvPr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658871" y="5618289"/>
              <a:ext cx="170827" cy="74231"/>
            </a:xfrm>
            <a:prstGeom prst="rect">
              <a:avLst/>
            </a:prstGeom>
          </p:spPr>
        </p:pic>
        <p:pic>
          <p:nvPicPr>
            <p:cNvPr id="93" name="object 109">
              <a:extLst>
                <a:ext uri="{FF2B5EF4-FFF2-40B4-BE49-F238E27FC236}">
                  <a16:creationId xmlns:a16="http://schemas.microsoft.com/office/drawing/2014/main" id="{3F79E0DF-DACF-68DC-90B8-1C602A56665C}"/>
                </a:ext>
              </a:extLst>
            </p:cNvPr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357920" y="5628665"/>
              <a:ext cx="186791" cy="79828"/>
            </a:xfrm>
            <a:prstGeom prst="rect">
              <a:avLst/>
            </a:prstGeom>
          </p:spPr>
        </p:pic>
        <p:pic>
          <p:nvPicPr>
            <p:cNvPr id="94" name="object 110">
              <a:extLst>
                <a:ext uri="{FF2B5EF4-FFF2-40B4-BE49-F238E27FC236}">
                  <a16:creationId xmlns:a16="http://schemas.microsoft.com/office/drawing/2014/main" id="{9EC87B86-3BA9-5FF9-5DBE-2292028AB3FC}"/>
                </a:ext>
              </a:extLst>
            </p:cNvPr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35674" y="6447590"/>
              <a:ext cx="226713" cy="51090"/>
            </a:xfrm>
            <a:prstGeom prst="rect">
              <a:avLst/>
            </a:prstGeom>
          </p:spPr>
        </p:pic>
        <p:pic>
          <p:nvPicPr>
            <p:cNvPr id="95" name="object 111">
              <a:extLst>
                <a:ext uri="{FF2B5EF4-FFF2-40B4-BE49-F238E27FC236}">
                  <a16:creationId xmlns:a16="http://schemas.microsoft.com/office/drawing/2014/main" id="{5B332E64-D645-D30F-A65F-DF1DE0C58DC6}"/>
                </a:ext>
              </a:extLst>
            </p:cNvPr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3291109" y="6414071"/>
              <a:ext cx="124530" cy="118135"/>
            </a:xfrm>
            <a:prstGeom prst="rect">
              <a:avLst/>
            </a:prstGeom>
          </p:spPr>
        </p:pic>
        <p:pic>
          <p:nvPicPr>
            <p:cNvPr id="96" name="object 112">
              <a:extLst>
                <a:ext uri="{FF2B5EF4-FFF2-40B4-BE49-F238E27FC236}">
                  <a16:creationId xmlns:a16="http://schemas.microsoft.com/office/drawing/2014/main" id="{B9C76C74-E499-A803-92D6-4E0F799E51E0}"/>
                </a:ext>
              </a:extLst>
            </p:cNvPr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707814" y="6422045"/>
              <a:ext cx="510902" cy="102180"/>
            </a:xfrm>
            <a:prstGeom prst="rect">
              <a:avLst/>
            </a:prstGeom>
          </p:spPr>
        </p:pic>
        <p:pic>
          <p:nvPicPr>
            <p:cNvPr id="97" name="object 113">
              <a:extLst>
                <a:ext uri="{FF2B5EF4-FFF2-40B4-BE49-F238E27FC236}">
                  <a16:creationId xmlns:a16="http://schemas.microsoft.com/office/drawing/2014/main" id="{ABCDE3D3-892D-AC10-4D50-6F7A2AAECAFC}"/>
                </a:ext>
              </a:extLst>
            </p:cNvPr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008516" y="6415659"/>
              <a:ext cx="120541" cy="115751"/>
            </a:xfrm>
            <a:prstGeom prst="rect">
              <a:avLst/>
            </a:prstGeom>
          </p:spPr>
        </p:pic>
        <p:pic>
          <p:nvPicPr>
            <p:cNvPr id="98" name="object 114">
              <a:extLst>
                <a:ext uri="{FF2B5EF4-FFF2-40B4-BE49-F238E27FC236}">
                  <a16:creationId xmlns:a16="http://schemas.microsoft.com/office/drawing/2014/main" id="{AAA307B7-086A-B3F9-D1D5-B9A5ACC99352}"/>
                </a:ext>
              </a:extLst>
            </p:cNvPr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3149812" y="6415659"/>
              <a:ext cx="121339" cy="115751"/>
            </a:xfrm>
            <a:prstGeom prst="rect">
              <a:avLst/>
            </a:prstGeom>
          </p:spPr>
        </p:pic>
        <p:pic>
          <p:nvPicPr>
            <p:cNvPr id="99" name="object 115">
              <a:extLst>
                <a:ext uri="{FF2B5EF4-FFF2-40B4-BE49-F238E27FC236}">
                  <a16:creationId xmlns:a16="http://schemas.microsoft.com/office/drawing/2014/main" id="{995E1774-2C3C-A9F6-AF06-18BBA98EDFE6}"/>
                </a:ext>
              </a:extLst>
            </p:cNvPr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3565719" y="6424440"/>
              <a:ext cx="122137" cy="97390"/>
            </a:xfrm>
            <a:prstGeom prst="rect">
              <a:avLst/>
            </a:prstGeom>
          </p:spPr>
        </p:pic>
        <p:pic>
          <p:nvPicPr>
            <p:cNvPr id="100" name="object 116">
              <a:extLst>
                <a:ext uri="{FF2B5EF4-FFF2-40B4-BE49-F238E27FC236}">
                  <a16:creationId xmlns:a16="http://schemas.microsoft.com/office/drawing/2014/main" id="{1B55C63E-D635-8F20-5D7E-E31ADF81C9B2}"/>
                </a:ext>
              </a:extLst>
            </p:cNvPr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515175" y="6422045"/>
              <a:ext cx="314524" cy="102180"/>
            </a:xfrm>
            <a:prstGeom prst="rect">
              <a:avLst/>
            </a:prstGeom>
          </p:spPr>
        </p:pic>
        <p:pic>
          <p:nvPicPr>
            <p:cNvPr id="101" name="object 117">
              <a:extLst>
                <a:ext uri="{FF2B5EF4-FFF2-40B4-BE49-F238E27FC236}">
                  <a16:creationId xmlns:a16="http://schemas.microsoft.com/office/drawing/2014/main" id="{939887F7-CD5D-D2BB-8DBA-95E8798F8B18}"/>
                </a:ext>
              </a:extLst>
            </p:cNvPr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860833" y="6416457"/>
              <a:ext cx="126927" cy="113356"/>
            </a:xfrm>
            <a:prstGeom prst="rect">
              <a:avLst/>
            </a:prstGeom>
          </p:spPr>
        </p:pic>
        <p:pic>
          <p:nvPicPr>
            <p:cNvPr id="102" name="object 118">
              <a:extLst>
                <a:ext uri="{FF2B5EF4-FFF2-40B4-BE49-F238E27FC236}">
                  <a16:creationId xmlns:a16="http://schemas.microsoft.com/office/drawing/2014/main" id="{C0AF1D4E-E436-367F-CA04-7B96E2FAE01F}"/>
                </a:ext>
              </a:extLst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338753" y="6400491"/>
              <a:ext cx="174026" cy="145287"/>
            </a:xfrm>
            <a:prstGeom prst="rect">
              <a:avLst/>
            </a:prstGeom>
          </p:spPr>
        </p:pic>
        <p:pic>
          <p:nvPicPr>
            <p:cNvPr id="103" name="object 119">
              <a:extLst>
                <a:ext uri="{FF2B5EF4-FFF2-40B4-BE49-F238E27FC236}">
                  <a16:creationId xmlns:a16="http://schemas.microsoft.com/office/drawing/2014/main" id="{917F794E-CE2E-66CC-797B-430A32E7CC5E}"/>
                </a:ext>
              </a:extLst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373839" y="6434817"/>
              <a:ext cx="132499" cy="76635"/>
            </a:xfrm>
            <a:prstGeom prst="rect">
              <a:avLst/>
            </a:prstGeom>
          </p:spPr>
        </p:pic>
        <p:pic>
          <p:nvPicPr>
            <p:cNvPr id="104" name="object 120">
              <a:extLst>
                <a:ext uri="{FF2B5EF4-FFF2-40B4-BE49-F238E27FC236}">
                  <a16:creationId xmlns:a16="http://schemas.microsoft.com/office/drawing/2014/main" id="{A321DF71-E8FD-5EFE-465A-2C7016D9A47F}"/>
                </a:ext>
              </a:extLst>
            </p:cNvPr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133555" y="6441211"/>
              <a:ext cx="193979" cy="63855"/>
            </a:xfrm>
            <a:prstGeom prst="rect">
              <a:avLst/>
            </a:prstGeom>
          </p:spPr>
        </p:pic>
        <p:pic>
          <p:nvPicPr>
            <p:cNvPr id="105" name="object 121">
              <a:extLst>
                <a:ext uri="{FF2B5EF4-FFF2-40B4-BE49-F238E27FC236}">
                  <a16:creationId xmlns:a16="http://schemas.microsoft.com/office/drawing/2014/main" id="{643E9AB3-264A-C837-C282-6B593C91F25F}"/>
                </a:ext>
              </a:extLst>
            </p:cNvPr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724032" y="6447590"/>
              <a:ext cx="290574" cy="51090"/>
            </a:xfrm>
            <a:prstGeom prst="rect">
              <a:avLst/>
            </a:prstGeom>
          </p:spPr>
        </p:pic>
        <p:pic>
          <p:nvPicPr>
            <p:cNvPr id="106" name="object 122">
              <a:extLst>
                <a:ext uri="{FF2B5EF4-FFF2-40B4-BE49-F238E27FC236}">
                  <a16:creationId xmlns:a16="http://schemas.microsoft.com/office/drawing/2014/main" id="{E3680987-F59B-15A1-43B4-9F60087A918C}"/>
                </a:ext>
              </a:extLst>
            </p:cNvPr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316906" y="6434818"/>
              <a:ext cx="376790" cy="76635"/>
            </a:xfrm>
            <a:prstGeom prst="rect">
              <a:avLst/>
            </a:prstGeom>
          </p:spPr>
        </p:pic>
        <p:pic>
          <p:nvPicPr>
            <p:cNvPr id="107" name="object 123">
              <a:extLst>
                <a:ext uri="{FF2B5EF4-FFF2-40B4-BE49-F238E27FC236}">
                  <a16:creationId xmlns:a16="http://schemas.microsoft.com/office/drawing/2014/main" id="{26CA0D6D-FD5B-735B-894C-C2EED3FE35EA}"/>
                </a:ext>
              </a:extLst>
            </p:cNvPr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436397" y="6432423"/>
              <a:ext cx="109353" cy="82223"/>
            </a:xfrm>
            <a:prstGeom prst="rect">
              <a:avLst/>
            </a:prstGeom>
          </p:spPr>
        </p:pic>
        <p:sp>
          <p:nvSpPr>
            <p:cNvPr id="108" name="object 124">
              <a:extLst>
                <a:ext uri="{FF2B5EF4-FFF2-40B4-BE49-F238E27FC236}">
                  <a16:creationId xmlns:a16="http://schemas.microsoft.com/office/drawing/2014/main" id="{D1C01DF1-9773-7429-7B10-A057680CC067}"/>
                </a:ext>
              </a:extLst>
            </p:cNvPr>
            <p:cNvSpPr/>
            <p:nvPr/>
          </p:nvSpPr>
          <p:spPr>
            <a:xfrm>
              <a:off x="4212022" y="612089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bject 125">
              <a:extLst>
                <a:ext uri="{FF2B5EF4-FFF2-40B4-BE49-F238E27FC236}">
                  <a16:creationId xmlns:a16="http://schemas.microsoft.com/office/drawing/2014/main" id="{901C409C-C8E9-93C7-8F00-171DC553A459}"/>
                </a:ext>
              </a:extLst>
            </p:cNvPr>
            <p:cNvSpPr/>
            <p:nvPr/>
          </p:nvSpPr>
          <p:spPr>
            <a:xfrm>
              <a:off x="4213927" y="6130586"/>
              <a:ext cx="0" cy="167640"/>
            </a:xfrm>
            <a:custGeom>
              <a:avLst/>
              <a:gdLst/>
              <a:ahLst/>
              <a:cxnLst/>
              <a:rect l="l" t="t" r="r" b="b"/>
              <a:pathLst>
                <a:path h="167639">
                  <a:moveTo>
                    <a:pt x="0" y="0"/>
                  </a:moveTo>
                  <a:lnTo>
                    <a:pt x="0" y="167297"/>
                  </a:lnTo>
                </a:path>
              </a:pathLst>
            </a:custGeom>
            <a:ln w="381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26">
              <a:extLst>
                <a:ext uri="{FF2B5EF4-FFF2-40B4-BE49-F238E27FC236}">
                  <a16:creationId xmlns:a16="http://schemas.microsoft.com/office/drawing/2014/main" id="{3F16E522-D91B-A7DE-02C5-3AE73654D6AE}"/>
                </a:ext>
              </a:extLst>
            </p:cNvPr>
            <p:cNvSpPr/>
            <p:nvPr/>
          </p:nvSpPr>
          <p:spPr>
            <a:xfrm>
              <a:off x="4212022" y="629987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1" name="object 127">
              <a:extLst>
                <a:ext uri="{FF2B5EF4-FFF2-40B4-BE49-F238E27FC236}">
                  <a16:creationId xmlns:a16="http://schemas.microsoft.com/office/drawing/2014/main" id="{36A80F33-B207-C590-126F-187E3E9B923C}"/>
                </a:ext>
              </a:extLst>
            </p:cNvPr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772181" y="6244941"/>
              <a:ext cx="307339" cy="67055"/>
            </a:xfrm>
            <a:prstGeom prst="rect">
              <a:avLst/>
            </a:prstGeom>
          </p:spPr>
        </p:pic>
        <p:pic>
          <p:nvPicPr>
            <p:cNvPr id="112" name="object 128">
              <a:extLst>
                <a:ext uri="{FF2B5EF4-FFF2-40B4-BE49-F238E27FC236}">
                  <a16:creationId xmlns:a16="http://schemas.microsoft.com/office/drawing/2014/main" id="{14524BF5-6A1F-8610-6B77-0C418A70F1D9}"/>
                </a:ext>
              </a:extLst>
            </p:cNvPr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385015" y="6247346"/>
              <a:ext cx="305739" cy="63055"/>
            </a:xfrm>
            <a:prstGeom prst="rect">
              <a:avLst/>
            </a:prstGeom>
          </p:spPr>
        </p:pic>
        <p:pic>
          <p:nvPicPr>
            <p:cNvPr id="113" name="object 129">
              <a:extLst>
                <a:ext uri="{FF2B5EF4-FFF2-40B4-BE49-F238E27FC236}">
                  <a16:creationId xmlns:a16="http://schemas.microsoft.com/office/drawing/2014/main" id="{107C8BDE-275B-1838-A947-B78FBB388AF9}"/>
                </a:ext>
              </a:extLst>
            </p:cNvPr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664160" y="6240152"/>
              <a:ext cx="300155" cy="76635"/>
            </a:xfrm>
            <a:prstGeom prst="rect">
              <a:avLst/>
            </a:prstGeom>
          </p:spPr>
        </p:pic>
        <p:pic>
          <p:nvPicPr>
            <p:cNvPr id="114" name="object 130">
              <a:extLst>
                <a:ext uri="{FF2B5EF4-FFF2-40B4-BE49-F238E27FC236}">
                  <a16:creationId xmlns:a16="http://schemas.microsoft.com/office/drawing/2014/main" id="{8512623D-858B-BF2F-08DA-FED0FFA4F354}"/>
                </a:ext>
              </a:extLst>
            </p:cNvPr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45741" y="6236959"/>
              <a:ext cx="257846" cy="83021"/>
            </a:xfrm>
            <a:prstGeom prst="rect">
              <a:avLst/>
            </a:prstGeom>
          </p:spPr>
        </p:pic>
        <p:pic>
          <p:nvPicPr>
            <p:cNvPr id="115" name="object 131">
              <a:extLst>
                <a:ext uri="{FF2B5EF4-FFF2-40B4-BE49-F238E27FC236}">
                  <a16:creationId xmlns:a16="http://schemas.microsoft.com/office/drawing/2014/main" id="{FF871D2F-2B69-0206-D621-87FB1ABB589A}"/>
                </a:ext>
              </a:extLst>
            </p:cNvPr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299343" y="6252934"/>
              <a:ext cx="283387" cy="51080"/>
            </a:xfrm>
            <a:prstGeom prst="rect">
              <a:avLst/>
            </a:prstGeom>
          </p:spPr>
        </p:pic>
        <p:pic>
          <p:nvPicPr>
            <p:cNvPr id="116" name="object 132">
              <a:extLst>
                <a:ext uri="{FF2B5EF4-FFF2-40B4-BE49-F238E27FC236}">
                  <a16:creationId xmlns:a16="http://schemas.microsoft.com/office/drawing/2014/main" id="{96AC2E82-930C-414B-FBA3-BD55254A3BEA}"/>
                </a:ext>
              </a:extLst>
            </p:cNvPr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193423" y="6117221"/>
              <a:ext cx="276999" cy="106959"/>
            </a:xfrm>
            <a:prstGeom prst="rect">
              <a:avLst/>
            </a:prstGeom>
          </p:spPr>
        </p:pic>
        <p:pic>
          <p:nvPicPr>
            <p:cNvPr id="117" name="object 133">
              <a:extLst>
                <a:ext uri="{FF2B5EF4-FFF2-40B4-BE49-F238E27FC236}">
                  <a16:creationId xmlns:a16="http://schemas.microsoft.com/office/drawing/2014/main" id="{F23E74D0-EF55-EDAC-34F2-143020C5B465}"/>
                </a:ext>
              </a:extLst>
            </p:cNvPr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35891" y="6117221"/>
              <a:ext cx="223516" cy="106959"/>
            </a:xfrm>
            <a:prstGeom prst="rect">
              <a:avLst/>
            </a:prstGeom>
          </p:spPr>
        </p:pic>
        <p:pic>
          <p:nvPicPr>
            <p:cNvPr id="118" name="object 134">
              <a:extLst>
                <a:ext uri="{FF2B5EF4-FFF2-40B4-BE49-F238E27FC236}">
                  <a16:creationId xmlns:a16="http://schemas.microsoft.com/office/drawing/2014/main" id="{5BF71AB9-6336-F58A-E95A-42B2AFE6E051}"/>
                </a:ext>
              </a:extLst>
            </p:cNvPr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824867" y="6134778"/>
              <a:ext cx="255451" cy="71845"/>
            </a:xfrm>
            <a:prstGeom prst="rect">
              <a:avLst/>
            </a:prstGeom>
          </p:spPr>
        </p:pic>
        <p:pic>
          <p:nvPicPr>
            <p:cNvPr id="119" name="object 135">
              <a:extLst>
                <a:ext uri="{FF2B5EF4-FFF2-40B4-BE49-F238E27FC236}">
                  <a16:creationId xmlns:a16="http://schemas.microsoft.com/office/drawing/2014/main" id="{DB80CCFC-1BEC-3B67-FFBE-8AFBB8159301}"/>
                </a:ext>
              </a:extLst>
            </p:cNvPr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803860" y="6132383"/>
              <a:ext cx="324103" cy="76635"/>
            </a:xfrm>
            <a:prstGeom prst="rect">
              <a:avLst/>
            </a:prstGeom>
          </p:spPr>
        </p:pic>
        <p:pic>
          <p:nvPicPr>
            <p:cNvPr id="120" name="object 136">
              <a:extLst>
                <a:ext uri="{FF2B5EF4-FFF2-40B4-BE49-F238E27FC236}">
                  <a16:creationId xmlns:a16="http://schemas.microsoft.com/office/drawing/2014/main" id="{0B639655-DFB0-609F-936F-6D79940A8B18}"/>
                </a:ext>
              </a:extLst>
            </p:cNvPr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06899" y="6128397"/>
              <a:ext cx="231501" cy="85410"/>
            </a:xfrm>
            <a:prstGeom prst="rect">
              <a:avLst/>
            </a:prstGeom>
          </p:spPr>
        </p:pic>
        <p:pic>
          <p:nvPicPr>
            <p:cNvPr id="121" name="object 137">
              <a:extLst>
                <a:ext uri="{FF2B5EF4-FFF2-40B4-BE49-F238E27FC236}">
                  <a16:creationId xmlns:a16="http://schemas.microsoft.com/office/drawing/2014/main" id="{7DD92A5D-FA86-F622-D4F7-0AEE8EBE114C}"/>
                </a:ext>
              </a:extLst>
            </p:cNvPr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305731" y="6136386"/>
              <a:ext cx="135706" cy="68641"/>
            </a:xfrm>
            <a:prstGeom prst="rect">
              <a:avLst/>
            </a:prstGeom>
          </p:spPr>
        </p:pic>
        <p:pic>
          <p:nvPicPr>
            <p:cNvPr id="122" name="object 138">
              <a:extLst>
                <a:ext uri="{FF2B5EF4-FFF2-40B4-BE49-F238E27FC236}">
                  <a16:creationId xmlns:a16="http://schemas.microsoft.com/office/drawing/2014/main" id="{60036FA1-EC7D-BEAE-A3E7-9E66385A861B}"/>
                </a:ext>
              </a:extLst>
            </p:cNvPr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807600" y="6229774"/>
              <a:ext cx="328891" cy="84602"/>
            </a:xfrm>
            <a:prstGeom prst="rect">
              <a:avLst/>
            </a:prstGeom>
          </p:spPr>
        </p:pic>
        <p:pic>
          <p:nvPicPr>
            <p:cNvPr id="123" name="object 139">
              <a:extLst>
                <a:ext uri="{FF2B5EF4-FFF2-40B4-BE49-F238E27FC236}">
                  <a16:creationId xmlns:a16="http://schemas.microsoft.com/office/drawing/2014/main" id="{20D3EA43-E7CD-56C5-2571-A598A6571D55}"/>
                </a:ext>
              </a:extLst>
            </p:cNvPr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323040" y="6240152"/>
              <a:ext cx="344061" cy="64661"/>
            </a:xfrm>
            <a:prstGeom prst="rect">
              <a:avLst/>
            </a:prstGeom>
          </p:spPr>
        </p:pic>
        <p:pic>
          <p:nvPicPr>
            <p:cNvPr id="124" name="object 140">
              <a:extLst>
                <a:ext uri="{FF2B5EF4-FFF2-40B4-BE49-F238E27FC236}">
                  <a16:creationId xmlns:a16="http://schemas.microsoft.com/office/drawing/2014/main" id="{846A0BFD-5D6A-CE7A-4010-3F51A73BC4B1}"/>
                </a:ext>
              </a:extLst>
            </p:cNvPr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796970" y="6242547"/>
              <a:ext cx="385571" cy="59073"/>
            </a:xfrm>
            <a:prstGeom prst="rect">
              <a:avLst/>
            </a:prstGeom>
          </p:spPr>
        </p:pic>
        <p:pic>
          <p:nvPicPr>
            <p:cNvPr id="125" name="object 141">
              <a:extLst>
                <a:ext uri="{FF2B5EF4-FFF2-40B4-BE49-F238E27FC236}">
                  <a16:creationId xmlns:a16="http://schemas.microsoft.com/office/drawing/2014/main" id="{7AC21DA6-9091-2603-F66C-1F0CC53459E0}"/>
                </a:ext>
              </a:extLst>
            </p:cNvPr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341956" y="6228181"/>
              <a:ext cx="314502" cy="87807"/>
            </a:xfrm>
            <a:prstGeom prst="rect">
              <a:avLst/>
            </a:prstGeom>
          </p:spPr>
        </p:pic>
        <p:pic>
          <p:nvPicPr>
            <p:cNvPr id="126" name="object 142">
              <a:extLst>
                <a:ext uri="{FF2B5EF4-FFF2-40B4-BE49-F238E27FC236}">
                  <a16:creationId xmlns:a16="http://schemas.microsoft.com/office/drawing/2014/main" id="{28B7CCBF-9546-A68F-CA7B-40AD04D775A3}"/>
                </a:ext>
              </a:extLst>
            </p:cNvPr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908183" y="6117216"/>
              <a:ext cx="228309" cy="88609"/>
            </a:xfrm>
            <a:prstGeom prst="rect">
              <a:avLst/>
            </a:prstGeom>
          </p:spPr>
        </p:pic>
        <p:pic>
          <p:nvPicPr>
            <p:cNvPr id="127" name="object 143">
              <a:extLst>
                <a:ext uri="{FF2B5EF4-FFF2-40B4-BE49-F238E27FC236}">
                  <a16:creationId xmlns:a16="http://schemas.microsoft.com/office/drawing/2014/main" id="{11C78672-5A97-CB1E-C7F3-034F4B6B0BCF}"/>
                </a:ext>
              </a:extLst>
            </p:cNvPr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3544164" y="6122804"/>
              <a:ext cx="282593" cy="75038"/>
            </a:xfrm>
            <a:prstGeom prst="rect">
              <a:avLst/>
            </a:prstGeom>
          </p:spPr>
        </p:pic>
        <p:pic>
          <p:nvPicPr>
            <p:cNvPr id="128" name="object 144">
              <a:extLst>
                <a:ext uri="{FF2B5EF4-FFF2-40B4-BE49-F238E27FC236}">
                  <a16:creationId xmlns:a16="http://schemas.microsoft.com/office/drawing/2014/main" id="{0DA70F14-66BD-EFAE-7FD8-8B5D880E7688}"/>
                </a:ext>
              </a:extLst>
            </p:cNvPr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3259177" y="6123602"/>
              <a:ext cx="203562" cy="80626"/>
            </a:xfrm>
            <a:prstGeom prst="rect">
              <a:avLst/>
            </a:prstGeom>
          </p:spPr>
        </p:pic>
        <p:pic>
          <p:nvPicPr>
            <p:cNvPr id="129" name="object 145">
              <a:extLst>
                <a:ext uri="{FF2B5EF4-FFF2-40B4-BE49-F238E27FC236}">
                  <a16:creationId xmlns:a16="http://schemas.microsoft.com/office/drawing/2014/main" id="{E3D2F9B7-1EF6-2EE4-2690-9ABED004B62E}"/>
                </a:ext>
              </a:extLst>
            </p:cNvPr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976584" y="6121207"/>
              <a:ext cx="200369" cy="87811"/>
            </a:xfrm>
            <a:prstGeom prst="rect">
              <a:avLst/>
            </a:prstGeom>
          </p:spPr>
        </p:pic>
        <p:pic>
          <p:nvPicPr>
            <p:cNvPr id="130" name="object 146">
              <a:extLst>
                <a:ext uri="{FF2B5EF4-FFF2-40B4-BE49-F238E27FC236}">
                  <a16:creationId xmlns:a16="http://schemas.microsoft.com/office/drawing/2014/main" id="{64E5BB50-DA4B-7761-7541-EB37180C585C}"/>
                </a:ext>
              </a:extLst>
            </p:cNvPr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659665" y="6122804"/>
              <a:ext cx="235494" cy="82223"/>
            </a:xfrm>
            <a:prstGeom prst="rect">
              <a:avLst/>
            </a:prstGeom>
          </p:spPr>
        </p:pic>
        <p:pic>
          <p:nvPicPr>
            <p:cNvPr id="131" name="object 147">
              <a:extLst>
                <a:ext uri="{FF2B5EF4-FFF2-40B4-BE49-F238E27FC236}">
                  <a16:creationId xmlns:a16="http://schemas.microsoft.com/office/drawing/2014/main" id="{ED6EEA1F-6DC8-3600-D212-F3667BC11F06}"/>
                </a:ext>
              </a:extLst>
            </p:cNvPr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341947" y="6122005"/>
              <a:ext cx="236292" cy="87811"/>
            </a:xfrm>
            <a:prstGeom prst="rect">
              <a:avLst/>
            </a:prstGeom>
          </p:spPr>
        </p:pic>
        <p:sp>
          <p:nvSpPr>
            <p:cNvPr id="132" name="object 148">
              <a:extLst>
                <a:ext uri="{FF2B5EF4-FFF2-40B4-BE49-F238E27FC236}">
                  <a16:creationId xmlns:a16="http://schemas.microsoft.com/office/drawing/2014/main" id="{0F515AFF-44CD-1EA1-521E-73701022CFED}"/>
                </a:ext>
              </a:extLst>
            </p:cNvPr>
            <p:cNvSpPr/>
            <p:nvPr/>
          </p:nvSpPr>
          <p:spPr>
            <a:xfrm>
              <a:off x="2326341" y="55836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bject 149">
              <a:extLst>
                <a:ext uri="{FF2B5EF4-FFF2-40B4-BE49-F238E27FC236}">
                  <a16:creationId xmlns:a16="http://schemas.microsoft.com/office/drawing/2014/main" id="{554C105E-E8AB-5861-6696-82ED55EC3078}"/>
                </a:ext>
              </a:extLst>
            </p:cNvPr>
            <p:cNvSpPr/>
            <p:nvPr/>
          </p:nvSpPr>
          <p:spPr>
            <a:xfrm>
              <a:off x="2335888" y="5585557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bject 150">
              <a:extLst>
                <a:ext uri="{FF2B5EF4-FFF2-40B4-BE49-F238E27FC236}">
                  <a16:creationId xmlns:a16="http://schemas.microsoft.com/office/drawing/2014/main" id="{44B9AF4C-963E-96F1-68E0-7661DC901483}"/>
                </a:ext>
              </a:extLst>
            </p:cNvPr>
            <p:cNvSpPr/>
            <p:nvPr/>
          </p:nvSpPr>
          <p:spPr>
            <a:xfrm>
              <a:off x="2326335" y="5583656"/>
              <a:ext cx="3775710" cy="500380"/>
            </a:xfrm>
            <a:custGeom>
              <a:avLst/>
              <a:gdLst/>
              <a:ahLst/>
              <a:cxnLst/>
              <a:rect l="l" t="t" r="r" b="b"/>
              <a:pathLst>
                <a:path w="3775710" h="500379">
                  <a:moveTo>
                    <a:pt x="3822" y="498436"/>
                  </a:moveTo>
                  <a:lnTo>
                    <a:pt x="3263" y="497090"/>
                  </a:lnTo>
                  <a:lnTo>
                    <a:pt x="1917" y="496531"/>
                  </a:lnTo>
                  <a:lnTo>
                    <a:pt x="558" y="497090"/>
                  </a:lnTo>
                  <a:lnTo>
                    <a:pt x="0" y="498436"/>
                  </a:lnTo>
                  <a:lnTo>
                    <a:pt x="558" y="499795"/>
                  </a:lnTo>
                  <a:lnTo>
                    <a:pt x="1917" y="500354"/>
                  </a:lnTo>
                  <a:lnTo>
                    <a:pt x="3263" y="499795"/>
                  </a:lnTo>
                  <a:lnTo>
                    <a:pt x="3822" y="498436"/>
                  </a:lnTo>
                  <a:close/>
                </a:path>
                <a:path w="3775710" h="500379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51">
              <a:extLst>
                <a:ext uri="{FF2B5EF4-FFF2-40B4-BE49-F238E27FC236}">
                  <a16:creationId xmlns:a16="http://schemas.microsoft.com/office/drawing/2014/main" id="{563B9E3E-21F2-7C0E-6021-6E9F3B70F355}"/>
                </a:ext>
              </a:extLst>
            </p:cNvPr>
            <p:cNvSpPr/>
            <p:nvPr/>
          </p:nvSpPr>
          <p:spPr>
            <a:xfrm>
              <a:off x="2335888" y="6082091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52">
              <a:extLst>
                <a:ext uri="{FF2B5EF4-FFF2-40B4-BE49-F238E27FC236}">
                  <a16:creationId xmlns:a16="http://schemas.microsoft.com/office/drawing/2014/main" id="{7B530528-9FCE-2813-2181-7778EB30623C}"/>
                </a:ext>
              </a:extLst>
            </p:cNvPr>
            <p:cNvSpPr/>
            <p:nvPr/>
          </p:nvSpPr>
          <p:spPr>
            <a:xfrm>
              <a:off x="2326335" y="6080188"/>
              <a:ext cx="3775710" cy="264160"/>
            </a:xfrm>
            <a:custGeom>
              <a:avLst/>
              <a:gdLst/>
              <a:ahLst/>
              <a:cxnLst/>
              <a:rect l="l" t="t" r="r" b="b"/>
              <a:pathLst>
                <a:path w="3775710" h="264160">
                  <a:moveTo>
                    <a:pt x="3822" y="262153"/>
                  </a:moveTo>
                  <a:lnTo>
                    <a:pt x="3263" y="260794"/>
                  </a:lnTo>
                  <a:lnTo>
                    <a:pt x="1917" y="260235"/>
                  </a:lnTo>
                  <a:lnTo>
                    <a:pt x="558" y="260794"/>
                  </a:lnTo>
                  <a:lnTo>
                    <a:pt x="0" y="262153"/>
                  </a:lnTo>
                  <a:lnTo>
                    <a:pt x="558" y="263499"/>
                  </a:lnTo>
                  <a:lnTo>
                    <a:pt x="1917" y="264058"/>
                  </a:lnTo>
                  <a:lnTo>
                    <a:pt x="3263" y="263499"/>
                  </a:lnTo>
                  <a:lnTo>
                    <a:pt x="3822" y="262153"/>
                  </a:lnTo>
                  <a:close/>
                </a:path>
                <a:path w="3775710" h="264160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53">
              <a:extLst>
                <a:ext uri="{FF2B5EF4-FFF2-40B4-BE49-F238E27FC236}">
                  <a16:creationId xmlns:a16="http://schemas.microsoft.com/office/drawing/2014/main" id="{3664A600-5948-8FA1-2D18-DD0B27F7A9EB}"/>
                </a:ext>
              </a:extLst>
            </p:cNvPr>
            <p:cNvSpPr/>
            <p:nvPr/>
          </p:nvSpPr>
          <p:spPr>
            <a:xfrm>
              <a:off x="2335888" y="6342333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54">
              <a:extLst>
                <a:ext uri="{FF2B5EF4-FFF2-40B4-BE49-F238E27FC236}">
                  <a16:creationId xmlns:a16="http://schemas.microsoft.com/office/drawing/2014/main" id="{FD7424F9-6A34-CB2C-968E-5227BAAB3C21}"/>
                </a:ext>
              </a:extLst>
            </p:cNvPr>
            <p:cNvSpPr/>
            <p:nvPr/>
          </p:nvSpPr>
          <p:spPr>
            <a:xfrm>
              <a:off x="6097770" y="634042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9" name="object 155">
              <a:extLst>
                <a:ext uri="{FF2B5EF4-FFF2-40B4-BE49-F238E27FC236}">
                  <a16:creationId xmlns:a16="http://schemas.microsoft.com/office/drawing/2014/main" id="{722039F4-D2A4-DAB8-B6C0-F28E8E8C4912}"/>
                </a:ext>
              </a:extLst>
            </p:cNvPr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112804" y="5034740"/>
              <a:ext cx="1012219" cy="537232"/>
            </a:xfrm>
            <a:prstGeom prst="rect">
              <a:avLst/>
            </a:prstGeom>
          </p:spPr>
        </p:pic>
      </p:grpSp>
      <p:pic>
        <p:nvPicPr>
          <p:cNvPr id="140" name="図 139">
            <a:extLst>
              <a:ext uri="{FF2B5EF4-FFF2-40B4-BE49-F238E27FC236}">
                <a16:creationId xmlns:a16="http://schemas.microsoft.com/office/drawing/2014/main" id="{4BD2DFFC-160B-4C8F-AF4D-3415B40AF885}"/>
              </a:ext>
            </a:extLst>
          </p:cNvPr>
          <p:cNvPicPr>
            <a:picLocks noChangeAspect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50" y="1587830"/>
            <a:ext cx="622300" cy="12573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3B8101A3-1BE5-1550-08F0-9E4BD01B38F5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56" y="1600315"/>
            <a:ext cx="2197100" cy="1257300"/>
          </a:xfrm>
          <a:prstGeom prst="rect">
            <a:avLst/>
          </a:prstGeom>
        </p:spPr>
      </p:pic>
      <p:pic>
        <p:nvPicPr>
          <p:cNvPr id="142" name="グラフィックス 141">
            <a:extLst>
              <a:ext uri="{FF2B5EF4-FFF2-40B4-BE49-F238E27FC236}">
                <a16:creationId xmlns:a16="http://schemas.microsoft.com/office/drawing/2014/main" id="{414F7323-D162-EB2E-AEA2-7461F3DBB8C7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291862" y="2061825"/>
            <a:ext cx="557403" cy="304038"/>
          </a:xfrm>
          <a:prstGeom prst="rect">
            <a:avLst/>
          </a:prstGeom>
        </p:spPr>
      </p:pic>
      <p:pic>
        <p:nvPicPr>
          <p:cNvPr id="143" name="図 142">
            <a:extLst>
              <a:ext uri="{FF2B5EF4-FFF2-40B4-BE49-F238E27FC236}">
                <a16:creationId xmlns:a16="http://schemas.microsoft.com/office/drawing/2014/main" id="{7B17DABA-A27F-7C2F-89CB-2536ADDDE870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621001"/>
            <a:ext cx="1257300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4B1CC89-80FF-AF1D-D44A-6CC58302D9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25" y="889196"/>
            <a:ext cx="2032757" cy="101462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AA8917CC-196E-DDAC-6CBE-38CE026C31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578" y="2643200"/>
            <a:ext cx="1155700" cy="723900"/>
          </a:xfrm>
          <a:prstGeom prst="rect">
            <a:avLst/>
          </a:prstGeom>
        </p:spPr>
      </p:pic>
      <p:sp>
        <p:nvSpPr>
          <p:cNvPr id="17" name="角丸四角形 7">
            <a:extLst>
              <a:ext uri="{FF2B5EF4-FFF2-40B4-BE49-F238E27FC236}">
                <a16:creationId xmlns:a16="http://schemas.microsoft.com/office/drawing/2014/main" id="{52C7DF7A-E89E-A332-EF5C-23C51A783AB1}"/>
              </a:ext>
            </a:extLst>
          </p:cNvPr>
          <p:cNvSpPr/>
          <p:nvPr/>
        </p:nvSpPr>
        <p:spPr bwMode="auto">
          <a:xfrm>
            <a:off x="390124" y="4382719"/>
            <a:ext cx="9125751" cy="485538"/>
          </a:xfrm>
          <a:prstGeom prst="roundRect">
            <a:avLst>
              <a:gd name="adj" fmla="val 2265"/>
            </a:avLst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広告配信地域は範囲指定（指定住所から</a:t>
            </a:r>
            <a:r>
              <a:rPr lang="en-US" altLang="ja-JP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3km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まで）～が可能なのでチラシ感覚で配信が可能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16E5842B-46C0-B828-3798-C2B9F125E1EF}"/>
              </a:ext>
            </a:extLst>
          </p:cNvPr>
          <p:cNvSpPr txBox="1"/>
          <p:nvPr/>
        </p:nvSpPr>
        <p:spPr>
          <a:xfrm>
            <a:off x="3055938" y="1067613"/>
            <a:ext cx="5812810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大学・短大・専門学校の資料請求・オープンキャンパスの告知、成人式の晴れ着予約、就活セミナー告知、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新卒採用・インターン募集など学生</a:t>
            </a: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を対象としたサービスや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学習塾、キッズスクールなど子供を対象とした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サービス</a:t>
            </a: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に導入いただいております</a:t>
            </a:r>
          </a:p>
        </p:txBody>
      </p:sp>
      <p:sp>
        <p:nvSpPr>
          <p:cNvPr id="22" name="角丸四角形 7">
            <a:extLst>
              <a:ext uri="{FF2B5EF4-FFF2-40B4-BE49-F238E27FC236}">
                <a16:creationId xmlns:a16="http://schemas.microsoft.com/office/drawing/2014/main" id="{6E20C26E-5442-F9A9-EB67-5FCFADED6064}"/>
              </a:ext>
            </a:extLst>
          </p:cNvPr>
          <p:cNvSpPr/>
          <p:nvPr/>
        </p:nvSpPr>
        <p:spPr bwMode="auto">
          <a:xfrm>
            <a:off x="390124" y="4382719"/>
            <a:ext cx="9125751" cy="485538"/>
          </a:xfrm>
          <a:prstGeom prst="roundRect">
            <a:avLst>
              <a:gd name="adj" fmla="val 2265"/>
            </a:avLst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広告配信地域は市区町村単位～で設定が可能</a:t>
            </a:r>
          </a:p>
        </p:txBody>
      </p:sp>
      <p:pic>
        <p:nvPicPr>
          <p:cNvPr id="23" name="図 22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DC6EB8DA-E1E9-564F-99E6-5BD0820683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4" y="4456860"/>
            <a:ext cx="398396" cy="331997"/>
          </a:xfrm>
          <a:prstGeom prst="rect">
            <a:avLst/>
          </a:prstGeom>
          <a:solidFill>
            <a:srgbClr val="0598DF"/>
          </a:solidFill>
        </p:spPr>
      </p:pic>
      <p:sp>
        <p:nvSpPr>
          <p:cNvPr id="5" name="タイトル 93">
            <a:extLst>
              <a:ext uri="{FF2B5EF4-FFF2-40B4-BE49-F238E27FC236}">
                <a16:creationId xmlns:a16="http://schemas.microsoft.com/office/drawing/2014/main" id="{164B07C8-48A9-2F60-5EBD-1AFFE4A5ED9F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kumimoji="1" lang="ja-JP" altLang="ja-JP" sz="1800" b="1" kern="1200" dirty="0">
                <a:solidFill>
                  <a:srgbClr val="282828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学生・親</a:t>
            </a:r>
            <a:r>
              <a:rPr kumimoji="1" lang="ja-JP" altLang="en-US" sz="1800" b="1" kern="1200" dirty="0">
                <a:solidFill>
                  <a:srgbClr val="282828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リーチ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object 32">
            <a:extLst>
              <a:ext uri="{FF2B5EF4-FFF2-40B4-BE49-F238E27FC236}">
                <a16:creationId xmlns:a16="http://schemas.microsoft.com/office/drawing/2014/main" id="{6C8DEC37-4B43-CFCF-CC40-4B2C3B9AD44B}"/>
              </a:ext>
            </a:extLst>
          </p:cNvPr>
          <p:cNvSpPr txBox="1"/>
          <p:nvPr/>
        </p:nvSpPr>
        <p:spPr>
          <a:xfrm>
            <a:off x="3689350" y="3199728"/>
            <a:ext cx="163830" cy="177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000" b="1" spc="25" dirty="0">
                <a:solidFill>
                  <a:srgbClr val="231F20"/>
                </a:solidFill>
                <a:latin typeface="Yu Gothic"/>
                <a:cs typeface="Yu Gothic"/>
              </a:rPr>
              <a:t>or</a:t>
            </a:r>
            <a:endParaRPr sz="1000" dirty="0">
              <a:latin typeface="Yu Gothic"/>
              <a:cs typeface="Yu Gothic"/>
            </a:endParaRPr>
          </a:p>
        </p:txBody>
      </p:sp>
      <p:sp>
        <p:nvSpPr>
          <p:cNvPr id="31" name="object 54">
            <a:extLst>
              <a:ext uri="{FF2B5EF4-FFF2-40B4-BE49-F238E27FC236}">
                <a16:creationId xmlns:a16="http://schemas.microsoft.com/office/drawing/2014/main" id="{6866CE0A-D929-CAEA-EF6C-FF5E4C1B7881}"/>
              </a:ext>
            </a:extLst>
          </p:cNvPr>
          <p:cNvSpPr txBox="1"/>
          <p:nvPr/>
        </p:nvSpPr>
        <p:spPr>
          <a:xfrm>
            <a:off x="2266149" y="3489821"/>
            <a:ext cx="269306" cy="166712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学生</a:t>
            </a:r>
            <a:endParaRPr sz="1000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</p:txBody>
      </p:sp>
      <p:pic>
        <p:nvPicPr>
          <p:cNvPr id="32" name="図 31" descr="アイコン&#10;&#10;低い精度で自動的に生成された説明">
            <a:extLst>
              <a:ext uri="{FF2B5EF4-FFF2-40B4-BE49-F238E27FC236}">
                <a16:creationId xmlns:a16="http://schemas.microsoft.com/office/drawing/2014/main" id="{04C5DDA5-F481-BFEA-E8A8-EDE3E981E49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4998" y="2840230"/>
            <a:ext cx="919578" cy="532163"/>
          </a:xfrm>
          <a:prstGeom prst="rect">
            <a:avLst/>
          </a:prstGeom>
        </p:spPr>
      </p:pic>
      <p:sp>
        <p:nvSpPr>
          <p:cNvPr id="33" name="object 63">
            <a:extLst>
              <a:ext uri="{FF2B5EF4-FFF2-40B4-BE49-F238E27FC236}">
                <a16:creationId xmlns:a16="http://schemas.microsoft.com/office/drawing/2014/main" id="{01478BE7-8CB1-F630-0215-D8F78319D4CE}"/>
              </a:ext>
            </a:extLst>
          </p:cNvPr>
          <p:cNvSpPr txBox="1"/>
          <p:nvPr/>
        </p:nvSpPr>
        <p:spPr>
          <a:xfrm>
            <a:off x="2955925" y="2867025"/>
            <a:ext cx="848924" cy="4539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・中学生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・高校生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・大学生</a:t>
            </a:r>
          </a:p>
        </p:txBody>
      </p:sp>
      <p:sp>
        <p:nvSpPr>
          <p:cNvPr id="35" name="object 54">
            <a:extLst>
              <a:ext uri="{FF2B5EF4-FFF2-40B4-BE49-F238E27FC236}">
                <a16:creationId xmlns:a16="http://schemas.microsoft.com/office/drawing/2014/main" id="{7E7290F6-B176-113A-625A-E2CA712708E8}"/>
              </a:ext>
            </a:extLst>
          </p:cNvPr>
          <p:cNvSpPr txBox="1"/>
          <p:nvPr/>
        </p:nvSpPr>
        <p:spPr>
          <a:xfrm>
            <a:off x="4413481" y="3489821"/>
            <a:ext cx="654025" cy="166712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ja-JP" sz="1000" b="1" dirty="0">
                <a:effectLst/>
                <a:latin typeface="Yu Gothic" panose="020B0400000000000000" pitchFamily="50" charset="-128"/>
                <a:ea typeface="Yu Gothic" panose="020B0400000000000000" pitchFamily="50" charset="-128"/>
                <a:cs typeface="Yu Gothic" panose="020B0400000000000000" pitchFamily="50" charset="-128"/>
              </a:rPr>
              <a:t>子を持つ親</a:t>
            </a:r>
            <a:endParaRPr lang="ja-JP" altLang="ja-JP" sz="400" b="1" dirty="0">
              <a:effectLst/>
            </a:endParaRPr>
          </a:p>
        </p:txBody>
      </p:sp>
      <p:sp>
        <p:nvSpPr>
          <p:cNvPr id="36" name="object 63">
            <a:extLst>
              <a:ext uri="{FF2B5EF4-FFF2-40B4-BE49-F238E27FC236}">
                <a16:creationId xmlns:a16="http://schemas.microsoft.com/office/drawing/2014/main" id="{936E7859-06E8-876A-A890-418E04A69E5B}"/>
              </a:ext>
            </a:extLst>
          </p:cNvPr>
          <p:cNvSpPr txBox="1"/>
          <p:nvPr/>
        </p:nvSpPr>
        <p:spPr>
          <a:xfrm>
            <a:off x="5450276" y="2844069"/>
            <a:ext cx="848924" cy="7566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・幼稚園児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・小学生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・中学生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・高校生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・大学生</a:t>
            </a:r>
          </a:p>
        </p:txBody>
      </p:sp>
      <p:grpSp>
        <p:nvGrpSpPr>
          <p:cNvPr id="37" name="object 67">
            <a:extLst>
              <a:ext uri="{FF2B5EF4-FFF2-40B4-BE49-F238E27FC236}">
                <a16:creationId xmlns:a16="http://schemas.microsoft.com/office/drawing/2014/main" id="{516C4B9C-8F02-D143-645E-750093B66578}"/>
              </a:ext>
            </a:extLst>
          </p:cNvPr>
          <p:cNvGrpSpPr/>
          <p:nvPr/>
        </p:nvGrpSpPr>
        <p:grpSpPr>
          <a:xfrm>
            <a:off x="6448425" y="3168650"/>
            <a:ext cx="307975" cy="307975"/>
            <a:chOff x="5378779" y="3641344"/>
            <a:chExt cx="307975" cy="307975"/>
          </a:xfrm>
        </p:grpSpPr>
        <p:sp>
          <p:nvSpPr>
            <p:cNvPr id="38" name="object 68">
              <a:extLst>
                <a:ext uri="{FF2B5EF4-FFF2-40B4-BE49-F238E27FC236}">
                  <a16:creationId xmlns:a16="http://schemas.microsoft.com/office/drawing/2014/main" id="{4CF3C47F-A356-F492-A89B-734C12E1DAA7}"/>
                </a:ext>
              </a:extLst>
            </p:cNvPr>
            <p:cNvSpPr/>
            <p:nvPr/>
          </p:nvSpPr>
          <p:spPr>
            <a:xfrm>
              <a:off x="5385129" y="3647699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69">
              <a:extLst>
                <a:ext uri="{FF2B5EF4-FFF2-40B4-BE49-F238E27FC236}">
                  <a16:creationId xmlns:a16="http://schemas.microsoft.com/office/drawing/2014/main" id="{64594DCA-9E7B-82CE-20A4-4D97111D2704}"/>
                </a:ext>
              </a:extLst>
            </p:cNvPr>
            <p:cNvSpPr/>
            <p:nvPr/>
          </p:nvSpPr>
          <p:spPr>
            <a:xfrm>
              <a:off x="5385129" y="3647694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54">
            <a:extLst>
              <a:ext uri="{FF2B5EF4-FFF2-40B4-BE49-F238E27FC236}">
                <a16:creationId xmlns:a16="http://schemas.microsoft.com/office/drawing/2014/main" id="{9AE83563-8C60-CFC2-2049-D8FB20D3871D}"/>
              </a:ext>
            </a:extLst>
          </p:cNvPr>
          <p:cNvSpPr txBox="1"/>
          <p:nvPr/>
        </p:nvSpPr>
        <p:spPr>
          <a:xfrm>
            <a:off x="7461894" y="3489821"/>
            <a:ext cx="525785" cy="166712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000" b="1" dirty="0">
                <a:latin typeface="Yu Gothic" panose="020B0400000000000000" pitchFamily="50" charset="-128"/>
                <a:ea typeface="Yu Gothic" panose="020B0400000000000000" pitchFamily="50" charset="-128"/>
              </a:rPr>
              <a:t>興味関心</a:t>
            </a:r>
            <a:endParaRPr lang="ja-JP" altLang="ja-JP" sz="400" b="1" dirty="0">
              <a:effectLst/>
            </a:endParaRPr>
          </a:p>
        </p:txBody>
      </p:sp>
      <p:pic>
        <p:nvPicPr>
          <p:cNvPr id="2" name="object 90">
            <a:extLst>
              <a:ext uri="{FF2B5EF4-FFF2-40B4-BE49-F238E27FC236}">
                <a16:creationId xmlns:a16="http://schemas.microsoft.com/office/drawing/2014/main" id="{0ADFBAA0-406D-BF3B-BDAC-AE11EBC2DF0A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61162" y="2716886"/>
            <a:ext cx="848924" cy="653902"/>
          </a:xfrm>
          <a:prstGeom prst="rect">
            <a:avLst/>
          </a:prstGeom>
        </p:spPr>
      </p:pic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9525C14E-1A13-7F87-05CE-DD688C9C23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029764"/>
              </p:ext>
            </p:extLst>
          </p:nvPr>
        </p:nvGraphicFramePr>
        <p:xfrm>
          <a:off x="390124" y="5094079"/>
          <a:ext cx="9125752" cy="730576"/>
        </p:xfrm>
        <a:graphic>
          <a:graphicData uri="http://schemas.openxmlformats.org/drawingml/2006/table">
            <a:tbl>
              <a:tblPr firstRow="1" bandRow="1"/>
              <a:tblGrid>
                <a:gridCol w="1642797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19050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48284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1050" b="1" spc="-6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学生・親リーチ</a:t>
                      </a:r>
                      <a:endParaRPr sz="105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36000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C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予算運用型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(</a:t>
                      </a: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クリック単価変動</a:t>
                      </a: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80円～200</a:t>
                      </a: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市単位  都内</a:t>
                      </a:r>
                      <a:r>
                        <a:rPr lang="en-US" altLang="ja-JP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23</a:t>
                      </a:r>
                      <a:r>
                        <a:rPr lang="ja-JP" altLang="en-US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区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</a:t>
                      </a:r>
                      <a:r>
                        <a:rPr lang="en-US"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</a:t>
                      </a: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150,000</a:t>
                      </a:r>
                      <a:r>
                        <a:rPr lang="ja-JP" altLang="en-US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円～</a:t>
                      </a: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200,000</a:t>
                      </a:r>
                      <a:r>
                        <a:rPr lang="ja-JP" altLang="en-US"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8740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4FA84D56-17E1-4FB3-8111-ACFE89E8F3CC}"/>
              </a:ext>
            </a:extLst>
          </p:cNvPr>
          <p:cNvSpPr txBox="1">
            <a:spLocks/>
          </p:cNvSpPr>
          <p:nvPr/>
        </p:nvSpPr>
        <p:spPr>
          <a:xfrm>
            <a:off x="3203575" y="3390434"/>
            <a:ext cx="1004888" cy="200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ja-JP" altLang="en-US" sz="700" b="1" dirty="0">
                <a:solidFill>
                  <a:schemeClr val="accent5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または</a:t>
            </a:r>
          </a:p>
        </p:txBody>
      </p:sp>
      <p:pic>
        <p:nvPicPr>
          <p:cNvPr id="246" name="図 245">
            <a:extLst>
              <a:ext uri="{FF2B5EF4-FFF2-40B4-BE49-F238E27FC236}">
                <a16:creationId xmlns:a16="http://schemas.microsoft.com/office/drawing/2014/main" id="{1C20B0E9-3109-45A7-A827-5D3BDEFAF7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25" y="889196"/>
            <a:ext cx="2032757" cy="1014622"/>
          </a:xfrm>
          <a:prstGeom prst="rect">
            <a:avLst/>
          </a:prstGeom>
        </p:spPr>
      </p:pic>
      <p:sp>
        <p:nvSpPr>
          <p:cNvPr id="253" name="テキスト ボックス 252">
            <a:extLst>
              <a:ext uri="{FF2B5EF4-FFF2-40B4-BE49-F238E27FC236}">
                <a16:creationId xmlns:a16="http://schemas.microsoft.com/office/drawing/2014/main" id="{55B9FDC0-EE5A-4473-89EA-E650FEDC4135}"/>
              </a:ext>
            </a:extLst>
          </p:cNvPr>
          <p:cNvSpPr txBox="1"/>
          <p:nvPr/>
        </p:nvSpPr>
        <p:spPr>
          <a:xfrm>
            <a:off x="666459" y="3596299"/>
            <a:ext cx="2434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特定地点半径</a:t>
            </a:r>
            <a:r>
              <a:rPr kumimoji="1" lang="en-US" altLang="ja-JP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3km</a:t>
            </a:r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～指定可能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範囲内に居る人、居た人に配信</a:t>
            </a:r>
            <a:endParaRPr kumimoji="1"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6" name="正方形/長方形 255">
            <a:extLst>
              <a:ext uri="{FF2B5EF4-FFF2-40B4-BE49-F238E27FC236}">
                <a16:creationId xmlns:a16="http://schemas.microsoft.com/office/drawing/2014/main" id="{E2471B7D-8AC0-47A9-84B5-5D961D6ABFEC}"/>
              </a:ext>
            </a:extLst>
          </p:cNvPr>
          <p:cNvSpPr/>
          <p:nvPr/>
        </p:nvSpPr>
        <p:spPr>
          <a:xfrm>
            <a:off x="3717258" y="2480598"/>
            <a:ext cx="2700002" cy="155943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/>
          <a:lstStyle/>
          <a:p>
            <a:pPr>
              <a:defRPr/>
            </a:pPr>
            <a:r>
              <a:rPr lang="ja-JP" altLang="en-US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就活生に「新卒求人サイト」以外でアプローチ・</a:t>
            </a:r>
            <a:r>
              <a:rPr lang="en-US" altLang="ja-JP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したい。</a:t>
            </a:r>
            <a:endParaRPr lang="en-US" altLang="ja-JP" sz="12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ポータルサイト以外でも</a:t>
            </a:r>
            <a:r>
              <a:rPr lang="en-US" altLang="ja-JP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・認知促進を！</a:t>
            </a:r>
            <a:endParaRPr lang="en-US" altLang="ja-JP" sz="105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4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新卒関連商品・サービスの</a:t>
            </a:r>
            <a:r>
              <a:rPr lang="en-US" altLang="ja-JP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も展開可能</a:t>
            </a:r>
            <a:endParaRPr lang="en-US" altLang="ja-JP" sz="105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7" name="正方形/長方形 256">
            <a:extLst>
              <a:ext uri="{FF2B5EF4-FFF2-40B4-BE49-F238E27FC236}">
                <a16:creationId xmlns:a16="http://schemas.microsoft.com/office/drawing/2014/main" id="{311CCB75-41ED-42FA-87F8-271A19417164}"/>
              </a:ext>
            </a:extLst>
          </p:cNvPr>
          <p:cNvSpPr/>
          <p:nvPr/>
        </p:nvSpPr>
        <p:spPr>
          <a:xfrm>
            <a:off x="3717255" y="2480598"/>
            <a:ext cx="2700005" cy="5413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「ポータルサイト」以外</a:t>
            </a: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で</a:t>
            </a:r>
            <a:endParaRPr lang="en-US" altLang="ja-JP" sz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defRPr/>
            </a:pP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就活生や親世代に</a:t>
            </a:r>
            <a:r>
              <a:rPr lang="en-US" altLang="ja-JP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したい</a:t>
            </a:r>
            <a:endParaRPr lang="en-US" altLang="ja-JP" sz="12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8" name="正方形/長方形 257">
            <a:extLst>
              <a:ext uri="{FF2B5EF4-FFF2-40B4-BE49-F238E27FC236}">
                <a16:creationId xmlns:a16="http://schemas.microsoft.com/office/drawing/2014/main" id="{6098C52B-B064-46EC-B1F0-44BF046A9837}"/>
              </a:ext>
            </a:extLst>
          </p:cNvPr>
          <p:cNvSpPr/>
          <p:nvPr/>
        </p:nvSpPr>
        <p:spPr>
          <a:xfrm>
            <a:off x="6815869" y="2480597"/>
            <a:ext cx="2700006" cy="155943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/>
          <a:lstStyle/>
          <a:p>
            <a:pPr>
              <a:defRPr/>
            </a:pPr>
            <a:r>
              <a:rPr lang="ja-JP" altLang="en-US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就活生に「新卒求人サイト」以外でアプローチ・</a:t>
            </a:r>
            <a:r>
              <a:rPr lang="en-US" altLang="ja-JP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2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したい。</a:t>
            </a:r>
            <a:endParaRPr lang="en-US" altLang="ja-JP" sz="12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400" b="1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特定大学の就活生へ</a:t>
            </a:r>
            <a:r>
              <a:rPr lang="ja-JP" altLang="en-US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企業知名度</a:t>
            </a: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を上げたい</a:t>
            </a:r>
          </a:p>
          <a:p>
            <a:pPr>
              <a:defRPr/>
            </a:pPr>
            <a:endParaRPr lang="en-US" altLang="ja-JP" sz="9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近くに住んでいる／過去に訪問した人へ</a:t>
            </a:r>
            <a:endParaRPr lang="en-US" altLang="ja-JP" sz="105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企業・サービス知名度</a:t>
            </a:r>
            <a:r>
              <a:rPr lang="ja-JP" altLang="en-US" sz="105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を上げたい</a:t>
            </a:r>
            <a:endParaRPr lang="en-US" altLang="ja-JP" sz="105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9" name="正方形/長方形 258">
            <a:extLst>
              <a:ext uri="{FF2B5EF4-FFF2-40B4-BE49-F238E27FC236}">
                <a16:creationId xmlns:a16="http://schemas.microsoft.com/office/drawing/2014/main" id="{25409E94-F130-4770-9349-93C75CE42226}"/>
              </a:ext>
            </a:extLst>
          </p:cNvPr>
          <p:cNvSpPr/>
          <p:nvPr/>
        </p:nvSpPr>
        <p:spPr>
          <a:xfrm>
            <a:off x="6815869" y="2480598"/>
            <a:ext cx="2704429" cy="54133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/>
          <a:lstStyle/>
          <a:p>
            <a:pPr algn="ctr">
              <a:defRPr/>
            </a:pPr>
            <a:r>
              <a:rPr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特定地点にいる／いた人</a:t>
            </a:r>
            <a:endParaRPr lang="en-US" altLang="ja-JP" sz="12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defRPr/>
            </a:pP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に</a:t>
            </a:r>
            <a:r>
              <a:rPr lang="en-US" altLang="ja-JP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2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したい</a:t>
            </a:r>
          </a:p>
        </p:txBody>
      </p:sp>
      <p:sp>
        <p:nvSpPr>
          <p:cNvPr id="27" name="タイトル 93">
            <a:extLst>
              <a:ext uri="{FF2B5EF4-FFF2-40B4-BE49-F238E27FC236}">
                <a16:creationId xmlns:a16="http://schemas.microsoft.com/office/drawing/2014/main" id="{143D6446-B161-BA93-0A60-DD7F9630D1D9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ジオターゲティング</a:t>
            </a:r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B73D784-E44E-B74A-CDCA-B7E862A6166C}"/>
              </a:ext>
            </a:extLst>
          </p:cNvPr>
          <p:cNvSpPr txBox="1"/>
          <p:nvPr/>
        </p:nvSpPr>
        <p:spPr>
          <a:xfrm>
            <a:off x="3055938" y="1067613"/>
            <a:ext cx="613020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特定地点にいるターゲットユーザーに対してリーチできるメニューです</a:t>
            </a:r>
            <a:endParaRPr lang="en-US" altLang="ja-JP" sz="1050" dirty="0">
              <a:ln w="3175">
                <a:noFill/>
              </a:ln>
              <a:solidFill>
                <a:srgbClr val="282828"/>
              </a:solidFill>
              <a:effectLst>
                <a:glow rad="190500">
                  <a:schemeClr val="bg1">
                    <a:alpha val="60000"/>
                  </a:schemeClr>
                </a:glo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50" dirty="0">
              <a:ln w="3175">
                <a:noFill/>
              </a:ln>
              <a:solidFill>
                <a:srgbClr val="282828"/>
              </a:solidFill>
              <a:effectLst>
                <a:glow rad="190500">
                  <a:schemeClr val="bg1">
                    <a:alpha val="60000"/>
                  </a:schemeClr>
                </a:glo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大学・短大・専門学校の資料請求・オープンキャンパスの告知、就活セミナー告知、新卒採用・インターン募集</a:t>
            </a: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など</a:t>
            </a:r>
            <a:endParaRPr lang="en-US" altLang="ja-JP" sz="1050" dirty="0">
              <a:ln w="3175">
                <a:noFill/>
              </a:ln>
              <a:solidFill>
                <a:srgbClr val="282828"/>
              </a:solidFill>
              <a:effectLst>
                <a:glow rad="190500">
                  <a:schemeClr val="bg1">
                    <a:alpha val="60000"/>
                  </a:schemeClr>
                </a:glow>
              </a:effectLst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学生を対象とした</a:t>
            </a:r>
            <a:r>
              <a:rPr lang="en-US" altLang="ja-JP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050" dirty="0">
                <a:ln w="3175">
                  <a:noFill/>
                </a:ln>
                <a:solidFill>
                  <a:srgbClr val="282828"/>
                </a:solidFill>
                <a:effectLst>
                  <a:glow rad="190500">
                    <a:schemeClr val="bg1">
                      <a:alpha val="60000"/>
                    </a:schemeClr>
                  </a:glow>
                </a:effectLst>
                <a:latin typeface="Meiryo UI" panose="020B0604030504040204" pitchFamily="50" charset="-128"/>
                <a:ea typeface="Meiryo UI" panose="020B0604030504040204" pitchFamily="50" charset="-128"/>
              </a:rPr>
              <a:t>に導入いただいております</a:t>
            </a:r>
          </a:p>
        </p:txBody>
      </p:sp>
      <p:grpSp>
        <p:nvGrpSpPr>
          <p:cNvPr id="15" name="object 67">
            <a:extLst>
              <a:ext uri="{FF2B5EF4-FFF2-40B4-BE49-F238E27FC236}">
                <a16:creationId xmlns:a16="http://schemas.microsoft.com/office/drawing/2014/main" id="{CBAF0A16-94D3-1C6D-D186-749ECD6FDD30}"/>
              </a:ext>
            </a:extLst>
          </p:cNvPr>
          <p:cNvGrpSpPr/>
          <p:nvPr/>
        </p:nvGrpSpPr>
        <p:grpSpPr>
          <a:xfrm>
            <a:off x="1823450" y="2983885"/>
            <a:ext cx="324803" cy="295280"/>
            <a:chOff x="5370365" y="3647694"/>
            <a:chExt cx="324803" cy="295280"/>
          </a:xfrm>
        </p:grpSpPr>
        <p:sp>
          <p:nvSpPr>
            <p:cNvPr id="16" name="object 68">
              <a:extLst>
                <a:ext uri="{FF2B5EF4-FFF2-40B4-BE49-F238E27FC236}">
                  <a16:creationId xmlns:a16="http://schemas.microsoft.com/office/drawing/2014/main" id="{AD3397DE-2DAA-85E8-F8C2-2431DB75C6D7}"/>
                </a:ext>
              </a:extLst>
            </p:cNvPr>
            <p:cNvSpPr/>
            <p:nvPr/>
          </p:nvSpPr>
          <p:spPr>
            <a:xfrm>
              <a:off x="5385129" y="3647699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69">
              <a:extLst>
                <a:ext uri="{FF2B5EF4-FFF2-40B4-BE49-F238E27FC236}">
                  <a16:creationId xmlns:a16="http://schemas.microsoft.com/office/drawing/2014/main" id="{53185ABC-5408-7ABB-3C4E-3F6960E3DF41}"/>
                </a:ext>
              </a:extLst>
            </p:cNvPr>
            <p:cNvSpPr/>
            <p:nvPr/>
          </p:nvSpPr>
          <p:spPr>
            <a:xfrm>
              <a:off x="5370365" y="3647694"/>
              <a:ext cx="324803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2" name="図 21">
            <a:extLst>
              <a:ext uri="{FF2B5EF4-FFF2-40B4-BE49-F238E27FC236}">
                <a16:creationId xmlns:a16="http://schemas.microsoft.com/office/drawing/2014/main" id="{570478B5-D204-A4FE-3BC8-7BF9AC319E2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040" y="2668607"/>
            <a:ext cx="1155700" cy="7239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6CBC5231-E789-2011-99C7-80E1EE5B7B4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0963" y="2818451"/>
            <a:ext cx="800100" cy="635000"/>
          </a:xfrm>
          <a:prstGeom prst="rect">
            <a:avLst/>
          </a:prstGeom>
        </p:spPr>
      </p:pic>
      <p:sp>
        <p:nvSpPr>
          <p:cNvPr id="24" name="角丸四角形 7">
            <a:extLst>
              <a:ext uri="{FF2B5EF4-FFF2-40B4-BE49-F238E27FC236}">
                <a16:creationId xmlns:a16="http://schemas.microsoft.com/office/drawing/2014/main" id="{DEB53940-DDFA-FD8C-73F0-E8929EA3CC52}"/>
              </a:ext>
            </a:extLst>
          </p:cNvPr>
          <p:cNvSpPr/>
          <p:nvPr/>
        </p:nvSpPr>
        <p:spPr bwMode="auto">
          <a:xfrm>
            <a:off x="390124" y="4382719"/>
            <a:ext cx="9125751" cy="485538"/>
          </a:xfrm>
          <a:prstGeom prst="roundRect">
            <a:avLst>
              <a:gd name="adj" fmla="val 2265"/>
            </a:avLst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広告配信地域は範囲指定（指定住所から</a:t>
            </a:r>
            <a:r>
              <a:rPr lang="en-US" altLang="ja-JP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3km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まで）～が可能なのでチラシ感覚で配信が可能</a:t>
            </a:r>
          </a:p>
        </p:txBody>
      </p:sp>
      <p:pic>
        <p:nvPicPr>
          <p:cNvPr id="25" name="図 2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93B443CB-85EF-BA4D-265F-2FA291EEC0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4" y="4456860"/>
            <a:ext cx="398396" cy="331997"/>
          </a:xfrm>
          <a:prstGeom prst="rect">
            <a:avLst/>
          </a:prstGeom>
          <a:solidFill>
            <a:srgbClr val="0598DF"/>
          </a:solidFill>
        </p:spPr>
      </p:pic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3ADE7D70-8336-573E-046F-3F50D52E43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643742"/>
              </p:ext>
            </p:extLst>
          </p:nvPr>
        </p:nvGraphicFramePr>
        <p:xfrm>
          <a:off x="390124" y="5094079"/>
          <a:ext cx="9125752" cy="730576"/>
        </p:xfrm>
        <a:graphic>
          <a:graphicData uri="http://schemas.openxmlformats.org/drawingml/2006/table">
            <a:tbl>
              <a:tblPr firstRow="1" bandRow="1"/>
              <a:tblGrid>
                <a:gridCol w="1642797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19050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48284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spc="-6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ジオターゲティング</a:t>
                      </a:r>
                      <a:endParaRPr sz="105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36000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C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予算運用型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(</a:t>
                      </a: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クリック単価変動</a:t>
                      </a: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80円～200</a:t>
                      </a: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特定地点から半径</a:t>
                      </a:r>
                      <a:r>
                        <a:rPr sz="900" b="1" i="0" spc="-2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3km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altLang="ja-JP"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lang="ja-JP" altLang="en-US"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150,000</a:t>
                      </a:r>
                      <a:r>
                        <a:rPr lang="ja-JP" altLang="en-US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円～</a:t>
                      </a: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200,000</a:t>
                      </a:r>
                      <a:r>
                        <a:rPr lang="ja-JP" altLang="en-US"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1619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96EF0F-92F7-726D-94B3-20917FBFB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図 23" descr="図形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C1F692E8-D6A8-CE53-1643-226246E05A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209" y="2444581"/>
            <a:ext cx="1230491" cy="1157409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6BA55127-73AE-D5B2-F431-8746FB51FB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25" y="889196"/>
            <a:ext cx="2032757" cy="1014622"/>
          </a:xfrm>
          <a:prstGeom prst="rect">
            <a:avLst/>
          </a:prstGeom>
        </p:spPr>
      </p:pic>
      <p:sp>
        <p:nvSpPr>
          <p:cNvPr id="17" name="角丸四角形 7">
            <a:extLst>
              <a:ext uri="{FF2B5EF4-FFF2-40B4-BE49-F238E27FC236}">
                <a16:creationId xmlns:a16="http://schemas.microsoft.com/office/drawing/2014/main" id="{3804B219-C86A-C0CF-77AD-AE3E63998132}"/>
              </a:ext>
            </a:extLst>
          </p:cNvPr>
          <p:cNvSpPr/>
          <p:nvPr/>
        </p:nvSpPr>
        <p:spPr bwMode="auto">
          <a:xfrm>
            <a:off x="390124" y="4382719"/>
            <a:ext cx="9125751" cy="485538"/>
          </a:xfrm>
          <a:prstGeom prst="roundRect">
            <a:avLst>
              <a:gd name="adj" fmla="val 2265"/>
            </a:avLst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広告配信地域は範囲指定（指定住所から</a:t>
            </a:r>
            <a:r>
              <a:rPr lang="en-US" altLang="ja-JP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3km</a:t>
            </a: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まで）～が可能なのでチラシ感覚で配信が可能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5257D13D-570D-A8A3-D092-4E37157D4164}"/>
              </a:ext>
            </a:extLst>
          </p:cNvPr>
          <p:cNvSpPr txBox="1"/>
          <p:nvPr/>
        </p:nvSpPr>
        <p:spPr>
          <a:xfrm>
            <a:off x="3055938" y="1067613"/>
            <a:ext cx="386836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文系・理系大学に通っている大学生に対してリーチできるメニューです。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対象学部の学生へ企業・新卒採用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PR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が可能です。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角丸四角形 7">
            <a:extLst>
              <a:ext uri="{FF2B5EF4-FFF2-40B4-BE49-F238E27FC236}">
                <a16:creationId xmlns:a16="http://schemas.microsoft.com/office/drawing/2014/main" id="{F0A0BD62-8543-A472-45C8-CFF385371CF0}"/>
              </a:ext>
            </a:extLst>
          </p:cNvPr>
          <p:cNvSpPr/>
          <p:nvPr/>
        </p:nvSpPr>
        <p:spPr bwMode="auto">
          <a:xfrm>
            <a:off x="390124" y="4382719"/>
            <a:ext cx="9125751" cy="485538"/>
          </a:xfrm>
          <a:prstGeom prst="roundRect">
            <a:avLst>
              <a:gd name="adj" fmla="val 2265"/>
            </a:avLst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広告配信地域は市区町村単位～で設定が可能</a:t>
            </a:r>
          </a:p>
        </p:txBody>
      </p:sp>
      <p:pic>
        <p:nvPicPr>
          <p:cNvPr id="23" name="図 22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538F068B-D890-6248-1497-C3953E345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4" y="4456860"/>
            <a:ext cx="398396" cy="331997"/>
          </a:xfrm>
          <a:prstGeom prst="rect">
            <a:avLst/>
          </a:prstGeom>
          <a:solidFill>
            <a:srgbClr val="0598DF"/>
          </a:solidFill>
        </p:spPr>
      </p:pic>
      <p:sp>
        <p:nvSpPr>
          <p:cNvPr id="5" name="タイトル 93">
            <a:extLst>
              <a:ext uri="{FF2B5EF4-FFF2-40B4-BE49-F238E27FC236}">
                <a16:creationId xmlns:a16="http://schemas.microsoft.com/office/drawing/2014/main" id="{D990B643-3688-7691-7123-523CDCB8C575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solidFill>
                  <a:srgbClr val="282828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就活生リーチ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5851E5A-760D-0FD4-0E52-DF08058D562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578" y="2643200"/>
            <a:ext cx="1155700" cy="723900"/>
          </a:xfrm>
          <a:prstGeom prst="rect">
            <a:avLst/>
          </a:prstGeom>
        </p:spPr>
      </p:pic>
      <p:sp>
        <p:nvSpPr>
          <p:cNvPr id="9" name="object 54">
            <a:extLst>
              <a:ext uri="{FF2B5EF4-FFF2-40B4-BE49-F238E27FC236}">
                <a16:creationId xmlns:a16="http://schemas.microsoft.com/office/drawing/2014/main" id="{919866F9-CAC5-1F8E-4210-58007FABB46D}"/>
              </a:ext>
            </a:extLst>
          </p:cNvPr>
          <p:cNvSpPr txBox="1"/>
          <p:nvPr/>
        </p:nvSpPr>
        <p:spPr>
          <a:xfrm>
            <a:off x="2266149" y="3489821"/>
            <a:ext cx="269306" cy="166712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rPr>
              <a:t>学生</a:t>
            </a:r>
            <a:endParaRPr sz="1000" dirty="0">
              <a:latin typeface="Yu Gothic" panose="020B0400000000000000" pitchFamily="34" charset="-128"/>
              <a:ea typeface="Yu Gothic" panose="020B0400000000000000" pitchFamily="34" charset="-128"/>
              <a:cs typeface="Yu Gothic"/>
            </a:endParaRPr>
          </a:p>
        </p:txBody>
      </p:sp>
      <p:sp>
        <p:nvSpPr>
          <p:cNvPr id="11" name="object 63">
            <a:extLst>
              <a:ext uri="{FF2B5EF4-FFF2-40B4-BE49-F238E27FC236}">
                <a16:creationId xmlns:a16="http://schemas.microsoft.com/office/drawing/2014/main" id="{041A4678-2923-1D3D-CA95-CF2FE6F985D4}"/>
              </a:ext>
            </a:extLst>
          </p:cNvPr>
          <p:cNvSpPr txBox="1"/>
          <p:nvPr/>
        </p:nvSpPr>
        <p:spPr>
          <a:xfrm>
            <a:off x="2955925" y="2867025"/>
            <a:ext cx="848924" cy="30264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・文系</a:t>
            </a:r>
            <a:endParaRPr lang="en-US" altLang="ja-JP" sz="900" b="1" dirty="0">
              <a:latin typeface="Yu Gothic"/>
              <a:cs typeface="Yu Gothic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dirty="0">
                <a:latin typeface="Yu Gothic"/>
                <a:cs typeface="Yu Gothic"/>
              </a:rPr>
              <a:t>・理系</a:t>
            </a:r>
          </a:p>
        </p:txBody>
      </p:sp>
      <p:grpSp>
        <p:nvGrpSpPr>
          <p:cNvPr id="14" name="object 67">
            <a:extLst>
              <a:ext uri="{FF2B5EF4-FFF2-40B4-BE49-F238E27FC236}">
                <a16:creationId xmlns:a16="http://schemas.microsoft.com/office/drawing/2014/main" id="{578DF945-A6E4-744D-ECFF-A04D33E2FFDC}"/>
              </a:ext>
            </a:extLst>
          </p:cNvPr>
          <p:cNvGrpSpPr/>
          <p:nvPr/>
        </p:nvGrpSpPr>
        <p:grpSpPr>
          <a:xfrm>
            <a:off x="3861981" y="3168650"/>
            <a:ext cx="307975" cy="307975"/>
            <a:chOff x="5378779" y="3641344"/>
            <a:chExt cx="307975" cy="307975"/>
          </a:xfrm>
        </p:grpSpPr>
        <p:sp>
          <p:nvSpPr>
            <p:cNvPr id="15" name="object 68">
              <a:extLst>
                <a:ext uri="{FF2B5EF4-FFF2-40B4-BE49-F238E27FC236}">
                  <a16:creationId xmlns:a16="http://schemas.microsoft.com/office/drawing/2014/main" id="{3818F671-014B-35F2-01F2-46D756364B26}"/>
                </a:ext>
              </a:extLst>
            </p:cNvPr>
            <p:cNvSpPr/>
            <p:nvPr/>
          </p:nvSpPr>
          <p:spPr>
            <a:xfrm>
              <a:off x="5385129" y="3647699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9">
              <a:extLst>
                <a:ext uri="{FF2B5EF4-FFF2-40B4-BE49-F238E27FC236}">
                  <a16:creationId xmlns:a16="http://schemas.microsoft.com/office/drawing/2014/main" id="{1EE1F0F1-E664-C3C7-D78E-E5BF88050527}"/>
                </a:ext>
              </a:extLst>
            </p:cNvPr>
            <p:cNvSpPr/>
            <p:nvPr/>
          </p:nvSpPr>
          <p:spPr>
            <a:xfrm>
              <a:off x="5385129" y="3647694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54">
            <a:extLst>
              <a:ext uri="{FF2B5EF4-FFF2-40B4-BE49-F238E27FC236}">
                <a16:creationId xmlns:a16="http://schemas.microsoft.com/office/drawing/2014/main" id="{4FBE3CB8-4919-B635-3158-C181FB40D5F3}"/>
              </a:ext>
            </a:extLst>
          </p:cNvPr>
          <p:cNvSpPr txBox="1"/>
          <p:nvPr/>
        </p:nvSpPr>
        <p:spPr>
          <a:xfrm>
            <a:off x="4700110" y="3489821"/>
            <a:ext cx="1038746" cy="166712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lang="ja-JP" altLang="en-US" sz="1000" b="1" dirty="0">
                <a:latin typeface="Yu Gothic" panose="020B0400000000000000" pitchFamily="50" charset="-128"/>
                <a:ea typeface="Yu Gothic" panose="020B0400000000000000" pitchFamily="50" charset="-128"/>
              </a:rPr>
              <a:t>就活関連興味関心</a:t>
            </a:r>
            <a:endParaRPr lang="ja-JP" altLang="ja-JP" sz="400" b="1" dirty="0">
              <a:effectLst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0BEED502-51DA-0A20-FB00-CEF5C91C83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49" y="2819357"/>
            <a:ext cx="1850208" cy="700630"/>
          </a:xfrm>
          <a:prstGeom prst="rect">
            <a:avLst/>
          </a:prstGeom>
        </p:spPr>
      </p:pic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3470EEA2-08B0-C348-A604-111C4BECD2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977872"/>
              </p:ext>
            </p:extLst>
          </p:nvPr>
        </p:nvGraphicFramePr>
        <p:xfrm>
          <a:off x="390124" y="5094079"/>
          <a:ext cx="9125752" cy="730576"/>
        </p:xfrm>
        <a:graphic>
          <a:graphicData uri="http://schemas.openxmlformats.org/drawingml/2006/table">
            <a:tbl>
              <a:tblPr firstRow="1" bandRow="1"/>
              <a:tblGrid>
                <a:gridCol w="1642797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19051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19050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48284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48285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BA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1050" b="1" spc="-6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就活生リーチ</a:t>
                      </a:r>
                      <a:endParaRPr sz="105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36000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C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予算運用型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(</a:t>
                      </a:r>
                      <a:r>
                        <a:rPr lang="ja-JP" alt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クリック単価変動</a:t>
                      </a:r>
                      <a:r>
                        <a:rPr lang="en-US" altLang="ja-JP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)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80円～200</a:t>
                      </a: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Times New Roman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Times New Roman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都道府県単位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</a:t>
                      </a:r>
                      <a:r>
                        <a:rPr lang="en-US"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</a:t>
                      </a: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150,000</a:t>
                      </a:r>
                      <a:r>
                        <a:rPr lang="ja-JP" altLang="en-US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円～</a:t>
                      </a:r>
                      <a:r>
                        <a:rPr lang="en-US" altLang="ja-JP"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200,000</a:t>
                      </a:r>
                      <a:r>
                        <a:rPr lang="ja-JP" altLang="en-US"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974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93">
            <a:extLst>
              <a:ext uri="{FF2B5EF4-FFF2-40B4-BE49-F238E27FC236}">
                <a16:creationId xmlns:a16="http://schemas.microsoft.com/office/drawing/2014/main" id="{EF11260E-8222-F69A-6DA4-DA2C334B319C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School 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カスタム</a:t>
            </a:r>
          </a:p>
        </p:txBody>
      </p:sp>
      <p:sp>
        <p:nvSpPr>
          <p:cNvPr id="7" name="正方形/長方形 10">
            <a:extLst>
              <a:ext uri="{FF2B5EF4-FFF2-40B4-BE49-F238E27FC236}">
                <a16:creationId xmlns:a16="http://schemas.microsoft.com/office/drawing/2014/main" id="{D3295C30-8591-6C84-A83C-2201370DB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1759" y="279583"/>
            <a:ext cx="2794117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ja-JP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lang="ja-JP" altLang="en-US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全て</a:t>
            </a:r>
            <a:r>
              <a:rPr lang="en-US" altLang="ja-JP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【</a:t>
            </a:r>
            <a:r>
              <a:rPr lang="ja-JP" altLang="en-US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または</a:t>
            </a:r>
            <a:r>
              <a:rPr lang="en-US" altLang="ja-JP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】</a:t>
            </a:r>
            <a:r>
              <a:rPr lang="ja-JP" altLang="en-US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（</a:t>
            </a:r>
            <a:r>
              <a:rPr lang="en-US" altLang="ja-JP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or</a:t>
            </a:r>
            <a:r>
              <a:rPr lang="ja-JP" altLang="en-US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）になります。</a:t>
            </a:r>
            <a:endParaRPr lang="en-US" altLang="ja-JP" sz="105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  <a:p>
            <a:r>
              <a:rPr lang="en-US" altLang="ja-JP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※</a:t>
            </a:r>
            <a:r>
              <a:rPr lang="ja-JP" altLang="en-US" sz="1050" dirty="0">
                <a:latin typeface="メイリオ" pitchFamily="50" charset="-128"/>
                <a:ea typeface="メイリオ" pitchFamily="50" charset="-128"/>
                <a:cs typeface="メイリオ" pitchFamily="50" charset="-128"/>
              </a:rPr>
              <a:t>選択項目の数に制限は御座いません。</a:t>
            </a:r>
            <a:endParaRPr lang="en-US" altLang="ja-JP" sz="1050" dirty="0">
              <a:latin typeface="メイリオ" pitchFamily="50" charset="-128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9" name="タイトル 93">
            <a:extLst>
              <a:ext uri="{FF2B5EF4-FFF2-40B4-BE49-F238E27FC236}">
                <a16:creationId xmlns:a16="http://schemas.microsoft.com/office/drawing/2014/main" id="{C97FE651-3B77-74F3-B4C3-6D23949D9F79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フリーフォーム 28">
            <a:extLst>
              <a:ext uri="{FF2B5EF4-FFF2-40B4-BE49-F238E27FC236}">
                <a16:creationId xmlns:a16="http://schemas.microsoft.com/office/drawing/2014/main" id="{1DEF6BAE-8EEC-A31E-280B-30223FE6585C}"/>
              </a:ext>
            </a:extLst>
          </p:cNvPr>
          <p:cNvSpPr/>
          <p:nvPr/>
        </p:nvSpPr>
        <p:spPr>
          <a:xfrm>
            <a:off x="488786" y="4473659"/>
            <a:ext cx="8947314" cy="1916946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3" name="object 24">
            <a:extLst>
              <a:ext uri="{FF2B5EF4-FFF2-40B4-BE49-F238E27FC236}">
                <a16:creationId xmlns:a16="http://schemas.microsoft.com/office/drawing/2014/main" id="{5F276B95-AB72-7051-6D41-DE3A0DFAE676}"/>
              </a:ext>
            </a:extLst>
          </p:cNvPr>
          <p:cNvSpPr txBox="1"/>
          <p:nvPr/>
        </p:nvSpPr>
        <p:spPr>
          <a:xfrm>
            <a:off x="682457" y="4610100"/>
            <a:ext cx="14071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ビッグデータ提携先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" name="object 25">
            <a:extLst>
              <a:ext uri="{FF2B5EF4-FFF2-40B4-BE49-F238E27FC236}">
                <a16:creationId xmlns:a16="http://schemas.microsoft.com/office/drawing/2014/main" id="{227F6F97-B809-9D8D-4189-CC3D3CAC3DA3}"/>
              </a:ext>
            </a:extLst>
          </p:cNvPr>
          <p:cNvSpPr txBox="1"/>
          <p:nvPr/>
        </p:nvSpPr>
        <p:spPr>
          <a:xfrm>
            <a:off x="660400" y="4866260"/>
            <a:ext cx="2381764" cy="145937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ドリームネクサス  不動産検討層データ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技研商事インターナショナル（</a:t>
            </a: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GSI</a:t>
            </a: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8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Eyeota</a:t>
            </a:r>
            <a:endParaRPr lang="en-US" altLang="ja-JP" sz="8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8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Lotame</a:t>
            </a: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Intimate Merger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ユーソナー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財経新聞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Eight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ボクシル</a:t>
            </a:r>
          </a:p>
        </p:txBody>
      </p:sp>
      <p:sp>
        <p:nvSpPr>
          <p:cNvPr id="5" name="object 26">
            <a:extLst>
              <a:ext uri="{FF2B5EF4-FFF2-40B4-BE49-F238E27FC236}">
                <a16:creationId xmlns:a16="http://schemas.microsoft.com/office/drawing/2014/main" id="{4B65AA86-84BB-731B-394A-EB2FF4FD03D9}"/>
              </a:ext>
            </a:extLst>
          </p:cNvPr>
          <p:cNvSpPr txBox="1"/>
          <p:nvPr/>
        </p:nvSpPr>
        <p:spPr>
          <a:xfrm>
            <a:off x="2960557" y="4866260"/>
            <a:ext cx="1136961" cy="1459374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セゾンカード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楽天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ZUU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弁護士ドットコム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税理士ドットコム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ゼンリン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どこどこ</a:t>
            </a:r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JP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タウンページ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MOTA</a:t>
            </a:r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・みんカラ</a:t>
            </a:r>
          </a:p>
        </p:txBody>
      </p:sp>
      <p:sp>
        <p:nvSpPr>
          <p:cNvPr id="8" name="object 27">
            <a:extLst>
              <a:ext uri="{FF2B5EF4-FFF2-40B4-BE49-F238E27FC236}">
                <a16:creationId xmlns:a16="http://schemas.microsoft.com/office/drawing/2014/main" id="{99B4979D-66ED-A010-7D49-707B1EA4CA92}"/>
              </a:ext>
            </a:extLst>
          </p:cNvPr>
          <p:cNvSpPr txBox="1"/>
          <p:nvPr/>
        </p:nvSpPr>
        <p:spPr>
          <a:xfrm>
            <a:off x="4515139" y="4866260"/>
            <a:ext cx="1651521" cy="1356782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引越し侍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イエジン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マンションレビュー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V</a:t>
            </a: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ポイント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Ponta</a:t>
            </a: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カード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8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Ozmall</a:t>
            </a:r>
            <a:endParaRPr lang="en-US" altLang="ja-JP" sz="8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Mamari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ベビーカレンダー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8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Shufoo</a:t>
            </a: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E16E30B-85F8-E730-7BFD-BD04688F807E}"/>
              </a:ext>
            </a:extLst>
          </p:cNvPr>
          <p:cNvSpPr txBox="1"/>
          <p:nvPr/>
        </p:nvSpPr>
        <p:spPr>
          <a:xfrm>
            <a:off x="454328" y="6394906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+mn-ea"/>
                <a:ea typeface="+mn-ea"/>
              </a:rPr>
              <a:t>※2026</a:t>
            </a:r>
            <a:r>
              <a:rPr kumimoji="1" lang="ja-JP" altLang="en-US" sz="800" b="1" dirty="0">
                <a:latin typeface="+mn-ea"/>
                <a:ea typeface="+mn-ea"/>
              </a:rPr>
              <a:t>年</a:t>
            </a:r>
            <a:r>
              <a:rPr kumimoji="1" lang="en-US" altLang="ja-JP" sz="800" b="1" dirty="0">
                <a:latin typeface="+mn-ea"/>
                <a:ea typeface="+mn-ea"/>
              </a:rPr>
              <a:t>6</a:t>
            </a:r>
            <a:r>
              <a:rPr kumimoji="1" lang="ja-JP" altLang="en-US" sz="800" b="1" dirty="0">
                <a:latin typeface="+mn-ea"/>
                <a:ea typeface="+mn-ea"/>
              </a:rPr>
              <a:t>月時点　</a:t>
            </a:r>
          </a:p>
        </p:txBody>
      </p:sp>
      <p:sp>
        <p:nvSpPr>
          <p:cNvPr id="17" name="object 27">
            <a:extLst>
              <a:ext uri="{FF2B5EF4-FFF2-40B4-BE49-F238E27FC236}">
                <a16:creationId xmlns:a16="http://schemas.microsoft.com/office/drawing/2014/main" id="{C8830B0C-D858-A883-3A3B-00BD5E2C4E22}"/>
              </a:ext>
            </a:extLst>
          </p:cNvPr>
          <p:cNvSpPr txBox="1"/>
          <p:nvPr/>
        </p:nvSpPr>
        <p:spPr>
          <a:xfrm>
            <a:off x="6179349" y="4866260"/>
            <a:ext cx="1651521" cy="129779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8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Studyplus</a:t>
            </a:r>
            <a:endParaRPr lang="en-US" altLang="ja-JP" sz="8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インターエデュ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ワンキャリア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中学受験ナビ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マイナビ学生の窓口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トラベルブック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TABIPPO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地球の歩き方 </a:t>
            </a:r>
            <a:r>
              <a:rPr lang="en-US" altLang="ja-JP" sz="8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etc.</a:t>
            </a:r>
          </a:p>
        </p:txBody>
      </p:sp>
      <p:pic>
        <p:nvPicPr>
          <p:cNvPr id="45" name="object 28">
            <a:extLst>
              <a:ext uri="{FF2B5EF4-FFF2-40B4-BE49-F238E27FC236}">
                <a16:creationId xmlns:a16="http://schemas.microsoft.com/office/drawing/2014/main" id="{89AF51AD-8A12-284F-EC8E-71120CE17787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3453" y="3837822"/>
            <a:ext cx="3699546" cy="2553655"/>
          </a:xfrm>
          <a:prstGeom prst="rect">
            <a:avLst/>
          </a:prstGeom>
        </p:spPr>
      </p:pic>
      <p:sp>
        <p:nvSpPr>
          <p:cNvPr id="20" name="object 8">
            <a:extLst>
              <a:ext uri="{FF2B5EF4-FFF2-40B4-BE49-F238E27FC236}">
                <a16:creationId xmlns:a16="http://schemas.microsoft.com/office/drawing/2014/main" id="{7F74F1C9-A70A-D130-1D55-F81661221CA3}"/>
              </a:ext>
            </a:extLst>
          </p:cNvPr>
          <p:cNvSpPr txBox="1"/>
          <p:nvPr/>
        </p:nvSpPr>
        <p:spPr>
          <a:xfrm>
            <a:off x="2934221" y="838842"/>
            <a:ext cx="6532880" cy="1517223"/>
          </a:xfrm>
          <a:prstGeom prst="rect">
            <a:avLst/>
          </a:prstGeom>
          <a:ln w="50800">
            <a:solidFill>
              <a:srgbClr val="C9E7F6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1" name="object 10">
            <a:extLst>
              <a:ext uri="{FF2B5EF4-FFF2-40B4-BE49-F238E27FC236}">
                <a16:creationId xmlns:a16="http://schemas.microsoft.com/office/drawing/2014/main" id="{75834F7A-0D81-4558-338C-F1A1040AF871}"/>
              </a:ext>
            </a:extLst>
          </p:cNvPr>
          <p:cNvSpPr txBox="1"/>
          <p:nvPr/>
        </p:nvSpPr>
        <p:spPr>
          <a:xfrm>
            <a:off x="1411850" y="2445261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性別</a:t>
            </a:r>
            <a:endParaRPr sz="800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2" name="object 22">
            <a:extLst>
              <a:ext uri="{FF2B5EF4-FFF2-40B4-BE49-F238E27FC236}">
                <a16:creationId xmlns:a16="http://schemas.microsoft.com/office/drawing/2014/main" id="{7C775675-2FF8-7C9D-E455-ABBF5A4AE3A5}"/>
              </a:ext>
            </a:extLst>
          </p:cNvPr>
          <p:cNvSpPr/>
          <p:nvPr/>
        </p:nvSpPr>
        <p:spPr>
          <a:xfrm>
            <a:off x="539101" y="838842"/>
            <a:ext cx="1944370" cy="3267282"/>
          </a:xfrm>
          <a:custGeom>
            <a:avLst/>
            <a:gdLst/>
            <a:ahLst/>
            <a:cxnLst/>
            <a:rect l="l" t="t" r="r" b="b"/>
            <a:pathLst>
              <a:path w="1944370" h="2831465">
                <a:moveTo>
                  <a:pt x="1944001" y="2831058"/>
                </a:moveTo>
                <a:lnTo>
                  <a:pt x="0" y="2831058"/>
                </a:lnTo>
                <a:lnTo>
                  <a:pt x="0" y="0"/>
                </a:lnTo>
                <a:lnTo>
                  <a:pt x="1944001" y="0"/>
                </a:lnTo>
                <a:lnTo>
                  <a:pt x="1944001" y="2831058"/>
                </a:lnTo>
                <a:close/>
              </a:path>
            </a:pathLst>
          </a:custGeom>
          <a:ln w="49657">
            <a:solidFill>
              <a:srgbClr val="C9E7F6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" name="object 30">
            <a:extLst>
              <a:ext uri="{FF2B5EF4-FFF2-40B4-BE49-F238E27FC236}">
                <a16:creationId xmlns:a16="http://schemas.microsoft.com/office/drawing/2014/main" id="{3AB27949-B715-EF0A-609D-DB08047A6A2E}"/>
              </a:ext>
            </a:extLst>
          </p:cNvPr>
          <p:cNvSpPr/>
          <p:nvPr/>
        </p:nvSpPr>
        <p:spPr>
          <a:xfrm>
            <a:off x="684870" y="1184049"/>
            <a:ext cx="1656080" cy="0"/>
          </a:xfrm>
          <a:custGeom>
            <a:avLst/>
            <a:gdLst/>
            <a:ahLst/>
            <a:cxnLst/>
            <a:rect l="l" t="t" r="r" b="b"/>
            <a:pathLst>
              <a:path w="1656079">
                <a:moveTo>
                  <a:pt x="0" y="0"/>
                </a:moveTo>
                <a:lnTo>
                  <a:pt x="1656003" y="0"/>
                </a:lnTo>
              </a:path>
            </a:pathLst>
          </a:custGeom>
          <a:ln w="4686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object 32">
            <a:extLst>
              <a:ext uri="{FF2B5EF4-FFF2-40B4-BE49-F238E27FC236}">
                <a16:creationId xmlns:a16="http://schemas.microsoft.com/office/drawing/2014/main" id="{990DE40A-35D8-8236-197E-981AD43148E8}"/>
              </a:ext>
            </a:extLst>
          </p:cNvPr>
          <p:cNvSpPr/>
          <p:nvPr/>
        </p:nvSpPr>
        <p:spPr>
          <a:xfrm>
            <a:off x="691103" y="2609146"/>
            <a:ext cx="1656080" cy="0"/>
          </a:xfrm>
          <a:custGeom>
            <a:avLst/>
            <a:gdLst/>
            <a:ahLst/>
            <a:cxnLst/>
            <a:rect l="l" t="t" r="r" b="b"/>
            <a:pathLst>
              <a:path w="1656079">
                <a:moveTo>
                  <a:pt x="0" y="0"/>
                </a:moveTo>
                <a:lnTo>
                  <a:pt x="1656003" y="0"/>
                </a:lnTo>
              </a:path>
            </a:pathLst>
          </a:custGeom>
          <a:ln w="4686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" name="object 34">
            <a:extLst>
              <a:ext uri="{FF2B5EF4-FFF2-40B4-BE49-F238E27FC236}">
                <a16:creationId xmlns:a16="http://schemas.microsoft.com/office/drawing/2014/main" id="{3608E55D-FA54-75DF-C705-B09EC6342EE9}"/>
              </a:ext>
            </a:extLst>
          </p:cNvPr>
          <p:cNvSpPr/>
          <p:nvPr/>
        </p:nvSpPr>
        <p:spPr>
          <a:xfrm>
            <a:off x="1524726" y="3004602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517" y="0"/>
                </a:moveTo>
                <a:lnTo>
                  <a:pt x="0" y="0"/>
                </a:lnTo>
                <a:lnTo>
                  <a:pt x="1168" y="266"/>
                </a:lnTo>
                <a:lnTo>
                  <a:pt x="2387" y="292"/>
                </a:lnTo>
                <a:lnTo>
                  <a:pt x="3517" y="0"/>
                </a:lnTo>
                <a:close/>
              </a:path>
            </a:pathLst>
          </a:custGeom>
          <a:solidFill>
            <a:srgbClr val="777F9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" name="object 57">
            <a:extLst>
              <a:ext uri="{FF2B5EF4-FFF2-40B4-BE49-F238E27FC236}">
                <a16:creationId xmlns:a16="http://schemas.microsoft.com/office/drawing/2014/main" id="{7F6CFBEC-4954-7E93-3467-A094F09AC7B4}"/>
              </a:ext>
            </a:extLst>
          </p:cNvPr>
          <p:cNvSpPr txBox="1"/>
          <p:nvPr/>
        </p:nvSpPr>
        <p:spPr>
          <a:xfrm>
            <a:off x="2023782" y="2867065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女性</a:t>
            </a:r>
            <a:endParaRPr sz="8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54" name="object 58">
            <a:extLst>
              <a:ext uri="{FF2B5EF4-FFF2-40B4-BE49-F238E27FC236}">
                <a16:creationId xmlns:a16="http://schemas.microsoft.com/office/drawing/2014/main" id="{1F64D153-DEEF-30A8-4903-26B682D019D9}"/>
              </a:ext>
            </a:extLst>
          </p:cNvPr>
          <p:cNvSpPr txBox="1"/>
          <p:nvPr/>
        </p:nvSpPr>
        <p:spPr>
          <a:xfrm>
            <a:off x="799808" y="2867065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男性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58" name="object 11">
            <a:extLst>
              <a:ext uri="{FF2B5EF4-FFF2-40B4-BE49-F238E27FC236}">
                <a16:creationId xmlns:a16="http://schemas.microsoft.com/office/drawing/2014/main" id="{844265C9-410A-D9A0-A554-D4BF9D9D19A8}"/>
              </a:ext>
            </a:extLst>
          </p:cNvPr>
          <p:cNvSpPr txBox="1"/>
          <p:nvPr/>
        </p:nvSpPr>
        <p:spPr>
          <a:xfrm>
            <a:off x="4805459" y="1044079"/>
            <a:ext cx="123825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6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オーディエンスデータ</a:t>
            </a:r>
            <a:endParaRPr sz="1000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59" name="object 37">
            <a:extLst>
              <a:ext uri="{FF2B5EF4-FFF2-40B4-BE49-F238E27FC236}">
                <a16:creationId xmlns:a16="http://schemas.microsoft.com/office/drawing/2014/main" id="{5DABDD55-E1E0-6022-F8A0-A03FF2B261A0}"/>
              </a:ext>
            </a:extLst>
          </p:cNvPr>
          <p:cNvSpPr/>
          <p:nvPr/>
        </p:nvSpPr>
        <p:spPr>
          <a:xfrm>
            <a:off x="3909077" y="1241277"/>
            <a:ext cx="3034665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0" name="object 26">
            <a:extLst>
              <a:ext uri="{FF2B5EF4-FFF2-40B4-BE49-F238E27FC236}">
                <a16:creationId xmlns:a16="http://schemas.microsoft.com/office/drawing/2014/main" id="{7BC9821E-ED3B-D8D9-2104-AB6EAA48FE08}"/>
              </a:ext>
            </a:extLst>
          </p:cNvPr>
          <p:cNvSpPr txBox="1"/>
          <p:nvPr/>
        </p:nvSpPr>
        <p:spPr>
          <a:xfrm>
            <a:off x="1083221" y="1626190"/>
            <a:ext cx="138179" cy="13593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5080" algn="ctr">
              <a:spcBef>
                <a:spcPts val="100"/>
              </a:spcBef>
              <a:tabLst>
                <a:tab pos="721995" algn="l"/>
              </a:tabLst>
            </a:pPr>
            <a:r>
              <a:rPr sz="800" b="1" spc="-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SP</a:t>
            </a:r>
            <a:endParaRPr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61" name="object 26">
            <a:extLst>
              <a:ext uri="{FF2B5EF4-FFF2-40B4-BE49-F238E27FC236}">
                <a16:creationId xmlns:a16="http://schemas.microsoft.com/office/drawing/2014/main" id="{F96ED0BD-F9BF-2712-C21A-8B2FC9CE3DDD}"/>
              </a:ext>
            </a:extLst>
          </p:cNvPr>
          <p:cNvSpPr txBox="1"/>
          <p:nvPr/>
        </p:nvSpPr>
        <p:spPr>
          <a:xfrm>
            <a:off x="1800147" y="1626190"/>
            <a:ext cx="142988" cy="13593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5080" algn="ctr">
              <a:spcBef>
                <a:spcPts val="100"/>
              </a:spcBef>
              <a:tabLst>
                <a:tab pos="721995" algn="l"/>
              </a:tabLst>
            </a:pPr>
            <a:r>
              <a:rPr lang="en-US" sz="800" b="1" spc="-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PC</a:t>
            </a:r>
            <a:endParaRPr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7F3A8D07-5CB3-D0C2-3E0C-7B0A4F2559A7}"/>
              </a:ext>
            </a:extLst>
          </p:cNvPr>
          <p:cNvGrpSpPr/>
          <p:nvPr/>
        </p:nvGrpSpPr>
        <p:grpSpPr>
          <a:xfrm>
            <a:off x="3911328" y="2919453"/>
            <a:ext cx="1091654" cy="957965"/>
            <a:chOff x="3677860" y="3142620"/>
            <a:chExt cx="1637897" cy="1360427"/>
          </a:xfrm>
        </p:grpSpPr>
        <p:sp>
          <p:nvSpPr>
            <p:cNvPr id="63" name="Freeform 3">
              <a:extLst>
                <a:ext uri="{FF2B5EF4-FFF2-40B4-BE49-F238E27FC236}">
                  <a16:creationId xmlns:a16="http://schemas.microsoft.com/office/drawing/2014/main" id="{A0D0C5AE-0432-E67C-7CCF-785437A8A38B}"/>
                </a:ext>
              </a:extLst>
            </p:cNvPr>
            <p:cNvSpPr/>
            <p:nvPr/>
          </p:nvSpPr>
          <p:spPr>
            <a:xfrm>
              <a:off x="3816569" y="3142620"/>
              <a:ext cx="1499188" cy="1249395"/>
            </a:xfrm>
            <a:custGeom>
              <a:avLst/>
              <a:gdLst/>
              <a:ahLst/>
              <a:cxnLst/>
              <a:rect l="l" t="t" r="r" b="b"/>
              <a:pathLst>
                <a:path w="3010210" h="3095332">
                  <a:moveTo>
                    <a:pt x="0" y="0"/>
                  </a:moveTo>
                  <a:lnTo>
                    <a:pt x="3010210" y="0"/>
                  </a:lnTo>
                  <a:lnTo>
                    <a:pt x="3010210" y="3095332"/>
                  </a:lnTo>
                  <a:lnTo>
                    <a:pt x="0" y="30953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64" name="Group 6">
              <a:extLst>
                <a:ext uri="{FF2B5EF4-FFF2-40B4-BE49-F238E27FC236}">
                  <a16:creationId xmlns:a16="http://schemas.microsoft.com/office/drawing/2014/main" id="{7CB6800C-9D8E-8514-D056-BCC2C60C38E0}"/>
                </a:ext>
              </a:extLst>
            </p:cNvPr>
            <p:cNvGrpSpPr/>
            <p:nvPr/>
          </p:nvGrpSpPr>
          <p:grpSpPr>
            <a:xfrm>
              <a:off x="4599034" y="3164379"/>
              <a:ext cx="591997" cy="586659"/>
              <a:chOff x="0" y="0"/>
              <a:chExt cx="812800" cy="812800"/>
            </a:xfrm>
          </p:grpSpPr>
          <p:sp>
            <p:nvSpPr>
              <p:cNvPr id="72" name="Freeform 7">
                <a:extLst>
                  <a:ext uri="{FF2B5EF4-FFF2-40B4-BE49-F238E27FC236}">
                    <a16:creationId xmlns:a16="http://schemas.microsoft.com/office/drawing/2014/main" id="{37B701DF-D9E5-2C9A-20D7-F9C1F37DB66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5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65" name="Group 8">
              <a:extLst>
                <a:ext uri="{FF2B5EF4-FFF2-40B4-BE49-F238E27FC236}">
                  <a16:creationId xmlns:a16="http://schemas.microsoft.com/office/drawing/2014/main" id="{31A202D2-D8FD-F5E4-0032-28F3B3DDAF65}"/>
                </a:ext>
              </a:extLst>
            </p:cNvPr>
            <p:cNvGrpSpPr/>
            <p:nvPr/>
          </p:nvGrpSpPr>
          <p:grpSpPr>
            <a:xfrm>
              <a:off x="3823198" y="3916388"/>
              <a:ext cx="558800" cy="586659"/>
              <a:chOff x="0" y="0"/>
              <a:chExt cx="812800" cy="812800"/>
            </a:xfrm>
          </p:grpSpPr>
          <p:sp>
            <p:nvSpPr>
              <p:cNvPr id="71" name="Freeform 9">
                <a:extLst>
                  <a:ext uri="{FF2B5EF4-FFF2-40B4-BE49-F238E27FC236}">
                    <a16:creationId xmlns:a16="http://schemas.microsoft.com/office/drawing/2014/main" id="{54989D77-1AE7-CC91-08CB-FA4A2F18A1F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329" r="-25329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66" name="Group 10">
              <a:extLst>
                <a:ext uri="{FF2B5EF4-FFF2-40B4-BE49-F238E27FC236}">
                  <a16:creationId xmlns:a16="http://schemas.microsoft.com/office/drawing/2014/main" id="{17AE8730-C05C-60F1-D501-7E47FC0270A0}"/>
                </a:ext>
              </a:extLst>
            </p:cNvPr>
            <p:cNvGrpSpPr/>
            <p:nvPr/>
          </p:nvGrpSpPr>
          <p:grpSpPr>
            <a:xfrm>
              <a:off x="3677860" y="3150148"/>
              <a:ext cx="591997" cy="586659"/>
              <a:chOff x="0" y="0"/>
              <a:chExt cx="812800" cy="812800"/>
            </a:xfrm>
          </p:grpSpPr>
          <p:sp>
            <p:nvSpPr>
              <p:cNvPr id="70" name="Freeform 11">
                <a:extLst>
                  <a:ext uri="{FF2B5EF4-FFF2-40B4-BE49-F238E27FC236}">
                    <a16:creationId xmlns:a16="http://schemas.microsoft.com/office/drawing/2014/main" id="{37BD96D2-81DE-FCA5-85A2-185F66CADBD7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68" name="Group 12">
              <a:extLst>
                <a:ext uri="{FF2B5EF4-FFF2-40B4-BE49-F238E27FC236}">
                  <a16:creationId xmlns:a16="http://schemas.microsoft.com/office/drawing/2014/main" id="{65DA6807-EC0E-D7CF-9B04-39C3D0356624}"/>
                </a:ext>
              </a:extLst>
            </p:cNvPr>
            <p:cNvGrpSpPr/>
            <p:nvPr/>
          </p:nvGrpSpPr>
          <p:grpSpPr>
            <a:xfrm>
              <a:off x="4723761" y="3699054"/>
              <a:ext cx="591996" cy="586659"/>
              <a:chOff x="0" y="0"/>
              <a:chExt cx="812800" cy="812800"/>
            </a:xfrm>
          </p:grpSpPr>
          <p:sp>
            <p:nvSpPr>
              <p:cNvPr id="69" name="Freeform 13">
                <a:extLst>
                  <a:ext uri="{FF2B5EF4-FFF2-40B4-BE49-F238E27FC236}">
                    <a16:creationId xmlns:a16="http://schemas.microsoft.com/office/drawing/2014/main" id="{2DEFF676-466A-C6A8-9A50-1240B2AB6A1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8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73" name="TextBox 21">
            <a:extLst>
              <a:ext uri="{FF2B5EF4-FFF2-40B4-BE49-F238E27FC236}">
                <a16:creationId xmlns:a16="http://schemas.microsoft.com/office/drawing/2014/main" id="{231A684E-9F42-90AD-7ED9-CB52B6B33D61}"/>
              </a:ext>
            </a:extLst>
          </p:cNvPr>
          <p:cNvSpPr txBox="1"/>
          <p:nvPr/>
        </p:nvSpPr>
        <p:spPr>
          <a:xfrm>
            <a:off x="3346450" y="3777590"/>
            <a:ext cx="2357576" cy="244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285"/>
              </a:lnSpc>
              <a:spcBef>
                <a:spcPct val="0"/>
              </a:spcBef>
            </a:pPr>
            <a:r>
              <a:rPr lang="en-US" sz="800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ドリームネクサス</a:t>
            </a:r>
            <a:r>
              <a:rPr lang="en-US" sz="7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× </a:t>
            </a:r>
            <a:r>
              <a:rPr lang="en-US" sz="700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ビッグデータ</a:t>
            </a:r>
            <a:endParaRPr lang="en-US" sz="7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Freeform 4">
            <a:extLst>
              <a:ext uri="{FF2B5EF4-FFF2-40B4-BE49-F238E27FC236}">
                <a16:creationId xmlns:a16="http://schemas.microsoft.com/office/drawing/2014/main" id="{5625116F-00F6-E1D8-4AF5-CC32ACD7D755}"/>
              </a:ext>
            </a:extLst>
          </p:cNvPr>
          <p:cNvSpPr/>
          <p:nvPr/>
        </p:nvSpPr>
        <p:spPr>
          <a:xfrm>
            <a:off x="5832197" y="3123763"/>
            <a:ext cx="899587" cy="577258"/>
          </a:xfrm>
          <a:custGeom>
            <a:avLst/>
            <a:gdLst/>
            <a:ahLst/>
            <a:cxnLst/>
            <a:rect l="l" t="t" r="r" b="b"/>
            <a:pathLst>
              <a:path w="1366880" h="1195398">
                <a:moveTo>
                  <a:pt x="0" y="0"/>
                </a:moveTo>
                <a:lnTo>
                  <a:pt x="1366880" y="0"/>
                </a:lnTo>
                <a:lnTo>
                  <a:pt x="1366880" y="1195398"/>
                </a:lnTo>
                <a:lnTo>
                  <a:pt x="0" y="119539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5" name="object 8">
            <a:extLst>
              <a:ext uri="{FF2B5EF4-FFF2-40B4-BE49-F238E27FC236}">
                <a16:creationId xmlns:a16="http://schemas.microsoft.com/office/drawing/2014/main" id="{9F910F11-246C-1C2A-1287-EA532F970BCB}"/>
              </a:ext>
            </a:extLst>
          </p:cNvPr>
          <p:cNvSpPr txBox="1"/>
          <p:nvPr/>
        </p:nvSpPr>
        <p:spPr>
          <a:xfrm>
            <a:off x="2934221" y="2578627"/>
            <a:ext cx="6532879" cy="1517223"/>
          </a:xfrm>
          <a:prstGeom prst="rect">
            <a:avLst/>
          </a:prstGeom>
          <a:ln w="50800">
            <a:solidFill>
              <a:srgbClr val="C9E7F6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DB2B06D8-2B72-48AF-AD30-13D560040698}"/>
              </a:ext>
            </a:extLst>
          </p:cNvPr>
          <p:cNvGrpSpPr/>
          <p:nvPr/>
        </p:nvGrpSpPr>
        <p:grpSpPr>
          <a:xfrm>
            <a:off x="7560998" y="2918611"/>
            <a:ext cx="1012607" cy="1039606"/>
            <a:chOff x="7596929" y="3103733"/>
            <a:chExt cx="1439692" cy="1439692"/>
          </a:xfrm>
        </p:grpSpPr>
        <p:pic>
          <p:nvPicPr>
            <p:cNvPr id="77" name="図 76" descr="アイコン&#10;&#10;自動的に生成された説明">
              <a:extLst>
                <a:ext uri="{FF2B5EF4-FFF2-40B4-BE49-F238E27FC236}">
                  <a16:creationId xmlns:a16="http://schemas.microsoft.com/office/drawing/2014/main" id="{5811D0C7-DBDD-F8EF-3FA7-B384E6FBF4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929" y="3103733"/>
              <a:ext cx="1439692" cy="1439692"/>
            </a:xfrm>
            <a:prstGeom prst="rect">
              <a:avLst/>
            </a:prstGeom>
          </p:spPr>
        </p:pic>
        <p:sp>
          <p:nvSpPr>
            <p:cNvPr id="78" name="Freeform 4">
              <a:extLst>
                <a:ext uri="{FF2B5EF4-FFF2-40B4-BE49-F238E27FC236}">
                  <a16:creationId xmlns:a16="http://schemas.microsoft.com/office/drawing/2014/main" id="{0528A508-1B71-7D4D-D610-4FFE21000084}"/>
                </a:ext>
              </a:extLst>
            </p:cNvPr>
            <p:cNvSpPr/>
            <p:nvPr/>
          </p:nvSpPr>
          <p:spPr>
            <a:xfrm>
              <a:off x="7724778" y="3856083"/>
              <a:ext cx="548750" cy="534942"/>
            </a:xfrm>
            <a:custGeom>
              <a:avLst/>
              <a:gdLst/>
              <a:ahLst/>
              <a:cxnLst/>
              <a:rect l="l" t="t" r="r" b="b"/>
              <a:pathLst>
                <a:path w="1037236" h="1037236">
                  <a:moveTo>
                    <a:pt x="0" y="0"/>
                  </a:moveTo>
                  <a:lnTo>
                    <a:pt x="1037236" y="0"/>
                  </a:lnTo>
                  <a:lnTo>
                    <a:pt x="1037236" y="1037236"/>
                  </a:lnTo>
                  <a:lnTo>
                    <a:pt x="0" y="10372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79" name="Freeform 20">
              <a:extLst>
                <a:ext uri="{FF2B5EF4-FFF2-40B4-BE49-F238E27FC236}">
                  <a16:creationId xmlns:a16="http://schemas.microsoft.com/office/drawing/2014/main" id="{CD96B234-620E-4A01-4414-AA929DAE6CDB}"/>
                </a:ext>
              </a:extLst>
            </p:cNvPr>
            <p:cNvSpPr/>
            <p:nvPr/>
          </p:nvSpPr>
          <p:spPr>
            <a:xfrm>
              <a:off x="7635933" y="3171825"/>
              <a:ext cx="548751" cy="534942"/>
            </a:xfrm>
            <a:custGeom>
              <a:avLst/>
              <a:gdLst/>
              <a:ahLst/>
              <a:cxnLst/>
              <a:rect l="l" t="t" r="r" b="b"/>
              <a:pathLst>
                <a:path w="809527" h="809527">
                  <a:moveTo>
                    <a:pt x="0" y="0"/>
                  </a:moveTo>
                  <a:lnTo>
                    <a:pt x="809527" y="0"/>
                  </a:lnTo>
                  <a:lnTo>
                    <a:pt x="809527" y="809527"/>
                  </a:lnTo>
                  <a:lnTo>
                    <a:pt x="0" y="8095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80" name="Freeform 21">
              <a:extLst>
                <a:ext uri="{FF2B5EF4-FFF2-40B4-BE49-F238E27FC236}">
                  <a16:creationId xmlns:a16="http://schemas.microsoft.com/office/drawing/2014/main" id="{4082E0F1-C111-E0C8-8FA5-0B9A86A6C96C}"/>
                </a:ext>
              </a:extLst>
            </p:cNvPr>
            <p:cNvSpPr/>
            <p:nvPr/>
          </p:nvSpPr>
          <p:spPr>
            <a:xfrm>
              <a:off x="8451708" y="3475082"/>
              <a:ext cx="548750" cy="534943"/>
            </a:xfrm>
            <a:custGeom>
              <a:avLst/>
              <a:gdLst/>
              <a:ahLst/>
              <a:cxnLst/>
              <a:rect l="l" t="t" r="r" b="b"/>
              <a:pathLst>
                <a:path w="821027" h="821027">
                  <a:moveTo>
                    <a:pt x="0" y="0"/>
                  </a:moveTo>
                  <a:lnTo>
                    <a:pt x="821027" y="0"/>
                  </a:lnTo>
                  <a:lnTo>
                    <a:pt x="821027" y="821027"/>
                  </a:lnTo>
                  <a:lnTo>
                    <a:pt x="0" y="8210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81" name="object 95">
            <a:extLst>
              <a:ext uri="{FF2B5EF4-FFF2-40B4-BE49-F238E27FC236}">
                <a16:creationId xmlns:a16="http://schemas.microsoft.com/office/drawing/2014/main" id="{20369E3D-3157-CEC7-1A0E-8B610D17B304}"/>
              </a:ext>
            </a:extLst>
          </p:cNvPr>
          <p:cNvSpPr txBox="1"/>
          <p:nvPr/>
        </p:nvSpPr>
        <p:spPr>
          <a:xfrm>
            <a:off x="3697297" y="2675136"/>
            <a:ext cx="2897909" cy="1384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/>
            <a:r>
              <a:rPr lang="ja-JP" altLang="en-US" sz="900" b="1" spc="-6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配信先に各種</a:t>
            </a:r>
            <a:r>
              <a:rPr lang="en-US" altLang="ja-JP" sz="900" b="1" spc="-6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SNS</a:t>
            </a:r>
            <a:r>
              <a:rPr lang="ja-JP" altLang="en-US" sz="900" b="1" spc="-6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を指定することが可能</a:t>
            </a:r>
            <a:r>
              <a:rPr lang="ja-JP" altLang="en-US" sz="900" b="1" dirty="0">
                <a:solidFill>
                  <a:srgbClr val="002060"/>
                </a:solidFill>
                <a:latin typeface="+mn-ea"/>
              </a:rPr>
              <a:t>　</a:t>
            </a:r>
            <a:r>
              <a:rPr lang="en-US" altLang="ja-JP" sz="900" b="1" dirty="0">
                <a:solidFill>
                  <a:srgbClr val="002060"/>
                </a:solidFill>
                <a:latin typeface="+mn-ea"/>
              </a:rPr>
              <a:t>※</a:t>
            </a:r>
            <a:r>
              <a:rPr lang="ja-JP" altLang="en-US" sz="900" b="1" dirty="0">
                <a:solidFill>
                  <a:srgbClr val="002060"/>
                </a:solidFill>
                <a:latin typeface="+mn-ea"/>
              </a:rPr>
              <a:t>一部メニューを除く</a:t>
            </a:r>
          </a:p>
        </p:txBody>
      </p:sp>
      <p:sp>
        <p:nvSpPr>
          <p:cNvPr id="82" name="object 23">
            <a:extLst>
              <a:ext uri="{FF2B5EF4-FFF2-40B4-BE49-F238E27FC236}">
                <a16:creationId xmlns:a16="http://schemas.microsoft.com/office/drawing/2014/main" id="{33F755BC-3F2D-5D21-46C4-A0728F832560}"/>
              </a:ext>
            </a:extLst>
          </p:cNvPr>
          <p:cNvSpPr txBox="1"/>
          <p:nvPr/>
        </p:nvSpPr>
        <p:spPr>
          <a:xfrm>
            <a:off x="6795401" y="3882365"/>
            <a:ext cx="242797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en-US" altLang="ja-JP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Meta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（</a:t>
            </a:r>
            <a:r>
              <a:rPr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Facebook/Instagram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）は配信先指定可</a:t>
            </a:r>
            <a:endParaRPr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93" name="図 92">
            <a:extLst>
              <a:ext uri="{FF2B5EF4-FFF2-40B4-BE49-F238E27FC236}">
                <a16:creationId xmlns:a16="http://schemas.microsoft.com/office/drawing/2014/main" id="{9FE5DBE3-0080-13C5-A9B3-59F8D61C4D04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400" y="1263650"/>
            <a:ext cx="228600" cy="355600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4E88026A-0343-D8E2-0BAA-58C33B707BB1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7817" y="1289181"/>
            <a:ext cx="431800" cy="292100"/>
          </a:xfrm>
          <a:prstGeom prst="rect">
            <a:avLst/>
          </a:prstGeom>
        </p:spPr>
      </p:pic>
      <p:sp>
        <p:nvSpPr>
          <p:cNvPr id="96" name="object 9">
            <a:extLst>
              <a:ext uri="{FF2B5EF4-FFF2-40B4-BE49-F238E27FC236}">
                <a16:creationId xmlns:a16="http://schemas.microsoft.com/office/drawing/2014/main" id="{B922FA22-9573-AD2D-F567-C00CE4CFADB2}"/>
              </a:ext>
            </a:extLst>
          </p:cNvPr>
          <p:cNvSpPr txBox="1"/>
          <p:nvPr/>
        </p:nvSpPr>
        <p:spPr>
          <a:xfrm>
            <a:off x="1281334" y="1020665"/>
            <a:ext cx="403860" cy="1361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40" dirty="0">
                <a:solidFill>
                  <a:srgbClr val="00206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デバイス</a:t>
            </a:r>
            <a:endParaRPr lang="ja-JP" altLang="en-US" sz="800" dirty="0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aphicFrame>
        <p:nvGraphicFramePr>
          <p:cNvPr id="97" name="表 96">
            <a:extLst>
              <a:ext uri="{FF2B5EF4-FFF2-40B4-BE49-F238E27FC236}">
                <a16:creationId xmlns:a16="http://schemas.microsoft.com/office/drawing/2014/main" id="{92D9A969-5163-43B0-CF1D-C00C994584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845076"/>
              </p:ext>
            </p:extLst>
          </p:nvPr>
        </p:nvGraphicFramePr>
        <p:xfrm>
          <a:off x="3053579" y="1335405"/>
          <a:ext cx="6397787" cy="1036320"/>
        </p:xfrm>
        <a:graphic>
          <a:graphicData uri="http://schemas.openxmlformats.org/drawingml/2006/table">
            <a:tbl>
              <a:tblPr/>
              <a:tblGrid>
                <a:gridCol w="936000">
                  <a:extLst>
                    <a:ext uri="{9D8B030D-6E8A-4147-A177-3AD203B41FA5}">
                      <a16:colId xmlns:a16="http://schemas.microsoft.com/office/drawing/2014/main" val="3260253075"/>
                    </a:ext>
                  </a:extLst>
                </a:gridCol>
                <a:gridCol w="949547">
                  <a:extLst>
                    <a:ext uri="{9D8B030D-6E8A-4147-A177-3AD203B41FA5}">
                      <a16:colId xmlns:a16="http://schemas.microsoft.com/office/drawing/2014/main" val="2724766567"/>
                    </a:ext>
                  </a:extLst>
                </a:gridCol>
                <a:gridCol w="828000">
                  <a:extLst>
                    <a:ext uri="{9D8B030D-6E8A-4147-A177-3AD203B41FA5}">
                      <a16:colId xmlns:a16="http://schemas.microsoft.com/office/drawing/2014/main" val="345178995"/>
                    </a:ext>
                  </a:extLst>
                </a:gridCol>
                <a:gridCol w="1519274">
                  <a:extLst>
                    <a:ext uri="{9D8B030D-6E8A-4147-A177-3AD203B41FA5}">
                      <a16:colId xmlns:a16="http://schemas.microsoft.com/office/drawing/2014/main" val="378068902"/>
                    </a:ext>
                  </a:extLst>
                </a:gridCol>
                <a:gridCol w="949547">
                  <a:extLst>
                    <a:ext uri="{9D8B030D-6E8A-4147-A177-3AD203B41FA5}">
                      <a16:colId xmlns:a16="http://schemas.microsoft.com/office/drawing/2014/main" val="3274526658"/>
                    </a:ext>
                  </a:extLst>
                </a:gridCol>
                <a:gridCol w="1215419">
                  <a:extLst>
                    <a:ext uri="{9D8B030D-6E8A-4147-A177-3AD203B41FA5}">
                      <a16:colId xmlns:a16="http://schemas.microsoft.com/office/drawing/2014/main" val="2643223044"/>
                    </a:ext>
                  </a:extLst>
                </a:gridCol>
              </a:tblGrid>
              <a:tr h="128571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共通テスト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大学院情報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大学理系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子ども有（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4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歳の幼稚園児）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就職相談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【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就職・転職系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】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2187472"/>
                  </a:ext>
                </a:extLst>
              </a:tr>
              <a:tr h="67611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大学受験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zh-TW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受験対策、個別指導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大学文系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子ども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有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6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12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歳の小学生）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引越し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エンジニア・技術系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7250097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専門学校　　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社会人向け大学</a:t>
                      </a:r>
                      <a:endParaRPr lang="en-US" altLang="ja-JP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学習塾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子ども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有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（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13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17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歳）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0" lang="ja-JP" altLang="en-US" sz="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游ゴシック" panose="020B0400000000000000" pitchFamily="50" charset="-128"/>
                          <a:cs typeface="+mn-cs"/>
                        </a:rPr>
                        <a:t>教習所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事務系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7064511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高校受験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ビジネススクール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予備校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海外留学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リクルートスーツ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営業・マーケティング系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313686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just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中学受験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音楽大学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育児、教育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インターン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教職員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+mn-ea"/>
                        </a:rPr>
                        <a:t>法律系</a:t>
                      </a:r>
                      <a:endParaRPr lang="en-US" altLang="ja-JP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+mn-ea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23231656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大学・短期大学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医学部 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幼児教育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就活・新卒採用</a:t>
                      </a:r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医療教育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公務員・行政系</a:t>
                      </a:r>
                      <a:endParaRPr 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1736472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受験情報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経営学部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英会話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求人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看護教育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etc</a:t>
                      </a:r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841431"/>
                  </a:ext>
                </a:extLst>
              </a:tr>
              <a:tr h="128571"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013423"/>
                  </a:ext>
                </a:extLst>
              </a:tr>
            </a:tbl>
          </a:graphicData>
        </a:graphic>
      </p:graphicFrame>
      <p:pic>
        <p:nvPicPr>
          <p:cNvPr id="98" name="図 97">
            <a:extLst>
              <a:ext uri="{FF2B5EF4-FFF2-40B4-BE49-F238E27FC236}">
                <a16:creationId xmlns:a16="http://schemas.microsoft.com/office/drawing/2014/main" id="{C62C500E-444B-3141-DC8C-7325744865A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2043" y="2717800"/>
            <a:ext cx="457200" cy="482600"/>
          </a:xfrm>
          <a:prstGeom prst="rect">
            <a:avLst/>
          </a:prstGeom>
        </p:spPr>
      </p:pic>
      <p:pic>
        <p:nvPicPr>
          <p:cNvPr id="99" name="図 98">
            <a:extLst>
              <a:ext uri="{FF2B5EF4-FFF2-40B4-BE49-F238E27FC236}">
                <a16:creationId xmlns:a16="http://schemas.microsoft.com/office/drawing/2014/main" id="{BE398CF2-4AC7-BBEA-E0C1-C8CF11DE7265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0058" y="2705100"/>
            <a:ext cx="533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タイトル 93">
            <a:extLst>
              <a:ext uri="{FF2B5EF4-FFF2-40B4-BE49-F238E27FC236}">
                <a16:creationId xmlns:a16="http://schemas.microsoft.com/office/drawing/2014/main" id="{2F7FF386-B0EF-F68D-722D-0B3022B42349}"/>
              </a:ext>
            </a:extLst>
          </p:cNvPr>
          <p:cNvSpPr txBox="1">
            <a:spLocks/>
          </p:cNvSpPr>
          <p:nvPr/>
        </p:nvSpPr>
        <p:spPr>
          <a:xfrm>
            <a:off x="390124" y="272002"/>
            <a:ext cx="8543925" cy="403359"/>
          </a:xfrm>
          <a:prstGeom prst="rect">
            <a:avLst/>
          </a:prstGeom>
        </p:spPr>
        <p:txBody>
          <a:bodyPr lIns="0" tIns="180000" anchor="ctr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1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高額学費向け配信プラン</a:t>
            </a:r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2" name="Picture 2" descr="C:\Users\shuhei.nagane\Desktop\各ロゴ\s_logo_150508.jpg">
            <a:extLst>
              <a:ext uri="{FF2B5EF4-FFF2-40B4-BE49-F238E27FC236}">
                <a16:creationId xmlns:a16="http://schemas.microsoft.com/office/drawing/2014/main" id="{4B7FA8BC-B467-1AAF-C9A2-89B8781A5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51" y="3215990"/>
            <a:ext cx="1266825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" name="表 43">
            <a:extLst>
              <a:ext uri="{FF2B5EF4-FFF2-40B4-BE49-F238E27FC236}">
                <a16:creationId xmlns:a16="http://schemas.microsoft.com/office/drawing/2014/main" id="{4CBC8AE3-64A7-B855-101E-9C7E5BA9C1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798275"/>
              </p:ext>
            </p:extLst>
          </p:nvPr>
        </p:nvGraphicFramePr>
        <p:xfrm>
          <a:off x="405550" y="5268955"/>
          <a:ext cx="9008800" cy="994446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4906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7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7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04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661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6626">
                  <a:extLst>
                    <a:ext uri="{9D8B030D-6E8A-4147-A177-3AD203B41FA5}">
                      <a16:colId xmlns:a16="http://schemas.microsoft.com/office/drawing/2014/main" val="2298414536"/>
                    </a:ext>
                  </a:extLst>
                </a:gridCol>
                <a:gridCol w="10405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870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コース名</a:t>
                      </a:r>
                    </a:p>
                  </a:txBody>
                  <a:tcPr marL="77186" marR="77186" marT="38617" marB="386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デバイス</a:t>
                      </a:r>
                      <a:endParaRPr lang="ja-JP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617" marB="386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メニュー名</a:t>
                      </a:r>
                      <a:endParaRPr lang="en-US" altLang="ja-JP" sz="900" b="1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617" marB="386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課金形態</a:t>
                      </a:r>
                      <a:endParaRPr lang="en-US" altLang="ja-JP" sz="900" b="1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97" marB="3861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セグメント・リーチ層</a:t>
                      </a:r>
                      <a:endParaRPr lang="zh-TW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617" marB="386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月額 </a:t>
                      </a:r>
                      <a:b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最低掲載予算</a:t>
                      </a:r>
                      <a:endParaRPr lang="zh-TW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6000" marR="36000" marT="14400" marB="7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最小対応エリア</a:t>
                      </a:r>
                      <a:endParaRPr lang="en-US" altLang="zh-TW" sz="900" b="1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617" marB="3863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87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09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53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endParaRPr lang="ja-JP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53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富裕層・エリートリーチ</a:t>
                      </a:r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53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予算運用型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（クリック単価変動）</a:t>
                      </a:r>
                    </a:p>
                  </a:txBody>
                  <a:tcPr marL="77186" marR="77186" marT="537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</a:t>
                      </a:r>
                      <a:r>
                        <a:rPr lang="en-US" altLang="ja-JP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40</a:t>
                      </a: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lang="en-US" altLang="ja-JP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</a:t>
                      </a: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代の高校生の子を持つ親</a:t>
                      </a: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（男女）</a:t>
                      </a:r>
                      <a:endParaRPr lang="en-US" altLang="ja-JP" sz="8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・年収</a:t>
                      </a:r>
                      <a:r>
                        <a:rPr lang="en-US" altLang="ja-JP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1000</a:t>
                      </a: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</a:t>
                      </a:r>
                      <a:endParaRPr lang="en-US" altLang="ja-JP" sz="8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・医師</a:t>
                      </a:r>
                      <a:r>
                        <a:rPr lang="en-US" altLang="ja-JP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/</a:t>
                      </a: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士業、経営者</a:t>
                      </a:r>
                      <a:r>
                        <a:rPr lang="en-US" altLang="ja-JP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/</a:t>
                      </a: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役員、高所得企業従事者</a:t>
                      </a:r>
                      <a:endParaRPr lang="en-US" altLang="ja-JP" sz="8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ctr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・医学部、海外留学検討層</a:t>
                      </a:r>
                      <a:endParaRPr lang="en-US" altLang="ja-JP" sz="80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7186" marR="77186" marT="53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altLang="ja-JP" sz="9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¥100,000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6000" marR="36000" marT="14400" marB="7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都道府県単位</a:t>
                      </a:r>
                    </a:p>
                  </a:txBody>
                  <a:tcPr marL="77186" marR="77186" marT="537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8" name="Picture 12" descr="PC配信専用ドリームネクサス">
            <a:extLst>
              <a:ext uri="{FF2B5EF4-FFF2-40B4-BE49-F238E27FC236}">
                <a16:creationId xmlns:a16="http://schemas.microsoft.com/office/drawing/2014/main" id="{F9C922AC-E398-10C7-D703-6E48E19D3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721"/>
          <a:stretch>
            <a:fillRect/>
          </a:stretch>
        </p:blipFill>
        <p:spPr bwMode="auto">
          <a:xfrm>
            <a:off x="491651" y="5724426"/>
            <a:ext cx="1266825" cy="428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図 13" descr="モニター が含まれている画像&#10;&#10;非常に高い精度で生成された説明">
            <a:extLst>
              <a:ext uri="{FF2B5EF4-FFF2-40B4-BE49-F238E27FC236}">
                <a16:creationId xmlns:a16="http://schemas.microsoft.com/office/drawing/2014/main" id="{8EAD1A3B-CDC0-5B2C-394F-BB0830CA00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53" y="5735678"/>
            <a:ext cx="3524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図 13" descr="モニター が含まれている画像&#10;&#10;非常に高い精度で生成された説明">
            <a:extLst>
              <a:ext uri="{FF2B5EF4-FFF2-40B4-BE49-F238E27FC236}">
                <a16:creationId xmlns:a16="http://schemas.microsoft.com/office/drawing/2014/main" id="{23B1F9F2-DEAB-99BF-A2B9-28BBB14B0A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7253" y="3374634"/>
            <a:ext cx="3524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加算記号 50">
            <a:extLst>
              <a:ext uri="{FF2B5EF4-FFF2-40B4-BE49-F238E27FC236}">
                <a16:creationId xmlns:a16="http://schemas.microsoft.com/office/drawing/2014/main" id="{3E09B66E-EE44-27EB-FE03-4B5D850E6813}"/>
              </a:ext>
            </a:extLst>
          </p:cNvPr>
          <p:cNvSpPr/>
          <p:nvPr/>
        </p:nvSpPr>
        <p:spPr>
          <a:xfrm>
            <a:off x="4683125" y="4000057"/>
            <a:ext cx="539750" cy="547687"/>
          </a:xfrm>
          <a:prstGeom prst="mathPlus">
            <a:avLst>
              <a:gd name="adj1" fmla="val 690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52" name="正方形/長方形 3">
            <a:extLst>
              <a:ext uri="{FF2B5EF4-FFF2-40B4-BE49-F238E27FC236}">
                <a16:creationId xmlns:a16="http://schemas.microsoft.com/office/drawing/2014/main" id="{41717CCE-C3D4-A67A-43AE-4A716623DF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4697456"/>
            <a:ext cx="7148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親世代向け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=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 医師（勤務医＆開業医を含む）や、高所得者層に配信</a:t>
            </a:r>
          </a:p>
        </p:txBody>
      </p:sp>
      <p:sp>
        <p:nvSpPr>
          <p:cNvPr id="53" name="正方形/長方形 28">
            <a:extLst>
              <a:ext uri="{FF2B5EF4-FFF2-40B4-BE49-F238E27FC236}">
                <a16:creationId xmlns:a16="http://schemas.microsoft.com/office/drawing/2014/main" id="{C7CF8F24-479C-5C4D-4F4D-7ABA80290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7" y="2316896"/>
            <a:ext cx="85605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b="1" u="sng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学生向け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=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 医学部／予備校／海外留学を検討している層に配信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9882DFE7-F95E-041D-B19E-B77A8372AE9D}"/>
              </a:ext>
            </a:extLst>
          </p:cNvPr>
          <p:cNvSpPr txBox="1"/>
          <p:nvPr/>
        </p:nvSpPr>
        <p:spPr>
          <a:xfrm>
            <a:off x="388938" y="1184118"/>
            <a:ext cx="93376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医学部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／</a:t>
            </a:r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予備校／海外留学など高額な学費向け商材に対し学生及び親世代を狙った</a:t>
            </a:r>
            <a:endParaRPr kumimoji="1" lang="en-US" altLang="ja-JP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l"/>
            <a:r>
              <a:rPr kumimoji="1"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ターゲティングが可能な配信プランとなります。</a:t>
            </a:r>
          </a:p>
        </p:txBody>
      </p:sp>
      <p:graphicFrame>
        <p:nvGraphicFramePr>
          <p:cNvPr id="55" name="表 54">
            <a:extLst>
              <a:ext uri="{FF2B5EF4-FFF2-40B4-BE49-F238E27FC236}">
                <a16:creationId xmlns:a16="http://schemas.microsoft.com/office/drawing/2014/main" id="{1D9A466D-397A-427C-F79D-F52D20EBE6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490398"/>
              </p:ext>
            </p:extLst>
          </p:nvPr>
        </p:nvGraphicFramePr>
        <p:xfrm>
          <a:off x="405550" y="2889427"/>
          <a:ext cx="9008800" cy="960918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485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5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65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82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378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7933">
                  <a:extLst>
                    <a:ext uri="{9D8B030D-6E8A-4147-A177-3AD203B41FA5}">
                      <a16:colId xmlns:a16="http://schemas.microsoft.com/office/drawing/2014/main" val="3698388951"/>
                    </a:ext>
                  </a:extLst>
                </a:gridCol>
                <a:gridCol w="1067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383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コース名</a:t>
                      </a: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デバイス</a:t>
                      </a:r>
                      <a:endParaRPr lang="ja-JP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メニュー名</a:t>
                      </a:r>
                      <a:endParaRPr lang="en-US" altLang="ja-JP" sz="900" b="1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課金形態</a:t>
                      </a:r>
                      <a:endParaRPr lang="en-US" altLang="ja-JP" sz="900" b="1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セグメント・リーチ層</a:t>
                      </a:r>
                      <a:endParaRPr lang="zh-TW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月額 </a:t>
                      </a:r>
                      <a:b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900" b="1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最低掲載予算</a:t>
                      </a:r>
                      <a:endParaRPr lang="zh-TW" altLang="en-US" sz="900" b="1" i="0" u="none" strike="noStrike" dirty="0">
                        <a:solidFill>
                          <a:schemeClr val="bg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6000" marR="36000" marT="14400" marB="7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最小対応エリア</a:t>
                      </a:r>
                      <a:endParaRPr lang="en-US" altLang="zh-TW" sz="900" b="1" u="none" strike="noStrike" dirty="0">
                        <a:solidFill>
                          <a:srgbClr val="FFC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38583" marB="386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081">
                <a:tc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学生・親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ジオターゲティング</a:t>
                      </a: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予算運用型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（クリック単価変動）</a:t>
                      </a: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10000"/>
                        </a:lnSpc>
                      </a:pP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・</a:t>
                      </a:r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16</a:t>
                      </a: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～</a:t>
                      </a:r>
                      <a:r>
                        <a:rPr lang="en-US" altLang="ja-JP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18</a:t>
                      </a: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歳の高校生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pPr algn="l" fontAlgn="ctr">
                        <a:lnSpc>
                          <a:spcPct val="110000"/>
                        </a:lnSpc>
                      </a:pP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・進学検討層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  <a:cs typeface="メイリオ" panose="020B0604030504040204" pitchFamily="50" charset="-128"/>
                      </a:endParaRPr>
                    </a:p>
                    <a:p>
                      <a:pPr algn="l" fontAlgn="ctr">
                        <a:lnSpc>
                          <a:spcPct val="110000"/>
                        </a:lnSpc>
                      </a:pPr>
                      <a:r>
                        <a:rPr lang="ja-JP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メイリオ" panose="020B0604030504040204" pitchFamily="50" charset="-128"/>
                        </a:rPr>
                        <a:t>・医学部、海外留学検討層</a:t>
                      </a: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10000"/>
                        </a:lnSpc>
                      </a:pPr>
                      <a:r>
                        <a:rPr lang="en-US" altLang="ja-JP" sz="9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¥100,000</a:t>
                      </a:r>
                      <a:endParaRPr lang="en-US" altLang="ja-JP" sz="9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36000" marR="36000" marT="14400" marB="72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900" b="0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市単位  都内</a:t>
                      </a:r>
                      <a:r>
                        <a:rPr lang="en-US" altLang="ja-JP" sz="900" b="0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23</a:t>
                      </a:r>
                      <a:r>
                        <a:rPr lang="ja-JP" altLang="en-US" sz="900" b="0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区</a:t>
                      </a:r>
                      <a:endParaRPr lang="en-US" altLang="ja-JP" sz="900" b="0" i="0" spc="-10" dirty="0">
                        <a:solidFill>
                          <a:srgbClr val="231F2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900" b="0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特定地点半径</a:t>
                      </a:r>
                      <a:r>
                        <a:rPr lang="en-US" altLang="ja-JP" sz="900" b="0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3km~</a:t>
                      </a:r>
                      <a:endParaRPr lang="ja-JP" altLang="en-US" sz="900" b="0" i="0" spc="-10" dirty="0">
                        <a:solidFill>
                          <a:srgbClr val="231F2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77186" marR="77186" marT="53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650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ED58FE-2295-5C55-A97A-22345331D6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広告の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並行運用がおすすめ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0" name="Picture 5">
            <a:extLst>
              <a:ext uri="{FF2B5EF4-FFF2-40B4-BE49-F238E27FC236}">
                <a16:creationId xmlns:a16="http://schemas.microsoft.com/office/drawing/2014/main" id="{A1A5862A-FD19-8647-B9D4-7566DBD5981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p:blipFill>
        <p:spPr>
          <a:xfrm>
            <a:off x="854080" y="4769524"/>
            <a:ext cx="483196" cy="483196"/>
          </a:xfrm>
          <a:prstGeom prst="rect">
            <a:avLst/>
          </a:prstGeom>
        </p:spPr>
      </p:pic>
      <p:pic>
        <p:nvPicPr>
          <p:cNvPr id="22" name="Picture 7">
            <a:extLst>
              <a:ext uri="{FF2B5EF4-FFF2-40B4-BE49-F238E27FC236}">
                <a16:creationId xmlns:a16="http://schemas.microsoft.com/office/drawing/2014/main" id="{FA9B2453-9FD4-800A-9465-DDC92019DC2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54080" y="5558337"/>
            <a:ext cx="483196" cy="483196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94E9788C-90C2-BD6F-8723-8751C5243DF7}"/>
              </a:ext>
            </a:extLst>
          </p:cNvPr>
          <p:cNvGrpSpPr/>
          <p:nvPr/>
        </p:nvGrpSpPr>
        <p:grpSpPr>
          <a:xfrm>
            <a:off x="409530" y="881692"/>
            <a:ext cx="9059590" cy="2863766"/>
            <a:chOff x="389210" y="881692"/>
            <a:chExt cx="9059590" cy="2863766"/>
          </a:xfrm>
        </p:grpSpPr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94D862DF-6C61-D406-30F8-6FB0AAE40463}"/>
                </a:ext>
              </a:extLst>
            </p:cNvPr>
            <p:cNvSpPr/>
            <p:nvPr/>
          </p:nvSpPr>
          <p:spPr>
            <a:xfrm>
              <a:off x="389210" y="881692"/>
              <a:ext cx="9059590" cy="2863766"/>
            </a:xfrm>
            <a:prstGeom prst="rect">
              <a:avLst/>
            </a:prstGeom>
            <a:solidFill>
              <a:srgbClr val="FF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26" name="Picture 2" descr="SNS利用調査画像１">
              <a:extLst>
                <a:ext uri="{FF2B5EF4-FFF2-40B4-BE49-F238E27FC236}">
                  <a16:creationId xmlns:a16="http://schemas.microsoft.com/office/drawing/2014/main" id="{C11AB4F6-91F6-9B33-215A-10C2DD0201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717"/>
            <a:stretch/>
          </p:blipFill>
          <p:spPr bwMode="auto">
            <a:xfrm>
              <a:off x="1677964" y="881692"/>
              <a:ext cx="6550071" cy="2856647"/>
            </a:xfrm>
            <a:prstGeom prst="rect">
              <a:avLst/>
            </a:prstGeom>
            <a:solidFill>
              <a:srgbClr val="FFF5F5"/>
            </a:solidFill>
          </p:spPr>
        </p:pic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62890D7-9651-C401-9004-E30249AB1C14}"/>
              </a:ext>
            </a:extLst>
          </p:cNvPr>
          <p:cNvSpPr txBox="1"/>
          <p:nvPr/>
        </p:nvSpPr>
        <p:spPr>
          <a:xfrm>
            <a:off x="4470355" y="895741"/>
            <a:ext cx="35164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b="0" i="0" dirty="0" err="1">
                <a:solidFill>
                  <a:srgbClr val="252525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TesTee</a:t>
            </a:r>
            <a:r>
              <a:rPr lang="ja-JP" altLang="en-US" sz="1100" b="0" i="0" dirty="0">
                <a:solidFill>
                  <a:srgbClr val="252525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（テスティー）調べ：</a:t>
            </a:r>
            <a:r>
              <a:rPr lang="en-US" altLang="ja-JP" sz="1100" b="0" i="0" u="none" strike="noStrike" dirty="0">
                <a:solidFill>
                  <a:srgbClr val="50B2A2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hlinkClick r:id="rId5"/>
              </a:rPr>
              <a:t>https://www.testee.co</a:t>
            </a:r>
            <a:endParaRPr lang="ja-JP" altLang="en-US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E46FD6FB-DF25-E37E-7B9A-3738691B666E}"/>
              </a:ext>
            </a:extLst>
          </p:cNvPr>
          <p:cNvSpPr txBox="1"/>
          <p:nvPr/>
        </p:nvSpPr>
        <p:spPr>
          <a:xfrm>
            <a:off x="1473200" y="4841845"/>
            <a:ext cx="128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LINE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広告　　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F161109B-7131-3F9F-D323-9B18F1ECFD71}"/>
              </a:ext>
            </a:extLst>
          </p:cNvPr>
          <p:cNvSpPr txBox="1"/>
          <p:nvPr/>
        </p:nvSpPr>
        <p:spPr>
          <a:xfrm>
            <a:off x="1473200" y="5630658"/>
            <a:ext cx="172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Instagram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広告　　</a:t>
            </a:r>
            <a:endParaRPr kumimoji="1"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7BE1FAD2-C1C4-E099-1996-3D03C7EB7FD7}"/>
              </a:ext>
            </a:extLst>
          </p:cNvPr>
          <p:cNvSpPr txBox="1"/>
          <p:nvPr/>
        </p:nvSpPr>
        <p:spPr>
          <a:xfrm>
            <a:off x="3200400" y="4841845"/>
            <a:ext cx="624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代利用率：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95.0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％　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代利用率：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99.5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％　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※2023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年時点　　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88266C5-34D7-1E5C-612A-0906C0E31D79}"/>
              </a:ext>
            </a:extLst>
          </p:cNvPr>
          <p:cNvSpPr txBox="1"/>
          <p:nvPr/>
        </p:nvSpPr>
        <p:spPr>
          <a:xfrm>
            <a:off x="3200400" y="5630658"/>
            <a:ext cx="6248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代利用率：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72.9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％　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代利用率：</a:t>
            </a:r>
            <a:r>
              <a:rPr lang="en-US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78.8</a:t>
            </a:r>
            <a:r>
              <a:rPr lang="ja-JP" altLang="en-US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％　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※2023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年時点　　</a:t>
            </a:r>
            <a:endParaRPr lang="en-US" altLang="ja-JP" sz="1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E01F42B7-5ADD-F6B4-A2FC-6F1E4F46A056}"/>
              </a:ext>
            </a:extLst>
          </p:cNvPr>
          <p:cNvSpPr/>
          <p:nvPr/>
        </p:nvSpPr>
        <p:spPr>
          <a:xfrm>
            <a:off x="389210" y="3976368"/>
            <a:ext cx="9059590" cy="488418"/>
          </a:xfrm>
          <a:prstGeom prst="rect">
            <a:avLst/>
          </a:prstGeom>
          <a:solidFill>
            <a:srgbClr val="059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弊社では</a:t>
            </a:r>
            <a:r>
              <a:rPr lang="en-US" altLang="ja-JP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3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万円</a:t>
            </a:r>
            <a:r>
              <a:rPr lang="ja-JP" altLang="en-US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から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若年層の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主要な</a:t>
            </a:r>
            <a:r>
              <a:rPr lang="en-US" altLang="ja-JP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lang="ja-JP" altLang="en-US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アプリ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への広告出稿が可能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E029F1C-F74F-24A5-2156-8D1ABF62C1C5}"/>
              </a:ext>
            </a:extLst>
          </p:cNvPr>
          <p:cNvSpPr txBox="1"/>
          <p:nvPr/>
        </p:nvSpPr>
        <p:spPr>
          <a:xfrm>
            <a:off x="5336117" y="6240026"/>
            <a:ext cx="43558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総務省情報通信政策研究所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調べ</a:t>
            </a:r>
            <a:r>
              <a:rPr lang="ja-JP" altLang="en-US" sz="1100" b="0" i="0" dirty="0">
                <a:solidFill>
                  <a:srgbClr val="252525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：</a:t>
            </a:r>
            <a:r>
              <a:rPr lang="en-US" altLang="ja-JP" sz="1100" b="0" i="0" u="none" strike="noStrike" dirty="0">
                <a:solidFill>
                  <a:srgbClr val="5190D1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https://www.soumu.go.jp</a:t>
            </a:r>
            <a:endParaRPr lang="ja-JP" altLang="en-US" sz="1100" dirty="0">
              <a:solidFill>
                <a:srgbClr val="5190D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660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デザインの設定">
  <a:themeElements>
    <a:clrScheme name="ユーザー定義 281">
      <a:dk1>
        <a:srgbClr val="282828"/>
      </a:dk1>
      <a:lt1>
        <a:sysClr val="window" lastClr="FFFFFF"/>
      </a:lt1>
      <a:dk2>
        <a:srgbClr val="282828"/>
      </a:dk2>
      <a:lt2>
        <a:srgbClr val="E7E6E6"/>
      </a:lt2>
      <a:accent1>
        <a:srgbClr val="008FDA"/>
      </a:accent1>
      <a:accent2>
        <a:srgbClr val="F39400"/>
      </a:accent2>
      <a:accent3>
        <a:srgbClr val="FFFFFF"/>
      </a:accent3>
      <a:accent4>
        <a:srgbClr val="FFFFFF"/>
      </a:accent4>
      <a:accent5>
        <a:srgbClr val="FFFFFF"/>
      </a:accent5>
      <a:accent6>
        <a:srgbClr val="EAF0F2"/>
      </a:accent6>
      <a:hlink>
        <a:srgbClr val="0563C1"/>
      </a:hlink>
      <a:folHlink>
        <a:srgbClr val="954F72"/>
      </a:folHlink>
    </a:clrScheme>
    <a:fontScheme name="ユーザー定義 19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>
            <a:latin typeface="+mn-ea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10628</TotalTime>
  <Words>2420</Words>
  <Application>Microsoft Office PowerPoint</Application>
  <PresentationFormat>A4 210 x 297 mm</PresentationFormat>
  <Paragraphs>491</Paragraphs>
  <Slides>14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Meiryo UI</vt:lpstr>
      <vt:lpstr>ＭＳ Ｐゴシック</vt:lpstr>
      <vt:lpstr>メイリオ</vt:lpstr>
      <vt:lpstr>游ゴシック</vt:lpstr>
      <vt:lpstr>游ゴシック</vt:lpstr>
      <vt:lpstr>Arial</vt:lpstr>
      <vt:lpstr>Calibri</vt:lpstr>
      <vt:lpstr>Wingdings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SNS広告の並行運用がおすすめ</vt:lpstr>
      <vt:lpstr>入稿規定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DN</dc:creator>
  <cp:lastModifiedBy>玲那 後藤</cp:lastModifiedBy>
  <cp:revision>1151</cp:revision>
  <cp:lastPrinted>2022-06-28T02:40:20Z</cp:lastPrinted>
  <dcterms:created xsi:type="dcterms:W3CDTF">2014-06-05T03:00:59Z</dcterms:created>
  <dcterms:modified xsi:type="dcterms:W3CDTF">2026-06-26T01:34:50Z</dcterms:modified>
</cp:coreProperties>
</file>