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71" r:id="rId8"/>
    <p:sldId id="269" r:id="rId9"/>
    <p:sldId id="270" r:id="rId10"/>
    <p:sldId id="267" r:id="rId11"/>
    <p:sldId id="266" r:id="rId12"/>
  </p:sldIdLst>
  <p:sldSz cx="9753600" cy="7315200"/>
  <p:notesSz cx="6858000" cy="9144000"/>
  <p:embeddedFontLst>
    <p:embeddedFont>
      <p:font typeface="Meiryo UI" panose="020B0604030504040204" pitchFamily="50" charset="-128"/>
      <p:regular r:id="rId14"/>
      <p:bold r:id="rId15"/>
      <p:italic r:id="rId16"/>
      <p:boldItalic r:id="rId17"/>
    </p:embeddedFont>
    <p:embeddedFont>
      <p:font typeface="游ゴシック" panose="020B0400000000000000" pitchFamily="50" charset="-128"/>
      <p:regular r:id="rId18"/>
      <p:bold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14D"/>
    <a:srgbClr val="38B6FF"/>
    <a:srgbClr val="00B900"/>
    <a:srgbClr val="1D9BF0"/>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D0B463-59C5-46F0-9960-812CEDDBE697}" v="18" dt="2025-10-22T13:50:20.46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98" d="100"/>
          <a:sy n="98" d="100"/>
        </p:scale>
        <p:origin x="1788"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eyama@dream-arrow.com" userId="423b1c5a6ef1381c" providerId="LiveId" clId="{B906A155-0C50-468F-ABAC-4842F1194B62}"/>
    <pc:docChg chg="undo custSel modSld">
      <pc:chgData name="ueyama@dream-arrow.com" userId="423b1c5a6ef1381c" providerId="LiveId" clId="{B906A155-0C50-468F-ABAC-4842F1194B62}" dt="2022-06-07T05:30:34.026" v="770" actId="20577"/>
      <pc:docMkLst>
        <pc:docMk/>
      </pc:docMkLst>
      <pc:sldChg chg="modSp mod">
        <pc:chgData name="ueyama@dream-arrow.com" userId="423b1c5a6ef1381c" providerId="LiveId" clId="{B906A155-0C50-468F-ABAC-4842F1194B62}" dt="2022-06-07T02:56:27.616" v="105" actId="2711"/>
        <pc:sldMkLst>
          <pc:docMk/>
          <pc:sldMk cId="0" sldId="256"/>
        </pc:sldMkLst>
      </pc:sldChg>
      <pc:sldChg chg="addSp delSp modSp mod">
        <pc:chgData name="ueyama@dream-arrow.com" userId="423b1c5a6ef1381c" providerId="LiveId" clId="{B906A155-0C50-468F-ABAC-4842F1194B62}" dt="2022-06-07T03:44:32.464" v="617" actId="1036"/>
        <pc:sldMkLst>
          <pc:docMk/>
          <pc:sldMk cId="0" sldId="257"/>
        </pc:sldMkLst>
      </pc:sldChg>
      <pc:sldChg chg="addSp delSp modSp mod">
        <pc:chgData name="ueyama@dream-arrow.com" userId="423b1c5a6ef1381c" providerId="LiveId" clId="{B906A155-0C50-468F-ABAC-4842F1194B62}" dt="2022-06-07T05:30:34.026" v="770" actId="20577"/>
        <pc:sldMkLst>
          <pc:docMk/>
          <pc:sldMk cId="0" sldId="258"/>
        </pc:sldMkLst>
      </pc:sldChg>
      <pc:sldChg chg="addSp delSp modSp mod">
        <pc:chgData name="ueyama@dream-arrow.com" userId="423b1c5a6ef1381c" providerId="LiveId" clId="{B906A155-0C50-468F-ABAC-4842F1194B62}" dt="2022-06-07T04:02:29.818" v="721" actId="478"/>
        <pc:sldMkLst>
          <pc:docMk/>
          <pc:sldMk cId="0" sldId="259"/>
        </pc:sldMkLst>
      </pc:sldChg>
      <pc:sldChg chg="addSp delSp modSp mod">
        <pc:chgData name="ueyama@dream-arrow.com" userId="423b1c5a6ef1381c" providerId="LiveId" clId="{B906A155-0C50-468F-ABAC-4842F1194B62}" dt="2022-06-07T03:30:34.495" v="512" actId="1076"/>
        <pc:sldMkLst>
          <pc:docMk/>
          <pc:sldMk cId="0" sldId="260"/>
        </pc:sldMkLst>
      </pc:sldChg>
      <pc:sldChg chg="addSp delSp modSp mod">
        <pc:chgData name="ueyama@dream-arrow.com" userId="423b1c5a6ef1381c" providerId="LiveId" clId="{B906A155-0C50-468F-ABAC-4842F1194B62}" dt="2022-06-07T03:53:46.924" v="673" actId="207"/>
        <pc:sldMkLst>
          <pc:docMk/>
          <pc:sldMk cId="0" sldId="261"/>
        </pc:sldMkLst>
      </pc:sldChg>
      <pc:sldChg chg="addSp delSp modSp mod">
        <pc:chgData name="ueyama@dream-arrow.com" userId="423b1c5a6ef1381c" providerId="LiveId" clId="{B906A155-0C50-468F-ABAC-4842F1194B62}" dt="2022-06-07T03:39:37.564" v="560" actId="167"/>
        <pc:sldMkLst>
          <pc:docMk/>
          <pc:sldMk cId="0" sldId="262"/>
        </pc:sldMkLst>
      </pc:sldChg>
      <pc:sldChg chg="addSp delSp modSp mod">
        <pc:chgData name="ueyama@dream-arrow.com" userId="423b1c5a6ef1381c" providerId="LiveId" clId="{B906A155-0C50-468F-ABAC-4842F1194B62}" dt="2022-06-07T04:05:18.741" v="745" actId="1036"/>
        <pc:sldMkLst>
          <pc:docMk/>
          <pc:sldMk cId="0" sldId="263"/>
        </pc:sldMkLst>
      </pc:sldChg>
      <pc:sldChg chg="addSp delSp modSp mod">
        <pc:chgData name="ueyama@dream-arrow.com" userId="423b1c5a6ef1381c" providerId="LiveId" clId="{B906A155-0C50-468F-ABAC-4842F1194B62}" dt="2022-06-07T04:05:08.868" v="737" actId="1037"/>
        <pc:sldMkLst>
          <pc:docMk/>
          <pc:sldMk cId="0" sldId="26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32B33E-F1FD-4F53-8781-269DDEBC5684}" type="datetimeFigureOut">
              <a:rPr kumimoji="1" lang="ja-JP" altLang="en-US" smtClean="0"/>
              <a:t>2026/6/24</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723CF7A-B5E8-4B68-A747-7D8918024DAA}" type="slidenum">
              <a:rPr kumimoji="1" lang="ja-JP" altLang="en-US" smtClean="0"/>
              <a:t>‹#›</a:t>
            </a:fld>
            <a:endParaRPr kumimoji="1" lang="ja-JP" altLang="en-US"/>
          </a:p>
        </p:txBody>
      </p:sp>
    </p:spTree>
    <p:extLst>
      <p:ext uri="{BB962C8B-B14F-4D97-AF65-F5344CB8AC3E}">
        <p14:creationId xmlns:p14="http://schemas.microsoft.com/office/powerpoint/2010/main" val="303208785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6/24/2026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6/24/2026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6/24/2026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6/24/2026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6/24/2026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Meiryo UI" panose="020B0604030504040204" pitchFamily="50" charset="-128"/>
              </a:defRPr>
            </a:lvl1pPr>
          </a:lstStyle>
          <a:p>
            <a:fld id="{1D8BD707-D9CF-40AE-B4C6-C98DA3205C09}" type="datetimeFigureOut">
              <a:rPr lang="en-US" smtClean="0"/>
              <a:pPr/>
              <a:t>6/24/2026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Meiryo UI" panose="020B0604030504040204" pitchFamily="50" charset="-128"/>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Meiryo UI" panose="020B0604030504040204" pitchFamily="50" charset="-128"/>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eiryo UI" panose="020B0604030504040204" pitchFamily="50" charset="-128"/>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eiryo UI" panose="020B0604030504040204" pitchFamily="50" charset="-128"/>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eiryo UI" panose="020B0604030504040204" pitchFamily="50" charset="-128"/>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eiryo UI" panose="020B0604030504040204" pitchFamily="50" charset="-128"/>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eiryo UI" panose="020B0604030504040204" pitchFamily="50" charset="-128"/>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eiryo UI" panose="020B0604030504040204" pitchFamily="50" charset="-12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正方形/長方形 14">
            <a:extLst>
              <a:ext uri="{FF2B5EF4-FFF2-40B4-BE49-F238E27FC236}">
                <a16:creationId xmlns:a16="http://schemas.microsoft.com/office/drawing/2014/main" id="{E0505EDE-816E-3A10-10B8-51463C55CA9D}"/>
              </a:ext>
            </a:extLst>
          </p:cNvPr>
          <p:cNvSpPr/>
          <p:nvPr/>
        </p:nvSpPr>
        <p:spPr>
          <a:xfrm>
            <a:off x="0" y="6267764"/>
            <a:ext cx="9753600" cy="1047436"/>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pic>
        <p:nvPicPr>
          <p:cNvPr id="4" name="Picture 4"/>
          <p:cNvPicPr>
            <a:picLocks noChangeAspect="1"/>
          </p:cNvPicPr>
          <p:nvPr/>
        </p:nvPicPr>
        <p:blipFill>
          <a:blip r:embed="rId2">
            <a:alphaModFix amt="25000"/>
          </a:blip>
          <a:srcRect l="35455" t="38062" r="30018" b="36399"/>
          <a:stretch>
            <a:fillRect/>
          </a:stretch>
        </p:blipFill>
        <p:spPr>
          <a:xfrm>
            <a:off x="2420165" y="-143977"/>
            <a:ext cx="9816771" cy="7261142"/>
          </a:xfrm>
          <a:prstGeom prst="rect">
            <a:avLst/>
          </a:prstGeom>
        </p:spPr>
      </p:pic>
      <p:sp>
        <p:nvSpPr>
          <p:cNvPr id="8" name="TextBox 8"/>
          <p:cNvSpPr txBox="1"/>
          <p:nvPr/>
        </p:nvSpPr>
        <p:spPr>
          <a:xfrm>
            <a:off x="476250" y="453485"/>
            <a:ext cx="8791899" cy="218008"/>
          </a:xfrm>
          <a:prstGeom prst="rect">
            <a:avLst/>
          </a:prstGeom>
        </p:spPr>
        <p:txBody>
          <a:bodyPr lIns="0" tIns="0" rIns="0" bIns="0" rtlCol="0" anchor="t">
            <a:spAutoFit/>
          </a:bodyPr>
          <a:lstStyle/>
          <a:p>
            <a:pPr>
              <a:lnSpc>
                <a:spcPts val="1690"/>
              </a:lnSpc>
            </a:pPr>
            <a:r>
              <a:rPr lang="en-US" spc="156" dirty="0">
                <a:solidFill>
                  <a:srgbClr val="222222"/>
                </a:solidFill>
                <a:latin typeface="Meiryo UI" panose="020B0604030504040204" pitchFamily="50" charset="-128"/>
              </a:rPr>
              <a:t>Nexus Advertising </a:t>
            </a:r>
          </a:p>
        </p:txBody>
      </p:sp>
      <p:sp>
        <p:nvSpPr>
          <p:cNvPr id="12" name="TextBox 12"/>
          <p:cNvSpPr txBox="1"/>
          <p:nvPr/>
        </p:nvSpPr>
        <p:spPr>
          <a:xfrm>
            <a:off x="2911010" y="533400"/>
            <a:ext cx="6842590" cy="128240"/>
          </a:xfrm>
          <a:prstGeom prst="rect">
            <a:avLst/>
          </a:prstGeom>
        </p:spPr>
        <p:txBody>
          <a:bodyPr lIns="0" tIns="0" rIns="0" bIns="0" rtlCol="0" anchor="t">
            <a:spAutoFit/>
          </a:bodyPr>
          <a:lstStyle/>
          <a:p>
            <a:pPr>
              <a:lnSpc>
                <a:spcPts val="1035"/>
              </a:lnSpc>
            </a:pPr>
            <a:r>
              <a:rPr lang="en-US" sz="1000" spc="96" dirty="0">
                <a:solidFill>
                  <a:srgbClr val="222222"/>
                </a:solidFill>
                <a:latin typeface="Meiryo UI" panose="020B0604030504040204" pitchFamily="50" charset="-128"/>
              </a:rPr>
              <a:t>series</a:t>
            </a:r>
            <a:endParaRPr lang="en-US" sz="739" spc="96" dirty="0">
              <a:solidFill>
                <a:srgbClr val="222222"/>
              </a:solidFill>
              <a:latin typeface="Meiryo UI" panose="020B0604030504040204" pitchFamily="50" charset="-128"/>
            </a:endParaRPr>
          </a:p>
        </p:txBody>
      </p:sp>
      <p:sp>
        <p:nvSpPr>
          <p:cNvPr id="13" name="TextBox 13"/>
          <p:cNvSpPr txBox="1"/>
          <p:nvPr/>
        </p:nvSpPr>
        <p:spPr>
          <a:xfrm>
            <a:off x="285750" y="1448280"/>
            <a:ext cx="3647953" cy="2058320"/>
          </a:xfrm>
          <a:prstGeom prst="rect">
            <a:avLst/>
          </a:prstGeom>
        </p:spPr>
        <p:txBody>
          <a:bodyPr lIns="0" tIns="0" rIns="0" bIns="0" rtlCol="0" anchor="t">
            <a:spAutoFit/>
          </a:bodyPr>
          <a:lstStyle/>
          <a:p>
            <a:pPr algn="ctr">
              <a:lnSpc>
                <a:spcPts val="18000"/>
              </a:lnSpc>
            </a:pPr>
            <a:r>
              <a:rPr lang="en-US" sz="12857" dirty="0">
                <a:solidFill>
                  <a:srgbClr val="000000"/>
                </a:solidFill>
                <a:latin typeface="Meiryo UI" panose="020B0604030504040204" pitchFamily="50" charset="-128"/>
              </a:rPr>
              <a:t>SNS</a:t>
            </a:r>
          </a:p>
        </p:txBody>
      </p:sp>
      <p:sp>
        <p:nvSpPr>
          <p:cNvPr id="14" name="TextBox 14"/>
          <p:cNvSpPr txBox="1"/>
          <p:nvPr/>
        </p:nvSpPr>
        <p:spPr>
          <a:xfrm>
            <a:off x="3505200" y="2756702"/>
            <a:ext cx="4052245" cy="544380"/>
          </a:xfrm>
          <a:prstGeom prst="rect">
            <a:avLst/>
          </a:prstGeom>
        </p:spPr>
        <p:txBody>
          <a:bodyPr wrap="square" lIns="0" tIns="0" rIns="0" bIns="0" rtlCol="0" anchor="t">
            <a:spAutoFit/>
          </a:bodyPr>
          <a:lstStyle/>
          <a:p>
            <a:pPr algn="ctr">
              <a:lnSpc>
                <a:spcPts val="4759"/>
              </a:lnSpc>
            </a:pPr>
            <a:r>
              <a:rPr lang="en-US" sz="3399" dirty="0" err="1">
                <a:solidFill>
                  <a:srgbClr val="000000"/>
                </a:solidFill>
                <a:latin typeface="Meiryo UI" panose="020B0604030504040204" pitchFamily="50" charset="-128"/>
                <a:ea typeface="Meiryo UI" panose="020B0604030504040204" pitchFamily="50" charset="-128"/>
              </a:rPr>
              <a:t>広告配信サービス</a:t>
            </a:r>
            <a:endParaRPr lang="en-US" sz="3399" dirty="0">
              <a:solidFill>
                <a:srgbClr val="000000"/>
              </a:solidFill>
              <a:latin typeface="Meiryo UI" panose="020B0604030504040204" pitchFamily="50" charset="-128"/>
              <a:ea typeface="Meiryo UI" panose="020B0604030504040204" pitchFamily="50" charset="-128"/>
            </a:endParaRPr>
          </a:p>
        </p:txBody>
      </p:sp>
      <p:sp>
        <p:nvSpPr>
          <p:cNvPr id="16" name="TextBox 6">
            <a:extLst>
              <a:ext uri="{FF2B5EF4-FFF2-40B4-BE49-F238E27FC236}">
                <a16:creationId xmlns:a16="http://schemas.microsoft.com/office/drawing/2014/main" id="{B32954C3-5FD0-6B42-A7A6-600CCFF31245}"/>
              </a:ext>
            </a:extLst>
          </p:cNvPr>
          <p:cNvSpPr txBox="1"/>
          <p:nvPr/>
        </p:nvSpPr>
        <p:spPr>
          <a:xfrm>
            <a:off x="450516" y="6705600"/>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pic>
        <p:nvPicPr>
          <p:cNvPr id="19" name="図 18" descr="ロゴ&#10;&#10;自動的に生成された説明">
            <a:extLst>
              <a:ext uri="{FF2B5EF4-FFF2-40B4-BE49-F238E27FC236}">
                <a16:creationId xmlns:a16="http://schemas.microsoft.com/office/drawing/2014/main" id="{4A6D52FF-63E7-B91D-4B14-BD84BCBA78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8667" y="3769093"/>
            <a:ext cx="1641106" cy="1641106"/>
          </a:xfrm>
          <a:prstGeom prst="rect">
            <a:avLst/>
          </a:prstGeom>
        </p:spPr>
      </p:pic>
      <p:pic>
        <p:nvPicPr>
          <p:cNvPr id="5" name="図 4" descr="アイコン&#10;&#10;自動的に生成された説明">
            <a:extLst>
              <a:ext uri="{FF2B5EF4-FFF2-40B4-BE49-F238E27FC236}">
                <a16:creationId xmlns:a16="http://schemas.microsoft.com/office/drawing/2014/main" id="{CD35137B-7781-C68E-A504-C83F73B5F5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3483" y="3871589"/>
            <a:ext cx="1436117" cy="1436117"/>
          </a:xfrm>
          <a:prstGeom prst="rect">
            <a:avLst/>
          </a:prstGeom>
        </p:spPr>
      </p:pic>
      <p:pic>
        <p:nvPicPr>
          <p:cNvPr id="7" name="図 6" descr="アイコン&#10;&#10;自動的に生成された説明">
            <a:extLst>
              <a:ext uri="{FF2B5EF4-FFF2-40B4-BE49-F238E27FC236}">
                <a16:creationId xmlns:a16="http://schemas.microsoft.com/office/drawing/2014/main" id="{7E7A3F37-AA26-120E-92B5-F0E9AE4407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72053" y="3863574"/>
            <a:ext cx="1452147" cy="1452147"/>
          </a:xfrm>
          <a:prstGeom prst="rect">
            <a:avLst/>
          </a:prstGeom>
        </p:spPr>
      </p:pic>
      <p:pic>
        <p:nvPicPr>
          <p:cNvPr id="11" name="図 10" descr="挿絵 が含まれている画像&#10;&#10;自動的に生成された説明">
            <a:extLst>
              <a:ext uri="{FF2B5EF4-FFF2-40B4-BE49-F238E27FC236}">
                <a16:creationId xmlns:a16="http://schemas.microsoft.com/office/drawing/2014/main" id="{AC2B3B01-502D-6AA9-713A-35B0F2FB691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1009" y="3997640"/>
            <a:ext cx="1184015" cy="118401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E9431083-2090-6CB1-A878-51E9B4F4F5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 y="457"/>
            <a:ext cx="9752381" cy="7314286"/>
          </a:xfrm>
          <a:prstGeom prst="rect">
            <a:avLst/>
          </a:prstGeom>
        </p:spPr>
      </p:pic>
      <p:grpSp>
        <p:nvGrpSpPr>
          <p:cNvPr id="55" name="グループ化 54">
            <a:extLst>
              <a:ext uri="{FF2B5EF4-FFF2-40B4-BE49-F238E27FC236}">
                <a16:creationId xmlns:a16="http://schemas.microsoft.com/office/drawing/2014/main" id="{4F95E2C6-0117-751D-6B45-69FFBA4554EB}"/>
              </a:ext>
            </a:extLst>
          </p:cNvPr>
          <p:cNvGrpSpPr/>
          <p:nvPr/>
        </p:nvGrpSpPr>
        <p:grpSpPr>
          <a:xfrm>
            <a:off x="0" y="6812805"/>
            <a:ext cx="9753600" cy="502395"/>
            <a:chOff x="0" y="6812805"/>
            <a:chExt cx="9753600" cy="502395"/>
          </a:xfrm>
        </p:grpSpPr>
        <p:sp>
          <p:nvSpPr>
            <p:cNvPr id="56" name="正方形/長方形 55">
              <a:extLst>
                <a:ext uri="{FF2B5EF4-FFF2-40B4-BE49-F238E27FC236}">
                  <a16:creationId xmlns:a16="http://schemas.microsoft.com/office/drawing/2014/main" id="{496FB666-92A5-C76D-A4D7-97DF145FB5A6}"/>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57" name="TextBox 6">
              <a:extLst>
                <a:ext uri="{FF2B5EF4-FFF2-40B4-BE49-F238E27FC236}">
                  <a16:creationId xmlns:a16="http://schemas.microsoft.com/office/drawing/2014/main" id="{08D099DA-A628-2412-34F1-CB149F7F69EE}"/>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5" name="Group 5"/>
          <p:cNvGrpSpPr/>
          <p:nvPr/>
        </p:nvGrpSpPr>
        <p:grpSpPr>
          <a:xfrm>
            <a:off x="285750" y="285750"/>
            <a:ext cx="9206002" cy="523852"/>
            <a:chOff x="0" y="0"/>
            <a:chExt cx="70111590" cy="3989584"/>
          </a:xfrm>
        </p:grpSpPr>
        <p:sp>
          <p:nvSpPr>
            <p:cNvPr id="6" name="Freeform 6"/>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7" name="TextBox 7"/>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TikTok広告</a:t>
            </a:r>
            <a:endParaRPr lang="en-US" sz="1207" spc="156" dirty="0">
              <a:solidFill>
                <a:srgbClr val="222222"/>
              </a:solidFill>
              <a:latin typeface="Meiryo UI" panose="020B0604030504040204" pitchFamily="50" charset="-128"/>
              <a:ea typeface="Meiryo UI" panose="020B0604030504040204" pitchFamily="50" charset="-128"/>
            </a:endParaRPr>
          </a:p>
        </p:txBody>
      </p:sp>
      <p:sp>
        <p:nvSpPr>
          <p:cNvPr id="43" name="TextBox 43"/>
          <p:cNvSpPr txBox="1"/>
          <p:nvPr/>
        </p:nvSpPr>
        <p:spPr>
          <a:xfrm>
            <a:off x="2610492" y="2458533"/>
            <a:ext cx="2067639" cy="749372"/>
          </a:xfrm>
          <a:prstGeom prst="rect">
            <a:avLst/>
          </a:prstGeom>
        </p:spPr>
        <p:txBody>
          <a:bodyPr lIns="0" tIns="0" rIns="0" bIns="0" rtlCol="0" anchor="t">
            <a:spAutoFit/>
          </a:bodyPr>
          <a:lstStyle/>
          <a:p>
            <a:pPr algn="ctr">
              <a:lnSpc>
                <a:spcPts val="1540"/>
              </a:lnSpc>
            </a:pPr>
            <a:r>
              <a:rPr lang="en-US" altLang="ja-JP" sz="1100" dirty="0" err="1">
                <a:solidFill>
                  <a:srgbClr val="000000"/>
                </a:solidFill>
                <a:latin typeface="Meiryo UI" panose="020B0604030504040204" pitchFamily="50" charset="-128"/>
                <a:ea typeface="Meiryo UI" panose="020B0604030504040204" pitchFamily="50" charset="-128"/>
              </a:rPr>
              <a:t>TikTok</a:t>
            </a:r>
            <a:r>
              <a:rPr lang="en-US" sz="1100" dirty="0" err="1">
                <a:solidFill>
                  <a:srgbClr val="000000"/>
                </a:solidFill>
                <a:latin typeface="Meiryo UI" panose="020B0604030504040204" pitchFamily="50" charset="-128"/>
                <a:ea typeface="Meiryo UI" panose="020B0604030504040204" pitchFamily="50" charset="-128"/>
              </a:rPr>
              <a:t>の国内⽉間</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アクティブユーザ</a:t>
            </a:r>
            <a:r>
              <a:rPr lang="en-US" sz="1100" dirty="0">
                <a:solidFill>
                  <a:srgbClr val="000000"/>
                </a:solidFill>
                <a:latin typeface="Meiryo UI" panose="020B0604030504040204" pitchFamily="50" charset="-128"/>
                <a:ea typeface="Meiryo UI" panose="020B0604030504040204" pitchFamily="50" charset="-128"/>
              </a:rPr>
              <a:t>ー </a:t>
            </a:r>
            <a:br>
              <a:rPr lang="en-US" sz="1100" dirty="0">
                <a:solidFill>
                  <a:srgbClr val="000000"/>
                </a:solidFill>
                <a:latin typeface="Meiryo UI" panose="020B0604030504040204" pitchFamily="50" charset="-128"/>
                <a:ea typeface="Meiryo UI" panose="020B0604030504040204" pitchFamily="50" charset="-128"/>
              </a:rPr>
            </a:br>
            <a:r>
              <a:rPr lang="zh-CN" altLang="en-US" sz="1100" dirty="0">
                <a:solidFill>
                  <a:srgbClr val="000000"/>
                </a:solidFill>
                <a:latin typeface="Meiryo UI" panose="020B0604030504040204" pitchFamily="50" charset="-128"/>
                <a:ea typeface="Meiryo UI" panose="020B0604030504040204" pitchFamily="50" charset="-128"/>
              </a:rPr>
              <a:t>国内</a:t>
            </a:r>
            <a:r>
              <a:rPr lang="en-US" altLang="zh-CN" sz="1100" dirty="0">
                <a:solidFill>
                  <a:srgbClr val="000000"/>
                </a:solidFill>
                <a:latin typeface="Meiryo UI" panose="020B0604030504040204" pitchFamily="50" charset="-128"/>
                <a:ea typeface="Meiryo UI" panose="020B0604030504040204" pitchFamily="50" charset="-128"/>
              </a:rPr>
              <a:t>4,200</a:t>
            </a:r>
            <a:r>
              <a:rPr lang="zh-CN" altLang="en-US" sz="1100" dirty="0">
                <a:solidFill>
                  <a:srgbClr val="000000"/>
                </a:solidFill>
                <a:latin typeface="Meiryo UI" panose="020B0604030504040204" pitchFamily="50" charset="-128"/>
                <a:ea typeface="Meiryo UI" panose="020B0604030504040204" pitchFamily="50" charset="-128"/>
              </a:rPr>
              <a:t>万人以上</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p:txBody>
      </p:sp>
      <p:sp>
        <p:nvSpPr>
          <p:cNvPr id="44" name="TextBox 44"/>
          <p:cNvSpPr txBox="1"/>
          <p:nvPr/>
        </p:nvSpPr>
        <p:spPr>
          <a:xfrm>
            <a:off x="83087" y="2458533"/>
            <a:ext cx="2370188" cy="749372"/>
          </a:xfrm>
          <a:prstGeom prst="rect">
            <a:avLst/>
          </a:prstGeom>
        </p:spPr>
        <p:txBody>
          <a:bodyPr lIns="0" tIns="0" rIns="0" bIns="0" rtlCol="0" anchor="t">
            <a:spAutoFit/>
          </a:bodyPr>
          <a:lstStyle/>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フィード（インフィード）に加え、</a:t>
            </a:r>
            <a:br>
              <a:rPr lang="en-US" altLang="ja-JP" sz="1100" dirty="0">
                <a:solidFill>
                  <a:srgbClr val="000000"/>
                </a:solidFill>
                <a:latin typeface="Meiryo UI" panose="020B0604030504040204" pitchFamily="50" charset="-128"/>
                <a:ea typeface="Meiryo UI" panose="020B0604030504040204" pitchFamily="50" charset="-128"/>
              </a:rPr>
            </a:br>
            <a:r>
              <a:rPr lang="en-US" altLang="ja-JP" sz="1100" dirty="0">
                <a:solidFill>
                  <a:srgbClr val="000000"/>
                </a:solidFill>
                <a:latin typeface="Meiryo UI" panose="020B0604030504040204" pitchFamily="50" charset="-128"/>
                <a:ea typeface="Meiryo UI" panose="020B0604030504040204" pitchFamily="50" charset="-128"/>
              </a:rPr>
              <a:t>TikTok</a:t>
            </a:r>
            <a:r>
              <a:rPr lang="ja-JP" altLang="en-US" sz="1100" dirty="0">
                <a:solidFill>
                  <a:srgbClr val="000000"/>
                </a:solidFill>
                <a:latin typeface="Meiryo UI" panose="020B0604030504040204" pitchFamily="50" charset="-128"/>
                <a:ea typeface="Meiryo UI" panose="020B0604030504040204" pitchFamily="50" charset="-128"/>
              </a:rPr>
              <a:t>検索結果面、</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フォローフィード等へ拡張。</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多様な接点でユーザーにリーチ可能。</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5" name="TextBox 45"/>
          <p:cNvSpPr txBox="1"/>
          <p:nvPr/>
        </p:nvSpPr>
        <p:spPr>
          <a:xfrm>
            <a:off x="6668528" y="5040852"/>
            <a:ext cx="1408672" cy="172291"/>
          </a:xfrm>
          <a:prstGeom prst="rect">
            <a:avLst/>
          </a:prstGeom>
        </p:spPr>
        <p:txBody>
          <a:bodyPr wrap="square" lIns="0" tIns="0" rIns="0" bIns="0" rtlCol="0" anchor="t">
            <a:spAutoFit/>
          </a:bodyPr>
          <a:lstStyle/>
          <a:p>
            <a:pPr algn="ctr">
              <a:lnSpc>
                <a:spcPts val="1540"/>
              </a:lnSpc>
            </a:pPr>
            <a:r>
              <a:rPr lang="en-US" altLang="ja-JP" sz="1100" dirty="0" err="1">
                <a:solidFill>
                  <a:srgbClr val="000000"/>
                </a:solidFill>
                <a:latin typeface="Meiryo UI" panose="020B0604030504040204" pitchFamily="50" charset="-128"/>
                <a:ea typeface="Meiryo UI" panose="020B0604030504040204" pitchFamily="50" charset="-128"/>
              </a:rPr>
              <a:t>国,都道府県,市区町村</a:t>
            </a:r>
            <a:endParaRPr lang="en-US" altLang="ja-JP" sz="1100" dirty="0">
              <a:solidFill>
                <a:srgbClr val="000000"/>
              </a:solidFill>
              <a:latin typeface="Meiryo UI" panose="020B0604030504040204" pitchFamily="50" charset="-128"/>
              <a:ea typeface="Meiryo UI" panose="020B0604030504040204" pitchFamily="50" charset="-128"/>
            </a:endParaRPr>
          </a:p>
        </p:txBody>
      </p:sp>
      <p:sp>
        <p:nvSpPr>
          <p:cNvPr id="46" name="TextBox 46"/>
          <p:cNvSpPr txBox="1"/>
          <p:nvPr/>
        </p:nvSpPr>
        <p:spPr>
          <a:xfrm>
            <a:off x="4039618" y="5040852"/>
            <a:ext cx="1698265" cy="941733"/>
          </a:xfrm>
          <a:prstGeom prst="rect">
            <a:avLst/>
          </a:prstGeom>
        </p:spPr>
        <p:txBody>
          <a:bodyPr wrap="square"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男性,女性,すべて</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男女比は約</a:t>
            </a:r>
            <a:r>
              <a:rPr lang="en-US" altLang="ja-JP" sz="1100" dirty="0">
                <a:solidFill>
                  <a:srgbClr val="000000"/>
                </a:solidFill>
                <a:latin typeface="Meiryo UI" panose="020B0604030504040204" pitchFamily="50" charset="-128"/>
                <a:ea typeface="Meiryo UI" panose="020B0604030504040204" pitchFamily="50" charset="-128"/>
              </a:rPr>
              <a:t>50:50</a:t>
            </a:r>
            <a:r>
              <a:rPr lang="ja-JP" altLang="en-US" sz="1100" dirty="0">
                <a:solidFill>
                  <a:srgbClr val="000000"/>
                </a:solidFill>
                <a:latin typeface="Meiryo UI" panose="020B0604030504040204" pitchFamily="50" charset="-128"/>
                <a:ea typeface="Meiryo UI" panose="020B0604030504040204" pitchFamily="50" charset="-128"/>
              </a:rPr>
              <a:t>と均衡。特定の性別に偏らず、</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幅広い商材でアプローチ可能。</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7" name="TextBox 47"/>
          <p:cNvSpPr txBox="1"/>
          <p:nvPr/>
        </p:nvSpPr>
        <p:spPr>
          <a:xfrm>
            <a:off x="1069118" y="5032128"/>
            <a:ext cx="2699585" cy="941733"/>
          </a:xfrm>
          <a:prstGeom prst="rect">
            <a:avLst/>
          </a:prstGeom>
        </p:spPr>
        <p:txBody>
          <a:bodyPr wrap="square" lIns="0" tIns="0" rIns="0" bIns="0" rtlCol="0" anchor="t">
            <a:spAutoFit/>
          </a:bodyPr>
          <a:lstStyle/>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無制限</a:t>
            </a:r>
            <a:endParaRPr lang="en-US" altLang="ja-JP"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13〜17</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18〜24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25〜34</a:t>
            </a:r>
            <a:r>
              <a:rPr lang="ja-JP" altLang="en-US" sz="1100" dirty="0">
                <a:solidFill>
                  <a:srgbClr val="000000"/>
                </a:solidFill>
                <a:latin typeface="Meiryo UI" panose="020B0604030504040204" pitchFamily="50" charset="-128"/>
                <a:ea typeface="Meiryo UI" panose="020B0604030504040204" pitchFamily="50" charset="-128"/>
              </a:rPr>
              <a:t>歳</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35〜44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45〜54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55</a:t>
            </a:r>
            <a:r>
              <a:rPr lang="ja-JP" altLang="en-US" sz="1100" dirty="0">
                <a:solidFill>
                  <a:srgbClr val="000000"/>
                </a:solidFill>
                <a:latin typeface="Meiryo UI" panose="020B0604030504040204" pitchFamily="50" charset="-128"/>
                <a:ea typeface="Meiryo UI" panose="020B0604030504040204" pitchFamily="50" charset="-128"/>
              </a:rPr>
              <a:t>歳以上</a:t>
            </a:r>
            <a:br>
              <a:rPr lang="en-US" altLang="ja-JP" sz="1100" dirty="0">
                <a:solidFill>
                  <a:srgbClr val="000000"/>
                </a:solidFill>
                <a:latin typeface="Meiryo UI" panose="020B0604030504040204" pitchFamily="50" charset="-128"/>
                <a:ea typeface="Meiryo UI" panose="020B0604030504040204" pitchFamily="50" charset="-128"/>
              </a:rPr>
            </a:br>
            <a:br>
              <a:rPr lang="en-US" altLang="ja-JP" sz="1100" dirty="0">
                <a:solidFill>
                  <a:srgbClr val="000000"/>
                </a:solidFill>
                <a:latin typeface="Meiryo UI" panose="020B0604030504040204" pitchFamily="50" charset="-128"/>
                <a:ea typeface="Meiryo UI" panose="020B0604030504040204" pitchFamily="50" charset="-128"/>
              </a:rPr>
            </a:br>
            <a:r>
              <a:rPr lang="en-US" altLang="ja-JP" sz="1100" dirty="0">
                <a:solidFill>
                  <a:srgbClr val="000000"/>
                </a:solidFill>
                <a:latin typeface="Meiryo UI" panose="020B0604030504040204" pitchFamily="50" charset="-128"/>
                <a:ea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rPr>
              <a:t>未成年への配信は一部機能制限あり</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8" name="TextBox 48"/>
          <p:cNvSpPr txBox="1"/>
          <p:nvPr/>
        </p:nvSpPr>
        <p:spPr>
          <a:xfrm>
            <a:off x="7435710" y="2458533"/>
            <a:ext cx="2234803" cy="1134093"/>
          </a:xfrm>
          <a:prstGeom prst="rect">
            <a:avLst/>
          </a:prstGeom>
        </p:spPr>
        <p:txBody>
          <a:bodyPr lIns="0" tIns="0" rIns="0" bIns="0" rtlCol="0" anchor="t">
            <a:spAutoFit/>
          </a:bodyPr>
          <a:lstStyle/>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デモグラフィック、興味関心、行動、カスタムオーディエンス、類似オーディエンス、デバイスを</a:t>
            </a:r>
            <a:r>
              <a:rPr lang="en-US" sz="1100" dirty="0" err="1">
                <a:solidFill>
                  <a:srgbClr val="000000"/>
                </a:solidFill>
                <a:latin typeface="Meiryo UI" panose="020B0604030504040204" pitchFamily="50" charset="-128"/>
                <a:ea typeface="Meiryo UI" panose="020B0604030504040204" pitchFamily="50" charset="-128"/>
              </a:rPr>
              <a:t>絞って利用者にリーチします</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購買力や直近の検索意図に基づいた</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高精度な配信が可能。</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9" name="TextBox 49"/>
          <p:cNvSpPr txBox="1"/>
          <p:nvPr/>
        </p:nvSpPr>
        <p:spPr>
          <a:xfrm>
            <a:off x="5083682" y="2458533"/>
            <a:ext cx="1955483" cy="1134093"/>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トレンド性,新鮮な情報</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面白い動画を発見。</a:t>
            </a:r>
            <a:br>
              <a:rPr lang="en-US" altLang="ja-JP" sz="1100" dirty="0">
                <a:solidFill>
                  <a:srgbClr val="000000"/>
                </a:solidFill>
                <a:latin typeface="Meiryo UI" panose="020B0604030504040204" pitchFamily="50" charset="-128"/>
                <a:ea typeface="Meiryo UI" panose="020B0604030504040204" pitchFamily="50" charset="-128"/>
              </a:rPr>
            </a:b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「情報収集（検索）」や「購買検討」の場へ進化。</a:t>
            </a:r>
            <a:br>
              <a:rPr lang="en-US" altLang="ja-JP" sz="1100" dirty="0">
                <a:solidFill>
                  <a:srgbClr val="000000"/>
                </a:solidFill>
                <a:latin typeface="Meiryo UI" panose="020B0604030504040204" pitchFamily="50" charset="-128"/>
                <a:ea typeface="Meiryo UI" panose="020B0604030504040204" pitchFamily="50" charset="-128"/>
              </a:rPr>
            </a:br>
            <a:endParaRPr lang="en-US" sz="1100" dirty="0">
              <a:solidFill>
                <a:srgbClr val="000000"/>
              </a:solidFill>
              <a:latin typeface="Meiryo UI" panose="020B0604030504040204" pitchFamily="50" charset="-128"/>
              <a:ea typeface="Meiryo UI" panose="020B0604030504040204" pitchFamily="50" charset="-128"/>
            </a:endParaRPr>
          </a:p>
        </p:txBody>
      </p:sp>
      <p:sp>
        <p:nvSpPr>
          <p:cNvPr id="50" name="TextBox 50"/>
          <p:cNvSpPr txBox="1"/>
          <p:nvPr/>
        </p:nvSpPr>
        <p:spPr>
          <a:xfrm>
            <a:off x="7609690" y="6955156"/>
            <a:ext cx="1886843" cy="193323"/>
          </a:xfrm>
          <a:prstGeom prst="rect">
            <a:avLst/>
          </a:prstGeom>
        </p:spPr>
        <p:txBody>
          <a:bodyPr lIns="0" tIns="0" rIns="0" bIns="0" rtlCol="0" anchor="t">
            <a:spAutoFit/>
          </a:bodyPr>
          <a:lstStyle/>
          <a:p>
            <a:pPr algn="ctr">
              <a:lnSpc>
                <a:spcPts val="1680"/>
              </a:lnSpc>
            </a:pPr>
            <a:r>
              <a:rPr lang="en-US" sz="1200" dirty="0">
                <a:solidFill>
                  <a:srgbClr val="000000"/>
                </a:solidFill>
                <a:latin typeface="Meiryo UI" panose="020B0604030504040204" pitchFamily="50" charset="-128"/>
              </a:rPr>
              <a:t>※2026年4月時点 </a:t>
            </a:r>
            <a:r>
              <a:rPr lang="en-US" sz="1200" dirty="0" err="1">
                <a:solidFill>
                  <a:srgbClr val="000000"/>
                </a:solidFill>
                <a:latin typeface="Meiryo UI" panose="020B0604030504040204" pitchFamily="50" charset="-128"/>
              </a:rPr>
              <a:t>弊社調べ</a:t>
            </a:r>
            <a:endParaRPr lang="en-US" sz="1200" dirty="0">
              <a:solidFill>
                <a:srgbClr val="000000"/>
              </a:solidFill>
              <a:latin typeface="Meiryo UI" panose="020B0604030504040204" pitchFamily="50" charset="-128"/>
            </a:endParaRPr>
          </a:p>
        </p:txBody>
      </p:sp>
      <p:pic>
        <p:nvPicPr>
          <p:cNvPr id="4" name="図 3" descr="ロゴ&#10;&#10;自動的に生成された説明">
            <a:extLst>
              <a:ext uri="{FF2B5EF4-FFF2-40B4-BE49-F238E27FC236}">
                <a16:creationId xmlns:a16="http://schemas.microsoft.com/office/drawing/2014/main" id="{93F60F66-26AD-2646-AED2-E45685E5BD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289253"/>
            <a:ext cx="526358" cy="526358"/>
          </a:xfrm>
          <a:prstGeom prst="rect">
            <a:avLst/>
          </a:prstGeom>
        </p:spPr>
      </p:pic>
    </p:spTree>
    <p:extLst>
      <p:ext uri="{BB962C8B-B14F-4D97-AF65-F5344CB8AC3E}">
        <p14:creationId xmlns:p14="http://schemas.microsoft.com/office/powerpoint/2010/main" val="2561636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30798569-960B-C97B-A973-74AADBBB5FD0}"/>
              </a:ext>
            </a:extLst>
          </p:cNvPr>
          <p:cNvGrpSpPr/>
          <p:nvPr/>
        </p:nvGrpSpPr>
        <p:grpSpPr>
          <a:xfrm>
            <a:off x="0" y="6812805"/>
            <a:ext cx="9753600" cy="502395"/>
            <a:chOff x="0" y="6812805"/>
            <a:chExt cx="9753600" cy="502395"/>
          </a:xfrm>
        </p:grpSpPr>
        <p:sp>
          <p:nvSpPr>
            <p:cNvPr id="22" name="正方形/長方形 21">
              <a:extLst>
                <a:ext uri="{FF2B5EF4-FFF2-40B4-BE49-F238E27FC236}">
                  <a16:creationId xmlns:a16="http://schemas.microsoft.com/office/drawing/2014/main" id="{A2E2683C-986A-22DD-4E70-4DDED10A6A31}"/>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23" name="TextBox 6">
              <a:extLst>
                <a:ext uri="{FF2B5EF4-FFF2-40B4-BE49-F238E27FC236}">
                  <a16:creationId xmlns:a16="http://schemas.microsoft.com/office/drawing/2014/main" id="{F53A1E6E-1EF5-39AE-3B54-4DA94532984B}"/>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8" name="TextBox 8"/>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TikTok表示例</a:t>
            </a:r>
            <a:r>
              <a:rPr lang="en-US" sz="1207" spc="156" dirty="0">
                <a:solidFill>
                  <a:srgbClr val="222222"/>
                </a:solidFill>
                <a:latin typeface="Meiryo UI" panose="020B0604030504040204" pitchFamily="50" charset="-128"/>
                <a:ea typeface="Meiryo UI" panose="020B0604030504040204" pitchFamily="50" charset="-128"/>
              </a:rPr>
              <a:t>　</a:t>
            </a:r>
          </a:p>
        </p:txBody>
      </p:sp>
      <p:sp>
        <p:nvSpPr>
          <p:cNvPr id="12" name="TextBox 12"/>
          <p:cNvSpPr txBox="1"/>
          <p:nvPr/>
        </p:nvSpPr>
        <p:spPr>
          <a:xfrm>
            <a:off x="6553200" y="6955156"/>
            <a:ext cx="2990329" cy="194027"/>
          </a:xfrm>
          <a:prstGeom prst="rect">
            <a:avLst/>
          </a:prstGeom>
        </p:spPr>
        <p:txBody>
          <a:bodyPr lIns="0" tIns="0" rIns="0" bIns="0" rtlCol="0" anchor="t">
            <a:spAutoFit/>
          </a:bodyPr>
          <a:lstStyle/>
          <a:p>
            <a:pPr algn="ctr">
              <a:lnSpc>
                <a:spcPts val="1680"/>
              </a:lnSpc>
            </a:pPr>
            <a:r>
              <a:rPr lang="en-US" sz="1200" dirty="0" err="1">
                <a:solidFill>
                  <a:srgbClr val="000000"/>
                </a:solidFill>
                <a:latin typeface="Meiryo UI" panose="020B0604030504040204" pitchFamily="50" charset="-128"/>
                <a:ea typeface="Meiryo UI" panose="020B0604030504040204" pitchFamily="50" charset="-128"/>
              </a:rPr>
              <a:t>画像引用：TikTok社</a:t>
            </a:r>
            <a:r>
              <a:rPr lang="en-US" sz="1200" dirty="0">
                <a:solidFill>
                  <a:srgbClr val="000000"/>
                </a:solidFill>
                <a:latin typeface="Meiryo UI" panose="020B0604030504040204" pitchFamily="50" charset="-128"/>
                <a:ea typeface="Meiryo UI" panose="020B0604030504040204" pitchFamily="50" charset="-128"/>
              </a:rPr>
              <a:t> </a:t>
            </a:r>
            <a:r>
              <a:rPr lang="en-US" sz="1200" dirty="0" err="1">
                <a:solidFill>
                  <a:srgbClr val="000000"/>
                </a:solidFill>
                <a:latin typeface="Meiryo UI" panose="020B0604030504040204" pitchFamily="50" charset="-128"/>
                <a:ea typeface="Meiryo UI" panose="020B0604030504040204" pitchFamily="50" charset="-128"/>
              </a:rPr>
              <a:t>公式ホームページより</a:t>
            </a:r>
            <a:endParaRPr lang="en-US" sz="1200" dirty="0">
              <a:solidFill>
                <a:srgbClr val="000000"/>
              </a:solidFill>
              <a:latin typeface="Meiryo UI" panose="020B0604030504040204" pitchFamily="50" charset="-128"/>
              <a:ea typeface="Meiryo UI" panose="020B0604030504040204" pitchFamily="50" charset="-128"/>
            </a:endParaRPr>
          </a:p>
        </p:txBody>
      </p:sp>
      <p:sp>
        <p:nvSpPr>
          <p:cNvPr id="13" name="TextBox 13"/>
          <p:cNvSpPr txBox="1"/>
          <p:nvPr/>
        </p:nvSpPr>
        <p:spPr>
          <a:xfrm>
            <a:off x="1524000" y="1460256"/>
            <a:ext cx="1060490" cy="193836"/>
          </a:xfrm>
          <a:prstGeom prst="rect">
            <a:avLst/>
          </a:prstGeom>
        </p:spPr>
        <p:txBody>
          <a:bodyPr wrap="square" lIns="0" tIns="0" rIns="0" bIns="0" rtlCol="0" anchor="t">
            <a:spAutoFit/>
          </a:bodyPr>
          <a:lstStyle/>
          <a:p>
            <a:pPr algn="ctr">
              <a:lnSpc>
                <a:spcPts val="1670"/>
              </a:lnSpc>
            </a:pPr>
            <a:r>
              <a:rPr lang="en-US" sz="1192" b="1" dirty="0">
                <a:solidFill>
                  <a:srgbClr val="000000"/>
                </a:solidFill>
                <a:latin typeface="Meiryo UI" panose="020B0604030504040204" pitchFamily="50" charset="-128"/>
                <a:ea typeface="Meiryo UI" panose="020B0604030504040204" pitchFamily="50" charset="-128"/>
              </a:rPr>
              <a:t>9:16</a:t>
            </a:r>
            <a:r>
              <a:rPr lang="ja-JP" altLang="en-US" sz="1192" b="1" dirty="0">
                <a:solidFill>
                  <a:srgbClr val="000000"/>
                </a:solidFill>
                <a:latin typeface="Meiryo UI" panose="020B0604030504040204" pitchFamily="50" charset="-128"/>
                <a:ea typeface="Meiryo UI" panose="020B0604030504040204" pitchFamily="50" charset="-128"/>
              </a:rPr>
              <a:t>縦形動画</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4" name="TextBox 14"/>
          <p:cNvSpPr txBox="1"/>
          <p:nvPr/>
        </p:nvSpPr>
        <p:spPr>
          <a:xfrm>
            <a:off x="4469632" y="1460256"/>
            <a:ext cx="1100360" cy="193836"/>
          </a:xfrm>
          <a:prstGeom prst="rect">
            <a:avLst/>
          </a:prstGeom>
        </p:spPr>
        <p:txBody>
          <a:bodyPr wrap="square" lIns="0" tIns="0" rIns="0" bIns="0" rtlCol="0" anchor="t">
            <a:spAutoFit/>
          </a:bodyPr>
          <a:lstStyle/>
          <a:p>
            <a:pPr algn="ctr">
              <a:lnSpc>
                <a:spcPts val="1670"/>
              </a:lnSpc>
            </a:pPr>
            <a:r>
              <a:rPr lang="en-US" sz="1192" b="1" dirty="0">
                <a:solidFill>
                  <a:srgbClr val="000000"/>
                </a:solidFill>
                <a:latin typeface="Meiryo UI" panose="020B0604030504040204" pitchFamily="50" charset="-128"/>
                <a:ea typeface="Meiryo UI" panose="020B0604030504040204" pitchFamily="50" charset="-128"/>
              </a:rPr>
              <a:t>1:1</a:t>
            </a:r>
            <a:r>
              <a:rPr lang="ja-JP" altLang="en-US" sz="1192" b="1" dirty="0">
                <a:solidFill>
                  <a:srgbClr val="000000"/>
                </a:solidFill>
                <a:latin typeface="Meiryo UI" panose="020B0604030504040204" pitchFamily="50" charset="-128"/>
                <a:ea typeface="Meiryo UI" panose="020B0604030504040204" pitchFamily="50" charset="-128"/>
              </a:rPr>
              <a:t>スクエア動画</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5" name="TextBox 15"/>
          <p:cNvSpPr txBox="1"/>
          <p:nvPr/>
        </p:nvSpPr>
        <p:spPr>
          <a:xfrm>
            <a:off x="7315200" y="1460256"/>
            <a:ext cx="1100360" cy="193836"/>
          </a:xfrm>
          <a:prstGeom prst="rect">
            <a:avLst/>
          </a:prstGeom>
        </p:spPr>
        <p:txBody>
          <a:bodyPr wrap="square" lIns="0" tIns="0" rIns="0" bIns="0" rtlCol="0" anchor="t">
            <a:spAutoFit/>
          </a:bodyPr>
          <a:lstStyle/>
          <a:p>
            <a:pPr algn="ctr">
              <a:lnSpc>
                <a:spcPts val="1670"/>
              </a:lnSpc>
            </a:pPr>
            <a:r>
              <a:rPr lang="en-US" altLang="ja-JP" sz="1192" b="1" dirty="0">
                <a:solidFill>
                  <a:srgbClr val="000000"/>
                </a:solidFill>
                <a:latin typeface="Meiryo UI" panose="020B0604030504040204" pitchFamily="50" charset="-128"/>
                <a:ea typeface="Meiryo UI" panose="020B0604030504040204" pitchFamily="50" charset="-128"/>
              </a:rPr>
              <a:t>16:9</a:t>
            </a:r>
            <a:r>
              <a:rPr lang="ja-JP" altLang="en-US" sz="1192" b="1" dirty="0">
                <a:solidFill>
                  <a:srgbClr val="000000"/>
                </a:solidFill>
                <a:latin typeface="Meiryo UI" panose="020B0604030504040204" pitchFamily="50" charset="-128"/>
                <a:ea typeface="Meiryo UI" panose="020B0604030504040204" pitchFamily="50" charset="-128"/>
              </a:rPr>
              <a:t>横型動画</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7" name="TextBox 17"/>
          <p:cNvSpPr txBox="1"/>
          <p:nvPr/>
        </p:nvSpPr>
        <p:spPr>
          <a:xfrm>
            <a:off x="9067800" y="6392546"/>
            <a:ext cx="408101" cy="172291"/>
          </a:xfrm>
          <a:prstGeom prst="rect">
            <a:avLst/>
          </a:prstGeom>
        </p:spPr>
        <p:txBody>
          <a:bodyPr wrap="square" lIns="0" tIns="0" rIns="0" bIns="0" rtlCol="0" anchor="t">
            <a:spAutoFit/>
          </a:bodyPr>
          <a:lstStyle/>
          <a:p>
            <a:pPr algn="ctr">
              <a:lnSpc>
                <a:spcPts val="1540"/>
              </a:lnSpc>
            </a:pPr>
            <a:r>
              <a:rPr lang="en-US" sz="1100" dirty="0">
                <a:solidFill>
                  <a:srgbClr val="000000"/>
                </a:solidFill>
                <a:latin typeface="Meiryo UI" panose="020B0604030504040204" pitchFamily="50" charset="-128"/>
              </a:rPr>
              <a:t>etc...</a:t>
            </a:r>
          </a:p>
        </p:txBody>
      </p:sp>
      <p:pic>
        <p:nvPicPr>
          <p:cNvPr id="20" name="図 19">
            <a:extLst>
              <a:ext uri="{FF2B5EF4-FFF2-40B4-BE49-F238E27FC236}">
                <a16:creationId xmlns:a16="http://schemas.microsoft.com/office/drawing/2014/main" id="{27F43BBA-5611-161C-010B-A12FFB5EC5FD}"/>
              </a:ext>
            </a:extLst>
          </p:cNvPr>
          <p:cNvPicPr>
            <a:picLocks noChangeAspect="1"/>
          </p:cNvPicPr>
          <p:nvPr/>
        </p:nvPicPr>
        <p:blipFill>
          <a:blip r:embed="rId2"/>
          <a:stretch>
            <a:fillRect/>
          </a:stretch>
        </p:blipFill>
        <p:spPr>
          <a:xfrm>
            <a:off x="1066800" y="1944290"/>
            <a:ext cx="7906025" cy="4024025"/>
          </a:xfrm>
          <a:prstGeom prst="rect">
            <a:avLst/>
          </a:prstGeom>
        </p:spPr>
      </p:pic>
    </p:spTree>
    <p:extLst>
      <p:ext uri="{BB962C8B-B14F-4D97-AF65-F5344CB8AC3E}">
        <p14:creationId xmlns:p14="http://schemas.microsoft.com/office/powerpoint/2010/main" val="25865381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10" name="TextBox 10"/>
          <p:cNvSpPr txBox="1"/>
          <p:nvPr/>
        </p:nvSpPr>
        <p:spPr>
          <a:xfrm>
            <a:off x="476250" y="453485"/>
            <a:ext cx="8791899" cy="218008"/>
          </a:xfrm>
          <a:prstGeom prst="rect">
            <a:avLst/>
          </a:prstGeom>
        </p:spPr>
        <p:txBody>
          <a:bodyPr lIns="0" tIns="0" rIns="0" bIns="0" rtlCol="0" anchor="t">
            <a:spAutoFit/>
          </a:bodyPr>
          <a:lstStyle/>
          <a:p>
            <a:pPr>
              <a:lnSpc>
                <a:spcPts val="1690"/>
              </a:lnSpc>
            </a:pPr>
            <a:r>
              <a:rPr lang="en-US" spc="156" dirty="0" err="1">
                <a:solidFill>
                  <a:srgbClr val="222222"/>
                </a:solidFill>
                <a:latin typeface="Meiryo UI" panose="020B0604030504040204" pitchFamily="50" charset="-128"/>
                <a:ea typeface="Meiryo UI" panose="020B0604030504040204" pitchFamily="50" charset="-128"/>
              </a:rPr>
              <a:t>料金・実施コース</a:t>
            </a:r>
            <a:r>
              <a:rPr lang="en-US" spc="156" dirty="0">
                <a:solidFill>
                  <a:srgbClr val="222222"/>
                </a:solidFill>
                <a:latin typeface="Meiryo UI" panose="020B0604030504040204" pitchFamily="50" charset="-128"/>
                <a:ea typeface="Meiryo UI" panose="020B0604030504040204" pitchFamily="50" charset="-128"/>
              </a:rPr>
              <a:t>　</a:t>
            </a:r>
            <a:r>
              <a:rPr lang="en-US" spc="156" dirty="0" err="1">
                <a:solidFill>
                  <a:srgbClr val="222222"/>
                </a:solidFill>
                <a:latin typeface="Meiryo UI" panose="020B0604030504040204" pitchFamily="50" charset="-128"/>
                <a:ea typeface="Meiryo UI" panose="020B0604030504040204" pitchFamily="50" charset="-128"/>
              </a:rPr>
              <a:t>SNSメニュ</a:t>
            </a:r>
            <a:r>
              <a:rPr lang="en-US" spc="156" dirty="0">
                <a:solidFill>
                  <a:srgbClr val="222222"/>
                </a:solidFill>
                <a:latin typeface="Meiryo UI" panose="020B0604030504040204" pitchFamily="50" charset="-128"/>
                <a:ea typeface="Meiryo UI" panose="020B0604030504040204" pitchFamily="50" charset="-128"/>
              </a:rPr>
              <a:t>ー</a:t>
            </a:r>
          </a:p>
        </p:txBody>
      </p:sp>
      <p:grpSp>
        <p:nvGrpSpPr>
          <p:cNvPr id="8" name="グループ化 7">
            <a:extLst>
              <a:ext uri="{FF2B5EF4-FFF2-40B4-BE49-F238E27FC236}">
                <a16:creationId xmlns:a16="http://schemas.microsoft.com/office/drawing/2014/main" id="{2EB5A7D4-F82D-2E0C-9953-5D412CA84270}"/>
              </a:ext>
            </a:extLst>
          </p:cNvPr>
          <p:cNvGrpSpPr/>
          <p:nvPr/>
        </p:nvGrpSpPr>
        <p:grpSpPr>
          <a:xfrm>
            <a:off x="0" y="6812805"/>
            <a:ext cx="9753600" cy="502395"/>
            <a:chOff x="0" y="6812805"/>
            <a:chExt cx="9753600" cy="502395"/>
          </a:xfrm>
        </p:grpSpPr>
        <p:sp>
          <p:nvSpPr>
            <p:cNvPr id="7" name="正方形/長方形 6">
              <a:extLst>
                <a:ext uri="{FF2B5EF4-FFF2-40B4-BE49-F238E27FC236}">
                  <a16:creationId xmlns:a16="http://schemas.microsoft.com/office/drawing/2014/main" id="{AA70C8B6-AF48-0BB4-D32D-4114A4276C4C}"/>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30" name="TextBox 6">
              <a:extLst>
                <a:ext uri="{FF2B5EF4-FFF2-40B4-BE49-F238E27FC236}">
                  <a16:creationId xmlns:a16="http://schemas.microsoft.com/office/drawing/2014/main" id="{210A6D23-65B3-B38B-C2CD-2CEBE8D290A6}"/>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41" name="グループ化 40">
            <a:extLst>
              <a:ext uri="{FF2B5EF4-FFF2-40B4-BE49-F238E27FC236}">
                <a16:creationId xmlns:a16="http://schemas.microsoft.com/office/drawing/2014/main" id="{4420D516-AA8D-C3D9-024A-80EC83CDB30C}"/>
              </a:ext>
            </a:extLst>
          </p:cNvPr>
          <p:cNvGrpSpPr/>
          <p:nvPr/>
        </p:nvGrpSpPr>
        <p:grpSpPr>
          <a:xfrm>
            <a:off x="264895" y="4192726"/>
            <a:ext cx="9226857" cy="1369874"/>
            <a:chOff x="298143" y="2778927"/>
            <a:chExt cx="9226857" cy="1173063"/>
          </a:xfrm>
        </p:grpSpPr>
        <p:sp>
          <p:nvSpPr>
            <p:cNvPr id="12" name="TextBox 12"/>
            <p:cNvSpPr txBox="1"/>
            <p:nvPr/>
          </p:nvSpPr>
          <p:spPr>
            <a:xfrm>
              <a:off x="318998" y="2778927"/>
              <a:ext cx="5327035" cy="281552"/>
            </a:xfrm>
            <a:prstGeom prst="rect">
              <a:avLst/>
            </a:prstGeom>
          </p:spPr>
          <p:txBody>
            <a:bodyPr lIns="0" tIns="0" rIns="0" bIns="0" rtlCol="0" anchor="t">
              <a:spAutoFit/>
            </a:bodyPr>
            <a:lstStyle/>
            <a:p>
              <a:pPr algn="l">
                <a:lnSpc>
                  <a:spcPts val="2433"/>
                </a:lnSpc>
              </a:pPr>
              <a:r>
                <a:rPr lang="en-US" sz="1994" spc="239" dirty="0" err="1">
                  <a:solidFill>
                    <a:srgbClr val="000000"/>
                  </a:solidFill>
                  <a:latin typeface="Meiryo UI" panose="020B0604030504040204" pitchFamily="50" charset="-128"/>
                  <a:ea typeface="Meiryo UI" panose="020B0604030504040204" pitchFamily="50" charset="-128"/>
                </a:rPr>
                <a:t>各SNSへの掲載について</a:t>
              </a:r>
              <a:endParaRPr lang="en-US" sz="1994" spc="239" dirty="0">
                <a:solidFill>
                  <a:srgbClr val="000000"/>
                </a:solidFill>
                <a:latin typeface="Meiryo UI" panose="020B0604030504040204" pitchFamily="50" charset="-128"/>
                <a:ea typeface="Meiryo UI" panose="020B0604030504040204" pitchFamily="50" charset="-128"/>
              </a:endParaRPr>
            </a:p>
          </p:txBody>
        </p:sp>
        <p:grpSp>
          <p:nvGrpSpPr>
            <p:cNvPr id="14" name="Group 14"/>
            <p:cNvGrpSpPr/>
            <p:nvPr/>
          </p:nvGrpSpPr>
          <p:grpSpPr>
            <a:xfrm>
              <a:off x="298143" y="3335977"/>
              <a:ext cx="9226857" cy="616013"/>
              <a:chOff x="0" y="-100996"/>
              <a:chExt cx="5486927" cy="367649"/>
            </a:xfrm>
          </p:grpSpPr>
          <p:sp>
            <p:nvSpPr>
              <p:cNvPr id="15" name="Freeform 15"/>
              <p:cNvSpPr/>
              <p:nvPr/>
            </p:nvSpPr>
            <p:spPr>
              <a:xfrm>
                <a:off x="0" y="-100996"/>
                <a:ext cx="5486927" cy="367649"/>
              </a:xfrm>
              <a:custGeom>
                <a:avLst/>
                <a:gdLst/>
                <a:ahLst/>
                <a:cxnLst/>
                <a:rect l="l" t="t" r="r" b="b"/>
                <a:pathLst>
                  <a:path w="5486927" h="367649">
                    <a:moveTo>
                      <a:pt x="0" y="0"/>
                    </a:moveTo>
                    <a:lnTo>
                      <a:pt x="5486927" y="0"/>
                    </a:lnTo>
                    <a:lnTo>
                      <a:pt x="5486927" y="367649"/>
                    </a:lnTo>
                    <a:lnTo>
                      <a:pt x="0" y="367649"/>
                    </a:lnTo>
                    <a:close/>
                  </a:path>
                </a:pathLst>
              </a:custGeom>
              <a:solidFill>
                <a:srgbClr val="C7D0D8">
                  <a:alpha val="49804"/>
                </a:srgbClr>
              </a:solidFill>
            </p:spPr>
            <p:txBody>
              <a:bodyPr/>
              <a:lstStyle/>
              <a:p>
                <a:endParaRPr lang="ja-JP" altLang="en-US"/>
              </a:p>
            </p:txBody>
          </p:sp>
        </p:grpSp>
        <p:sp>
          <p:nvSpPr>
            <p:cNvPr id="5" name="TextBox 16">
              <a:extLst>
                <a:ext uri="{FF2B5EF4-FFF2-40B4-BE49-F238E27FC236}">
                  <a16:creationId xmlns:a16="http://schemas.microsoft.com/office/drawing/2014/main" id="{1900F028-1ED9-6AF9-25AB-7C41304CACF7}"/>
                </a:ext>
              </a:extLst>
            </p:cNvPr>
            <p:cNvSpPr txBox="1"/>
            <p:nvPr/>
          </p:nvSpPr>
          <p:spPr>
            <a:xfrm>
              <a:off x="496528" y="3493646"/>
              <a:ext cx="4789944" cy="291506"/>
            </a:xfrm>
            <a:prstGeom prst="rect">
              <a:avLst/>
            </a:prstGeom>
          </p:spPr>
          <p:txBody>
            <a:bodyPr lIns="0" tIns="0" rIns="0" bIns="0" rtlCol="0" anchor="t">
              <a:spAutoFit/>
            </a:bodyPr>
            <a:lstStyle/>
            <a:p>
              <a:pPr>
                <a:lnSpc>
                  <a:spcPts val="1444"/>
                </a:lnSpc>
              </a:pPr>
              <a:r>
                <a:rPr lang="en-US" sz="1031" dirty="0">
                  <a:solidFill>
                    <a:srgbClr val="000000"/>
                  </a:solidFill>
                  <a:latin typeface="Meiryo UI" panose="020B0604030504040204" pitchFamily="50" charset="-128"/>
                  <a:ea typeface="Meiryo UI" panose="020B0604030504040204" pitchFamily="50" charset="-128"/>
                </a:rPr>
                <a:t>・</a:t>
              </a:r>
              <a:r>
                <a:rPr lang="en-US" altLang="ja-JP" sz="1031" dirty="0">
                  <a:solidFill>
                    <a:srgbClr val="000000"/>
                  </a:solidFill>
                  <a:latin typeface="Meiryo UI" panose="020B0604030504040204" pitchFamily="50" charset="-128"/>
                  <a:ea typeface="Meiryo UI" panose="020B0604030504040204" pitchFamily="50" charset="-128"/>
                </a:rPr>
                <a:t>Instagram/</a:t>
              </a:r>
              <a:r>
                <a:rPr lang="en-US" altLang="ja-JP" sz="1031" dirty="0" err="1">
                  <a:solidFill>
                    <a:srgbClr val="000000"/>
                  </a:solidFill>
                  <a:latin typeface="Meiryo UI" panose="020B0604030504040204" pitchFamily="50" charset="-128"/>
                  <a:ea typeface="Meiryo UI" panose="020B0604030504040204" pitchFamily="50" charset="-128"/>
                </a:rPr>
                <a:t>Facebook</a:t>
              </a:r>
              <a:r>
                <a:rPr lang="en-US" sz="1031" dirty="0" err="1">
                  <a:solidFill>
                    <a:srgbClr val="000000"/>
                  </a:solidFill>
                  <a:latin typeface="Meiryo UI" panose="020B0604030504040204" pitchFamily="50" charset="-128"/>
                  <a:ea typeface="Meiryo UI" panose="020B0604030504040204" pitchFamily="50" charset="-128"/>
                </a:rPr>
                <a:t>への掲載の場合は</a:t>
              </a:r>
              <a:r>
                <a:rPr lang="en-US" altLang="ja-JP" sz="1031" dirty="0" err="1">
                  <a:solidFill>
                    <a:srgbClr val="000000"/>
                  </a:solidFill>
                  <a:latin typeface="Meiryo UI" panose="020B0604030504040204" pitchFamily="50" charset="-128"/>
                  <a:ea typeface="Meiryo UI" panose="020B0604030504040204" pitchFamily="50" charset="-128"/>
                </a:rPr>
                <a:t>Facebook</a:t>
              </a:r>
              <a:r>
                <a:rPr lang="ja-JP" altLang="en-US" sz="1031" dirty="0">
                  <a:solidFill>
                    <a:srgbClr val="000000"/>
                  </a:solidFill>
                  <a:latin typeface="Meiryo UI" panose="020B0604030504040204" pitchFamily="50" charset="-128"/>
                  <a:ea typeface="Meiryo UI" panose="020B0604030504040204" pitchFamily="50" charset="-128"/>
                </a:rPr>
                <a:t>ページの連携が必要となります</a:t>
              </a:r>
              <a:r>
                <a:rPr lang="en-US" sz="1031" dirty="0">
                  <a:solidFill>
                    <a:srgbClr val="000000"/>
                  </a:solidFill>
                  <a:latin typeface="Meiryo UI" panose="020B0604030504040204" pitchFamily="50" charset="-128"/>
                  <a:ea typeface="Meiryo UI" panose="020B0604030504040204" pitchFamily="50" charset="-128"/>
                </a:rPr>
                <a:t>。</a:t>
              </a:r>
            </a:p>
            <a:p>
              <a:pPr>
                <a:lnSpc>
                  <a:spcPts val="1444"/>
                </a:lnSpc>
              </a:pPr>
              <a:r>
                <a:rPr lang="ja-JP" altLang="en-US" sz="1031" dirty="0">
                  <a:solidFill>
                    <a:srgbClr val="000000"/>
                  </a:solidFill>
                  <a:latin typeface="Meiryo UI" panose="020B0604030504040204" pitchFamily="50" charset="-128"/>
                  <a:ea typeface="Meiryo UI" panose="020B0604030504040204" pitchFamily="50" charset="-128"/>
                </a:rPr>
                <a:t>・</a:t>
              </a:r>
              <a:r>
                <a:rPr lang="en-US" altLang="ja-JP" sz="1031" dirty="0">
                  <a:solidFill>
                    <a:srgbClr val="000000"/>
                  </a:solidFill>
                  <a:latin typeface="Meiryo UI" panose="020B0604030504040204" pitchFamily="50" charset="-128"/>
                  <a:ea typeface="Meiryo UI" panose="020B0604030504040204" pitchFamily="50" charset="-128"/>
                </a:rPr>
                <a:t>TikTok</a:t>
              </a:r>
              <a:r>
                <a:rPr lang="ja-JP" altLang="en-US" sz="1031" dirty="0">
                  <a:solidFill>
                    <a:srgbClr val="000000"/>
                  </a:solidFill>
                  <a:latin typeface="Meiryo UI" panose="020B0604030504040204" pitchFamily="50" charset="-128"/>
                  <a:ea typeface="Meiryo UI" panose="020B0604030504040204" pitchFamily="50" charset="-128"/>
                </a:rPr>
                <a:t>への掲載の場合は</a:t>
              </a:r>
              <a:r>
                <a:rPr lang="en-US" altLang="ja-JP" sz="1031" dirty="0">
                  <a:solidFill>
                    <a:srgbClr val="000000"/>
                  </a:solidFill>
                  <a:latin typeface="Meiryo UI" panose="020B0604030504040204" pitchFamily="50" charset="-128"/>
                  <a:ea typeface="Meiryo UI" panose="020B0604030504040204" pitchFamily="50" charset="-128"/>
                </a:rPr>
                <a:t>TikTok</a:t>
              </a:r>
              <a:r>
                <a:rPr lang="ja-JP" altLang="en-US" sz="1031" dirty="0">
                  <a:solidFill>
                    <a:srgbClr val="000000"/>
                  </a:solidFill>
                  <a:latin typeface="Meiryo UI" panose="020B0604030504040204" pitchFamily="50" charset="-128"/>
                  <a:ea typeface="Meiryo UI" panose="020B0604030504040204" pitchFamily="50" charset="-128"/>
                </a:rPr>
                <a:t>アカウントの連携が必須となります。</a:t>
              </a:r>
            </a:p>
          </p:txBody>
        </p:sp>
      </p:grpSp>
      <p:graphicFrame>
        <p:nvGraphicFramePr>
          <p:cNvPr id="6" name="表 24">
            <a:extLst>
              <a:ext uri="{FF2B5EF4-FFF2-40B4-BE49-F238E27FC236}">
                <a16:creationId xmlns:a16="http://schemas.microsoft.com/office/drawing/2014/main" id="{88A4250F-4B45-E3E7-F528-9A3CF9C91439}"/>
              </a:ext>
            </a:extLst>
          </p:cNvPr>
          <p:cNvGraphicFramePr>
            <a:graphicFrameLocks noGrp="1"/>
          </p:cNvGraphicFramePr>
          <p:nvPr>
            <p:extLst>
              <p:ext uri="{D42A27DB-BD31-4B8C-83A1-F6EECF244321}">
                <p14:modId xmlns:p14="http://schemas.microsoft.com/office/powerpoint/2010/main" val="501723643"/>
              </p:ext>
            </p:extLst>
          </p:nvPr>
        </p:nvGraphicFramePr>
        <p:xfrm>
          <a:off x="291946" y="1447800"/>
          <a:ext cx="9199806" cy="2206960"/>
        </p:xfrm>
        <a:graphic>
          <a:graphicData uri="http://schemas.openxmlformats.org/drawingml/2006/table">
            <a:tbl>
              <a:tblPr firstRow="1" bandRow="1">
                <a:tableStyleId>{5C22544A-7EE6-4342-B048-85BDC9FD1C3A}</a:tableStyleId>
              </a:tblPr>
              <a:tblGrid>
                <a:gridCol w="851053">
                  <a:extLst>
                    <a:ext uri="{9D8B030D-6E8A-4147-A177-3AD203B41FA5}">
                      <a16:colId xmlns:a16="http://schemas.microsoft.com/office/drawing/2014/main" val="2311066750"/>
                    </a:ext>
                  </a:extLst>
                </a:gridCol>
                <a:gridCol w="1295400">
                  <a:extLst>
                    <a:ext uri="{9D8B030D-6E8A-4147-A177-3AD203B41FA5}">
                      <a16:colId xmlns:a16="http://schemas.microsoft.com/office/drawing/2014/main" val="3154653962"/>
                    </a:ext>
                  </a:extLst>
                </a:gridCol>
                <a:gridCol w="1796321">
                  <a:extLst>
                    <a:ext uri="{9D8B030D-6E8A-4147-A177-3AD203B41FA5}">
                      <a16:colId xmlns:a16="http://schemas.microsoft.com/office/drawing/2014/main" val="2169987131"/>
                    </a:ext>
                  </a:extLst>
                </a:gridCol>
                <a:gridCol w="1314258">
                  <a:extLst>
                    <a:ext uri="{9D8B030D-6E8A-4147-A177-3AD203B41FA5}">
                      <a16:colId xmlns:a16="http://schemas.microsoft.com/office/drawing/2014/main" val="2538414644"/>
                    </a:ext>
                  </a:extLst>
                </a:gridCol>
                <a:gridCol w="1385221">
                  <a:extLst>
                    <a:ext uri="{9D8B030D-6E8A-4147-A177-3AD203B41FA5}">
                      <a16:colId xmlns:a16="http://schemas.microsoft.com/office/drawing/2014/main" val="999951706"/>
                    </a:ext>
                  </a:extLst>
                </a:gridCol>
                <a:gridCol w="1447800">
                  <a:extLst>
                    <a:ext uri="{9D8B030D-6E8A-4147-A177-3AD203B41FA5}">
                      <a16:colId xmlns:a16="http://schemas.microsoft.com/office/drawing/2014/main" val="2966864284"/>
                    </a:ext>
                  </a:extLst>
                </a:gridCol>
                <a:gridCol w="1109753">
                  <a:extLst>
                    <a:ext uri="{9D8B030D-6E8A-4147-A177-3AD203B41FA5}">
                      <a16:colId xmlns:a16="http://schemas.microsoft.com/office/drawing/2014/main" val="2633755337"/>
                    </a:ext>
                  </a:extLst>
                </a:gridCol>
              </a:tblGrid>
              <a:tr h="469349">
                <a:tc>
                  <a:txBody>
                    <a:bodyPr/>
                    <a:lstStyle/>
                    <a:p>
                      <a:pPr algn="ctr"/>
                      <a:r>
                        <a:rPr kumimoji="1" lang="ja-JP" altLang="en-US" sz="1200" dirty="0">
                          <a:latin typeface="Meiryo UI" panose="020B0604030504040204" pitchFamily="50" charset="-128"/>
                          <a:ea typeface="Meiryo UI" panose="020B0604030504040204" pitchFamily="50" charset="-128"/>
                        </a:rPr>
                        <a:t>掲載先</a:t>
                      </a:r>
                    </a:p>
                  </a:txBody>
                  <a:tcPr anchor="ctr">
                    <a:lnL w="12700" cap="flat" cmpd="sng" algn="ctr">
                      <a:solidFill>
                        <a:schemeClr val="bg1">
                          <a:lumMod val="85000"/>
                        </a:schemeClr>
                      </a:solidFill>
                      <a:prstDash val="solid"/>
                      <a:round/>
                      <a:headEnd type="none" w="med" len="med"/>
                      <a:tailEnd type="none" w="med" len="med"/>
                    </a:lnL>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バナー</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課金形態</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想定クリック単価</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最小対応エリア</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月額最低掲載予算</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tc>
                  <a:txBody>
                    <a:bodyPr/>
                    <a:lstStyle/>
                    <a:p>
                      <a:pPr algn="ctr"/>
                      <a:r>
                        <a:rPr kumimoji="1" lang="ja-JP" altLang="en-US" sz="1200" dirty="0">
                          <a:latin typeface="Meiryo UI" panose="020B0604030504040204" pitchFamily="50" charset="-128"/>
                          <a:ea typeface="Meiryo UI" panose="020B0604030504040204" pitchFamily="50" charset="-128"/>
                        </a:rPr>
                        <a:t>推奨実施期間</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38B6FF"/>
                    </a:solidFill>
                  </a:tcPr>
                </a:tc>
                <a:extLst>
                  <a:ext uri="{0D108BD9-81ED-4DB2-BD59-A6C34878D82A}">
                    <a16:rowId xmlns:a16="http://schemas.microsoft.com/office/drawing/2014/main" val="560844008"/>
                  </a:ext>
                </a:extLst>
              </a:tr>
              <a:tr h="598009">
                <a:tc>
                  <a:txBody>
                    <a:bodyPr/>
                    <a:lstStyle/>
                    <a:p>
                      <a:pPr algn="ctr"/>
                      <a:endParaRPr kumimoji="1" lang="ja-JP" alt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静止画</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動画対応</a:t>
                      </a:r>
                      <a:endParaRPr lang="en-US" altLang="ja-JP" sz="1050" b="0" i="0" u="none" strike="noStrike" dirty="0">
                        <a:solidFill>
                          <a:srgbClr val="000000"/>
                        </a:solidFill>
                        <a:effectLst/>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ja-JP" altLang="en-US" sz="1050" dirty="0">
                          <a:latin typeface="Meiryo UI" panose="020B0604030504040204" pitchFamily="50" charset="-128"/>
                          <a:ea typeface="Meiryo UI" panose="020B0604030504040204" pitchFamily="50" charset="-128"/>
                        </a:rPr>
                        <a:t>予算運用型</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lnSpc>
                          <a:spcPct val="110000"/>
                        </a:lnSpc>
                      </a:pPr>
                      <a:r>
                        <a:rPr lang="en-US" altLang="ja-JP" sz="900" u="none" strike="noStrike" dirty="0">
                          <a:effectLst/>
                          <a:latin typeface="Meiryo UI" panose="020B0604030504040204" pitchFamily="50" charset="-128"/>
                          <a:ea typeface="Meiryo UI" panose="020B0604030504040204" pitchFamily="50" charset="-128"/>
                        </a:rPr>
                        <a:t>50</a:t>
                      </a:r>
                      <a:r>
                        <a:rPr lang="ja-JP" altLang="en-US" sz="900" u="none" strike="noStrike" dirty="0">
                          <a:effectLst/>
                          <a:latin typeface="Meiryo UI" panose="020B0604030504040204" pitchFamily="50" charset="-128"/>
                          <a:ea typeface="Meiryo UI" panose="020B0604030504040204" pitchFamily="50" charset="-128"/>
                        </a:rPr>
                        <a:t>円～</a:t>
                      </a:r>
                      <a:r>
                        <a:rPr lang="en-US" altLang="ja-JP" sz="900" u="none" strike="noStrike" dirty="0">
                          <a:effectLst/>
                          <a:latin typeface="Meiryo UI" panose="020B0604030504040204" pitchFamily="50" charset="-128"/>
                          <a:ea typeface="Meiryo UI" panose="020B0604030504040204" pitchFamily="50" charset="-128"/>
                        </a:rPr>
                        <a:t>200</a:t>
                      </a:r>
                      <a:r>
                        <a:rPr lang="ja-JP" altLang="en-US" sz="900" u="none" strike="noStrike" dirty="0">
                          <a:effectLst/>
                          <a:latin typeface="Meiryo UI" panose="020B0604030504040204" pitchFamily="50" charset="-128"/>
                          <a:ea typeface="Meiryo UI" panose="020B0604030504040204" pitchFamily="50" charset="-128"/>
                        </a:rPr>
                        <a:t>円前後</a:t>
                      </a:r>
                      <a:endParaRPr lang="en-US" altLang="ja-JP" sz="900" u="none" strike="noStrike" dirty="0">
                        <a:effectLst/>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lnSpc>
                          <a:spcPts val="1540"/>
                        </a:lnSpc>
                      </a:pPr>
                      <a:r>
                        <a:rPr lang="en-US" altLang="ja-JP" sz="900" dirty="0" err="1">
                          <a:solidFill>
                            <a:srgbClr val="000000"/>
                          </a:solidFill>
                          <a:latin typeface="Meiryo UI" panose="020B0604030504040204" pitchFamily="50" charset="-128"/>
                          <a:ea typeface="Meiryo UI" panose="020B0604030504040204" pitchFamily="50" charset="-128"/>
                        </a:rPr>
                        <a:t>都道府県,市区町村単位</a:t>
                      </a:r>
                      <a:r>
                        <a:rPr lang="en-US" altLang="ja-JP" sz="9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altLang="ja-JP" sz="900" dirty="0">
                          <a:solidFill>
                            <a:srgbClr val="000000"/>
                          </a:solidFill>
                          <a:latin typeface="Meiryo UI" panose="020B0604030504040204" pitchFamily="50" charset="-128"/>
                          <a:ea typeface="Meiryo UI" panose="020B0604030504040204" pitchFamily="50" charset="-128"/>
                        </a:rPr>
                        <a:t>特定地点から半径3km</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1050" dirty="0">
                          <a:latin typeface="Meiryo UI" panose="020B0604030504040204" pitchFamily="50" charset="-128"/>
                          <a:ea typeface="Meiryo UI" panose="020B0604030504040204" pitchFamily="50" charset="-128"/>
                        </a:rPr>
                        <a:t>\100,000</a:t>
                      </a:r>
                      <a:endParaRPr kumimoji="1" lang="ja-JP" altLang="en-US" sz="1050" dirty="0">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1050" dirty="0">
                          <a:latin typeface="Meiryo UI" panose="020B0604030504040204" pitchFamily="50" charset="-128"/>
                          <a:ea typeface="Meiryo UI" panose="020B0604030504040204" pitchFamily="50" charset="-128"/>
                        </a:rPr>
                        <a:t>3</a:t>
                      </a:r>
                      <a:r>
                        <a:rPr kumimoji="1" lang="ja-JP" altLang="en-US" sz="1050" dirty="0">
                          <a:latin typeface="Meiryo UI" panose="020B0604030504040204" pitchFamily="50" charset="-128"/>
                          <a:ea typeface="Meiryo UI" panose="020B0604030504040204" pitchFamily="50" charset="-128"/>
                        </a:rPr>
                        <a:t>か月間</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715662839"/>
                  </a:ext>
                </a:extLst>
              </a:tr>
              <a:tr h="598009">
                <a:tc>
                  <a:txBody>
                    <a:bodyPr/>
                    <a:lstStyle/>
                    <a:p>
                      <a:pPr algn="ctr"/>
                      <a:endParaRPr kumimoji="1" lang="ja-JP" alt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静止画</a:t>
                      </a: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a:t>
                      </a:r>
                      <a:r>
                        <a:rPr lang="ja-JP" altLang="en-US" sz="1050" b="0" i="0" u="none" strike="noStrike" dirty="0">
                          <a:solidFill>
                            <a:srgbClr val="000000"/>
                          </a:solidFill>
                          <a:effectLst/>
                          <a:latin typeface="Meiryo UI" panose="020B0604030504040204" pitchFamily="50" charset="-128"/>
                          <a:ea typeface="Meiryo UI" panose="020B0604030504040204" pitchFamily="50" charset="-128"/>
                        </a:rPr>
                        <a:t>動画対応</a:t>
                      </a:r>
                      <a:endParaRPr lang="en-US" altLang="ja-JP" sz="1050" b="0" i="0" u="none" strike="noStrike" dirty="0">
                        <a:solidFill>
                          <a:srgbClr val="000000"/>
                        </a:solidFill>
                        <a:effectLst/>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ja-JP" altLang="en-US" sz="1050" dirty="0">
                          <a:latin typeface="Meiryo UI" panose="020B0604030504040204" pitchFamily="50" charset="-128"/>
                          <a:ea typeface="Meiryo UI" panose="020B0604030504040204" pitchFamily="50" charset="-128"/>
                        </a:rPr>
                        <a:t>予算運用型</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u="none" strike="noStrike" dirty="0">
                          <a:effectLst/>
                          <a:latin typeface="Meiryo UI" panose="020B0604030504040204" pitchFamily="50" charset="-128"/>
                          <a:ea typeface="Meiryo UI" panose="020B0604030504040204" pitchFamily="50" charset="-128"/>
                        </a:rPr>
                        <a:t>100</a:t>
                      </a:r>
                      <a:r>
                        <a:rPr lang="ja-JP" altLang="en-US" sz="900" u="none" strike="noStrike" dirty="0">
                          <a:effectLst/>
                          <a:latin typeface="Meiryo UI" panose="020B0604030504040204" pitchFamily="50" charset="-128"/>
                          <a:ea typeface="Meiryo UI" panose="020B0604030504040204" pitchFamily="50" charset="-128"/>
                        </a:rPr>
                        <a:t>円～</a:t>
                      </a:r>
                      <a:r>
                        <a:rPr lang="en-US" altLang="ja-JP" sz="900" u="none" strike="noStrike" dirty="0">
                          <a:effectLst/>
                          <a:latin typeface="Meiryo UI" panose="020B0604030504040204" pitchFamily="50" charset="-128"/>
                          <a:ea typeface="Meiryo UI" panose="020B0604030504040204" pitchFamily="50" charset="-128"/>
                        </a:rPr>
                        <a:t>300</a:t>
                      </a:r>
                      <a:r>
                        <a:rPr lang="ja-JP" altLang="en-US" sz="900" u="none" strike="noStrike" dirty="0">
                          <a:effectLst/>
                          <a:latin typeface="Meiryo UI" panose="020B0604030504040204" pitchFamily="50" charset="-128"/>
                          <a:ea typeface="Meiryo UI" panose="020B0604030504040204" pitchFamily="50" charset="-128"/>
                        </a:rPr>
                        <a:t>円前後</a:t>
                      </a:r>
                      <a:endParaRPr lang="en-US" altLang="ja-JP" sz="900" u="none" strike="noStrike" dirty="0">
                        <a:effectLst/>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lnSpc>
                          <a:spcPts val="1540"/>
                        </a:lnSpc>
                      </a:pPr>
                      <a:r>
                        <a:rPr lang="en-US" altLang="ja-JP" sz="900" dirty="0" err="1">
                          <a:solidFill>
                            <a:srgbClr val="000000"/>
                          </a:solidFill>
                          <a:latin typeface="Meiryo UI" panose="020B0604030504040204" pitchFamily="50" charset="-128"/>
                          <a:ea typeface="Meiryo UI" panose="020B0604030504040204" pitchFamily="50" charset="-128"/>
                        </a:rPr>
                        <a:t>国,都道府県,市区町村</a:t>
                      </a:r>
                      <a:endParaRPr lang="en-US" altLang="ja-JP" sz="9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altLang="ja-JP" sz="900" dirty="0" err="1">
                          <a:solidFill>
                            <a:srgbClr val="000000"/>
                          </a:solidFill>
                          <a:latin typeface="Meiryo UI" panose="020B0604030504040204" pitchFamily="50" charset="-128"/>
                          <a:ea typeface="Meiryo UI" panose="020B0604030504040204" pitchFamily="50" charset="-128"/>
                        </a:rPr>
                        <a:t>郵便番号の指定</a:t>
                      </a:r>
                      <a:endParaRPr lang="en-US" altLang="ja-JP" sz="900" dirty="0">
                        <a:solidFill>
                          <a:srgbClr val="000000"/>
                        </a:solidFill>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1050" dirty="0">
                          <a:latin typeface="Meiryo UI" panose="020B0604030504040204" pitchFamily="50" charset="-128"/>
                          <a:ea typeface="Meiryo UI" panose="020B0604030504040204" pitchFamily="50" charset="-128"/>
                        </a:rPr>
                        <a:t>\100,000</a:t>
                      </a:r>
                      <a:endParaRPr kumimoji="1" lang="ja-JP" altLang="en-US" sz="1050" dirty="0">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eiryo UI" panose="020B0604030504040204" pitchFamily="50" charset="-128"/>
                          <a:ea typeface="Meiryo UI" panose="020B0604030504040204" pitchFamily="50" charset="-128"/>
                        </a:rPr>
                        <a:t>3</a:t>
                      </a:r>
                      <a:r>
                        <a:rPr kumimoji="1" lang="ja-JP" altLang="en-US" sz="1050" dirty="0">
                          <a:latin typeface="Meiryo UI" panose="020B0604030504040204" pitchFamily="50" charset="-128"/>
                          <a:ea typeface="Meiryo UI" panose="020B0604030504040204" pitchFamily="50" charset="-128"/>
                        </a:rPr>
                        <a:t>か月間</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799726013"/>
                  </a:ext>
                </a:extLst>
              </a:tr>
              <a:tr h="541593">
                <a:tc>
                  <a:txBody>
                    <a:bodyPr/>
                    <a:lstStyle/>
                    <a:p>
                      <a:pPr algn="ctr"/>
                      <a:endParaRPr kumimoji="1" lang="ja-JP" altLang="en-US" dirty="0"/>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ja-JP" altLang="en-US" sz="1050" dirty="0">
                          <a:latin typeface="Meiryo UI" panose="020B0604030504040204" pitchFamily="50" charset="-128"/>
                          <a:ea typeface="Meiryo UI" panose="020B0604030504040204" pitchFamily="50" charset="-128"/>
                        </a:rPr>
                        <a:t>動画</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予算運用型</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u="none" strike="noStrike" dirty="0">
                          <a:effectLst/>
                          <a:latin typeface="Meiryo UI" panose="020B0604030504040204" pitchFamily="50" charset="-128"/>
                          <a:ea typeface="Meiryo UI" panose="020B0604030504040204" pitchFamily="50" charset="-128"/>
                        </a:rPr>
                        <a:t>50</a:t>
                      </a:r>
                      <a:r>
                        <a:rPr lang="ja-JP" altLang="en-US" sz="900" u="none" strike="noStrike" dirty="0">
                          <a:effectLst/>
                          <a:latin typeface="Meiryo UI" panose="020B0604030504040204" pitchFamily="50" charset="-128"/>
                          <a:ea typeface="Meiryo UI" panose="020B0604030504040204" pitchFamily="50" charset="-128"/>
                        </a:rPr>
                        <a:t>円～</a:t>
                      </a:r>
                      <a:r>
                        <a:rPr lang="en-US" altLang="ja-JP" sz="900" u="none" strike="noStrike" dirty="0">
                          <a:effectLst/>
                          <a:latin typeface="Meiryo UI" panose="020B0604030504040204" pitchFamily="50" charset="-128"/>
                          <a:ea typeface="Meiryo UI" panose="020B0604030504040204" pitchFamily="50" charset="-128"/>
                        </a:rPr>
                        <a:t>200</a:t>
                      </a:r>
                      <a:r>
                        <a:rPr lang="ja-JP" altLang="en-US" sz="900" u="none" strike="noStrike" dirty="0">
                          <a:effectLst/>
                          <a:latin typeface="Meiryo UI" panose="020B0604030504040204" pitchFamily="50" charset="-128"/>
                          <a:ea typeface="Meiryo UI" panose="020B0604030504040204" pitchFamily="50" charset="-128"/>
                        </a:rPr>
                        <a:t>円前後</a:t>
                      </a:r>
                      <a:endParaRPr lang="en-US" altLang="ja-JP" sz="900" u="none" strike="noStrike" dirty="0">
                        <a:effectLst/>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lnSpc>
                          <a:spcPts val="1540"/>
                        </a:lnSpc>
                      </a:pPr>
                      <a:r>
                        <a:rPr lang="en-US" altLang="ja-JP" sz="900" dirty="0" err="1">
                          <a:solidFill>
                            <a:srgbClr val="000000"/>
                          </a:solidFill>
                          <a:latin typeface="Meiryo UI" panose="020B0604030504040204" pitchFamily="50" charset="-128"/>
                          <a:ea typeface="Meiryo UI" panose="020B0604030504040204" pitchFamily="50" charset="-128"/>
                        </a:rPr>
                        <a:t>国,都道府県,市区町村</a:t>
                      </a:r>
                      <a:endParaRPr lang="en-US" altLang="ja-JP" sz="900" dirty="0">
                        <a:solidFill>
                          <a:srgbClr val="000000"/>
                        </a:solidFill>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1050" dirty="0">
                          <a:latin typeface="Meiryo UI" panose="020B0604030504040204" pitchFamily="50" charset="-128"/>
                          <a:ea typeface="Meiryo UI" panose="020B0604030504040204" pitchFamily="50" charset="-128"/>
                        </a:rPr>
                        <a:t>\100,000</a:t>
                      </a:r>
                      <a:endParaRPr kumimoji="1" lang="ja-JP" altLang="en-US" sz="1050" dirty="0">
                        <a:latin typeface="Meiryo UI" panose="020B0604030504040204" pitchFamily="50" charset="-128"/>
                        <a:ea typeface="Meiryo UI" panose="020B0604030504040204"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eiryo UI" panose="020B0604030504040204" pitchFamily="50" charset="-128"/>
                          <a:ea typeface="Meiryo UI" panose="020B0604030504040204" pitchFamily="50" charset="-128"/>
                        </a:rPr>
                        <a:t>3</a:t>
                      </a:r>
                      <a:r>
                        <a:rPr kumimoji="1" lang="ja-JP" altLang="en-US" sz="1050" dirty="0">
                          <a:latin typeface="Meiryo UI" panose="020B0604030504040204" pitchFamily="50" charset="-128"/>
                          <a:ea typeface="Meiryo UI" panose="020B0604030504040204" pitchFamily="50" charset="-128"/>
                        </a:rPr>
                        <a:t>か月間</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70951619"/>
                  </a:ext>
                </a:extLst>
              </a:tr>
            </a:tbl>
          </a:graphicData>
        </a:graphic>
      </p:graphicFrame>
      <p:pic>
        <p:nvPicPr>
          <p:cNvPr id="25" name="図 24" descr="挿絵 が含まれている画像&#10;&#10;自動的に生成された説明">
            <a:extLst>
              <a:ext uri="{FF2B5EF4-FFF2-40B4-BE49-F238E27FC236}">
                <a16:creationId xmlns:a16="http://schemas.microsoft.com/office/drawing/2014/main" id="{A6A601A1-F6A7-F57E-79F0-A33ECD10671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2047901"/>
            <a:ext cx="348455" cy="348455"/>
          </a:xfrm>
          <a:prstGeom prst="rect">
            <a:avLst/>
          </a:prstGeom>
        </p:spPr>
      </p:pic>
      <p:pic>
        <p:nvPicPr>
          <p:cNvPr id="26" name="図 25">
            <a:extLst>
              <a:ext uri="{FF2B5EF4-FFF2-40B4-BE49-F238E27FC236}">
                <a16:creationId xmlns:a16="http://schemas.microsoft.com/office/drawing/2014/main" id="{18DC1805-A2CE-BDAA-882C-8B64619FA3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669654"/>
            <a:ext cx="306484" cy="306484"/>
          </a:xfrm>
          <a:prstGeom prst="rect">
            <a:avLst/>
          </a:prstGeom>
        </p:spPr>
      </p:pic>
      <p:pic>
        <p:nvPicPr>
          <p:cNvPr id="32" name="図 31" descr="ロゴ&#10;&#10;自動的に生成された説明">
            <a:extLst>
              <a:ext uri="{FF2B5EF4-FFF2-40B4-BE49-F238E27FC236}">
                <a16:creationId xmlns:a16="http://schemas.microsoft.com/office/drawing/2014/main" id="{D6ECDE0E-3356-7562-0508-F4CCD8CA5A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250" y="3151582"/>
            <a:ext cx="472183" cy="472183"/>
          </a:xfrm>
          <a:prstGeom prst="rect">
            <a:avLst/>
          </a:prstGeom>
        </p:spPr>
      </p:pic>
      <p:pic>
        <p:nvPicPr>
          <p:cNvPr id="4" name="図 3" descr="アイコン&#10;&#10;自動的に生成された説明">
            <a:extLst>
              <a:ext uri="{FF2B5EF4-FFF2-40B4-BE49-F238E27FC236}">
                <a16:creationId xmlns:a16="http://schemas.microsoft.com/office/drawing/2014/main" id="{64FEA4A5-BA7E-F6C6-A9F9-C516F76726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800" y="2627683"/>
            <a:ext cx="388312" cy="38831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8" name="TextBox 8"/>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入稿規定</a:t>
            </a:r>
            <a:r>
              <a:rPr lang="en-US" sz="1207" spc="156" dirty="0">
                <a:solidFill>
                  <a:srgbClr val="222222"/>
                </a:solidFill>
                <a:latin typeface="Meiryo UI" panose="020B0604030504040204" pitchFamily="50" charset="-128"/>
                <a:ea typeface="Meiryo UI" panose="020B0604030504040204" pitchFamily="50" charset="-128"/>
              </a:rPr>
              <a:t>　</a:t>
            </a:r>
            <a:r>
              <a:rPr lang="en-US" sz="1207" spc="156" dirty="0" err="1">
                <a:solidFill>
                  <a:srgbClr val="222222"/>
                </a:solidFill>
                <a:latin typeface="Meiryo UI" panose="020B0604030504040204" pitchFamily="50" charset="-128"/>
                <a:ea typeface="Meiryo UI" panose="020B0604030504040204" pitchFamily="50" charset="-128"/>
              </a:rPr>
              <a:t>SNSメニュ</a:t>
            </a:r>
            <a:r>
              <a:rPr lang="en-US" sz="1207" spc="156" dirty="0">
                <a:solidFill>
                  <a:srgbClr val="222222"/>
                </a:solidFill>
                <a:latin typeface="Meiryo UI" panose="020B0604030504040204" pitchFamily="50" charset="-128"/>
                <a:ea typeface="Meiryo UI" panose="020B0604030504040204" pitchFamily="50" charset="-128"/>
              </a:rPr>
              <a:t>ー</a:t>
            </a:r>
          </a:p>
        </p:txBody>
      </p:sp>
      <p:sp>
        <p:nvSpPr>
          <p:cNvPr id="12" name="正方形/長方形 11">
            <a:extLst>
              <a:ext uri="{FF2B5EF4-FFF2-40B4-BE49-F238E27FC236}">
                <a16:creationId xmlns:a16="http://schemas.microsoft.com/office/drawing/2014/main" id="{5D735B77-CF67-738F-59F2-1204A074ACE7}"/>
              </a:ext>
            </a:extLst>
          </p:cNvPr>
          <p:cNvSpPr/>
          <p:nvPr/>
        </p:nvSpPr>
        <p:spPr>
          <a:xfrm>
            <a:off x="251182" y="914400"/>
            <a:ext cx="4464000" cy="432000"/>
          </a:xfrm>
          <a:prstGeom prst="rect">
            <a:avLst/>
          </a:prstGeom>
          <a:solidFill>
            <a:srgbClr val="38B6FF"/>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80000" tIns="72000" rIns="72000" rtlCol="0" anchor="ctr" anchorCtr="0"/>
          <a:lstStyle/>
          <a:p>
            <a:r>
              <a:rPr lang="en-US" altLang="ja-JP" sz="1050" b="1" dirty="0">
                <a:solidFill>
                  <a:schemeClr val="bg1"/>
                </a:solidFill>
                <a:latin typeface="Meiryo UI" panose="020B0604030504040204" pitchFamily="50" charset="-128"/>
                <a:ea typeface="Meiryo UI" panose="020B0604030504040204" pitchFamily="50" charset="-128"/>
              </a:rPr>
              <a:t>SNS</a:t>
            </a:r>
            <a:r>
              <a:rPr lang="ja-JP" altLang="en-US" sz="1050" b="1" dirty="0">
                <a:solidFill>
                  <a:schemeClr val="bg1"/>
                </a:solidFill>
                <a:latin typeface="Meiryo UI" panose="020B0604030504040204" pitchFamily="50" charset="-128"/>
                <a:ea typeface="Meiryo UI" panose="020B0604030504040204" pitchFamily="50" charset="-128"/>
              </a:rPr>
              <a:t>（静止画）</a:t>
            </a:r>
          </a:p>
        </p:txBody>
      </p:sp>
      <p:sp>
        <p:nvSpPr>
          <p:cNvPr id="13" name="正方形/長方形 12">
            <a:extLst>
              <a:ext uri="{FF2B5EF4-FFF2-40B4-BE49-F238E27FC236}">
                <a16:creationId xmlns:a16="http://schemas.microsoft.com/office/drawing/2014/main" id="{94F5146B-161E-8CB5-E637-C38D6B2BBEAD}"/>
              </a:ext>
            </a:extLst>
          </p:cNvPr>
          <p:cNvSpPr>
            <a:spLocks noChangeArrowheads="1"/>
          </p:cNvSpPr>
          <p:nvPr/>
        </p:nvSpPr>
        <p:spPr bwMode="auto">
          <a:xfrm>
            <a:off x="231058" y="1752600"/>
            <a:ext cx="4464000" cy="1882036"/>
          </a:xfrm>
          <a:prstGeom prst="rect">
            <a:avLst/>
          </a:prstGeom>
          <a:solidFill>
            <a:schemeClr val="bg1">
              <a:lumMod val="85000"/>
            </a:schemeClr>
          </a:solidFill>
          <a:ln>
            <a:noFill/>
          </a:ln>
        </p:spPr>
        <p:txBody>
          <a:bodyPr lIns="180000" tIns="180000" rIns="36000"/>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eaLnBrk="1" hangingPunct="1">
              <a:lnSpc>
                <a:spcPct val="120000"/>
              </a:lnSpc>
              <a:spcAft>
                <a:spcPts val="600"/>
              </a:spcAft>
              <a:defRPr/>
            </a:pPr>
            <a:r>
              <a:rPr lang="ja-JP" altLang="en-US" sz="1500" b="1" u="sng" dirty="0">
                <a:solidFill>
                  <a:schemeClr val="accent1"/>
                </a:solidFill>
                <a:latin typeface="Meiryo UI" panose="020B0604030504040204" pitchFamily="50" charset="-128"/>
                <a:ea typeface="Meiryo UI" panose="020B0604030504040204" pitchFamily="50" charset="-128"/>
              </a:rPr>
              <a:t>記載している画像サイズは全て</a:t>
            </a:r>
            <a:r>
              <a:rPr lang="ja-JP" altLang="en-US" sz="1500" b="1" u="sng" dirty="0">
                <a:solidFill>
                  <a:srgbClr val="FF0000"/>
                </a:solidFill>
                <a:latin typeface="Meiryo UI" panose="020B0604030504040204" pitchFamily="50" charset="-128"/>
                <a:ea typeface="Meiryo UI" panose="020B0604030504040204" pitchFamily="50" charset="-128"/>
              </a:rPr>
              <a:t>必須</a:t>
            </a:r>
            <a:r>
              <a:rPr lang="ja-JP" altLang="en-US" sz="1500" b="1" u="sng" dirty="0">
                <a:solidFill>
                  <a:schemeClr val="accent1"/>
                </a:solidFill>
                <a:latin typeface="Meiryo UI" panose="020B0604030504040204" pitchFamily="50" charset="-128"/>
                <a:ea typeface="Meiryo UI" panose="020B0604030504040204" pitchFamily="50" charset="-128"/>
              </a:rPr>
              <a:t>です</a:t>
            </a:r>
          </a:p>
          <a:p>
            <a:pPr eaLnBrk="1" hangingPunct="1">
              <a:lnSpc>
                <a:spcPct val="120000"/>
              </a:lnSpc>
              <a:defRPr/>
            </a:pPr>
            <a:r>
              <a:rPr lang="ja-JP" altLang="en-US" sz="1000" dirty="0">
                <a:latin typeface="Meiryo UI" panose="020B0604030504040204" pitchFamily="50" charset="-128"/>
                <a:ea typeface="Meiryo UI" panose="020B0604030504040204" pitchFamily="50" charset="-128"/>
              </a:rPr>
              <a:t>◆ファイルは「</a:t>
            </a:r>
            <a:r>
              <a:rPr lang="en-US" altLang="ja-JP" sz="1000" dirty="0">
                <a:latin typeface="Meiryo UI" panose="020B0604030504040204" pitchFamily="50" charset="-128"/>
                <a:ea typeface="Meiryo UI" panose="020B0604030504040204" pitchFamily="50" charset="-128"/>
              </a:rPr>
              <a:t>PNG</a:t>
            </a:r>
            <a:r>
              <a:rPr lang="ja-JP" altLang="en-US" sz="1000" dirty="0">
                <a:latin typeface="Meiryo UI" panose="020B0604030504040204" pitchFamily="50" charset="-128"/>
                <a:ea typeface="Meiryo UI" panose="020B0604030504040204" pitchFamily="50" charset="-128"/>
              </a:rPr>
              <a:t>　</a:t>
            </a:r>
            <a:r>
              <a:rPr lang="en-US" altLang="ja-JP" sz="1000" dirty="0">
                <a:latin typeface="Meiryo UI" panose="020B0604030504040204" pitchFamily="50" charset="-128"/>
                <a:ea typeface="Meiryo UI" panose="020B0604030504040204" pitchFamily="50" charset="-128"/>
              </a:rPr>
              <a:t>or JPEG</a:t>
            </a:r>
            <a:r>
              <a:rPr lang="ja-JP" altLang="en-US" sz="1000" dirty="0">
                <a:latin typeface="Meiryo UI" panose="020B0604030504040204" pitchFamily="50" charset="-128"/>
                <a:ea typeface="Meiryo UI" panose="020B0604030504040204" pitchFamily="50" charset="-128"/>
              </a:rPr>
              <a:t>」　容量は </a:t>
            </a:r>
            <a:r>
              <a:rPr lang="en-US" altLang="ja-JP" sz="1000" b="1" dirty="0">
                <a:solidFill>
                  <a:srgbClr val="00B0F0"/>
                </a:solidFill>
                <a:latin typeface="Meiryo UI" panose="020B0604030504040204" pitchFamily="50" charset="-128"/>
                <a:ea typeface="Meiryo UI" panose="020B0604030504040204" pitchFamily="50" charset="-128"/>
              </a:rPr>
              <a:t>5MB</a:t>
            </a:r>
            <a:r>
              <a:rPr lang="ja-JP" altLang="en-US" sz="1000" b="1" dirty="0">
                <a:solidFill>
                  <a:srgbClr val="00B0F0"/>
                </a:solidFill>
                <a:latin typeface="Meiryo UI" panose="020B0604030504040204" pitchFamily="50" charset="-128"/>
                <a:ea typeface="Meiryo UI" panose="020B0604030504040204" pitchFamily="50" charset="-128"/>
              </a:rPr>
              <a:t>未満 </a:t>
            </a:r>
            <a:r>
              <a:rPr lang="ja-JP" altLang="en-US" sz="1000" dirty="0">
                <a:latin typeface="Meiryo UI" panose="020B0604030504040204" pitchFamily="50" charset="-128"/>
                <a:ea typeface="Meiryo UI" panose="020B0604030504040204" pitchFamily="50" charset="-128"/>
              </a:rPr>
              <a:t>でお願いします。</a:t>
            </a:r>
          </a:p>
          <a:p>
            <a:pPr eaLnBrk="1" hangingPunct="1">
              <a:lnSpc>
                <a:spcPct val="120000"/>
              </a:lnSpc>
              <a:spcAft>
                <a:spcPts val="600"/>
              </a:spcAft>
              <a:defRPr/>
            </a:pPr>
            <a:endParaRPr lang="en-US" altLang="ja-JP" sz="200" dirty="0">
              <a:latin typeface="Meiryo UI" panose="020B0604030504040204" pitchFamily="50" charset="-128"/>
              <a:ea typeface="Meiryo UI" panose="020B0604030504040204" pitchFamily="50" charset="-128"/>
            </a:endParaRPr>
          </a:p>
          <a:p>
            <a:pPr eaLnBrk="1" hangingPunct="1">
              <a:lnSpc>
                <a:spcPct val="120000"/>
              </a:lnSpc>
              <a:spcAft>
                <a:spcPts val="600"/>
              </a:spcAft>
              <a:defRPr/>
            </a:pPr>
            <a:r>
              <a:rPr lang="ja-JP" altLang="en-US" sz="1000" dirty="0">
                <a:latin typeface="Meiryo UI" panose="020B0604030504040204" pitchFamily="50" charset="-128"/>
                <a:ea typeface="Meiryo UI" panose="020B0604030504040204" pitchFamily="50" charset="-128"/>
              </a:rPr>
              <a:t>◆主体者表記（広告主名）を入れてください。</a:t>
            </a:r>
            <a:endParaRPr lang="en-US" altLang="ja-JP" sz="1000" dirty="0">
              <a:latin typeface="Meiryo UI" panose="020B0604030504040204" pitchFamily="50" charset="-128"/>
              <a:ea typeface="Meiryo UI" panose="020B0604030504040204" pitchFamily="50" charset="-128"/>
            </a:endParaRPr>
          </a:p>
          <a:p>
            <a:pPr eaLnBrk="1" hangingPunct="1">
              <a:lnSpc>
                <a:spcPct val="120000"/>
              </a:lnSpc>
              <a:spcAft>
                <a:spcPts val="600"/>
              </a:spcAft>
              <a:defRPr/>
            </a:pPr>
            <a:r>
              <a:rPr lang="ja-JP" altLang="en-US" sz="1000" dirty="0">
                <a:latin typeface="Meiryo UI" panose="020B0604030504040204" pitchFamily="50" charset="-128"/>
                <a:ea typeface="Meiryo UI" panose="020B0604030504040204" pitchFamily="50" charset="-128"/>
              </a:rPr>
              <a:t>◆画像は広告バナーと分かるように枠線を入れてください</a:t>
            </a:r>
          </a:p>
          <a:p>
            <a:pPr eaLnBrk="1" hangingPunct="1">
              <a:lnSpc>
                <a:spcPct val="120000"/>
              </a:lnSpc>
              <a:defRPr/>
            </a:pPr>
            <a:r>
              <a:rPr lang="ja-JP" altLang="en-US" sz="1000" dirty="0">
                <a:latin typeface="Meiryo UI" panose="020B0604030504040204" pitchFamily="50" charset="-128"/>
                <a:ea typeface="Meiryo UI" panose="020B0604030504040204" pitchFamily="50" charset="-128"/>
              </a:rPr>
              <a:t>◆</a:t>
            </a:r>
            <a:r>
              <a:rPr lang="en-US" altLang="ja-JP" sz="1000" dirty="0">
                <a:latin typeface="Meiryo UI" panose="020B0604030504040204" pitchFamily="50" charset="-128"/>
                <a:ea typeface="Meiryo UI" panose="020B0604030504040204" pitchFamily="50" charset="-128"/>
              </a:rPr>
              <a:t>LINE</a:t>
            </a:r>
            <a:r>
              <a:rPr lang="ja-JP" altLang="en-US" sz="1000" dirty="0">
                <a:latin typeface="Meiryo UI" panose="020B0604030504040204" pitchFamily="50" charset="-128"/>
                <a:ea typeface="Meiryo UI" panose="020B0604030504040204" pitchFamily="50" charset="-128"/>
              </a:rPr>
              <a:t>・ </a:t>
            </a:r>
            <a:r>
              <a:rPr lang="en-US" altLang="ja-JP" sz="1000" dirty="0">
                <a:latin typeface="Meiryo UI" panose="020B0604030504040204" pitchFamily="50" charset="-128"/>
                <a:ea typeface="Meiryo UI" panose="020B0604030504040204" pitchFamily="50" charset="-128"/>
              </a:rPr>
              <a:t>Instagram</a:t>
            </a:r>
            <a:r>
              <a:rPr lang="ja-JP" altLang="en-US" sz="1000" dirty="0">
                <a:latin typeface="Meiryo UI" panose="020B0604030504040204" pitchFamily="50" charset="-128"/>
                <a:ea typeface="Meiryo UI" panose="020B0604030504040204" pitchFamily="50" charset="-128"/>
              </a:rPr>
              <a:t>用は、クリエイティブ内のテキスト領域が </a:t>
            </a:r>
            <a:endParaRPr lang="en-US" altLang="ja-JP" sz="1000" dirty="0">
              <a:latin typeface="Meiryo UI" panose="020B0604030504040204" pitchFamily="50" charset="-128"/>
              <a:ea typeface="Meiryo UI" panose="020B0604030504040204" pitchFamily="50" charset="-128"/>
            </a:endParaRPr>
          </a:p>
          <a:p>
            <a:pPr eaLnBrk="1" hangingPunct="1">
              <a:lnSpc>
                <a:spcPct val="120000"/>
              </a:lnSpc>
              <a:defRPr/>
            </a:pPr>
            <a:r>
              <a:rPr lang="ja-JP" altLang="en-US" sz="1000" dirty="0">
                <a:latin typeface="Meiryo UI" panose="020B0604030504040204" pitchFamily="50" charset="-128"/>
                <a:ea typeface="Meiryo UI" panose="020B0604030504040204" pitchFamily="50" charset="-128"/>
              </a:rPr>
              <a:t>　</a:t>
            </a:r>
            <a:r>
              <a:rPr lang="en-US" altLang="ja-JP" sz="1000" b="1" dirty="0">
                <a:solidFill>
                  <a:srgbClr val="00B0F0"/>
                </a:solidFill>
                <a:latin typeface="Meiryo UI" panose="020B0604030504040204" pitchFamily="50" charset="-128"/>
                <a:ea typeface="Meiryo UI" panose="020B0604030504040204" pitchFamily="50" charset="-128"/>
              </a:rPr>
              <a:t>20</a:t>
            </a:r>
            <a:r>
              <a:rPr lang="ja-JP" altLang="en-US" sz="1000" b="1" dirty="0">
                <a:solidFill>
                  <a:srgbClr val="00B0F0"/>
                </a:solidFill>
                <a:latin typeface="Meiryo UI" panose="020B0604030504040204" pitchFamily="50" charset="-128"/>
                <a:ea typeface="Meiryo UI" panose="020B0604030504040204" pitchFamily="50" charset="-128"/>
              </a:rPr>
              <a:t>％ を超過しない</a:t>
            </a:r>
            <a:r>
              <a:rPr lang="ja-JP" altLang="en-US" sz="1000" dirty="0">
                <a:latin typeface="Meiryo UI" panose="020B0604030504040204" pitchFamily="50" charset="-128"/>
                <a:ea typeface="Meiryo UI" panose="020B0604030504040204" pitchFamily="50" charset="-128"/>
              </a:rPr>
              <a:t>でください。</a:t>
            </a:r>
            <a:endParaRPr lang="en-US" altLang="ja-JP" sz="1000" dirty="0">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5E5FBA50-46D8-DC9B-03EB-888062136E82}"/>
              </a:ext>
            </a:extLst>
          </p:cNvPr>
          <p:cNvSpPr/>
          <p:nvPr/>
        </p:nvSpPr>
        <p:spPr>
          <a:xfrm>
            <a:off x="5069773" y="909694"/>
            <a:ext cx="4464000" cy="432000"/>
          </a:xfrm>
          <a:prstGeom prst="rect">
            <a:avLst/>
          </a:prstGeom>
          <a:solidFill>
            <a:srgbClr val="38B6FF"/>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180000" tIns="72000" rIns="72000" rtlCol="0" anchor="ctr" anchorCtr="0"/>
          <a:lstStyle/>
          <a:p>
            <a:r>
              <a:rPr lang="en-US" altLang="ja-JP" sz="1050" b="1" dirty="0">
                <a:solidFill>
                  <a:schemeClr val="bg1"/>
                </a:solidFill>
                <a:latin typeface="Meiryo UI" panose="020B0604030504040204" pitchFamily="50" charset="-128"/>
                <a:ea typeface="Meiryo UI" panose="020B0604030504040204" pitchFamily="50" charset="-128"/>
              </a:rPr>
              <a:t>SNS</a:t>
            </a:r>
            <a:r>
              <a:rPr lang="ja-JP" altLang="en-US" sz="1050" b="1" dirty="0">
                <a:solidFill>
                  <a:schemeClr val="bg1"/>
                </a:solidFill>
                <a:latin typeface="Meiryo UI" panose="020B0604030504040204" pitchFamily="50" charset="-128"/>
                <a:ea typeface="Meiryo UI" panose="020B0604030504040204" pitchFamily="50" charset="-128"/>
              </a:rPr>
              <a:t>（動画）</a:t>
            </a:r>
          </a:p>
        </p:txBody>
      </p:sp>
      <p:cxnSp>
        <p:nvCxnSpPr>
          <p:cNvPr id="18" name="直線コネクタ 17">
            <a:extLst>
              <a:ext uri="{FF2B5EF4-FFF2-40B4-BE49-F238E27FC236}">
                <a16:creationId xmlns:a16="http://schemas.microsoft.com/office/drawing/2014/main" id="{87BA4F0F-DAAB-DF38-C9FB-06F869CEADB4}"/>
              </a:ext>
            </a:extLst>
          </p:cNvPr>
          <p:cNvCxnSpPr>
            <a:cxnSpLocks/>
          </p:cNvCxnSpPr>
          <p:nvPr/>
        </p:nvCxnSpPr>
        <p:spPr>
          <a:xfrm>
            <a:off x="4951892" y="914400"/>
            <a:ext cx="0" cy="574224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22" name="表 21">
            <a:extLst>
              <a:ext uri="{FF2B5EF4-FFF2-40B4-BE49-F238E27FC236}">
                <a16:creationId xmlns:a16="http://schemas.microsoft.com/office/drawing/2014/main" id="{6CD84593-E600-B98E-C117-954E04AC45B6}"/>
              </a:ext>
            </a:extLst>
          </p:cNvPr>
          <p:cNvGraphicFramePr>
            <a:graphicFrameLocks noGrp="1"/>
          </p:cNvGraphicFramePr>
          <p:nvPr>
            <p:extLst>
              <p:ext uri="{D42A27DB-BD31-4B8C-83A1-F6EECF244321}">
                <p14:modId xmlns:p14="http://schemas.microsoft.com/office/powerpoint/2010/main" val="1275061657"/>
              </p:ext>
            </p:extLst>
          </p:nvPr>
        </p:nvGraphicFramePr>
        <p:xfrm>
          <a:off x="5096886" y="2457147"/>
          <a:ext cx="4463997" cy="3207276"/>
        </p:xfrm>
        <a:graphic>
          <a:graphicData uri="http://schemas.openxmlformats.org/drawingml/2006/table">
            <a:tbl>
              <a:tblPr/>
              <a:tblGrid>
                <a:gridCol w="1178332">
                  <a:extLst>
                    <a:ext uri="{9D8B030D-6E8A-4147-A177-3AD203B41FA5}">
                      <a16:colId xmlns:a16="http://schemas.microsoft.com/office/drawing/2014/main" val="1005141531"/>
                    </a:ext>
                  </a:extLst>
                </a:gridCol>
                <a:gridCol w="998161">
                  <a:extLst>
                    <a:ext uri="{9D8B030D-6E8A-4147-A177-3AD203B41FA5}">
                      <a16:colId xmlns:a16="http://schemas.microsoft.com/office/drawing/2014/main" val="1341464104"/>
                    </a:ext>
                  </a:extLst>
                </a:gridCol>
                <a:gridCol w="1174288">
                  <a:extLst>
                    <a:ext uri="{9D8B030D-6E8A-4147-A177-3AD203B41FA5}">
                      <a16:colId xmlns:a16="http://schemas.microsoft.com/office/drawing/2014/main" val="2125005605"/>
                    </a:ext>
                  </a:extLst>
                </a:gridCol>
                <a:gridCol w="1113216">
                  <a:extLst>
                    <a:ext uri="{9D8B030D-6E8A-4147-A177-3AD203B41FA5}">
                      <a16:colId xmlns:a16="http://schemas.microsoft.com/office/drawing/2014/main" val="2071311584"/>
                    </a:ext>
                  </a:extLst>
                </a:gridCol>
              </a:tblGrid>
              <a:tr h="362358">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1800" b="0" i="0" u="none" strike="noStrike" dirty="0">
                          <a:solidFill>
                            <a:srgbClr val="000000"/>
                          </a:solidFill>
                          <a:effectLst/>
                          <a:latin typeface="Meiryo UI" panose="020B0604030504040204" pitchFamily="50" charset="-128"/>
                          <a:ea typeface="游ゴシック" panose="020B0400000000000000" pitchFamily="50" charset="-128"/>
                        </a:rPr>
                        <a:t>　</a:t>
                      </a:r>
                    </a:p>
                  </a:txBody>
                  <a:tcPr marL="34290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sz="1100" b="1" i="0" u="none" strike="noStrike" dirty="0">
                          <a:solidFill>
                            <a:srgbClr val="FFFFFF"/>
                          </a:solidFill>
                          <a:effectLst/>
                          <a:latin typeface="Meiryo UI" panose="020B0604030504040204" pitchFamily="50" charset="-128"/>
                          <a:ea typeface="Meiryo UI" panose="020B0604030504040204" pitchFamily="50" charset="-128"/>
                        </a:rPr>
                        <a:t>LINE</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00B900"/>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sz="1100" b="1" i="0" u="none" strike="noStrike" dirty="0">
                          <a:solidFill>
                            <a:srgbClr val="FFFFFF"/>
                          </a:solidFill>
                          <a:effectLst/>
                          <a:latin typeface="Meiryo UI" panose="020B0604030504040204" pitchFamily="50" charset="-128"/>
                          <a:ea typeface="Meiryo UI" panose="020B0604030504040204" pitchFamily="50" charset="-128"/>
                        </a:rPr>
                        <a:t>I</a:t>
                      </a:r>
                      <a:r>
                        <a:rPr lang="en-US" altLang="ja-JP" sz="1100" b="1" i="0" u="none" strike="noStrike" dirty="0">
                          <a:solidFill>
                            <a:srgbClr val="FFFFFF"/>
                          </a:solidFill>
                          <a:effectLst/>
                          <a:latin typeface="Meiryo UI" panose="020B0604030504040204" pitchFamily="50" charset="-128"/>
                          <a:ea typeface="Meiryo UI" panose="020B0604030504040204" pitchFamily="50" charset="-128"/>
                        </a:rPr>
                        <a:t>G/FB</a:t>
                      </a:r>
                      <a:endParaRPr lang="en-US" sz="1100" b="1" i="0" u="none" strike="noStrike" dirty="0">
                        <a:solidFill>
                          <a:srgbClr val="FFFFFF"/>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914D"/>
                    </a:solidFill>
                  </a:tcPr>
                </a:tc>
                <a:tc>
                  <a:txBody>
                    <a:bodyPr/>
                    <a:lstStyle/>
                    <a:p>
                      <a:pPr algn="ctr" rtl="0" fontAlgn="ctr"/>
                      <a:r>
                        <a:rPr lang="en-US" sz="1100" b="1" i="0" u="none" strike="noStrike" dirty="0">
                          <a:solidFill>
                            <a:srgbClr val="FFFFFF"/>
                          </a:solidFill>
                          <a:effectLst/>
                          <a:latin typeface="Meiryo UI" panose="020B0604030504040204" pitchFamily="50" charset="-128"/>
                          <a:ea typeface="Meiryo UI" panose="020B0604030504040204" pitchFamily="50" charset="-128"/>
                        </a:rPr>
                        <a:t>TikTok</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454744046"/>
                  </a:ext>
                </a:extLst>
              </a:tr>
              <a:tr h="619652">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ja-JP" altLang="en-US" sz="1100" b="1" i="0" u="none" strike="noStrike" dirty="0">
                          <a:solidFill>
                            <a:srgbClr val="000000"/>
                          </a:solidFill>
                          <a:effectLst/>
                          <a:latin typeface="Meiryo UI" panose="020B0604030504040204" pitchFamily="50" charset="-128"/>
                          <a:ea typeface="Meiryo UI" panose="020B0604030504040204" pitchFamily="50" charset="-128"/>
                        </a:rPr>
                        <a:t>動画対応サイズ</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3">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1:1</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9:16</a:t>
                      </a:r>
                      <a:r>
                        <a:rPr lang="ja-JP" altLang="en-US" sz="1100" b="0" i="0" u="none" strike="noStrike" dirty="0">
                          <a:solidFill>
                            <a:srgbClr val="000000"/>
                          </a:solidFill>
                          <a:effectLst/>
                          <a:latin typeface="Meiryo UI" panose="020B0604030504040204" pitchFamily="50" charset="-128"/>
                          <a:ea typeface="Meiryo UI" panose="020B0604030504040204" pitchFamily="50" charset="-128"/>
                        </a:rPr>
                        <a:t>、</a:t>
                      </a:r>
                      <a:r>
                        <a:rPr lang="en-US" altLang="ja-JP" sz="1100" b="0" i="0" u="none" strike="noStrike" dirty="0">
                          <a:solidFill>
                            <a:srgbClr val="000000"/>
                          </a:solidFill>
                          <a:effectLst/>
                          <a:latin typeface="Meiryo UI" panose="020B0604030504040204" pitchFamily="50" charset="-128"/>
                          <a:ea typeface="Meiryo UI" panose="020B0604030504040204" pitchFamily="50" charset="-128"/>
                        </a:rPr>
                        <a:t>16:9</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1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16:9</a:t>
                      </a:r>
                    </a:p>
                  </a:txBody>
                  <a:tcPr marL="7620" marR="7620" marT="762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endParaRPr lang="en-US" altLang="ja-JP" sz="1100" b="0"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22918464"/>
                  </a:ext>
                </a:extLst>
              </a:tr>
              <a:tr h="640401">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ja-JP" altLang="en-US" sz="1100" b="1" i="0" u="none" strike="noStrike" dirty="0">
                          <a:solidFill>
                            <a:srgbClr val="282828"/>
                          </a:solidFill>
                          <a:effectLst/>
                          <a:latin typeface="Meiryo UI" panose="020B0604030504040204" pitchFamily="50" charset="-128"/>
                          <a:ea typeface="Meiryo UI" panose="020B0604030504040204" pitchFamily="50" charset="-128"/>
                        </a:rPr>
                        <a:t>フォーマット</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3">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sz="1100" b="0" i="0" u="none" strike="noStrike" dirty="0">
                          <a:solidFill>
                            <a:srgbClr val="282828"/>
                          </a:solidFill>
                          <a:effectLst/>
                          <a:latin typeface="Meiryo UI" panose="020B0604030504040204" pitchFamily="50" charset="-128"/>
                          <a:ea typeface="Meiryo UI" panose="020B0604030504040204" pitchFamily="50" charset="-128"/>
                        </a:rPr>
                        <a:t>mp4 / mov</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r>
                        <a:rPr lang="en-US" sz="1100" b="0" i="0" u="none" strike="noStrike" dirty="0">
                          <a:solidFill>
                            <a:srgbClr val="282828"/>
                          </a:solidFill>
                          <a:effectLst/>
                          <a:latin typeface="メイリオ" panose="020B0604030504040204" pitchFamily="50" charset="-128"/>
                          <a:ea typeface="メイリオ" panose="020B0604030504040204" pitchFamily="50" charset="-128"/>
                        </a:rPr>
                        <a:t>mp4</a:t>
                      </a:r>
                    </a:p>
                  </a:txBody>
                  <a:tcPr marL="7620" marR="7620" marT="762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endParaRPr lang="en-US" sz="1100" b="0" i="0" u="none" strike="noStrike" dirty="0">
                        <a:solidFill>
                          <a:srgbClr val="282828"/>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97359250"/>
                  </a:ext>
                </a:extLst>
              </a:tr>
              <a:tr h="535120">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ja-JP" altLang="en-US" sz="1100" b="1" i="0" u="none" strike="noStrike" dirty="0">
                          <a:solidFill>
                            <a:srgbClr val="282828"/>
                          </a:solidFill>
                          <a:effectLst/>
                          <a:latin typeface="Meiryo UI" panose="020B0604030504040204" pitchFamily="50" charset="-128"/>
                          <a:ea typeface="Meiryo UI" panose="020B0604030504040204" pitchFamily="50" charset="-128"/>
                        </a:rPr>
                        <a:t>動画容量</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3">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sz="1100" b="0" i="0" u="none" strike="noStrike" dirty="0">
                          <a:solidFill>
                            <a:srgbClr val="282828"/>
                          </a:solidFill>
                          <a:effectLst/>
                          <a:latin typeface="Meiryo UI" panose="020B0604030504040204" pitchFamily="50" charset="-128"/>
                          <a:ea typeface="Meiryo UI" panose="020B0604030504040204" pitchFamily="50" charset="-128"/>
                        </a:rPr>
                        <a:t>100MB</a:t>
                      </a:r>
                      <a:r>
                        <a:rPr lang="ja-JP" altLang="en-US" sz="1100" b="0" i="0" u="none" strike="noStrike" dirty="0">
                          <a:solidFill>
                            <a:srgbClr val="282828"/>
                          </a:solidFill>
                          <a:effectLst/>
                          <a:latin typeface="Meiryo UI" panose="020B0604030504040204" pitchFamily="50" charset="-128"/>
                          <a:ea typeface="Meiryo UI" panose="020B0604030504040204" pitchFamily="50" charset="-128"/>
                        </a:rPr>
                        <a:t>以内</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r>
                        <a:rPr lang="en-US" sz="1100" b="0" i="0" u="none" strike="noStrike" dirty="0">
                          <a:solidFill>
                            <a:srgbClr val="282828"/>
                          </a:solidFill>
                          <a:effectLst/>
                          <a:latin typeface="メイリオ" panose="020B0604030504040204" pitchFamily="50" charset="-128"/>
                          <a:ea typeface="メイリオ" panose="020B0604030504040204" pitchFamily="50" charset="-128"/>
                        </a:rPr>
                        <a:t>4GB</a:t>
                      </a:r>
                      <a:r>
                        <a:rPr lang="ja-JP" altLang="en-US" sz="1100" b="0" i="0" u="none" strike="noStrike" dirty="0">
                          <a:solidFill>
                            <a:srgbClr val="282828"/>
                          </a:solidFill>
                          <a:effectLst/>
                          <a:latin typeface="メイリオ" panose="020B0604030504040204" pitchFamily="50" charset="-128"/>
                          <a:ea typeface="メイリオ" panose="020B0604030504040204" pitchFamily="50" charset="-128"/>
                        </a:rPr>
                        <a:t>まで</a:t>
                      </a:r>
                    </a:p>
                  </a:txBody>
                  <a:tcPr marL="7620" marR="7620" marT="762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endParaRPr lang="ja-JP" altLang="en-US" sz="1100" b="0" i="0" u="none" strike="noStrike" dirty="0">
                        <a:solidFill>
                          <a:srgbClr val="282828"/>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88990453"/>
                  </a:ext>
                </a:extLst>
              </a:tr>
              <a:tr h="618885">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zh-CN" altLang="en-US" sz="1100" b="1" i="0" u="none" strike="noStrike" dirty="0">
                          <a:solidFill>
                            <a:srgbClr val="282828"/>
                          </a:solidFill>
                          <a:effectLst/>
                          <a:latin typeface="Meiryo UI" panose="020B0604030504040204" pitchFamily="50" charset="-128"/>
                          <a:ea typeface="Meiryo UI" panose="020B0604030504040204" pitchFamily="50" charset="-128"/>
                        </a:rPr>
                        <a:t>動画再生秒数</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3">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en-US" altLang="ja-JP" sz="1100" b="0" i="0" u="none" strike="noStrike" dirty="0">
                          <a:solidFill>
                            <a:srgbClr val="282828"/>
                          </a:solidFill>
                          <a:effectLst/>
                          <a:latin typeface="Meiryo UI" panose="020B0604030504040204" pitchFamily="50" charset="-128"/>
                          <a:ea typeface="Meiryo UI" panose="020B0604030504040204" pitchFamily="50" charset="-128"/>
                        </a:rPr>
                        <a:t>15</a:t>
                      </a:r>
                      <a:r>
                        <a:rPr lang="ja-JP" altLang="en-US" sz="1100" b="0" i="0" u="none" strike="noStrike" dirty="0">
                          <a:solidFill>
                            <a:srgbClr val="282828"/>
                          </a:solidFill>
                          <a:effectLst/>
                          <a:latin typeface="Meiryo UI" panose="020B0604030504040204" pitchFamily="50" charset="-128"/>
                          <a:ea typeface="Meiryo UI" panose="020B0604030504040204" pitchFamily="50" charset="-128"/>
                        </a:rPr>
                        <a:t>秒推奨</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r>
                        <a:rPr lang="en-US" altLang="ja-JP" sz="1100" b="0" i="0" u="none" strike="noStrike" dirty="0">
                          <a:solidFill>
                            <a:srgbClr val="282828"/>
                          </a:solidFill>
                          <a:effectLst/>
                          <a:latin typeface="メイリオ" panose="020B0604030504040204" pitchFamily="50" charset="-128"/>
                          <a:ea typeface="メイリオ" panose="020B0604030504040204" pitchFamily="50" charset="-128"/>
                        </a:rPr>
                        <a:t>15</a:t>
                      </a:r>
                      <a:r>
                        <a:rPr lang="ja-JP" altLang="en-US" sz="1100" b="0" i="0" u="none" strike="noStrike" dirty="0">
                          <a:solidFill>
                            <a:srgbClr val="282828"/>
                          </a:solidFill>
                          <a:effectLst/>
                          <a:latin typeface="メイリオ" panose="020B0604030504040204" pitchFamily="50" charset="-128"/>
                          <a:ea typeface="メイリオ" panose="020B0604030504040204" pitchFamily="50" charset="-128"/>
                        </a:rPr>
                        <a:t>秒推奨</a:t>
                      </a:r>
                    </a:p>
                  </a:txBody>
                  <a:tcPr marL="7620" marR="7620" marT="7620" marB="0" anchor="ctr">
                    <a:lnL w="19050" cap="flat" cmpd="sng" algn="ctr">
                      <a:solidFill>
                        <a:schemeClr val="bg2"/>
                      </a:solidFill>
                      <a:prstDash val="solid"/>
                      <a:round/>
                      <a:headEnd type="none" w="med" len="med"/>
                      <a:tailEnd type="none" w="med" len="med"/>
                    </a:lnL>
                    <a:lnR w="19050" cap="flat" cmpd="sng" algn="ctr">
                      <a:solidFill>
                        <a:schemeClr val="bg2"/>
                      </a:solid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pPr algn="ctr" rtl="0" fontAlgn="ctr"/>
                      <a:endParaRPr lang="ja-JP" altLang="en-US" sz="1100" b="0" i="0" u="none" strike="noStrike" dirty="0">
                        <a:solidFill>
                          <a:srgbClr val="282828"/>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074418131"/>
                  </a:ext>
                </a:extLst>
              </a:tr>
              <a:tr h="430860">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ja-JP" altLang="en-US" sz="1100" b="1" i="0" u="none" strike="noStrike" dirty="0">
                          <a:solidFill>
                            <a:srgbClr val="282828"/>
                          </a:solidFill>
                          <a:effectLst/>
                          <a:latin typeface="Meiryo UI" panose="020B0604030504040204" pitchFamily="50" charset="-128"/>
                          <a:ea typeface="Meiryo UI" panose="020B0604030504040204" pitchFamily="50" charset="-128"/>
                        </a:rPr>
                        <a:t>テキスト</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D9D9D9"/>
                    </a:solidFill>
                  </a:tcPr>
                </a:tc>
                <a:tc gridSpan="3">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rtl="0" fontAlgn="ctr"/>
                      <a:r>
                        <a:rPr lang="ja-JP" altLang="en-US" sz="1100" b="0" i="0" u="none" strike="noStrike" dirty="0">
                          <a:solidFill>
                            <a:srgbClr val="282828"/>
                          </a:solidFill>
                          <a:effectLst/>
                          <a:latin typeface="Meiryo UI" panose="020B0604030504040204" pitchFamily="50" charset="-128"/>
                          <a:ea typeface="Meiryo UI" panose="020B0604030504040204" pitchFamily="50" charset="-128"/>
                        </a:rPr>
                        <a:t>専用の入稿フォーマットに記載</a:t>
                      </a: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hMerge="1">
                  <a:txBody>
                    <a:bodyPr/>
                    <a:lstStyle/>
                    <a:p>
                      <a:endParaRPr kumimoji="1" lang="ja-JP" altLang="en-US"/>
                    </a:p>
                  </a:txBody>
                  <a:tcPr/>
                </a:tc>
                <a:tc hMerge="1">
                  <a:txBody>
                    <a:bodyPr/>
                    <a:lstStyle/>
                    <a:p>
                      <a:pPr algn="ctr" rtl="0" fontAlgn="ctr"/>
                      <a:endParaRPr lang="ja-JP" altLang="en-US" sz="1100" b="0" i="0" u="none" strike="noStrike" dirty="0">
                        <a:solidFill>
                          <a:srgbClr val="282828"/>
                        </a:solidFill>
                        <a:effectLst/>
                        <a:latin typeface="Meiryo UI" panose="020B0604030504040204" pitchFamily="50" charset="-128"/>
                        <a:ea typeface="Meiryo UI" panose="020B0604030504040204" pitchFamily="50" charset="-128"/>
                      </a:endParaRPr>
                    </a:p>
                  </a:txBody>
                  <a:tcPr marL="7620" marR="7620" marT="7620" marB="0" anchor="ctr">
                    <a:lnL w="19050" cap="flat" cmpd="sng" algn="ctr">
                      <a:solidFill>
                        <a:srgbClr val="E7E6E6"/>
                      </a:solidFill>
                      <a:prstDash val="solid"/>
                      <a:round/>
                      <a:headEnd type="none" w="med" len="med"/>
                      <a:tailEnd type="none" w="med" len="med"/>
                    </a:lnL>
                    <a:lnR w="19050" cap="flat" cmpd="sng" algn="ctr">
                      <a:solidFill>
                        <a:srgbClr val="E7E6E6"/>
                      </a:solidFill>
                      <a:prstDash val="solid"/>
                      <a:round/>
                      <a:headEnd type="none" w="med" len="med"/>
                      <a:tailEnd type="none" w="med" len="med"/>
                    </a:lnR>
                    <a:lnT w="19050" cap="flat" cmpd="sng" algn="ctr">
                      <a:solidFill>
                        <a:srgbClr val="E7E6E6"/>
                      </a:solidFill>
                      <a:prstDash val="solid"/>
                      <a:round/>
                      <a:headEnd type="none" w="med" len="med"/>
                      <a:tailEnd type="none" w="med" len="med"/>
                    </a:lnT>
                    <a:lnB w="19050" cap="flat" cmpd="sng" algn="ctr">
                      <a:solidFill>
                        <a:srgbClr val="E7E6E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046109719"/>
                  </a:ext>
                </a:extLst>
              </a:tr>
            </a:tbl>
          </a:graphicData>
        </a:graphic>
      </p:graphicFrame>
      <p:grpSp>
        <p:nvGrpSpPr>
          <p:cNvPr id="16" name="グループ化 15">
            <a:extLst>
              <a:ext uri="{FF2B5EF4-FFF2-40B4-BE49-F238E27FC236}">
                <a16:creationId xmlns:a16="http://schemas.microsoft.com/office/drawing/2014/main" id="{4E9219E8-9390-1C18-7581-86C261D428CF}"/>
              </a:ext>
            </a:extLst>
          </p:cNvPr>
          <p:cNvGrpSpPr/>
          <p:nvPr/>
        </p:nvGrpSpPr>
        <p:grpSpPr>
          <a:xfrm>
            <a:off x="0" y="6812805"/>
            <a:ext cx="9753600" cy="502395"/>
            <a:chOff x="0" y="6812805"/>
            <a:chExt cx="9753600" cy="502395"/>
          </a:xfrm>
        </p:grpSpPr>
        <p:sp>
          <p:nvSpPr>
            <p:cNvPr id="19" name="正方形/長方形 18">
              <a:extLst>
                <a:ext uri="{FF2B5EF4-FFF2-40B4-BE49-F238E27FC236}">
                  <a16:creationId xmlns:a16="http://schemas.microsoft.com/office/drawing/2014/main" id="{8EFFD95F-E701-528C-E570-87F44F34F246}"/>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20" name="TextBox 6">
              <a:extLst>
                <a:ext uri="{FF2B5EF4-FFF2-40B4-BE49-F238E27FC236}">
                  <a16:creationId xmlns:a16="http://schemas.microsoft.com/office/drawing/2014/main" id="{9C26F7A5-8CDE-0C30-4E17-16B0D0BB8659}"/>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aphicFrame>
        <p:nvGraphicFramePr>
          <p:cNvPr id="10" name="表 9">
            <a:extLst>
              <a:ext uri="{FF2B5EF4-FFF2-40B4-BE49-F238E27FC236}">
                <a16:creationId xmlns:a16="http://schemas.microsoft.com/office/drawing/2014/main" id="{3F6BF541-B9A9-C4BE-CE52-33C9067F2EF7}"/>
              </a:ext>
            </a:extLst>
          </p:cNvPr>
          <p:cNvGraphicFramePr>
            <a:graphicFrameLocks noGrp="1"/>
          </p:cNvGraphicFramePr>
          <p:nvPr>
            <p:extLst>
              <p:ext uri="{D42A27DB-BD31-4B8C-83A1-F6EECF244321}">
                <p14:modId xmlns:p14="http://schemas.microsoft.com/office/powerpoint/2010/main" val="1989473308"/>
              </p:ext>
            </p:extLst>
          </p:nvPr>
        </p:nvGraphicFramePr>
        <p:xfrm>
          <a:off x="228600" y="4038600"/>
          <a:ext cx="4463999" cy="863824"/>
        </p:xfrm>
        <a:graphic>
          <a:graphicData uri="http://schemas.openxmlformats.org/drawingml/2006/table">
            <a:tbl>
              <a:tblPr/>
              <a:tblGrid>
                <a:gridCol w="2236294">
                  <a:extLst>
                    <a:ext uri="{9D8B030D-6E8A-4147-A177-3AD203B41FA5}">
                      <a16:colId xmlns:a16="http://schemas.microsoft.com/office/drawing/2014/main" val="1288645124"/>
                    </a:ext>
                  </a:extLst>
                </a:gridCol>
                <a:gridCol w="2227705">
                  <a:extLst>
                    <a:ext uri="{9D8B030D-6E8A-4147-A177-3AD203B41FA5}">
                      <a16:colId xmlns:a16="http://schemas.microsoft.com/office/drawing/2014/main" val="946032638"/>
                    </a:ext>
                  </a:extLst>
                </a:gridCol>
              </a:tblGrid>
              <a:tr h="164884">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1050" b="1" i="0" u="none" strike="noStrike" dirty="0">
                          <a:solidFill>
                            <a:schemeClr val="bg1"/>
                          </a:solidFill>
                          <a:effectLst/>
                          <a:latin typeface="Meiryo UI" panose="020B0604030504040204" pitchFamily="50" charset="-128"/>
                          <a:ea typeface="Meiryo UI" panose="020B0604030504040204" pitchFamily="50" charset="-128"/>
                        </a:rPr>
                        <a:t>　　　　　　</a:t>
                      </a:r>
                      <a:r>
                        <a:rPr lang="en-US" sz="1050" b="1" i="0" u="none" strike="noStrike" dirty="0">
                          <a:solidFill>
                            <a:schemeClr val="bg1"/>
                          </a:solidFill>
                          <a:effectLst/>
                          <a:latin typeface="Meiryo UI" panose="020B0604030504040204" pitchFamily="50" charset="-128"/>
                          <a:ea typeface="Meiryo UI" panose="020B0604030504040204" pitchFamily="50" charset="-128"/>
                        </a:rPr>
                        <a:t>LINE</a:t>
                      </a:r>
                    </a:p>
                  </a:txBody>
                  <a:tcPr marL="389122" marR="97280" marT="63232" marB="48640" anchor="ctr">
                    <a:lnL w="9525" cap="flat" cmpd="sng" algn="ctr">
                      <a:solidFill>
                        <a:sysClr val="window" lastClr="FFFFFF"/>
                      </a:solidFill>
                      <a:prstDash val="solid"/>
                      <a:round/>
                      <a:headEnd type="none" w="med" len="med"/>
                      <a:tailEnd type="none" w="med" len="med"/>
                    </a:lnL>
                    <a:lnR w="9525"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00B900"/>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en-US" sz="1050" b="1" i="0" u="none" strike="noStrike" dirty="0">
                          <a:solidFill>
                            <a:schemeClr val="bg1"/>
                          </a:solidFill>
                          <a:effectLst/>
                          <a:latin typeface="Meiryo UI" panose="020B0604030504040204" pitchFamily="50" charset="-128"/>
                          <a:ea typeface="Meiryo UI" panose="020B0604030504040204" pitchFamily="50" charset="-128"/>
                        </a:rPr>
                        <a:t>Instagram</a:t>
                      </a:r>
                      <a:r>
                        <a:rPr lang="en-US" altLang="ja-JP" sz="1050" b="1" i="0" u="none" strike="noStrike" dirty="0">
                          <a:solidFill>
                            <a:schemeClr val="bg1"/>
                          </a:solidFill>
                          <a:effectLst/>
                          <a:latin typeface="Meiryo UI" panose="020B0604030504040204" pitchFamily="50" charset="-128"/>
                          <a:ea typeface="Meiryo UI" panose="020B0604030504040204" pitchFamily="50" charset="-128"/>
                        </a:rPr>
                        <a:t>/Facebook</a:t>
                      </a:r>
                      <a:endParaRPr 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89122" marR="97280" marT="63232" marB="48640" anchor="ctr">
                    <a:lnL w="9525" cap="flat" cmpd="sng" algn="ctr">
                      <a:solidFill>
                        <a:sysClr val="window" lastClr="FFFFFF"/>
                      </a:solidFill>
                      <a:prstDash val="solid"/>
                      <a:round/>
                      <a:headEnd type="none" w="med" len="med"/>
                      <a:tailEnd type="none" w="med" len="med"/>
                    </a:lnL>
                    <a:lnR w="9525" cap="flat" cmpd="sng" algn="ctr">
                      <a:solidFill>
                        <a:sysClr val="window" lastClr="FFFFFF"/>
                      </a:solidFill>
                      <a:prstDash val="solid"/>
                      <a:round/>
                      <a:headEnd type="none" w="med" len="med"/>
                      <a:tailEnd type="none" w="med" len="med"/>
                    </a:lnR>
                    <a:lnT w="9525" cap="flat" cmpd="sng" algn="ctr">
                      <a:no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rgbClr val="FF914D"/>
                    </a:solidFill>
                  </a:tcPr>
                </a:tc>
                <a:extLst>
                  <a:ext uri="{0D108BD9-81ED-4DB2-BD59-A6C34878D82A}">
                    <a16:rowId xmlns:a16="http://schemas.microsoft.com/office/drawing/2014/main" val="336024312"/>
                  </a:ext>
                </a:extLst>
              </a:tr>
              <a:tr h="358968">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ct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1,200×628</a:t>
                      </a:r>
                    </a:p>
                    <a:p>
                      <a:pPr algn="ct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1,080×1,080</a:t>
                      </a:r>
                    </a:p>
                    <a:p>
                      <a:pPr algn="ctr" fontAlgn="ct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600×400</a:t>
                      </a:r>
                    </a:p>
                  </a:txBody>
                  <a:tcPr marL="97280" marR="97280" marT="63232" marB="48640" anchor="ctr">
                    <a:lnL w="9525" cap="flat" cmpd="sng" algn="ctr">
                      <a:solidFill>
                        <a:srgbClr val="EAF0F2">
                          <a:lumMod val="75000"/>
                        </a:srgbClr>
                      </a:solidFill>
                      <a:prstDash val="solid"/>
                      <a:round/>
                      <a:headEnd type="none" w="med" len="med"/>
                      <a:tailEnd type="none" w="med" len="med"/>
                    </a:lnL>
                    <a:lnR w="9525" cap="flat" cmpd="sng" algn="ctr">
                      <a:solidFill>
                        <a:srgbClr val="EAF0F2">
                          <a:lumMod val="75000"/>
                        </a:srgb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EAF0F2">
                          <a:lumMod val="75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1,080×1,080</a:t>
                      </a:r>
                      <a:br>
                        <a:rPr lang="en-US" altLang="ja-JP" sz="1050" b="0" i="0" u="none" strike="noStrike" dirty="0">
                          <a:solidFill>
                            <a:srgbClr val="000000"/>
                          </a:solidFill>
                          <a:effectLst/>
                          <a:latin typeface="Meiryo UI" panose="020B0604030504040204" pitchFamily="50" charset="-128"/>
                          <a:ea typeface="Meiryo UI" panose="020B0604030504040204" pitchFamily="50" charset="-128"/>
                        </a:rPr>
                      </a:b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1,080×1,350</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1,080x1,920</a:t>
                      </a:r>
                    </a:p>
                  </a:txBody>
                  <a:tcPr marL="97280" marR="97280" marT="63232" marB="48640" anchor="ctr">
                    <a:lnL w="9525" cap="flat" cmpd="sng" algn="ctr">
                      <a:solidFill>
                        <a:srgbClr val="EAF0F2">
                          <a:lumMod val="75000"/>
                        </a:srgbClr>
                      </a:solidFill>
                      <a:prstDash val="solid"/>
                      <a:round/>
                      <a:headEnd type="none" w="med" len="med"/>
                      <a:tailEnd type="none" w="med" len="med"/>
                    </a:lnL>
                    <a:lnR w="9525" cap="flat" cmpd="sng" algn="ctr">
                      <a:solidFill>
                        <a:srgbClr val="EAF0F2">
                          <a:lumMod val="75000"/>
                        </a:srgbClr>
                      </a:solidFill>
                      <a:prstDash val="solid"/>
                      <a:round/>
                      <a:headEnd type="none" w="med" len="med"/>
                      <a:tailEnd type="none" w="med" len="med"/>
                    </a:lnR>
                    <a:lnT w="9525" cap="flat" cmpd="sng" algn="ctr">
                      <a:noFill/>
                      <a:prstDash val="solid"/>
                      <a:round/>
                      <a:headEnd type="none" w="med" len="med"/>
                      <a:tailEnd type="none" w="med" len="med"/>
                    </a:lnT>
                    <a:lnB w="9525" cap="flat" cmpd="sng" algn="ctr">
                      <a:solidFill>
                        <a:srgbClr val="EAF0F2">
                          <a:lumMod val="75000"/>
                        </a:srgbClr>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05072874"/>
                  </a:ext>
                </a:extLst>
              </a:tr>
            </a:tbl>
          </a:graphicData>
        </a:graphic>
      </p:graphicFrame>
      <p:graphicFrame>
        <p:nvGraphicFramePr>
          <p:cNvPr id="15" name="表 14">
            <a:extLst>
              <a:ext uri="{FF2B5EF4-FFF2-40B4-BE49-F238E27FC236}">
                <a16:creationId xmlns:a16="http://schemas.microsoft.com/office/drawing/2014/main" id="{70DE41C7-362F-AC97-A4FE-33F5BCCF9072}"/>
              </a:ext>
            </a:extLst>
          </p:cNvPr>
          <p:cNvGraphicFramePr>
            <a:graphicFrameLocks noGrp="1"/>
          </p:cNvGraphicFramePr>
          <p:nvPr>
            <p:extLst>
              <p:ext uri="{D42A27DB-BD31-4B8C-83A1-F6EECF244321}">
                <p14:modId xmlns:p14="http://schemas.microsoft.com/office/powerpoint/2010/main" val="3178721441"/>
              </p:ext>
            </p:extLst>
          </p:nvPr>
        </p:nvGraphicFramePr>
        <p:xfrm>
          <a:off x="228600" y="4905516"/>
          <a:ext cx="4463999" cy="863824"/>
        </p:xfrm>
        <a:graphic>
          <a:graphicData uri="http://schemas.openxmlformats.org/drawingml/2006/table">
            <a:tbl>
              <a:tblPr/>
              <a:tblGrid>
                <a:gridCol w="2236294">
                  <a:extLst>
                    <a:ext uri="{9D8B030D-6E8A-4147-A177-3AD203B41FA5}">
                      <a16:colId xmlns:a16="http://schemas.microsoft.com/office/drawing/2014/main" val="1288645124"/>
                    </a:ext>
                  </a:extLst>
                </a:gridCol>
                <a:gridCol w="2227705">
                  <a:extLst>
                    <a:ext uri="{9D8B030D-6E8A-4147-A177-3AD203B41FA5}">
                      <a16:colId xmlns:a16="http://schemas.microsoft.com/office/drawing/2014/main" val="946032638"/>
                    </a:ext>
                  </a:extLst>
                </a:gridCol>
              </a:tblGrid>
              <a:tr h="225317">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1050" b="1" i="0" u="none" strike="noStrike" dirty="0">
                          <a:solidFill>
                            <a:schemeClr val="bg1"/>
                          </a:solidFill>
                          <a:effectLst/>
                          <a:latin typeface="Meiryo UI" panose="020B0604030504040204" pitchFamily="50" charset="-128"/>
                          <a:ea typeface="Meiryo UI" panose="020B0604030504040204" pitchFamily="50" charset="-128"/>
                        </a:rPr>
                        <a:t>　　　    </a:t>
                      </a:r>
                      <a:r>
                        <a:rPr lang="en-US" altLang="ja-JP" sz="1050" b="1" i="0" u="none" strike="noStrike" dirty="0">
                          <a:solidFill>
                            <a:schemeClr val="bg1"/>
                          </a:solidFill>
                          <a:effectLst/>
                          <a:latin typeface="Meiryo UI" panose="020B0604030504040204" pitchFamily="50" charset="-128"/>
                          <a:ea typeface="Meiryo UI" panose="020B0604030504040204" pitchFamily="50" charset="-128"/>
                        </a:rPr>
                        <a:t>TikTok</a:t>
                      </a:r>
                      <a:endParaRPr 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89122" marR="97280" marT="63232" marB="48640" anchor="ctr">
                    <a:lnL w="12700" cap="flat" cmpd="sng" algn="ctr">
                      <a:solidFill>
                        <a:srgbClr val="D9D9D9"/>
                      </a:solidFill>
                      <a:prstDash val="solid"/>
                      <a:round/>
                      <a:headEnd type="none" w="med" len="med"/>
                      <a:tailEnd type="none" w="med" len="med"/>
                    </a:lnL>
                    <a:lnR w="9525" cap="flat" cmpd="sng" algn="ctr">
                      <a:solidFill>
                        <a:sysClr val="window" lastClr="FFFFFF"/>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1050" b="1" i="0" u="none" strike="noStrike" dirty="0">
                          <a:solidFill>
                            <a:schemeClr val="bg1"/>
                          </a:solidFill>
                          <a:effectLst/>
                          <a:latin typeface="Meiryo UI" panose="020B0604030504040204" pitchFamily="50" charset="-128"/>
                          <a:ea typeface="Meiryo UI" panose="020B0604030504040204" pitchFamily="50" charset="-128"/>
                        </a:rPr>
                        <a:t>　　　　　</a:t>
                      </a:r>
                      <a:r>
                        <a:rPr lang="en-US" sz="1050" b="1" i="0" u="none" strike="noStrike" dirty="0">
                          <a:solidFill>
                            <a:schemeClr val="bg1"/>
                          </a:solidFill>
                          <a:effectLst/>
                          <a:latin typeface="Meiryo UI" panose="020B0604030504040204" pitchFamily="50" charset="-128"/>
                          <a:ea typeface="Meiryo UI" panose="020B0604030504040204" pitchFamily="50" charset="-128"/>
                        </a:rPr>
                        <a:t>TikTok</a:t>
                      </a:r>
                    </a:p>
                  </a:txBody>
                  <a:tcPr marL="389122" marR="97280" marT="63232" marB="48640" anchor="ctr">
                    <a:lnL w="9525" cap="flat" cmpd="sng" algn="ctr">
                      <a:solidFill>
                        <a:sysClr val="window" lastClr="FFFFFF"/>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9525"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6024312"/>
                  </a:ext>
                </a:extLst>
              </a:tr>
              <a:tr h="358968">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1:1</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9:16</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Meiryo UI" panose="020B0604030504040204" pitchFamily="50" charset="-128"/>
                          <a:ea typeface="Meiryo UI" panose="020B0604030504040204" pitchFamily="50" charset="-128"/>
                        </a:rPr>
                        <a:t>16:9</a:t>
                      </a:r>
                    </a:p>
                  </a:txBody>
                  <a:tcPr marL="97280" marR="97280" marT="63232" marB="4864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12700" cap="flat" cmpd="sng" algn="ctr">
                      <a:solidFill>
                        <a:srgbClr val="D9D9D9"/>
                      </a:solidFill>
                      <a:prstDash val="solid"/>
                      <a:round/>
                      <a:headEnd type="none" w="med" len="med"/>
                      <a:tailEnd type="none" w="med" len="med"/>
                    </a:lnT>
                    <a:lnB w="12700" cap="flat" cmpd="sng" algn="ctr">
                      <a:solidFill>
                        <a:srgbClr val="D9D9D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50" b="0" i="0" u="none" strike="noStrike" dirty="0">
                          <a:solidFill>
                            <a:schemeClr val="tx1"/>
                          </a:solidFill>
                          <a:effectLst/>
                          <a:latin typeface="Meiryo UI" panose="020B0604030504040204" pitchFamily="50" charset="-128"/>
                          <a:ea typeface="Meiryo UI" panose="020B0604030504040204" pitchFamily="50" charset="-128"/>
                        </a:rPr>
                        <a:t>テキスト原稿　</a:t>
                      </a:r>
                      <a:endParaRPr lang="en-US" altLang="ja-JP" sz="1050" b="0" i="0" u="none" strike="noStrike" dirty="0">
                        <a:solidFill>
                          <a:schemeClr val="tx1"/>
                        </a:solidFill>
                        <a:effectLst/>
                        <a:latin typeface="Meiryo UI" panose="020B0604030504040204" pitchFamily="50" charset="-128"/>
                        <a:ea typeface="Meiryo UI"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50" b="0" i="0" u="none" strike="noStrike" dirty="0">
                          <a:solidFill>
                            <a:schemeClr val="tx1"/>
                          </a:solidFill>
                          <a:effectLst/>
                          <a:latin typeface="Meiryo UI" panose="020B0604030504040204" pitchFamily="50" charset="-128"/>
                          <a:ea typeface="Meiryo UI" panose="020B0604030504040204" pitchFamily="50" charset="-128"/>
                        </a:rPr>
                        <a:t>（専用の入稿フォーマットに記載）</a:t>
                      </a: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1050" b="0" i="0" u="none" strike="noStrike" dirty="0">
                        <a:solidFill>
                          <a:srgbClr val="000000"/>
                        </a:solidFill>
                        <a:effectLst/>
                        <a:latin typeface="Meiryo UI" panose="020B0604030504040204" pitchFamily="50" charset="-128"/>
                        <a:ea typeface="Meiryo UI" panose="020B0604030504040204" pitchFamily="50" charset="-128"/>
                      </a:endParaRPr>
                    </a:p>
                  </a:txBody>
                  <a:tcPr marL="97280" marR="97280" marT="63232" marB="48640" anchor="ctr">
                    <a:lnL w="12700" cap="flat" cmpd="sng" algn="ctr">
                      <a:solidFill>
                        <a:srgbClr val="D9D9D9"/>
                      </a:solidFill>
                      <a:prstDash val="solid"/>
                      <a:round/>
                      <a:headEnd type="none" w="med" len="med"/>
                      <a:tailEnd type="none" w="med" len="med"/>
                    </a:lnL>
                    <a:lnR w="12700" cap="flat" cmpd="sng" algn="ctr">
                      <a:solidFill>
                        <a:srgbClr val="D9D9D9"/>
                      </a:solidFill>
                      <a:prstDash val="solid"/>
                      <a:round/>
                      <a:headEnd type="none" w="med" len="med"/>
                      <a:tailEnd type="none" w="med" len="med"/>
                    </a:lnR>
                    <a:lnT w="9525" cap="flat" cmpd="sng" algn="ctr">
                      <a:noFill/>
                      <a:prstDash val="solid"/>
                      <a:round/>
                      <a:headEnd type="none" w="med" len="med"/>
                      <a:tailEnd type="none" w="med" len="med"/>
                    </a:lnT>
                    <a:lnB w="12700" cap="flat" cmpd="sng" algn="ctr">
                      <a:solidFill>
                        <a:srgbClr val="D9D9D9"/>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20507287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図 54" descr="アイコン&#10;&#10;自動的に生成された説明">
            <a:extLst>
              <a:ext uri="{FF2B5EF4-FFF2-40B4-BE49-F238E27FC236}">
                <a16:creationId xmlns:a16="http://schemas.microsoft.com/office/drawing/2014/main" id="{CA0CFAA6-3B62-67B1-1B8B-C120ACFE27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6787" y="1447800"/>
            <a:ext cx="8540025" cy="3563424"/>
          </a:xfrm>
          <a:prstGeom prst="rect">
            <a:avLst/>
          </a:prstGeom>
        </p:spPr>
      </p:pic>
      <p:grpSp>
        <p:nvGrpSpPr>
          <p:cNvPr id="52" name="グループ化 51">
            <a:extLst>
              <a:ext uri="{FF2B5EF4-FFF2-40B4-BE49-F238E27FC236}">
                <a16:creationId xmlns:a16="http://schemas.microsoft.com/office/drawing/2014/main" id="{8B137AFC-975C-F69B-0DD7-399D0EF13493}"/>
              </a:ext>
            </a:extLst>
          </p:cNvPr>
          <p:cNvGrpSpPr/>
          <p:nvPr/>
        </p:nvGrpSpPr>
        <p:grpSpPr>
          <a:xfrm>
            <a:off x="0" y="6812805"/>
            <a:ext cx="9753600" cy="502395"/>
            <a:chOff x="0" y="6812805"/>
            <a:chExt cx="9753600" cy="502395"/>
          </a:xfrm>
        </p:grpSpPr>
        <p:sp>
          <p:nvSpPr>
            <p:cNvPr id="53" name="正方形/長方形 52">
              <a:extLst>
                <a:ext uri="{FF2B5EF4-FFF2-40B4-BE49-F238E27FC236}">
                  <a16:creationId xmlns:a16="http://schemas.microsoft.com/office/drawing/2014/main" id="{520AA5C4-2146-D6BC-6716-347DDCF51D06}"/>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54" name="TextBox 6">
              <a:extLst>
                <a:ext uri="{FF2B5EF4-FFF2-40B4-BE49-F238E27FC236}">
                  <a16:creationId xmlns:a16="http://schemas.microsoft.com/office/drawing/2014/main" id="{765EA021-6D0B-4435-FCDA-1935B520D45C}"/>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4" name="TextBox 4"/>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LINE広告</a:t>
            </a:r>
            <a:endParaRPr lang="en-US" sz="1207" spc="156" dirty="0">
              <a:solidFill>
                <a:srgbClr val="222222"/>
              </a:solidFill>
              <a:latin typeface="Meiryo UI" panose="020B0604030504040204" pitchFamily="50" charset="-128"/>
              <a:ea typeface="Meiryo UI" panose="020B0604030504040204" pitchFamily="50" charset="-128"/>
            </a:endParaRPr>
          </a:p>
        </p:txBody>
      </p:sp>
      <p:sp>
        <p:nvSpPr>
          <p:cNvPr id="41" name="TextBox 41"/>
          <p:cNvSpPr txBox="1"/>
          <p:nvPr/>
        </p:nvSpPr>
        <p:spPr>
          <a:xfrm>
            <a:off x="2610440" y="2463613"/>
            <a:ext cx="2067744" cy="749372"/>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LINEの国内⽉間アクティブユーザ</a:t>
            </a:r>
            <a:r>
              <a:rPr lang="en-US" sz="1100" dirty="0">
                <a:solidFill>
                  <a:srgbClr val="000000"/>
                </a:solidFill>
                <a:latin typeface="Meiryo UI" panose="020B0604030504040204" pitchFamily="50" charset="-128"/>
                <a:ea typeface="Meiryo UI" panose="020B0604030504040204" pitchFamily="50" charset="-128"/>
              </a:rPr>
              <a:t>ー </a:t>
            </a:r>
            <a:r>
              <a:rPr lang="en-US" altLang="zh-CN" sz="1100" dirty="0">
                <a:solidFill>
                  <a:srgbClr val="000000"/>
                </a:solidFill>
                <a:latin typeface="Meiryo UI" panose="020B0604030504040204" pitchFamily="50" charset="-128"/>
                <a:ea typeface="Meiryo UI" panose="020B0604030504040204" pitchFamily="50" charset="-128"/>
              </a:rPr>
              <a:t>1</a:t>
            </a:r>
            <a:r>
              <a:rPr lang="zh-CN" altLang="en-US" sz="1100" dirty="0">
                <a:solidFill>
                  <a:srgbClr val="000000"/>
                </a:solidFill>
                <a:latin typeface="Meiryo UI" panose="020B0604030504040204" pitchFamily="50" charset="-128"/>
                <a:ea typeface="Meiryo UI" panose="020B0604030504040204" pitchFamily="50" charset="-128"/>
              </a:rPr>
              <a:t>億人以上（日本国内）</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他のSNSと比較しても</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圧倒的なユーザー数</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2" name="TextBox 42"/>
          <p:cNvSpPr txBox="1"/>
          <p:nvPr/>
        </p:nvSpPr>
        <p:spPr>
          <a:xfrm>
            <a:off x="137716" y="2463613"/>
            <a:ext cx="2094756" cy="941733"/>
          </a:xfrm>
          <a:prstGeom prst="rect">
            <a:avLst/>
          </a:prstGeom>
        </p:spPr>
        <p:txBody>
          <a:bodyPr lIns="0" tIns="0" rIns="0" bIns="0" rtlCol="0" anchor="t">
            <a:spAutoFit/>
          </a:bodyPr>
          <a:lstStyle/>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LINE</a:t>
            </a:r>
            <a:r>
              <a:rPr lang="ja-JP" altLang="en-US" sz="1100" dirty="0">
                <a:solidFill>
                  <a:srgbClr val="000000"/>
                </a:solidFill>
                <a:latin typeface="Meiryo UI" panose="020B0604030504040204" pitchFamily="50" charset="-128"/>
                <a:ea typeface="Meiryo UI" panose="020B0604030504040204" pitchFamily="50" charset="-128"/>
              </a:rPr>
              <a:t>アプリ内の各種サービス（トークリスト、ニュース、</a:t>
            </a:r>
            <a:r>
              <a:rPr lang="en-US" altLang="ja-JP" sz="1100" dirty="0">
                <a:solidFill>
                  <a:srgbClr val="000000"/>
                </a:solidFill>
                <a:latin typeface="Meiryo UI" panose="020B0604030504040204" pitchFamily="50" charset="-128"/>
                <a:ea typeface="Meiryo UI" panose="020B0604030504040204" pitchFamily="50" charset="-128"/>
              </a:rPr>
              <a:t>VOOM</a:t>
            </a:r>
            <a:r>
              <a:rPr lang="ja-JP" altLang="en-US" sz="1100" dirty="0">
                <a:solidFill>
                  <a:srgbClr val="000000"/>
                </a:solidFill>
                <a:latin typeface="Meiryo UI" panose="020B0604030504040204" pitchFamily="50" charset="-128"/>
                <a:ea typeface="Meiryo UI" panose="020B0604030504040204" pitchFamily="50" charset="-128"/>
              </a:rPr>
              <a:t>等）および、</a:t>
            </a:r>
            <a:r>
              <a:rPr lang="en-US" altLang="ja-JP" sz="1100" dirty="0">
                <a:solidFill>
                  <a:srgbClr val="000000"/>
                </a:solidFill>
                <a:latin typeface="Meiryo UI" panose="020B0604030504040204" pitchFamily="50" charset="-128"/>
                <a:ea typeface="Meiryo UI" panose="020B0604030504040204" pitchFamily="50" charset="-128"/>
              </a:rPr>
              <a:t>Yahoo! JAPAN</a:t>
            </a:r>
            <a:r>
              <a:rPr lang="ja-JP" altLang="en-US" sz="1100" dirty="0">
                <a:solidFill>
                  <a:srgbClr val="000000"/>
                </a:solidFill>
                <a:latin typeface="Meiryo UI" panose="020B0604030504040204" pitchFamily="50" charset="-128"/>
                <a:ea typeface="Meiryo UI" panose="020B0604030504040204" pitchFamily="50" charset="-128"/>
              </a:rPr>
              <a:t>の広大なネットワークの中から、キャンペーンの目的に合わせて最適な配信面を選択可能です。</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3" name="TextBox 43"/>
          <p:cNvSpPr txBox="1"/>
          <p:nvPr/>
        </p:nvSpPr>
        <p:spPr>
          <a:xfrm>
            <a:off x="6507495" y="5037539"/>
            <a:ext cx="1564362" cy="11436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都道府県,市区町村単位</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特定地点から半径3km</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LINEユーザーの居住地は</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全国の</a:t>
            </a:r>
            <a:r>
              <a:rPr lang="en-US" sz="1100" dirty="0">
                <a:solidFill>
                  <a:srgbClr val="000000"/>
                </a:solidFill>
                <a:latin typeface="Meiryo UI" panose="020B0604030504040204" pitchFamily="50" charset="-128"/>
                <a:ea typeface="Meiryo UI" panose="020B0604030504040204" pitchFamily="50" charset="-128"/>
              </a:rPr>
              <a:t>⼈⼝</a:t>
            </a:r>
            <a:r>
              <a:rPr lang="en-US" sz="1100" dirty="0" err="1">
                <a:solidFill>
                  <a:srgbClr val="000000"/>
                </a:solidFill>
                <a:latin typeface="Meiryo UI" panose="020B0604030504040204" pitchFamily="50" charset="-128"/>
                <a:ea typeface="Meiryo UI" panose="020B0604030504040204" pitchFamily="50" charset="-128"/>
              </a:rPr>
              <a:t>分布⽐率に</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おおむね近しい数値です</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4" name="TextBox 44"/>
          <p:cNvSpPr txBox="1"/>
          <p:nvPr/>
        </p:nvSpPr>
        <p:spPr>
          <a:xfrm>
            <a:off x="4034118" y="5037539"/>
            <a:ext cx="1676162" cy="557012"/>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男性,女性,すべて</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ja-JP" altLang="en-US" sz="1100" dirty="0">
                <a:solidFill>
                  <a:srgbClr val="000000"/>
                </a:solidFill>
                <a:latin typeface="Meiryo UI" panose="020B0604030504040204" pitchFamily="50" charset="-128"/>
                <a:ea typeface="Meiryo UI" panose="020B0604030504040204" pitchFamily="50" charset="-128"/>
              </a:rPr>
              <a:t>男女比は約</a:t>
            </a:r>
            <a:r>
              <a:rPr lang="en-US" altLang="ja-JP" sz="1100" dirty="0">
                <a:solidFill>
                  <a:srgbClr val="000000"/>
                </a:solidFill>
                <a:latin typeface="Meiryo UI" panose="020B0604030504040204" pitchFamily="50" charset="-128"/>
                <a:ea typeface="Meiryo UI" panose="020B0604030504040204" pitchFamily="50" charset="-128"/>
              </a:rPr>
              <a:t>50:50</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5" name="TextBox 45"/>
          <p:cNvSpPr txBox="1"/>
          <p:nvPr/>
        </p:nvSpPr>
        <p:spPr>
          <a:xfrm>
            <a:off x="1371600" y="5037539"/>
            <a:ext cx="2080037" cy="1326453"/>
          </a:xfrm>
          <a:prstGeom prst="rect">
            <a:avLst/>
          </a:prstGeom>
        </p:spPr>
        <p:txBody>
          <a:bodyPr wrap="square" lIns="0" tIns="0" rIns="0" bIns="0" rtlCol="0" anchor="t">
            <a:spAutoFit/>
          </a:bodyPr>
          <a:lstStyle/>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18〜19</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,20〜24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,25〜29</a:t>
            </a:r>
            <a:r>
              <a:rPr lang="ja-JP" altLang="en-US" sz="1100" dirty="0">
                <a:solidFill>
                  <a:srgbClr val="000000"/>
                </a:solidFill>
                <a:latin typeface="Meiryo UI" panose="020B0604030504040204" pitchFamily="50" charset="-128"/>
                <a:ea typeface="Meiryo UI" panose="020B0604030504040204" pitchFamily="50" charset="-128"/>
              </a:rPr>
              <a:t>歳</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30〜34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,35〜39</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,40〜44</a:t>
            </a:r>
            <a:r>
              <a:rPr lang="ja-JP" altLang="en-US" sz="1100" dirty="0">
                <a:solidFill>
                  <a:srgbClr val="000000"/>
                </a:solidFill>
                <a:latin typeface="Meiryo UI" panose="020B0604030504040204" pitchFamily="50" charset="-128"/>
                <a:ea typeface="Meiryo UI" panose="020B0604030504040204" pitchFamily="50" charset="-128"/>
              </a:rPr>
              <a:t>歳</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45〜49</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,50〜54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,55〜59</a:t>
            </a:r>
            <a:r>
              <a:rPr lang="ja-JP" altLang="en-US" sz="1100" dirty="0">
                <a:solidFill>
                  <a:srgbClr val="000000"/>
                </a:solidFill>
                <a:latin typeface="Meiryo UI" panose="020B0604030504040204" pitchFamily="50" charset="-128"/>
                <a:ea typeface="Meiryo UI" panose="020B0604030504040204" pitchFamily="50" charset="-128"/>
              </a:rPr>
              <a:t>歳</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60〜64</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,65〜69</a:t>
            </a:r>
            <a:r>
              <a:rPr lang="ja-JP" altLang="en-US" sz="1100" dirty="0">
                <a:solidFill>
                  <a:srgbClr val="000000"/>
                </a:solidFill>
                <a:latin typeface="Meiryo UI" panose="020B0604030504040204" pitchFamily="50" charset="-128"/>
                <a:ea typeface="Meiryo UI" panose="020B0604030504040204" pitchFamily="50" charset="-128"/>
              </a:rPr>
              <a:t>歳</a:t>
            </a:r>
            <a:r>
              <a:rPr lang="en-US" altLang="ja-JP" sz="1100" dirty="0">
                <a:solidFill>
                  <a:srgbClr val="000000"/>
                </a:solidFill>
                <a:latin typeface="Meiryo UI" panose="020B0604030504040204" pitchFamily="50" charset="-128"/>
                <a:ea typeface="Meiryo UI" panose="020B0604030504040204" pitchFamily="50" charset="-128"/>
              </a:rPr>
              <a:t>,70</a:t>
            </a:r>
            <a:r>
              <a:rPr lang="ja-JP" altLang="en-US" sz="1100" dirty="0">
                <a:solidFill>
                  <a:srgbClr val="000000"/>
                </a:solidFill>
                <a:latin typeface="Meiryo UI" panose="020B0604030504040204" pitchFamily="50" charset="-128"/>
                <a:ea typeface="Meiryo UI" panose="020B0604030504040204" pitchFamily="50" charset="-128"/>
              </a:rPr>
              <a:t>歳以上</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br>
              <a:rPr lang="en-US" sz="1100" dirty="0">
                <a:solidFill>
                  <a:srgbClr val="000000"/>
                </a:solidFill>
                <a:latin typeface="Meiryo UI" panose="020B0604030504040204" pitchFamily="50" charset="-128"/>
                <a:ea typeface="Meiryo UI" panose="020B0604030504040204" pitchFamily="50" charset="-128"/>
              </a:rPr>
            </a:br>
            <a:r>
              <a:rPr lang="en-US" sz="1100" dirty="0" err="1">
                <a:solidFill>
                  <a:srgbClr val="000000"/>
                </a:solidFill>
                <a:latin typeface="Meiryo UI" panose="020B0604030504040204" pitchFamily="50" charset="-128"/>
                <a:ea typeface="Meiryo UI" panose="020B0604030504040204" pitchFamily="50" charset="-128"/>
              </a:rPr>
              <a:t>若年層、シニア層を問わず</a:t>
            </a:r>
            <a:r>
              <a:rPr lang="en-US" sz="1100" dirty="0">
                <a:solidFill>
                  <a:srgbClr val="000000"/>
                </a:solidFill>
                <a:latin typeface="Meiryo UI" panose="020B0604030504040204" pitchFamily="50" charset="-128"/>
                <a:ea typeface="Meiryo UI" panose="020B0604030504040204" pitchFamily="50" charset="-128"/>
              </a:rPr>
              <a:t> </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各年代にユーザーがいる</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6" name="TextBox 46"/>
          <p:cNvSpPr txBox="1"/>
          <p:nvPr/>
        </p:nvSpPr>
        <p:spPr>
          <a:xfrm>
            <a:off x="7523792" y="2463613"/>
            <a:ext cx="1970772" cy="557012"/>
          </a:xfrm>
          <a:prstGeom prst="rect">
            <a:avLst/>
          </a:prstGeom>
        </p:spPr>
        <p:txBody>
          <a:bodyPr wrap="square" lIns="0" tIns="0" rIns="0" bIns="0" rtlCol="0" anchor="t">
            <a:spAutoFit/>
          </a:bodyPr>
          <a:lstStyle/>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LINE </a:t>
            </a:r>
            <a:r>
              <a:rPr lang="ja-JP" altLang="en-US" sz="1100" dirty="0">
                <a:solidFill>
                  <a:srgbClr val="000000"/>
                </a:solidFill>
                <a:latin typeface="Meiryo UI" panose="020B0604030504040204" pitchFamily="50" charset="-128"/>
                <a:ea typeface="Meiryo UI" panose="020B0604030504040204" pitchFamily="50" charset="-128"/>
              </a:rPr>
              <a:t>＋ </a:t>
            </a:r>
            <a:r>
              <a:rPr lang="en-US" altLang="ja-JP" sz="1100" dirty="0">
                <a:solidFill>
                  <a:srgbClr val="000000"/>
                </a:solidFill>
                <a:latin typeface="Meiryo UI" panose="020B0604030504040204" pitchFamily="50" charset="-128"/>
                <a:ea typeface="Meiryo UI" panose="020B0604030504040204" pitchFamily="50" charset="-128"/>
              </a:rPr>
              <a:t>Yahoo! JAPAN</a:t>
            </a:r>
            <a:r>
              <a:rPr lang="ja-JP" altLang="en-US" sz="1100" dirty="0">
                <a:solidFill>
                  <a:srgbClr val="000000"/>
                </a:solidFill>
                <a:latin typeface="Meiryo UI" panose="020B0604030504040204" pitchFamily="50" charset="-128"/>
                <a:ea typeface="Meiryo UI" panose="020B0604030504040204" pitchFamily="50" charset="-128"/>
              </a:rPr>
              <a:t>の</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膨大なデータを統合した高精度なターゲティング</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7" name="TextBox 47"/>
          <p:cNvSpPr txBox="1"/>
          <p:nvPr/>
        </p:nvSpPr>
        <p:spPr>
          <a:xfrm>
            <a:off x="5153460" y="2463613"/>
            <a:ext cx="1815926" cy="941733"/>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連絡機能がメイン</a:t>
            </a:r>
            <a:br>
              <a:rPr lang="en-US"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「生活インフラ」兼</a:t>
            </a: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「情報収集・購買検索の起点」</a:t>
            </a:r>
            <a:br>
              <a:rPr lang="en-US" sz="1100" dirty="0">
                <a:solidFill>
                  <a:srgbClr val="000000"/>
                </a:solidFill>
                <a:latin typeface="Meiryo UI" panose="020B0604030504040204" pitchFamily="50" charset="-128"/>
                <a:ea typeface="Meiryo UI" panose="020B0604030504040204" pitchFamily="50" charset="-128"/>
              </a:rPr>
            </a:b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全年齢を通して利用率が高い</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51" name="TextBox 51"/>
          <p:cNvSpPr txBox="1"/>
          <p:nvPr/>
        </p:nvSpPr>
        <p:spPr>
          <a:xfrm>
            <a:off x="7574269" y="7010400"/>
            <a:ext cx="1886843" cy="194027"/>
          </a:xfrm>
          <a:prstGeom prst="rect">
            <a:avLst/>
          </a:prstGeom>
        </p:spPr>
        <p:txBody>
          <a:bodyPr lIns="0" tIns="0" rIns="0" bIns="0" rtlCol="0" anchor="t">
            <a:spAutoFit/>
          </a:bodyPr>
          <a:lstStyle/>
          <a:p>
            <a:pPr algn="ctr">
              <a:lnSpc>
                <a:spcPts val="1680"/>
              </a:lnSpc>
            </a:pPr>
            <a:r>
              <a:rPr lang="en-US" sz="1200" dirty="0">
                <a:solidFill>
                  <a:srgbClr val="000000"/>
                </a:solidFill>
                <a:latin typeface="Meiryo UI" panose="020B0604030504040204" pitchFamily="50" charset="-128"/>
              </a:rPr>
              <a:t>※2026年4月時点 </a:t>
            </a:r>
            <a:r>
              <a:rPr lang="en-US" sz="1200" dirty="0" err="1">
                <a:solidFill>
                  <a:srgbClr val="000000"/>
                </a:solidFill>
                <a:latin typeface="Meiryo UI" panose="020B0604030504040204" pitchFamily="50" charset="-128"/>
              </a:rPr>
              <a:t>弊社調べ</a:t>
            </a:r>
            <a:endParaRPr lang="en-US" sz="1200" dirty="0">
              <a:solidFill>
                <a:srgbClr val="000000"/>
              </a:solidFill>
              <a:latin typeface="Meiryo UI" panose="020B0604030504040204" pitchFamily="50" charset="-128"/>
            </a:endParaRPr>
          </a:p>
        </p:txBody>
      </p:sp>
      <p:pic>
        <p:nvPicPr>
          <p:cNvPr id="57" name="図 56" descr="挿絵 が含まれている画像&#10;&#10;自動的に生成された説明">
            <a:extLst>
              <a:ext uri="{FF2B5EF4-FFF2-40B4-BE49-F238E27FC236}">
                <a16:creationId xmlns:a16="http://schemas.microsoft.com/office/drawing/2014/main" id="{F6BCBDBB-566D-326D-0062-2C5C5EC692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1600" y="381000"/>
            <a:ext cx="339403" cy="33940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a:extLst>
              <a:ext uri="{FF2B5EF4-FFF2-40B4-BE49-F238E27FC236}">
                <a16:creationId xmlns:a16="http://schemas.microsoft.com/office/drawing/2014/main" id="{FD7A9250-57F3-0402-ACF7-18E2E8A5C209}"/>
              </a:ext>
            </a:extLst>
          </p:cNvPr>
          <p:cNvGrpSpPr/>
          <p:nvPr/>
        </p:nvGrpSpPr>
        <p:grpSpPr>
          <a:xfrm>
            <a:off x="0" y="6812805"/>
            <a:ext cx="9753600" cy="502395"/>
            <a:chOff x="0" y="6812805"/>
            <a:chExt cx="9753600" cy="502395"/>
          </a:xfrm>
        </p:grpSpPr>
        <p:sp>
          <p:nvSpPr>
            <p:cNvPr id="32" name="正方形/長方形 31">
              <a:extLst>
                <a:ext uri="{FF2B5EF4-FFF2-40B4-BE49-F238E27FC236}">
                  <a16:creationId xmlns:a16="http://schemas.microsoft.com/office/drawing/2014/main" id="{11C00DF8-B266-1742-884E-2B29D69D27A7}"/>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33" name="TextBox 6">
              <a:extLst>
                <a:ext uri="{FF2B5EF4-FFF2-40B4-BE49-F238E27FC236}">
                  <a16:creationId xmlns:a16="http://schemas.microsoft.com/office/drawing/2014/main" id="{DB7B3F44-3D98-A986-0BCF-775C84B4652D}"/>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5" name="Group 5"/>
          <p:cNvGrpSpPr/>
          <p:nvPr/>
        </p:nvGrpSpPr>
        <p:grpSpPr>
          <a:xfrm>
            <a:off x="285750" y="285750"/>
            <a:ext cx="9206002" cy="523852"/>
            <a:chOff x="0" y="0"/>
            <a:chExt cx="70111590" cy="3989584"/>
          </a:xfrm>
        </p:grpSpPr>
        <p:sp>
          <p:nvSpPr>
            <p:cNvPr id="6" name="Freeform 6"/>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7" name="TextBox 7"/>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LINE広告表示例</a:t>
            </a:r>
            <a:endParaRPr lang="en-US" sz="1207" spc="156" dirty="0">
              <a:solidFill>
                <a:srgbClr val="222222"/>
              </a:solidFill>
              <a:latin typeface="Meiryo UI" panose="020B0604030504040204" pitchFamily="50" charset="-128"/>
              <a:ea typeface="Meiryo UI" panose="020B0604030504040204" pitchFamily="50" charset="-128"/>
            </a:endParaRPr>
          </a:p>
        </p:txBody>
      </p:sp>
      <p:grpSp>
        <p:nvGrpSpPr>
          <p:cNvPr id="9" name="Group 9"/>
          <p:cNvGrpSpPr/>
          <p:nvPr/>
        </p:nvGrpSpPr>
        <p:grpSpPr>
          <a:xfrm>
            <a:off x="324487" y="1717971"/>
            <a:ext cx="9095424" cy="1853904"/>
            <a:chOff x="0" y="0"/>
            <a:chExt cx="12127232" cy="2471872"/>
          </a:xfrm>
        </p:grpSpPr>
        <p:pic>
          <p:nvPicPr>
            <p:cNvPr id="10" name="Picture 10"/>
            <p:cNvPicPr>
              <a:picLocks noChangeAspect="1"/>
            </p:cNvPicPr>
            <p:nvPr/>
          </p:nvPicPr>
          <p:blipFill>
            <a:blip r:embed="rId2"/>
            <a:srcRect b="15367"/>
            <a:stretch>
              <a:fillRect/>
            </a:stretch>
          </p:blipFill>
          <p:spPr>
            <a:xfrm>
              <a:off x="12700" y="6350"/>
              <a:ext cx="6025192" cy="2452822"/>
            </a:xfrm>
            <a:prstGeom prst="rect">
              <a:avLst/>
            </a:prstGeom>
          </p:spPr>
        </p:pic>
        <p:pic>
          <p:nvPicPr>
            <p:cNvPr id="11" name="Picture 11"/>
            <p:cNvPicPr>
              <a:picLocks noChangeAspect="1"/>
            </p:cNvPicPr>
            <p:nvPr/>
          </p:nvPicPr>
          <p:blipFill>
            <a:blip r:embed="rId3"/>
            <a:srcRect l="3294" t="1220" b="14498"/>
            <a:stretch>
              <a:fillRect/>
            </a:stretch>
          </p:blipFill>
          <p:spPr>
            <a:xfrm>
              <a:off x="6257334" y="6350"/>
              <a:ext cx="5869899" cy="2465522"/>
            </a:xfrm>
            <a:prstGeom prst="rect">
              <a:avLst/>
            </a:prstGeom>
          </p:spPr>
        </p:pic>
        <p:pic>
          <p:nvPicPr>
            <p:cNvPr id="12" name="Picture 12"/>
            <p:cNvPicPr>
              <a:picLocks noChangeAspect="1"/>
            </p:cNvPicPr>
            <p:nvPr/>
          </p:nvPicPr>
          <p:blipFill>
            <a:blip r:embed="rId2"/>
            <a:srcRect l="65088" r="29776" b="14154"/>
            <a:stretch>
              <a:fillRect/>
            </a:stretch>
          </p:blipFill>
          <p:spPr>
            <a:xfrm>
              <a:off x="6009611" y="6350"/>
              <a:ext cx="305004" cy="2452822"/>
            </a:xfrm>
            <a:prstGeom prst="rect">
              <a:avLst/>
            </a:prstGeom>
          </p:spPr>
        </p:pic>
        <p:sp>
          <p:nvSpPr>
            <p:cNvPr id="13" name="AutoShape 13"/>
            <p:cNvSpPr/>
            <p:nvPr/>
          </p:nvSpPr>
          <p:spPr>
            <a:xfrm>
              <a:off x="12700" y="0"/>
              <a:ext cx="12114532"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14" name="AutoShape 14"/>
            <p:cNvSpPr/>
            <p:nvPr/>
          </p:nvSpPr>
          <p:spPr>
            <a:xfrm>
              <a:off x="12700" y="2459172"/>
              <a:ext cx="12101832"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15" name="AutoShape 15"/>
            <p:cNvSpPr/>
            <p:nvPr/>
          </p:nvSpPr>
          <p:spPr>
            <a:xfrm rot="5400000">
              <a:off x="-1223236" y="1223236"/>
              <a:ext cx="2459172"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16" name="AutoShape 16"/>
            <p:cNvSpPr/>
            <p:nvPr/>
          </p:nvSpPr>
          <p:spPr>
            <a:xfrm rot="5400000">
              <a:off x="10897646" y="1229586"/>
              <a:ext cx="2446472" cy="0"/>
            </a:xfrm>
            <a:prstGeom prst="line">
              <a:avLst/>
            </a:prstGeom>
            <a:ln w="12700" cap="flat">
              <a:solidFill>
                <a:srgbClr val="C7D0D8"/>
              </a:solidFill>
              <a:prstDash val="solid"/>
              <a:headEnd type="none" w="sm" len="sm"/>
              <a:tailEnd type="none" w="sm" len="sm"/>
            </a:ln>
          </p:spPr>
          <p:txBody>
            <a:bodyPr/>
            <a:lstStyle/>
            <a:p>
              <a:endParaRPr lang="ja-JP" altLang="en-US"/>
            </a:p>
          </p:txBody>
        </p:sp>
      </p:grpSp>
      <p:grpSp>
        <p:nvGrpSpPr>
          <p:cNvPr id="17" name="Group 17"/>
          <p:cNvGrpSpPr/>
          <p:nvPr/>
        </p:nvGrpSpPr>
        <p:grpSpPr>
          <a:xfrm>
            <a:off x="285750" y="4271365"/>
            <a:ext cx="9325438" cy="1635406"/>
            <a:chOff x="0" y="0"/>
            <a:chExt cx="12433917" cy="2180541"/>
          </a:xfrm>
        </p:grpSpPr>
        <p:pic>
          <p:nvPicPr>
            <p:cNvPr id="18" name="Picture 18"/>
            <p:cNvPicPr>
              <a:picLocks noChangeAspect="1"/>
            </p:cNvPicPr>
            <p:nvPr/>
          </p:nvPicPr>
          <p:blipFill>
            <a:blip r:embed="rId4"/>
            <a:srcRect l="252" r="1495" b="14434"/>
            <a:stretch>
              <a:fillRect/>
            </a:stretch>
          </p:blipFill>
          <p:spPr>
            <a:xfrm>
              <a:off x="12700" y="0"/>
              <a:ext cx="5170026" cy="2167841"/>
            </a:xfrm>
            <a:prstGeom prst="rect">
              <a:avLst/>
            </a:prstGeom>
          </p:spPr>
        </p:pic>
        <p:pic>
          <p:nvPicPr>
            <p:cNvPr id="19" name="Picture 19"/>
            <p:cNvPicPr>
              <a:picLocks noChangeAspect="1"/>
            </p:cNvPicPr>
            <p:nvPr/>
          </p:nvPicPr>
          <p:blipFill>
            <a:blip r:embed="rId5"/>
            <a:srcRect l="125" b="13856"/>
            <a:stretch>
              <a:fillRect/>
            </a:stretch>
          </p:blipFill>
          <p:spPr>
            <a:xfrm>
              <a:off x="5438140" y="6350"/>
              <a:ext cx="5235410" cy="2174191"/>
            </a:xfrm>
            <a:prstGeom prst="rect">
              <a:avLst/>
            </a:prstGeom>
          </p:spPr>
        </p:pic>
        <p:pic>
          <p:nvPicPr>
            <p:cNvPr id="20" name="Picture 20"/>
            <p:cNvPicPr>
              <a:picLocks noChangeAspect="1"/>
            </p:cNvPicPr>
            <p:nvPr/>
          </p:nvPicPr>
          <p:blipFill>
            <a:blip r:embed="rId6"/>
            <a:srcRect l="417" b="13281"/>
            <a:stretch>
              <a:fillRect/>
            </a:stretch>
          </p:blipFill>
          <p:spPr>
            <a:xfrm>
              <a:off x="10836454" y="12700"/>
              <a:ext cx="1597463" cy="2167841"/>
            </a:xfrm>
            <a:prstGeom prst="rect">
              <a:avLst/>
            </a:prstGeom>
          </p:spPr>
        </p:pic>
        <p:pic>
          <p:nvPicPr>
            <p:cNvPr id="21" name="Picture 21"/>
            <p:cNvPicPr>
              <a:picLocks noChangeAspect="1"/>
            </p:cNvPicPr>
            <p:nvPr/>
          </p:nvPicPr>
          <p:blipFill>
            <a:blip r:embed="rId5"/>
            <a:srcRect l="30297" r="65167" b="14504"/>
            <a:stretch>
              <a:fillRect/>
            </a:stretch>
          </p:blipFill>
          <p:spPr>
            <a:xfrm>
              <a:off x="5222710" y="12700"/>
              <a:ext cx="237446" cy="2155141"/>
            </a:xfrm>
            <a:prstGeom prst="rect">
              <a:avLst/>
            </a:prstGeom>
          </p:spPr>
        </p:pic>
        <p:pic>
          <p:nvPicPr>
            <p:cNvPr id="22" name="Picture 22"/>
            <p:cNvPicPr>
              <a:picLocks noChangeAspect="1"/>
            </p:cNvPicPr>
            <p:nvPr/>
          </p:nvPicPr>
          <p:blipFill>
            <a:blip r:embed="rId5"/>
            <a:srcRect l="30297" r="63979" b="1332"/>
            <a:stretch>
              <a:fillRect/>
            </a:stretch>
          </p:blipFill>
          <p:spPr>
            <a:xfrm>
              <a:off x="10614165" y="12700"/>
              <a:ext cx="261170" cy="2167841"/>
            </a:xfrm>
            <a:prstGeom prst="rect">
              <a:avLst/>
            </a:prstGeom>
          </p:spPr>
        </p:pic>
        <p:sp>
          <p:nvSpPr>
            <p:cNvPr id="23" name="AutoShape 23"/>
            <p:cNvSpPr/>
            <p:nvPr/>
          </p:nvSpPr>
          <p:spPr>
            <a:xfrm>
              <a:off x="12700" y="0"/>
              <a:ext cx="12414516"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24" name="AutoShape 24"/>
            <p:cNvSpPr/>
            <p:nvPr/>
          </p:nvSpPr>
          <p:spPr>
            <a:xfrm>
              <a:off x="12700" y="2167841"/>
              <a:ext cx="12393380"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25" name="AutoShape 25"/>
            <p:cNvSpPr/>
            <p:nvPr/>
          </p:nvSpPr>
          <p:spPr>
            <a:xfrm rot="5400000">
              <a:off x="-1077570" y="1090270"/>
              <a:ext cx="2167841" cy="0"/>
            </a:xfrm>
            <a:prstGeom prst="line">
              <a:avLst/>
            </a:prstGeom>
            <a:ln w="12700" cap="flat">
              <a:solidFill>
                <a:srgbClr val="C7D0D8"/>
              </a:solidFill>
              <a:prstDash val="solid"/>
              <a:headEnd type="none" w="sm" len="sm"/>
              <a:tailEnd type="none" w="sm" len="sm"/>
            </a:ln>
          </p:spPr>
          <p:txBody>
            <a:bodyPr/>
            <a:lstStyle/>
            <a:p>
              <a:endParaRPr lang="ja-JP" altLang="en-US"/>
            </a:p>
          </p:txBody>
        </p:sp>
        <p:sp>
          <p:nvSpPr>
            <p:cNvPr id="26" name="AutoShape 26"/>
            <p:cNvSpPr/>
            <p:nvPr/>
          </p:nvSpPr>
          <p:spPr>
            <a:xfrm rot="5400000">
              <a:off x="11330595" y="1083920"/>
              <a:ext cx="2180541" cy="0"/>
            </a:xfrm>
            <a:prstGeom prst="line">
              <a:avLst/>
            </a:prstGeom>
            <a:ln w="12700" cap="flat">
              <a:solidFill>
                <a:srgbClr val="C7D0D8"/>
              </a:solidFill>
              <a:prstDash val="solid"/>
              <a:headEnd type="none" w="sm" len="sm"/>
              <a:tailEnd type="none" w="sm" len="sm"/>
            </a:ln>
          </p:spPr>
          <p:txBody>
            <a:bodyPr/>
            <a:lstStyle/>
            <a:p>
              <a:endParaRPr lang="ja-JP" altLang="en-US"/>
            </a:p>
          </p:txBody>
        </p:sp>
      </p:grpSp>
      <p:sp>
        <p:nvSpPr>
          <p:cNvPr id="27" name="TextBox 27"/>
          <p:cNvSpPr txBox="1"/>
          <p:nvPr/>
        </p:nvSpPr>
        <p:spPr>
          <a:xfrm>
            <a:off x="9067800" y="6392546"/>
            <a:ext cx="408101" cy="172291"/>
          </a:xfrm>
          <a:prstGeom prst="rect">
            <a:avLst/>
          </a:prstGeom>
        </p:spPr>
        <p:txBody>
          <a:bodyPr wrap="square" lIns="0" tIns="0" rIns="0" bIns="0" rtlCol="0" anchor="t">
            <a:spAutoFit/>
          </a:bodyPr>
          <a:lstStyle/>
          <a:p>
            <a:pPr algn="ctr">
              <a:lnSpc>
                <a:spcPts val="1540"/>
              </a:lnSpc>
            </a:pPr>
            <a:r>
              <a:rPr lang="en-US" sz="1100" dirty="0">
                <a:solidFill>
                  <a:srgbClr val="000000"/>
                </a:solidFill>
                <a:latin typeface="Meiryo UI" panose="020B0604030504040204" pitchFamily="50" charset="-128"/>
              </a:rPr>
              <a:t>etc...</a:t>
            </a:r>
          </a:p>
        </p:txBody>
      </p:sp>
      <p:sp>
        <p:nvSpPr>
          <p:cNvPr id="8" name="TextBox 8"/>
          <p:cNvSpPr txBox="1"/>
          <p:nvPr/>
        </p:nvSpPr>
        <p:spPr>
          <a:xfrm>
            <a:off x="6631350" y="6984756"/>
            <a:ext cx="2863751" cy="194027"/>
          </a:xfrm>
          <a:prstGeom prst="rect">
            <a:avLst/>
          </a:prstGeom>
        </p:spPr>
        <p:txBody>
          <a:bodyPr lIns="0" tIns="0" rIns="0" bIns="0" rtlCol="0" anchor="t">
            <a:spAutoFit/>
          </a:bodyPr>
          <a:lstStyle/>
          <a:p>
            <a:pPr algn="ctr">
              <a:lnSpc>
                <a:spcPts val="1680"/>
              </a:lnSpc>
            </a:pPr>
            <a:r>
              <a:rPr lang="en-US" sz="1200" dirty="0" err="1">
                <a:solidFill>
                  <a:srgbClr val="000000"/>
                </a:solidFill>
                <a:latin typeface="Meiryo UI" panose="020B0604030504040204" pitchFamily="50" charset="-128"/>
                <a:ea typeface="Meiryo UI" panose="020B0604030504040204" pitchFamily="50" charset="-128"/>
              </a:rPr>
              <a:t>画像引用：LINE社</a:t>
            </a:r>
            <a:r>
              <a:rPr lang="en-US" sz="1200" dirty="0">
                <a:solidFill>
                  <a:srgbClr val="000000"/>
                </a:solidFill>
                <a:latin typeface="Meiryo UI" panose="020B0604030504040204" pitchFamily="50" charset="-128"/>
                <a:ea typeface="Meiryo UI" panose="020B0604030504040204" pitchFamily="50" charset="-128"/>
              </a:rPr>
              <a:t> </a:t>
            </a:r>
            <a:r>
              <a:rPr lang="en-US" sz="1200" dirty="0" err="1">
                <a:solidFill>
                  <a:srgbClr val="000000"/>
                </a:solidFill>
                <a:latin typeface="Meiryo UI" panose="020B0604030504040204" pitchFamily="50" charset="-128"/>
                <a:ea typeface="Meiryo UI" panose="020B0604030504040204" pitchFamily="50" charset="-128"/>
              </a:rPr>
              <a:t>公式ホームページより</a:t>
            </a:r>
            <a:endParaRPr lang="en-US" sz="1200" dirty="0">
              <a:solidFill>
                <a:srgbClr val="000000"/>
              </a:solidFill>
              <a:latin typeface="Meiryo UI" panose="020B0604030504040204" pitchFamily="50" charset="-128"/>
              <a:ea typeface="Meiryo UI" panose="020B0604030504040204" pitchFamily="50"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descr="アイコン&#10;&#10;自動的に生成された説明">
            <a:extLst>
              <a:ext uri="{FF2B5EF4-FFF2-40B4-BE49-F238E27FC236}">
                <a16:creationId xmlns:a16="http://schemas.microsoft.com/office/drawing/2014/main" id="{17680786-5E3E-0044-D57A-844497F068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184" y="1476860"/>
            <a:ext cx="8501232" cy="3552340"/>
          </a:xfrm>
          <a:prstGeom prst="rect">
            <a:avLst/>
          </a:prstGeom>
        </p:spPr>
      </p:pic>
      <p:grpSp>
        <p:nvGrpSpPr>
          <p:cNvPr id="55" name="グループ化 54">
            <a:extLst>
              <a:ext uri="{FF2B5EF4-FFF2-40B4-BE49-F238E27FC236}">
                <a16:creationId xmlns:a16="http://schemas.microsoft.com/office/drawing/2014/main" id="{0DB727E6-98F7-6FD2-73F9-13850A118C8A}"/>
              </a:ext>
            </a:extLst>
          </p:cNvPr>
          <p:cNvGrpSpPr/>
          <p:nvPr/>
        </p:nvGrpSpPr>
        <p:grpSpPr>
          <a:xfrm>
            <a:off x="0" y="6812805"/>
            <a:ext cx="9753600" cy="502395"/>
            <a:chOff x="0" y="6812805"/>
            <a:chExt cx="9753600" cy="502395"/>
          </a:xfrm>
        </p:grpSpPr>
        <p:sp>
          <p:nvSpPr>
            <p:cNvPr id="56" name="正方形/長方形 55">
              <a:extLst>
                <a:ext uri="{FF2B5EF4-FFF2-40B4-BE49-F238E27FC236}">
                  <a16:creationId xmlns:a16="http://schemas.microsoft.com/office/drawing/2014/main" id="{F1861B2A-194F-6B6E-198C-C81F8FF1EE61}"/>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57" name="TextBox 6">
              <a:extLst>
                <a:ext uri="{FF2B5EF4-FFF2-40B4-BE49-F238E27FC236}">
                  <a16:creationId xmlns:a16="http://schemas.microsoft.com/office/drawing/2014/main" id="{7FF8202D-E985-5232-33D7-43F0A59C5C8F}"/>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4" name="TextBox 4"/>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err="1">
                <a:solidFill>
                  <a:srgbClr val="222222"/>
                </a:solidFill>
                <a:latin typeface="Meiryo UI" panose="020B0604030504040204" pitchFamily="50" charset="-128"/>
                <a:ea typeface="Meiryo UI" panose="020B0604030504040204" pitchFamily="50" charset="-128"/>
              </a:rPr>
              <a:t>Instagram広告</a:t>
            </a:r>
            <a:endParaRPr lang="en-US" sz="1207" spc="156" dirty="0">
              <a:solidFill>
                <a:srgbClr val="222222"/>
              </a:solidFill>
              <a:latin typeface="Meiryo UI" panose="020B0604030504040204" pitchFamily="50" charset="-128"/>
              <a:ea typeface="Meiryo UI" panose="020B0604030504040204" pitchFamily="50" charset="-128"/>
            </a:endParaRPr>
          </a:p>
        </p:txBody>
      </p:sp>
      <p:sp>
        <p:nvSpPr>
          <p:cNvPr id="40" name="TextBox 40"/>
          <p:cNvSpPr txBox="1"/>
          <p:nvPr/>
        </p:nvSpPr>
        <p:spPr>
          <a:xfrm>
            <a:off x="2610492" y="2468058"/>
            <a:ext cx="2067639" cy="9531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Instagramの国内⽉間</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アクティブユーザ</a:t>
            </a:r>
            <a:r>
              <a:rPr lang="en-US" sz="1100" dirty="0">
                <a:solidFill>
                  <a:srgbClr val="000000"/>
                </a:solidFill>
                <a:latin typeface="Meiryo UI" panose="020B0604030504040204" pitchFamily="50" charset="-128"/>
                <a:ea typeface="Meiryo UI" panose="020B0604030504040204" pitchFamily="50" charset="-128"/>
              </a:rPr>
              <a:t>ー 約3,</a:t>
            </a:r>
            <a:r>
              <a:rPr lang="en-US" altLang="ja-JP" sz="1100" dirty="0">
                <a:solidFill>
                  <a:srgbClr val="000000"/>
                </a:solidFill>
                <a:latin typeface="Meiryo UI" panose="020B0604030504040204" pitchFamily="50" charset="-128"/>
                <a:ea typeface="Meiryo UI" panose="020B0604030504040204" pitchFamily="50" charset="-128"/>
              </a:rPr>
              <a:t>5</a:t>
            </a:r>
            <a:r>
              <a:rPr lang="en-US" sz="1100" dirty="0">
                <a:solidFill>
                  <a:srgbClr val="000000"/>
                </a:solidFill>
                <a:latin typeface="Meiryo UI" panose="020B0604030504040204" pitchFamily="50" charset="-128"/>
                <a:ea typeface="Meiryo UI" panose="020B0604030504040204" pitchFamily="50" charset="-128"/>
              </a:rPr>
              <a:t>00万⼈</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幅広い年齢層から</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利用されている</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1" name="TextBox 41"/>
          <p:cNvSpPr txBox="1"/>
          <p:nvPr/>
        </p:nvSpPr>
        <p:spPr>
          <a:xfrm>
            <a:off x="305401" y="2468058"/>
            <a:ext cx="1759387" cy="5721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フィード,ストーリーズ</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リール,ブランドコンテンツ</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ショップ,発見タブなど</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2" name="TextBox 42"/>
          <p:cNvSpPr txBox="1"/>
          <p:nvPr/>
        </p:nvSpPr>
        <p:spPr>
          <a:xfrm>
            <a:off x="6598697" y="5039257"/>
            <a:ext cx="1381959" cy="941733"/>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国,都道府県,市区町村</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郵便番号の指定</a:t>
            </a:r>
            <a:br>
              <a:rPr lang="en-US" sz="1100" dirty="0">
                <a:solidFill>
                  <a:srgbClr val="000000"/>
                </a:solidFill>
                <a:latin typeface="Meiryo UI" panose="020B0604030504040204" pitchFamily="50" charset="-128"/>
                <a:ea typeface="Meiryo UI" panose="020B0604030504040204" pitchFamily="50" charset="-128"/>
              </a:rPr>
            </a:br>
            <a:br>
              <a:rPr lang="en-US"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地図上でピンポイントの半径指定も可能</a:t>
            </a:r>
            <a:endParaRPr lang="en-US" altLang="ja-JP" sz="1100" dirty="0">
              <a:solidFill>
                <a:srgbClr val="000000"/>
              </a:solidFill>
              <a:latin typeface="Meiryo UI" panose="020B0604030504040204" pitchFamily="50" charset="-128"/>
              <a:ea typeface="Meiryo UI" panose="020B0604030504040204" pitchFamily="50" charset="-128"/>
            </a:endParaRPr>
          </a:p>
        </p:txBody>
      </p:sp>
      <p:sp>
        <p:nvSpPr>
          <p:cNvPr id="43" name="TextBox 43"/>
          <p:cNvSpPr txBox="1"/>
          <p:nvPr/>
        </p:nvSpPr>
        <p:spPr>
          <a:xfrm>
            <a:off x="4034118" y="5039257"/>
            <a:ext cx="1676162" cy="9531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男性,女性,すべて</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男性が45%、女性が55%</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男⼥⽐</a:t>
            </a:r>
            <a:r>
              <a:rPr lang="en-US" sz="1100" dirty="0" err="1">
                <a:solidFill>
                  <a:srgbClr val="000000"/>
                </a:solidFill>
                <a:latin typeface="Meiryo UI" panose="020B0604030504040204" pitchFamily="50" charset="-128"/>
                <a:ea typeface="Meiryo UI" panose="020B0604030504040204" pitchFamily="50" charset="-128"/>
              </a:rPr>
              <a:t>は、やや⼥性が多い</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4" name="TextBox 44"/>
          <p:cNvSpPr txBox="1"/>
          <p:nvPr/>
        </p:nvSpPr>
        <p:spPr>
          <a:xfrm>
            <a:off x="1202300" y="5039257"/>
            <a:ext cx="2304409" cy="1326453"/>
          </a:xfrm>
          <a:prstGeom prst="rect">
            <a:avLst/>
          </a:prstGeom>
        </p:spPr>
        <p:txBody>
          <a:bodyPr wrap="square" lIns="0" tIns="0" rIns="0" bIns="0" rtlCol="0" anchor="t">
            <a:spAutoFit/>
          </a:bodyPr>
          <a:lstStyle/>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13歳〜65歳以上</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1歳単位で指定可能。</a:t>
            </a: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（ただし65歳以上は,</a:t>
            </a: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「＋65歳」でまとめられる。）</a:t>
            </a:r>
            <a:br>
              <a:rPr lang="en-US" sz="1100" dirty="0">
                <a:solidFill>
                  <a:srgbClr val="000000"/>
                </a:solidFill>
                <a:latin typeface="Meiryo UI" panose="020B0604030504040204" pitchFamily="50" charset="-128"/>
                <a:ea typeface="Meiryo UI" panose="020B0604030504040204" pitchFamily="50" charset="-128"/>
              </a:rPr>
            </a:br>
            <a:br>
              <a:rPr lang="en-US" sz="1100" dirty="0">
                <a:solidFill>
                  <a:srgbClr val="000000"/>
                </a:solidFill>
                <a:latin typeface="Meiryo UI" panose="020B0604030504040204" pitchFamily="50" charset="-128"/>
                <a:ea typeface="Meiryo UI" panose="020B0604030504040204" pitchFamily="50" charset="-128"/>
              </a:rPr>
            </a:br>
            <a:r>
              <a:rPr lang="en-US" altLang="ja-JP" sz="1100" dirty="0">
                <a:solidFill>
                  <a:srgbClr val="000000"/>
                </a:solidFill>
                <a:latin typeface="Meiryo UI" panose="020B0604030504040204" pitchFamily="50" charset="-128"/>
                <a:ea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rPr>
              <a:t>未成年への配信は一部機能制限あり</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5" name="TextBox 45"/>
          <p:cNvSpPr txBox="1"/>
          <p:nvPr/>
        </p:nvSpPr>
        <p:spPr>
          <a:xfrm>
            <a:off x="7443092" y="2468058"/>
            <a:ext cx="2220039" cy="13341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カスタムオーディエンス,地域,年齢</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性別,ユーザー層,趣味・関心</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行動,つながり</a:t>
            </a:r>
            <a:r>
              <a:rPr lang="en-US" sz="1100" dirty="0">
                <a:solidFill>
                  <a:srgbClr val="000000"/>
                </a:solidFill>
                <a:latin typeface="Meiryo UI" panose="020B0604030504040204" pitchFamily="50" charset="-128"/>
                <a:ea typeface="Meiryo UI" panose="020B0604030504040204" pitchFamily="50" charset="-128"/>
              </a:rPr>
              <a:t> </a:t>
            </a:r>
            <a:r>
              <a:rPr lang="en-US" sz="1100" dirty="0" err="1">
                <a:solidFill>
                  <a:srgbClr val="000000"/>
                </a:solidFill>
                <a:latin typeface="Meiryo UI" panose="020B0604030504040204" pitchFamily="50" charset="-128"/>
                <a:ea typeface="Meiryo UI" panose="020B0604030504040204" pitchFamily="50" charset="-128"/>
              </a:rPr>
              <a:t>など</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ユーザー属性から興味・関心まで</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細かくターゲットを設定</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することができます</a:t>
            </a:r>
            <a:r>
              <a:rPr lang="en-US" sz="1100" dirty="0">
                <a:solidFill>
                  <a:srgbClr val="000000"/>
                </a:solidFill>
                <a:latin typeface="Meiryo UI" panose="020B0604030504040204" pitchFamily="50" charset="-128"/>
                <a:ea typeface="Arimo"/>
              </a:rPr>
              <a:t>。</a:t>
            </a:r>
          </a:p>
        </p:txBody>
      </p:sp>
      <p:sp>
        <p:nvSpPr>
          <p:cNvPr id="46" name="TextBox 46"/>
          <p:cNvSpPr txBox="1"/>
          <p:nvPr/>
        </p:nvSpPr>
        <p:spPr>
          <a:xfrm>
            <a:off x="4874132" y="2468058"/>
            <a:ext cx="2374583" cy="1143634"/>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トレンド,コミュニティ,価値観</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感性,思い出</a:t>
            </a:r>
            <a:r>
              <a:rPr lang="en-US" sz="1100" dirty="0">
                <a:solidFill>
                  <a:srgbClr val="000000"/>
                </a:solidFill>
                <a:latin typeface="Meiryo UI" panose="020B0604030504040204" pitchFamily="50" charset="-128"/>
                <a:ea typeface="Meiryo UI" panose="020B0604030504040204" pitchFamily="50" charset="-128"/>
              </a:rPr>
              <a:t> </a:t>
            </a:r>
            <a:r>
              <a:rPr lang="en-US" sz="1100" dirty="0" err="1">
                <a:solidFill>
                  <a:srgbClr val="000000"/>
                </a:solidFill>
                <a:latin typeface="Meiryo UI" panose="020B0604030504040204" pitchFamily="50" charset="-128"/>
                <a:ea typeface="Meiryo UI" panose="020B0604030504040204" pitchFamily="50" charset="-128"/>
              </a:rPr>
              <a:t>など</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趣味・好きなことに関する情報収集や</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世の中のニュースのチェックを</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しているユーザーが多い</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50" name="TextBox 50"/>
          <p:cNvSpPr txBox="1"/>
          <p:nvPr/>
        </p:nvSpPr>
        <p:spPr>
          <a:xfrm>
            <a:off x="7593021" y="6957251"/>
            <a:ext cx="1886843" cy="193323"/>
          </a:xfrm>
          <a:prstGeom prst="rect">
            <a:avLst/>
          </a:prstGeom>
        </p:spPr>
        <p:txBody>
          <a:bodyPr lIns="0" tIns="0" rIns="0" bIns="0" rtlCol="0" anchor="t">
            <a:spAutoFit/>
          </a:bodyPr>
          <a:lstStyle/>
          <a:p>
            <a:pPr algn="ctr">
              <a:lnSpc>
                <a:spcPts val="1680"/>
              </a:lnSpc>
            </a:pPr>
            <a:r>
              <a:rPr lang="en-US" sz="1200" dirty="0">
                <a:solidFill>
                  <a:srgbClr val="000000"/>
                </a:solidFill>
                <a:latin typeface="Meiryo UI" panose="020B0604030504040204" pitchFamily="50" charset="-128"/>
              </a:rPr>
              <a:t>※202</a:t>
            </a:r>
            <a:r>
              <a:rPr lang="en-US" altLang="ja-JP" sz="1200" dirty="0">
                <a:solidFill>
                  <a:srgbClr val="000000"/>
                </a:solidFill>
                <a:latin typeface="Meiryo UI" panose="020B0604030504040204" pitchFamily="50" charset="-128"/>
              </a:rPr>
              <a:t>6</a:t>
            </a:r>
            <a:r>
              <a:rPr lang="en-US" sz="1200" dirty="0">
                <a:solidFill>
                  <a:srgbClr val="000000"/>
                </a:solidFill>
                <a:latin typeface="Meiryo UI" panose="020B0604030504040204" pitchFamily="50" charset="-128"/>
              </a:rPr>
              <a:t>年</a:t>
            </a:r>
            <a:r>
              <a:rPr lang="en-US" altLang="ja-JP" sz="1200" dirty="0">
                <a:solidFill>
                  <a:srgbClr val="000000"/>
                </a:solidFill>
                <a:latin typeface="Meiryo UI" panose="020B0604030504040204" pitchFamily="50" charset="-128"/>
              </a:rPr>
              <a:t>4</a:t>
            </a:r>
            <a:r>
              <a:rPr lang="en-US" sz="1200" dirty="0">
                <a:solidFill>
                  <a:srgbClr val="000000"/>
                </a:solidFill>
                <a:latin typeface="Meiryo UI" panose="020B0604030504040204" pitchFamily="50" charset="-128"/>
              </a:rPr>
              <a:t>月時点 </a:t>
            </a:r>
            <a:r>
              <a:rPr lang="en-US" sz="1200" dirty="0" err="1">
                <a:solidFill>
                  <a:srgbClr val="000000"/>
                </a:solidFill>
                <a:latin typeface="Meiryo UI" panose="020B0604030504040204" pitchFamily="50" charset="-128"/>
              </a:rPr>
              <a:t>弊社調べ</a:t>
            </a:r>
            <a:endParaRPr lang="en-US" sz="1200" dirty="0">
              <a:solidFill>
                <a:srgbClr val="000000"/>
              </a:solidFill>
              <a:latin typeface="Meiryo UI" panose="020B0604030504040204" pitchFamily="50" charset="-128"/>
            </a:endParaRPr>
          </a:p>
        </p:txBody>
      </p:sp>
      <p:pic>
        <p:nvPicPr>
          <p:cNvPr id="48" name="図 47">
            <a:extLst>
              <a:ext uri="{FF2B5EF4-FFF2-40B4-BE49-F238E27FC236}">
                <a16:creationId xmlns:a16="http://schemas.microsoft.com/office/drawing/2014/main" id="{5FCBD62C-CE74-D0D1-56F6-721A013B97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7799" y="381000"/>
            <a:ext cx="362001" cy="36200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グループ化 18">
            <a:extLst>
              <a:ext uri="{FF2B5EF4-FFF2-40B4-BE49-F238E27FC236}">
                <a16:creationId xmlns:a16="http://schemas.microsoft.com/office/drawing/2014/main" id="{C837EC77-63EB-F134-46E3-636EC03FAC1D}"/>
              </a:ext>
            </a:extLst>
          </p:cNvPr>
          <p:cNvGrpSpPr/>
          <p:nvPr/>
        </p:nvGrpSpPr>
        <p:grpSpPr>
          <a:xfrm>
            <a:off x="0" y="6812805"/>
            <a:ext cx="9753600" cy="502395"/>
            <a:chOff x="0" y="6812805"/>
            <a:chExt cx="9753600" cy="502395"/>
          </a:xfrm>
        </p:grpSpPr>
        <p:sp>
          <p:nvSpPr>
            <p:cNvPr id="20" name="正方形/長方形 19">
              <a:extLst>
                <a:ext uri="{FF2B5EF4-FFF2-40B4-BE49-F238E27FC236}">
                  <a16:creationId xmlns:a16="http://schemas.microsoft.com/office/drawing/2014/main" id="{FE972900-8F86-32B2-1795-4DB8D0F3E472}"/>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21" name="TextBox 6">
              <a:extLst>
                <a:ext uri="{FF2B5EF4-FFF2-40B4-BE49-F238E27FC236}">
                  <a16:creationId xmlns:a16="http://schemas.microsoft.com/office/drawing/2014/main" id="{FEEB0E49-C310-E155-CCB0-2F0B6C828A6C}"/>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5" name="Group 5"/>
          <p:cNvGrpSpPr/>
          <p:nvPr/>
        </p:nvGrpSpPr>
        <p:grpSpPr>
          <a:xfrm>
            <a:off x="285750" y="285750"/>
            <a:ext cx="9206002" cy="523852"/>
            <a:chOff x="0" y="0"/>
            <a:chExt cx="70111590" cy="3989584"/>
          </a:xfrm>
        </p:grpSpPr>
        <p:sp>
          <p:nvSpPr>
            <p:cNvPr id="6" name="Freeform 6"/>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10" name="TextBox 10"/>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sz="1207" spc="156" dirty="0">
                <a:solidFill>
                  <a:srgbClr val="222222"/>
                </a:solidFill>
                <a:latin typeface="Meiryo UI" panose="020B0604030504040204" pitchFamily="50" charset="-128"/>
                <a:ea typeface="Meiryo UI" panose="020B0604030504040204" pitchFamily="50" charset="-128"/>
              </a:rPr>
              <a:t> </a:t>
            </a:r>
            <a:r>
              <a:rPr lang="en-US" sz="1207" spc="156" dirty="0" err="1">
                <a:solidFill>
                  <a:srgbClr val="222222"/>
                </a:solidFill>
                <a:latin typeface="Meiryo UI" panose="020B0604030504040204" pitchFamily="50" charset="-128"/>
                <a:ea typeface="Meiryo UI" panose="020B0604030504040204" pitchFamily="50" charset="-128"/>
              </a:rPr>
              <a:t>Instagram表示例</a:t>
            </a:r>
            <a:endParaRPr lang="en-US" sz="1207" spc="156" dirty="0">
              <a:solidFill>
                <a:srgbClr val="222222"/>
              </a:solidFill>
              <a:latin typeface="Meiryo UI" panose="020B0604030504040204" pitchFamily="50" charset="-128"/>
              <a:ea typeface="Meiryo UI" panose="020B0604030504040204" pitchFamily="50" charset="-128"/>
            </a:endParaRPr>
          </a:p>
        </p:txBody>
      </p:sp>
      <p:sp>
        <p:nvSpPr>
          <p:cNvPr id="12" name="TextBox 12"/>
          <p:cNvSpPr txBox="1"/>
          <p:nvPr/>
        </p:nvSpPr>
        <p:spPr>
          <a:xfrm>
            <a:off x="1312351" y="1202480"/>
            <a:ext cx="1211937" cy="193836"/>
          </a:xfrm>
          <a:prstGeom prst="rect">
            <a:avLst/>
          </a:prstGeom>
        </p:spPr>
        <p:txBody>
          <a:bodyPr lIns="0" tIns="0" rIns="0" bIns="0" rtlCol="0" anchor="t">
            <a:spAutoFit/>
          </a:bodyPr>
          <a:lstStyle/>
          <a:p>
            <a:pPr algn="ctr">
              <a:lnSpc>
                <a:spcPts val="1670"/>
              </a:lnSpc>
            </a:pPr>
            <a:r>
              <a:rPr lang="en-US" sz="1192" b="1" dirty="0" err="1">
                <a:solidFill>
                  <a:srgbClr val="000000"/>
                </a:solidFill>
                <a:latin typeface="Meiryo UI" panose="020B0604030504040204" pitchFamily="50" charset="-128"/>
                <a:ea typeface="Meiryo UI" panose="020B0604030504040204" pitchFamily="50" charset="-128"/>
              </a:rPr>
              <a:t>ストーリーズ広告</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3" name="TextBox 13"/>
          <p:cNvSpPr txBox="1"/>
          <p:nvPr/>
        </p:nvSpPr>
        <p:spPr>
          <a:xfrm>
            <a:off x="4422338" y="1202480"/>
            <a:ext cx="908923" cy="193836"/>
          </a:xfrm>
          <a:prstGeom prst="rect">
            <a:avLst/>
          </a:prstGeom>
        </p:spPr>
        <p:txBody>
          <a:bodyPr lIns="0" tIns="0" rIns="0" bIns="0" rtlCol="0" anchor="t">
            <a:spAutoFit/>
          </a:bodyPr>
          <a:lstStyle/>
          <a:p>
            <a:pPr algn="ctr">
              <a:lnSpc>
                <a:spcPts val="1670"/>
              </a:lnSpc>
            </a:pPr>
            <a:r>
              <a:rPr lang="en-US" sz="1192" b="1" dirty="0" err="1">
                <a:solidFill>
                  <a:srgbClr val="000000"/>
                </a:solidFill>
                <a:latin typeface="Meiryo UI" panose="020B0604030504040204" pitchFamily="50" charset="-128"/>
                <a:ea typeface="Meiryo UI" panose="020B0604030504040204" pitchFamily="50" charset="-128"/>
              </a:rPr>
              <a:t>フィード広告</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4" name="TextBox 14"/>
          <p:cNvSpPr txBox="1"/>
          <p:nvPr/>
        </p:nvSpPr>
        <p:spPr>
          <a:xfrm>
            <a:off x="7031218" y="1202480"/>
            <a:ext cx="1410031" cy="193836"/>
          </a:xfrm>
          <a:prstGeom prst="rect">
            <a:avLst/>
          </a:prstGeom>
        </p:spPr>
        <p:txBody>
          <a:bodyPr wrap="square" lIns="0" tIns="0" rIns="0" bIns="0" rtlCol="0" anchor="t">
            <a:spAutoFit/>
          </a:bodyPr>
          <a:lstStyle/>
          <a:p>
            <a:pPr algn="ctr">
              <a:lnSpc>
                <a:spcPts val="1670"/>
              </a:lnSpc>
            </a:pPr>
            <a:r>
              <a:rPr lang="en-US" sz="1192" b="1" dirty="0" err="1">
                <a:solidFill>
                  <a:srgbClr val="000000"/>
                </a:solidFill>
                <a:latin typeface="Meiryo UI" panose="020B0604030504040204" pitchFamily="50" charset="-128"/>
                <a:ea typeface="Meiryo UI" panose="020B0604030504040204" pitchFamily="50" charset="-128"/>
              </a:rPr>
              <a:t>Instagram発見タブ</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5" name="TextBox 15"/>
          <p:cNvSpPr txBox="1"/>
          <p:nvPr/>
        </p:nvSpPr>
        <p:spPr>
          <a:xfrm>
            <a:off x="9193099" y="6533309"/>
            <a:ext cx="408101" cy="172291"/>
          </a:xfrm>
          <a:prstGeom prst="rect">
            <a:avLst/>
          </a:prstGeom>
        </p:spPr>
        <p:txBody>
          <a:bodyPr wrap="square" lIns="0" tIns="0" rIns="0" bIns="0" rtlCol="0" anchor="t">
            <a:spAutoFit/>
          </a:bodyPr>
          <a:lstStyle/>
          <a:p>
            <a:pPr algn="ctr">
              <a:lnSpc>
                <a:spcPts val="1540"/>
              </a:lnSpc>
            </a:pPr>
            <a:r>
              <a:rPr lang="en-US" sz="1100" dirty="0">
                <a:solidFill>
                  <a:srgbClr val="000000"/>
                </a:solidFill>
                <a:latin typeface="Meiryo UI" panose="020B0604030504040204" pitchFamily="50" charset="-128"/>
              </a:rPr>
              <a:t>etc...</a:t>
            </a:r>
          </a:p>
        </p:txBody>
      </p:sp>
      <p:pic>
        <p:nvPicPr>
          <p:cNvPr id="3" name="図 2">
            <a:extLst>
              <a:ext uri="{FF2B5EF4-FFF2-40B4-BE49-F238E27FC236}">
                <a16:creationId xmlns:a16="http://schemas.microsoft.com/office/drawing/2014/main" id="{3CC0F6BC-2A33-DB3D-DCC6-9C35EB48D1D8}"/>
              </a:ext>
            </a:extLst>
          </p:cNvPr>
          <p:cNvPicPr>
            <a:picLocks noChangeAspect="1"/>
          </p:cNvPicPr>
          <p:nvPr/>
        </p:nvPicPr>
        <p:blipFill>
          <a:blip r:embed="rId2"/>
          <a:stretch>
            <a:fillRect/>
          </a:stretch>
        </p:blipFill>
        <p:spPr>
          <a:xfrm>
            <a:off x="4069203" y="1829909"/>
            <a:ext cx="1569597" cy="2714195"/>
          </a:xfrm>
          <a:prstGeom prst="rect">
            <a:avLst/>
          </a:prstGeom>
        </p:spPr>
      </p:pic>
      <p:pic>
        <p:nvPicPr>
          <p:cNvPr id="17" name="図 16">
            <a:extLst>
              <a:ext uri="{FF2B5EF4-FFF2-40B4-BE49-F238E27FC236}">
                <a16:creationId xmlns:a16="http://schemas.microsoft.com/office/drawing/2014/main" id="{D199EC42-3BEA-731A-DACF-0BEFA9320B35}"/>
              </a:ext>
            </a:extLst>
          </p:cNvPr>
          <p:cNvPicPr>
            <a:picLocks noChangeAspect="1"/>
          </p:cNvPicPr>
          <p:nvPr/>
        </p:nvPicPr>
        <p:blipFill>
          <a:blip r:embed="rId3"/>
          <a:stretch>
            <a:fillRect/>
          </a:stretch>
        </p:blipFill>
        <p:spPr>
          <a:xfrm>
            <a:off x="1133520" y="1829909"/>
            <a:ext cx="1569597" cy="2755405"/>
          </a:xfrm>
          <a:prstGeom prst="rect">
            <a:avLst/>
          </a:prstGeom>
        </p:spPr>
      </p:pic>
      <p:pic>
        <p:nvPicPr>
          <p:cNvPr id="22" name="図 21">
            <a:extLst>
              <a:ext uri="{FF2B5EF4-FFF2-40B4-BE49-F238E27FC236}">
                <a16:creationId xmlns:a16="http://schemas.microsoft.com/office/drawing/2014/main" id="{F617160C-B81C-0E42-9E37-0299CB071266}"/>
              </a:ext>
            </a:extLst>
          </p:cNvPr>
          <p:cNvPicPr>
            <a:picLocks noChangeAspect="1"/>
          </p:cNvPicPr>
          <p:nvPr/>
        </p:nvPicPr>
        <p:blipFill>
          <a:blip r:embed="rId4"/>
          <a:stretch>
            <a:fillRect/>
          </a:stretch>
        </p:blipFill>
        <p:spPr>
          <a:xfrm>
            <a:off x="6941277" y="1829909"/>
            <a:ext cx="1571630" cy="2714195"/>
          </a:xfrm>
          <a:prstGeom prst="rect">
            <a:avLst/>
          </a:prstGeom>
        </p:spPr>
      </p:pic>
      <p:sp>
        <p:nvSpPr>
          <p:cNvPr id="23" name="TextBox 41">
            <a:extLst>
              <a:ext uri="{FF2B5EF4-FFF2-40B4-BE49-F238E27FC236}">
                <a16:creationId xmlns:a16="http://schemas.microsoft.com/office/drawing/2014/main" id="{55E6FACC-F0ED-9DF8-1225-7E13EDE4DC58}"/>
              </a:ext>
            </a:extLst>
          </p:cNvPr>
          <p:cNvSpPr txBox="1"/>
          <p:nvPr/>
        </p:nvSpPr>
        <p:spPr>
          <a:xfrm>
            <a:off x="641640" y="4986108"/>
            <a:ext cx="2553356" cy="1692771"/>
          </a:xfrm>
          <a:prstGeom prst="rect">
            <a:avLst/>
          </a:prstGeom>
        </p:spPr>
        <p:txBody>
          <a:bodyPr wrap="square" lIns="0" tIns="0" rIns="0" bIns="0" rtlCol="0" anchor="t">
            <a:spAutoFit/>
          </a:bodyPr>
          <a:lstStyle/>
          <a:p>
            <a:pPr algn="l"/>
            <a:r>
              <a:rPr lang="ja-JP" altLang="en-US" sz="1100" b="0" i="0" dirty="0">
                <a:solidFill>
                  <a:srgbClr val="2F2F2F"/>
                </a:solidFill>
                <a:effectLst/>
                <a:latin typeface="Meiryo UI" panose="020B0604030504040204" pitchFamily="50" charset="-128"/>
                <a:ea typeface="Meiryo UI" panose="020B0604030504040204" pitchFamily="50" charset="-128"/>
              </a:rPr>
              <a:t>通常の投稿と異なり、</a:t>
            </a:r>
            <a:r>
              <a:rPr lang="en-US" altLang="ja-JP" sz="1100" b="0" i="0" dirty="0">
                <a:solidFill>
                  <a:srgbClr val="2F2F2F"/>
                </a:solidFill>
                <a:effectLst/>
                <a:latin typeface="Meiryo UI" panose="020B0604030504040204" pitchFamily="50" charset="-128"/>
                <a:ea typeface="Meiryo UI" panose="020B0604030504040204" pitchFamily="50" charset="-128"/>
              </a:rPr>
              <a:t>24</a:t>
            </a:r>
            <a:r>
              <a:rPr lang="ja-JP" altLang="en-US" sz="1100" b="0" i="0" dirty="0">
                <a:solidFill>
                  <a:srgbClr val="2F2F2F"/>
                </a:solidFill>
                <a:effectLst/>
                <a:latin typeface="Meiryo UI" panose="020B0604030504040204" pitchFamily="50" charset="-128"/>
                <a:ea typeface="Meiryo UI" panose="020B0604030504040204" pitchFamily="50" charset="-128"/>
              </a:rPr>
              <a:t>時間で自動的に削除される動画・画像などの投稿になります。自動的に消えることから、気軽に利用できる投稿方法としてユーザーに人気を博しています。</a:t>
            </a:r>
          </a:p>
          <a:p>
            <a:pPr algn="l"/>
            <a:r>
              <a:rPr lang="ja-JP" altLang="en-US" sz="1100" b="0" i="0" dirty="0">
                <a:solidFill>
                  <a:srgbClr val="2F2F2F"/>
                </a:solidFill>
                <a:effectLst/>
                <a:latin typeface="Meiryo UI" panose="020B0604030504040204" pitchFamily="50" charset="-128"/>
                <a:ea typeface="Meiryo UI" panose="020B0604030504040204" pitchFamily="50" charset="-128"/>
              </a:rPr>
              <a:t> </a:t>
            </a:r>
          </a:p>
          <a:p>
            <a:pPr algn="l"/>
            <a:r>
              <a:rPr lang="ja-JP" altLang="en-US" sz="1100" b="0" i="0" dirty="0">
                <a:solidFill>
                  <a:srgbClr val="2F2F2F"/>
                </a:solidFill>
                <a:effectLst/>
                <a:latin typeface="Meiryo UI" panose="020B0604030504040204" pitchFamily="50" charset="-128"/>
                <a:ea typeface="Meiryo UI" panose="020B0604030504040204" pitchFamily="50" charset="-128"/>
              </a:rPr>
              <a:t>ストーリーズの画面では、投稿がフルスクリーンで表示され、ユーザーが画面をスワイプすることで内容が切り替わります。この一連の表示の中に、投稿と同じフルスクリーンのフォーマットで広告が表示されます。</a:t>
            </a:r>
          </a:p>
        </p:txBody>
      </p:sp>
      <p:sp>
        <p:nvSpPr>
          <p:cNvPr id="24" name="TextBox 41">
            <a:extLst>
              <a:ext uri="{FF2B5EF4-FFF2-40B4-BE49-F238E27FC236}">
                <a16:creationId xmlns:a16="http://schemas.microsoft.com/office/drawing/2014/main" id="{743C3CAF-5998-2BD9-D3A2-BC12E0BC9A3B}"/>
              </a:ext>
            </a:extLst>
          </p:cNvPr>
          <p:cNvSpPr txBox="1"/>
          <p:nvPr/>
        </p:nvSpPr>
        <p:spPr>
          <a:xfrm>
            <a:off x="3578042" y="4988051"/>
            <a:ext cx="2553356" cy="941733"/>
          </a:xfrm>
          <a:prstGeom prst="rect">
            <a:avLst/>
          </a:prstGeom>
        </p:spPr>
        <p:txBody>
          <a:bodyPr wrap="square" lIns="0" tIns="0" rIns="0" bIns="0" rtlCol="0" anchor="t">
            <a:spAutoFit/>
          </a:bodyPr>
          <a:lstStyle/>
          <a:p>
            <a:pPr>
              <a:lnSpc>
                <a:spcPts val="1540"/>
              </a:lnSpc>
            </a:pPr>
            <a:r>
              <a:rPr lang="ja-JP" altLang="en-US" sz="1100" b="0" i="0" dirty="0">
                <a:solidFill>
                  <a:srgbClr val="2F2F2F"/>
                </a:solidFill>
                <a:effectLst/>
                <a:latin typeface="Meiryo UI" panose="020B0604030504040204" pitchFamily="50" charset="-128"/>
                <a:ea typeface="Meiryo UI" panose="020B0604030504040204" pitchFamily="50" charset="-128"/>
              </a:rPr>
              <a:t>フィードとは、ユーザーが</a:t>
            </a:r>
            <a:r>
              <a:rPr lang="en-US" altLang="ja-JP" sz="1100" b="0" i="0" dirty="0">
                <a:solidFill>
                  <a:srgbClr val="2F2F2F"/>
                </a:solidFill>
                <a:effectLst/>
                <a:latin typeface="Meiryo UI" panose="020B0604030504040204" pitchFamily="50" charset="-128"/>
                <a:ea typeface="Meiryo UI" panose="020B0604030504040204" pitchFamily="50" charset="-128"/>
              </a:rPr>
              <a:t>Instagram</a:t>
            </a:r>
            <a:r>
              <a:rPr lang="ja-JP" altLang="en-US" sz="1100" b="0" i="0" dirty="0">
                <a:solidFill>
                  <a:srgbClr val="2F2F2F"/>
                </a:solidFill>
                <a:effectLst/>
                <a:latin typeface="Meiryo UI" panose="020B0604030504040204" pitchFamily="50" charset="-128"/>
                <a:ea typeface="Meiryo UI" panose="020B0604030504040204" pitchFamily="50" charset="-128"/>
              </a:rPr>
              <a:t>を開いたときに、最初に表示されるタイムラインのことです。フォローしたユーザーが投稿した画像や動画などがリスト形式で表示されます。このフィード画面に広告を出稿することが可能です。</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25" name="TextBox 41">
            <a:extLst>
              <a:ext uri="{FF2B5EF4-FFF2-40B4-BE49-F238E27FC236}">
                <a16:creationId xmlns:a16="http://schemas.microsoft.com/office/drawing/2014/main" id="{2FDC7F67-E529-A36C-8569-B9FDA1F6CD73}"/>
              </a:ext>
            </a:extLst>
          </p:cNvPr>
          <p:cNvSpPr txBox="1"/>
          <p:nvPr/>
        </p:nvSpPr>
        <p:spPr>
          <a:xfrm>
            <a:off x="6514444" y="5046763"/>
            <a:ext cx="2553356" cy="1184940"/>
          </a:xfrm>
          <a:prstGeom prst="rect">
            <a:avLst/>
          </a:prstGeom>
        </p:spPr>
        <p:txBody>
          <a:bodyPr wrap="square" lIns="0" tIns="0" rIns="0" bIns="0" rtlCol="0" anchor="t">
            <a:spAutoFit/>
          </a:bodyPr>
          <a:lstStyle/>
          <a:p>
            <a:pPr algn="l"/>
            <a:r>
              <a:rPr lang="ja-JP" altLang="en-US" sz="1100" b="0" i="0" dirty="0">
                <a:solidFill>
                  <a:srgbClr val="2F2F2F"/>
                </a:solidFill>
                <a:effectLst/>
                <a:latin typeface="Meiryo UI" panose="020B0604030504040204" pitchFamily="50" charset="-128"/>
                <a:ea typeface="Meiryo UI" panose="020B0604030504040204" pitchFamily="50" charset="-128"/>
              </a:rPr>
              <a:t>「発見タブ」は、新しい情報を探しているユーザーが利用します。ここに広告を配信できるため、新しいユーザーにリーチできる可能性が高くなります。他の配信面ではリーチが難しいユーザーにもアプローチできるため、ブランドの認知拡大や新規顧客層の開拓といった目的に、適性の高い配信面</a:t>
            </a:r>
            <a:r>
              <a:rPr lang="ja-JP" altLang="en-US" sz="1100" dirty="0">
                <a:solidFill>
                  <a:srgbClr val="2F2F2F"/>
                </a:solidFill>
                <a:latin typeface="Meiryo UI" panose="020B0604030504040204" pitchFamily="50" charset="-128"/>
                <a:ea typeface="Meiryo UI" panose="020B0604030504040204" pitchFamily="50" charset="-128"/>
              </a:rPr>
              <a:t>です。</a:t>
            </a:r>
            <a:endParaRPr lang="ja-JP" altLang="en-US" sz="1100" b="0" i="0" dirty="0">
              <a:solidFill>
                <a:srgbClr val="2F2F2F"/>
              </a:solidFill>
              <a:effectLst/>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971F0362-D16A-322A-66C8-EEA4E71D0C0F}"/>
              </a:ext>
            </a:extLst>
          </p:cNvPr>
          <p:cNvSpPr txBox="1"/>
          <p:nvPr/>
        </p:nvSpPr>
        <p:spPr>
          <a:xfrm>
            <a:off x="1423416" y="3736330"/>
            <a:ext cx="1076488" cy="261610"/>
          </a:xfrm>
          <a:prstGeom prst="rect">
            <a:avLst/>
          </a:prstGeom>
          <a:noFill/>
        </p:spPr>
        <p:txBody>
          <a:bodyPr wrap="square" rtlCol="0">
            <a:spAutoFit/>
          </a:bodyPr>
          <a:lstStyle/>
          <a:p>
            <a:r>
              <a:rPr kumimoji="1" lang="ja-JP" altLang="en-US" sz="1050" dirty="0">
                <a:latin typeface="Meiryo UI" panose="020B0604030504040204" pitchFamily="50" charset="-128"/>
                <a:ea typeface="Meiryo UI" panose="020B0604030504040204" pitchFamily="50" charset="-128"/>
              </a:rPr>
              <a:t>テキストはこちら</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図 51" descr="黒いシャツを着ている人の絵&#10;&#10;低い精度で自動的に生成された説明">
            <a:extLst>
              <a:ext uri="{FF2B5EF4-FFF2-40B4-BE49-F238E27FC236}">
                <a16:creationId xmlns:a16="http://schemas.microsoft.com/office/drawing/2014/main" id="{B128DF49-FE4F-7512-F32B-263741268F6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6184" y="1465776"/>
            <a:ext cx="8501232" cy="3563424"/>
          </a:xfrm>
          <a:prstGeom prst="rect">
            <a:avLst/>
          </a:prstGeom>
        </p:spPr>
      </p:pic>
      <p:grpSp>
        <p:nvGrpSpPr>
          <p:cNvPr id="55" name="グループ化 54">
            <a:extLst>
              <a:ext uri="{FF2B5EF4-FFF2-40B4-BE49-F238E27FC236}">
                <a16:creationId xmlns:a16="http://schemas.microsoft.com/office/drawing/2014/main" id="{4F95E2C6-0117-751D-6B45-69FFBA4554EB}"/>
              </a:ext>
            </a:extLst>
          </p:cNvPr>
          <p:cNvGrpSpPr/>
          <p:nvPr/>
        </p:nvGrpSpPr>
        <p:grpSpPr>
          <a:xfrm>
            <a:off x="0" y="6812805"/>
            <a:ext cx="9753600" cy="502395"/>
            <a:chOff x="0" y="6812805"/>
            <a:chExt cx="9753600" cy="502395"/>
          </a:xfrm>
        </p:grpSpPr>
        <p:sp>
          <p:nvSpPr>
            <p:cNvPr id="56" name="正方形/長方形 55">
              <a:extLst>
                <a:ext uri="{FF2B5EF4-FFF2-40B4-BE49-F238E27FC236}">
                  <a16:creationId xmlns:a16="http://schemas.microsoft.com/office/drawing/2014/main" id="{496FB666-92A5-C76D-A4D7-97DF145FB5A6}"/>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57" name="TextBox 6">
              <a:extLst>
                <a:ext uri="{FF2B5EF4-FFF2-40B4-BE49-F238E27FC236}">
                  <a16:creationId xmlns:a16="http://schemas.microsoft.com/office/drawing/2014/main" id="{08D099DA-A628-2412-34F1-CB149F7F69EE}"/>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5" name="Group 5"/>
          <p:cNvGrpSpPr/>
          <p:nvPr/>
        </p:nvGrpSpPr>
        <p:grpSpPr>
          <a:xfrm>
            <a:off x="285750" y="285750"/>
            <a:ext cx="9206002" cy="523852"/>
            <a:chOff x="0" y="0"/>
            <a:chExt cx="70111590" cy="3989584"/>
          </a:xfrm>
        </p:grpSpPr>
        <p:sp>
          <p:nvSpPr>
            <p:cNvPr id="6" name="Freeform 6"/>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7" name="TextBox 7"/>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altLang="ja-JP" sz="1207" spc="156" dirty="0" err="1">
                <a:solidFill>
                  <a:srgbClr val="222222"/>
                </a:solidFill>
                <a:latin typeface="Meiryo UI" panose="020B0604030504040204" pitchFamily="50" charset="-128"/>
                <a:ea typeface="Meiryo UI" panose="020B0604030504040204" pitchFamily="50" charset="-128"/>
              </a:rPr>
              <a:t>Facebook</a:t>
            </a:r>
            <a:r>
              <a:rPr lang="en-US" sz="1207" spc="156" dirty="0" err="1">
                <a:solidFill>
                  <a:srgbClr val="222222"/>
                </a:solidFill>
                <a:latin typeface="Meiryo UI" panose="020B0604030504040204" pitchFamily="50" charset="-128"/>
                <a:ea typeface="Meiryo UI" panose="020B0604030504040204" pitchFamily="50" charset="-128"/>
              </a:rPr>
              <a:t>広告</a:t>
            </a:r>
            <a:endParaRPr lang="en-US" sz="1207" spc="156" dirty="0">
              <a:solidFill>
                <a:srgbClr val="222222"/>
              </a:solidFill>
              <a:latin typeface="Meiryo UI" panose="020B0604030504040204" pitchFamily="50" charset="-128"/>
              <a:ea typeface="Meiryo UI" panose="020B0604030504040204" pitchFamily="50" charset="-128"/>
            </a:endParaRPr>
          </a:p>
        </p:txBody>
      </p:sp>
      <p:sp>
        <p:nvSpPr>
          <p:cNvPr id="43" name="TextBox 43"/>
          <p:cNvSpPr txBox="1"/>
          <p:nvPr/>
        </p:nvSpPr>
        <p:spPr>
          <a:xfrm>
            <a:off x="2610492" y="2458533"/>
            <a:ext cx="2067639" cy="364652"/>
          </a:xfrm>
          <a:prstGeom prst="rect">
            <a:avLst/>
          </a:prstGeom>
        </p:spPr>
        <p:txBody>
          <a:bodyPr lIns="0" tIns="0" rIns="0" bIns="0" rtlCol="0" anchor="t">
            <a:spAutoFit/>
          </a:bodyPr>
          <a:lstStyle/>
          <a:p>
            <a:pPr algn="ctr">
              <a:lnSpc>
                <a:spcPts val="1540"/>
              </a:lnSpc>
            </a:pPr>
            <a:r>
              <a:rPr lang="en-US" altLang="ja-JP" sz="1100" dirty="0" err="1">
                <a:solidFill>
                  <a:srgbClr val="000000"/>
                </a:solidFill>
                <a:latin typeface="Meiryo UI" panose="020B0604030504040204" pitchFamily="50" charset="-128"/>
                <a:ea typeface="Meiryo UI" panose="020B0604030504040204" pitchFamily="50" charset="-128"/>
              </a:rPr>
              <a:t>Facebook</a:t>
            </a:r>
            <a:r>
              <a:rPr lang="en-US" sz="1100" dirty="0" err="1">
                <a:solidFill>
                  <a:srgbClr val="000000"/>
                </a:solidFill>
                <a:latin typeface="Meiryo UI" panose="020B0604030504040204" pitchFamily="50" charset="-128"/>
                <a:ea typeface="Meiryo UI" panose="020B0604030504040204" pitchFamily="50" charset="-128"/>
              </a:rPr>
              <a:t>の国内⽉間</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アクティブユーザ</a:t>
            </a:r>
            <a:r>
              <a:rPr lang="en-US" sz="1100" dirty="0">
                <a:solidFill>
                  <a:srgbClr val="000000"/>
                </a:solidFill>
                <a:latin typeface="Meiryo UI" panose="020B0604030504040204" pitchFamily="50" charset="-128"/>
                <a:ea typeface="Meiryo UI" panose="020B0604030504040204" pitchFamily="50" charset="-128"/>
              </a:rPr>
              <a:t>ー 約</a:t>
            </a:r>
            <a:r>
              <a:rPr lang="en-US" altLang="ja-JP" sz="1100" dirty="0">
                <a:solidFill>
                  <a:srgbClr val="000000"/>
                </a:solidFill>
                <a:latin typeface="Meiryo UI" panose="020B0604030504040204" pitchFamily="50" charset="-128"/>
                <a:ea typeface="Meiryo UI" panose="020B0604030504040204" pitchFamily="50" charset="-128"/>
              </a:rPr>
              <a:t>2,600</a:t>
            </a:r>
            <a:r>
              <a:rPr lang="en-US" sz="1100" dirty="0">
                <a:solidFill>
                  <a:srgbClr val="000000"/>
                </a:solidFill>
                <a:latin typeface="Meiryo UI" panose="020B0604030504040204" pitchFamily="50" charset="-128"/>
                <a:ea typeface="Meiryo UI" panose="020B0604030504040204" pitchFamily="50" charset="-128"/>
              </a:rPr>
              <a:t>万⼈</a:t>
            </a:r>
          </a:p>
        </p:txBody>
      </p:sp>
      <p:sp>
        <p:nvSpPr>
          <p:cNvPr id="44" name="TextBox 44"/>
          <p:cNvSpPr txBox="1"/>
          <p:nvPr/>
        </p:nvSpPr>
        <p:spPr>
          <a:xfrm>
            <a:off x="0" y="2458533"/>
            <a:ext cx="2370188" cy="571310"/>
          </a:xfrm>
          <a:prstGeom prst="rect">
            <a:avLst/>
          </a:prstGeom>
        </p:spPr>
        <p:txBody>
          <a:bodyPr lIns="0" tIns="0" rIns="0" bIns="0" rtlCol="0" anchor="t">
            <a:spAutoFit/>
          </a:bodyPr>
          <a:lstStyle/>
          <a:p>
            <a:pPr algn="ctr">
              <a:lnSpc>
                <a:spcPts val="1540"/>
              </a:lnSpc>
            </a:pPr>
            <a:r>
              <a:rPr lang="ja-JP" altLang="en-US" sz="1100" b="0" i="0" dirty="0">
                <a:solidFill>
                  <a:srgbClr val="000000"/>
                </a:solidFill>
                <a:effectLst/>
                <a:latin typeface="Meiryo UI" panose="020B0604030504040204" pitchFamily="50" charset="-128"/>
                <a:ea typeface="Meiryo UI" panose="020B0604030504040204" pitchFamily="50" charset="-128"/>
              </a:rPr>
              <a:t>ニュースフィード、</a:t>
            </a:r>
            <a:r>
              <a:rPr lang="en-US" altLang="ja-JP" sz="1100" b="0" i="0" dirty="0">
                <a:solidFill>
                  <a:srgbClr val="000000"/>
                </a:solidFill>
                <a:effectLst/>
                <a:latin typeface="Meiryo UI" panose="020B0604030504040204" pitchFamily="50" charset="-128"/>
                <a:ea typeface="Meiryo UI" panose="020B0604030504040204" pitchFamily="50" charset="-128"/>
              </a:rPr>
              <a:t>Marketplace</a:t>
            </a:r>
            <a:br>
              <a:rPr lang="ja-JP" altLang="en-US" sz="1100" dirty="0">
                <a:latin typeface="Meiryo UI" panose="020B0604030504040204" pitchFamily="50" charset="-128"/>
                <a:ea typeface="Meiryo UI" panose="020B0604030504040204" pitchFamily="50" charset="-128"/>
              </a:rPr>
            </a:br>
            <a:r>
              <a:rPr lang="ja-JP" altLang="en-US" sz="1100" b="0" i="0" dirty="0">
                <a:solidFill>
                  <a:srgbClr val="000000"/>
                </a:solidFill>
                <a:effectLst/>
                <a:latin typeface="Meiryo UI" panose="020B0604030504040204" pitchFamily="50" charset="-128"/>
                <a:ea typeface="Meiryo UI" panose="020B0604030504040204" pitchFamily="50" charset="-128"/>
              </a:rPr>
              <a:t>動画フィード、右側広告枠</a:t>
            </a:r>
            <a:br>
              <a:rPr lang="ja-JP" altLang="en-US" sz="1100" dirty="0">
                <a:latin typeface="Meiryo UI" panose="020B0604030504040204" pitchFamily="50" charset="-128"/>
                <a:ea typeface="Meiryo UI" panose="020B0604030504040204" pitchFamily="50" charset="-128"/>
              </a:rPr>
            </a:br>
            <a:r>
              <a:rPr lang="ja-JP" altLang="en-US" sz="1100" b="0" i="0" dirty="0">
                <a:solidFill>
                  <a:srgbClr val="000000"/>
                </a:solidFill>
                <a:effectLst/>
                <a:latin typeface="Meiryo UI" panose="020B0604030504040204" pitchFamily="50" charset="-128"/>
                <a:ea typeface="Meiryo UI" panose="020B0604030504040204" pitchFamily="50" charset="-128"/>
              </a:rPr>
              <a:t>ストーリーズなど</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6" name="TextBox 46"/>
          <p:cNvSpPr txBox="1"/>
          <p:nvPr/>
        </p:nvSpPr>
        <p:spPr>
          <a:xfrm>
            <a:off x="4092935" y="5040852"/>
            <a:ext cx="1558528" cy="941733"/>
          </a:xfrm>
          <a:prstGeom prst="rect">
            <a:avLst/>
          </a:prstGeom>
        </p:spPr>
        <p:txBody>
          <a:bodyPr lIns="0" tIns="0" rIns="0" bIns="0" rtlCol="0" anchor="t">
            <a:spAutoFit/>
          </a:bodyPr>
          <a:lstStyle/>
          <a:p>
            <a:pPr algn="ctr">
              <a:lnSpc>
                <a:spcPts val="1540"/>
              </a:lnSpc>
            </a:pPr>
            <a:r>
              <a:rPr lang="en-US" sz="1100" dirty="0" err="1">
                <a:solidFill>
                  <a:srgbClr val="000000"/>
                </a:solidFill>
                <a:latin typeface="Meiryo UI" panose="020B0604030504040204" pitchFamily="50" charset="-128"/>
                <a:ea typeface="Meiryo UI" panose="020B0604030504040204" pitchFamily="50" charset="-128"/>
              </a:rPr>
              <a:t>男性,女性,すべて</a:t>
            </a: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男性が5</a:t>
            </a:r>
            <a:r>
              <a:rPr lang="en-US" altLang="ja-JP" sz="1100" dirty="0">
                <a:solidFill>
                  <a:srgbClr val="000000"/>
                </a:solidFill>
                <a:latin typeface="Meiryo UI" panose="020B0604030504040204" pitchFamily="50" charset="-128"/>
                <a:ea typeface="Meiryo UI" panose="020B0604030504040204" pitchFamily="50" charset="-128"/>
              </a:rPr>
              <a:t>0</a:t>
            </a:r>
            <a:r>
              <a:rPr lang="en-US" sz="1100" dirty="0">
                <a:solidFill>
                  <a:srgbClr val="000000"/>
                </a:solidFill>
                <a:latin typeface="Meiryo UI" panose="020B0604030504040204" pitchFamily="50" charset="-128"/>
                <a:ea typeface="Meiryo UI" panose="020B0604030504040204" pitchFamily="50" charset="-128"/>
              </a:rPr>
              <a:t>%、女性が</a:t>
            </a:r>
            <a:r>
              <a:rPr lang="en-US" altLang="ja-JP" sz="1100" dirty="0">
                <a:solidFill>
                  <a:srgbClr val="000000"/>
                </a:solidFill>
                <a:latin typeface="Meiryo UI" panose="020B0604030504040204" pitchFamily="50" charset="-128"/>
                <a:ea typeface="Meiryo UI" panose="020B0604030504040204" pitchFamily="50" charset="-128"/>
              </a:rPr>
              <a:t>50</a:t>
            </a:r>
            <a:r>
              <a:rPr lang="en-US" sz="1100" dirty="0">
                <a:solidFill>
                  <a:srgbClr val="000000"/>
                </a:solidFill>
                <a:latin typeface="Meiryo UI" panose="020B0604030504040204" pitchFamily="50" charset="-128"/>
                <a:ea typeface="Meiryo UI" panose="020B0604030504040204" pitchFamily="50" charset="-128"/>
              </a:rPr>
              <a:t>%</a:t>
            </a:r>
          </a:p>
          <a:p>
            <a:pPr algn="ctr">
              <a:lnSpc>
                <a:spcPts val="1540"/>
              </a:lnSpc>
            </a:pPr>
            <a:endParaRPr lang="en-US"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sz="1100" dirty="0">
                <a:solidFill>
                  <a:srgbClr val="000000"/>
                </a:solidFill>
                <a:latin typeface="Meiryo UI" panose="020B0604030504040204" pitchFamily="50" charset="-128"/>
                <a:ea typeface="Meiryo UI" panose="020B0604030504040204" pitchFamily="50" charset="-128"/>
              </a:rPr>
              <a:t>男⼥⽐</a:t>
            </a:r>
            <a:r>
              <a:rPr lang="en-US" sz="1100" dirty="0" err="1">
                <a:solidFill>
                  <a:srgbClr val="000000"/>
                </a:solidFill>
                <a:latin typeface="Meiryo UI" panose="020B0604030504040204" pitchFamily="50" charset="-128"/>
                <a:ea typeface="Meiryo UI" panose="020B0604030504040204" pitchFamily="50" charset="-128"/>
              </a:rPr>
              <a:t>は、ほぼ均等</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47" name="TextBox 47"/>
          <p:cNvSpPr txBox="1"/>
          <p:nvPr/>
        </p:nvSpPr>
        <p:spPr>
          <a:xfrm>
            <a:off x="1069118" y="5032128"/>
            <a:ext cx="2699585" cy="1326453"/>
          </a:xfrm>
          <a:prstGeom prst="rect">
            <a:avLst/>
          </a:prstGeom>
        </p:spPr>
        <p:txBody>
          <a:bodyPr wrap="square" lIns="0" tIns="0" rIns="0" bIns="0" rtlCol="0" anchor="t">
            <a:spAutoFit/>
          </a:bodyPr>
          <a:lstStyle/>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13歳〜65歳以上</a:t>
            </a:r>
          </a:p>
          <a:p>
            <a:pPr algn="ctr">
              <a:lnSpc>
                <a:spcPts val="1540"/>
              </a:lnSpc>
            </a:pPr>
            <a:endParaRPr lang="en-US" altLang="ja-JP"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1歳単位で指定可能。</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（ただし65歳以上は,</a:t>
            </a:r>
          </a:p>
          <a:p>
            <a:pPr algn="ctr">
              <a:lnSpc>
                <a:spcPts val="1540"/>
              </a:lnSpc>
            </a:pPr>
            <a:r>
              <a:rPr lang="en-US" altLang="ja-JP" sz="1100" dirty="0">
                <a:solidFill>
                  <a:srgbClr val="000000"/>
                </a:solidFill>
                <a:latin typeface="Meiryo UI" panose="020B0604030504040204" pitchFamily="50" charset="-128"/>
                <a:ea typeface="Meiryo UI" panose="020B0604030504040204" pitchFamily="50" charset="-128"/>
              </a:rPr>
              <a:t>「＋65歳」でまとめられる。）</a:t>
            </a:r>
            <a:br>
              <a:rPr lang="en-US" altLang="ja-JP" sz="1100" dirty="0">
                <a:solidFill>
                  <a:srgbClr val="000000"/>
                </a:solidFill>
                <a:latin typeface="Meiryo UI" panose="020B0604030504040204" pitchFamily="50" charset="-128"/>
                <a:ea typeface="Meiryo UI" panose="020B0604030504040204" pitchFamily="50" charset="-128"/>
              </a:rPr>
            </a:br>
            <a:br>
              <a:rPr lang="en-US" altLang="ja-JP" sz="1100" dirty="0">
                <a:solidFill>
                  <a:srgbClr val="000000"/>
                </a:solidFill>
                <a:latin typeface="Meiryo UI" panose="020B0604030504040204" pitchFamily="50" charset="-128"/>
                <a:ea typeface="Meiryo UI" panose="020B0604030504040204" pitchFamily="50" charset="-128"/>
              </a:rPr>
            </a:br>
            <a:r>
              <a:rPr lang="en-US" altLang="ja-JP" sz="1100" dirty="0">
                <a:solidFill>
                  <a:srgbClr val="000000"/>
                </a:solidFill>
                <a:latin typeface="Meiryo UI" panose="020B0604030504040204" pitchFamily="50" charset="-128"/>
                <a:ea typeface="Meiryo UI" panose="020B0604030504040204" pitchFamily="50" charset="-128"/>
              </a:rPr>
              <a:t>※</a:t>
            </a:r>
            <a:r>
              <a:rPr lang="ja-JP" altLang="en-US" sz="1100" dirty="0">
                <a:solidFill>
                  <a:srgbClr val="000000"/>
                </a:solidFill>
                <a:latin typeface="Meiryo UI" panose="020B0604030504040204" pitchFamily="50" charset="-128"/>
                <a:ea typeface="Meiryo UI" panose="020B0604030504040204" pitchFamily="50" charset="-128"/>
              </a:rPr>
              <a:t>未成年への配信は一部機能制限あり</a:t>
            </a:r>
            <a:endParaRPr lang="en-US" altLang="ja-JP" sz="1100" dirty="0">
              <a:solidFill>
                <a:srgbClr val="000000"/>
              </a:solidFill>
              <a:latin typeface="Meiryo UI" panose="020B0604030504040204" pitchFamily="50" charset="-128"/>
              <a:ea typeface="Meiryo UI" panose="020B0604030504040204" pitchFamily="50" charset="-128"/>
            </a:endParaRPr>
          </a:p>
        </p:txBody>
      </p:sp>
      <p:sp>
        <p:nvSpPr>
          <p:cNvPr id="48" name="TextBox 48"/>
          <p:cNvSpPr txBox="1"/>
          <p:nvPr/>
        </p:nvSpPr>
        <p:spPr>
          <a:xfrm>
            <a:off x="7435710" y="2458533"/>
            <a:ext cx="2234803" cy="1015663"/>
          </a:xfrm>
          <a:prstGeom prst="rect">
            <a:avLst/>
          </a:prstGeom>
        </p:spPr>
        <p:txBody>
          <a:bodyPr lIns="0" tIns="0" rIns="0" bIns="0" rtlCol="0" anchor="t">
            <a:spAutoFit/>
          </a:bodyPr>
          <a:lstStyle/>
          <a:p>
            <a:pPr algn="ctr" fontAlgn="base"/>
            <a:r>
              <a:rPr lang="ja-JP" altLang="en-US" sz="1100" i="0" dirty="0">
                <a:solidFill>
                  <a:srgbClr val="383838"/>
                </a:solidFill>
                <a:effectLst/>
                <a:latin typeface="Meiryo UI" panose="020B0604030504040204" pitchFamily="50" charset="-128"/>
                <a:ea typeface="Meiryo UI" panose="020B0604030504040204" pitchFamily="50" charset="-128"/>
              </a:rPr>
              <a:t>年齢・性別・住んでいる地域</a:t>
            </a:r>
            <a:r>
              <a:rPr lang="ja-JP" altLang="en-US" sz="1100" dirty="0">
                <a:solidFill>
                  <a:srgbClr val="383838"/>
                </a:solidFill>
                <a:latin typeface="Meiryo UI" panose="020B0604030504040204" pitchFamily="50" charset="-128"/>
                <a:ea typeface="Meiryo UI" panose="020B0604030504040204" pitchFamily="50" charset="-128"/>
              </a:rPr>
              <a:t>・</a:t>
            </a:r>
            <a:r>
              <a:rPr lang="ja-JP" altLang="en-US" sz="1100" i="0" dirty="0">
                <a:solidFill>
                  <a:srgbClr val="383838"/>
                </a:solidFill>
                <a:effectLst/>
                <a:latin typeface="Meiryo UI" panose="020B0604030504040204" pitchFamily="50" charset="-128"/>
                <a:ea typeface="Meiryo UI" panose="020B0604030504040204" pitchFamily="50" charset="-128"/>
              </a:rPr>
              <a:t>趣味</a:t>
            </a:r>
            <a:endParaRPr lang="en-US" altLang="ja-JP" sz="1100" i="0" dirty="0">
              <a:solidFill>
                <a:srgbClr val="383838"/>
              </a:solidFill>
              <a:effectLst/>
              <a:latin typeface="Meiryo UI" panose="020B0604030504040204" pitchFamily="50" charset="-128"/>
              <a:ea typeface="Meiryo UI" panose="020B0604030504040204" pitchFamily="50" charset="-128"/>
            </a:endParaRPr>
          </a:p>
          <a:p>
            <a:pPr algn="ctr" fontAlgn="base"/>
            <a:endParaRPr lang="ja-JP" altLang="en-US" sz="1100" i="0" dirty="0">
              <a:solidFill>
                <a:srgbClr val="383838"/>
              </a:solidFill>
              <a:effectLst/>
              <a:latin typeface="Meiryo UI" panose="020B0604030504040204" pitchFamily="50" charset="-128"/>
              <a:ea typeface="Meiryo UI" panose="020B0604030504040204" pitchFamily="50" charset="-128"/>
            </a:endParaRPr>
          </a:p>
          <a:p>
            <a:pPr algn="ctr" fontAlgn="base"/>
            <a:r>
              <a:rPr lang="ja-JP" altLang="en-US" sz="1100" i="0" dirty="0">
                <a:solidFill>
                  <a:srgbClr val="383838"/>
                </a:solidFill>
                <a:effectLst/>
                <a:latin typeface="Meiryo UI" panose="020B0604030504040204" pitchFamily="50" charset="-128"/>
                <a:ea typeface="Meiryo UI" panose="020B0604030504040204" pitchFamily="50" charset="-128"/>
              </a:rPr>
              <a:t>ユーザーの興味・関心・ライフイベントに合わせて配信したり、自社の顧客リストを使用したカスタムオーディエンス機能、類似オーディエンス機能などがあります。</a:t>
            </a:r>
          </a:p>
        </p:txBody>
      </p:sp>
      <p:sp>
        <p:nvSpPr>
          <p:cNvPr id="49" name="TextBox 49"/>
          <p:cNvSpPr txBox="1"/>
          <p:nvPr/>
        </p:nvSpPr>
        <p:spPr>
          <a:xfrm>
            <a:off x="5083682" y="2458533"/>
            <a:ext cx="1955483" cy="749372"/>
          </a:xfrm>
          <a:prstGeom prst="rect">
            <a:avLst/>
          </a:prstGeom>
        </p:spPr>
        <p:txBody>
          <a:bodyPr lIns="0" tIns="0" rIns="0" bIns="0" rtlCol="0" anchor="t">
            <a:spAutoFit/>
          </a:bodyPr>
          <a:lstStyle/>
          <a:p>
            <a:pPr algn="ctr">
              <a:lnSpc>
                <a:spcPts val="1540"/>
              </a:lnSpc>
            </a:pPr>
            <a:r>
              <a:rPr lang="ja-JP" altLang="en-US" sz="1100" i="0" dirty="0">
                <a:solidFill>
                  <a:srgbClr val="383838"/>
                </a:solidFill>
                <a:effectLst/>
                <a:latin typeface="Meiryo UI" panose="020B0604030504040204" pitchFamily="50" charset="-128"/>
                <a:ea typeface="Meiryo UI" panose="020B0604030504040204" pitchFamily="50" charset="-128"/>
              </a:rPr>
              <a:t>実名登録制による高い信頼性。ビジネス、キャリア、高単価商材との親和性が極めて高く、情報感度の高い層へのリーチに最適。</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50" name="TextBox 50"/>
          <p:cNvSpPr txBox="1"/>
          <p:nvPr/>
        </p:nvSpPr>
        <p:spPr>
          <a:xfrm>
            <a:off x="7609690" y="6955156"/>
            <a:ext cx="1886843" cy="194027"/>
          </a:xfrm>
          <a:prstGeom prst="rect">
            <a:avLst/>
          </a:prstGeom>
        </p:spPr>
        <p:txBody>
          <a:bodyPr lIns="0" tIns="0" rIns="0" bIns="0" rtlCol="0" anchor="t">
            <a:spAutoFit/>
          </a:bodyPr>
          <a:lstStyle/>
          <a:p>
            <a:pPr algn="ctr">
              <a:lnSpc>
                <a:spcPts val="1680"/>
              </a:lnSpc>
            </a:pPr>
            <a:r>
              <a:rPr lang="en-US" sz="1200" dirty="0">
                <a:solidFill>
                  <a:srgbClr val="000000"/>
                </a:solidFill>
                <a:latin typeface="Meiryo UI" panose="020B0604030504040204" pitchFamily="50" charset="-128"/>
              </a:rPr>
              <a:t>※2026年4月時点 </a:t>
            </a:r>
            <a:r>
              <a:rPr lang="en-US" sz="1200" dirty="0" err="1">
                <a:solidFill>
                  <a:srgbClr val="000000"/>
                </a:solidFill>
                <a:latin typeface="Meiryo UI" panose="020B0604030504040204" pitchFamily="50" charset="-128"/>
              </a:rPr>
              <a:t>弊社調べ</a:t>
            </a:r>
            <a:endParaRPr lang="en-US" sz="1200" dirty="0">
              <a:solidFill>
                <a:srgbClr val="000000"/>
              </a:solidFill>
              <a:latin typeface="Meiryo UI" panose="020B0604030504040204" pitchFamily="50" charset="-128"/>
            </a:endParaRPr>
          </a:p>
        </p:txBody>
      </p:sp>
      <p:pic>
        <p:nvPicPr>
          <p:cNvPr id="2" name="図 1" descr="アイコン&#10;&#10;自動的に生成された説明">
            <a:extLst>
              <a:ext uri="{FF2B5EF4-FFF2-40B4-BE49-F238E27FC236}">
                <a16:creationId xmlns:a16="http://schemas.microsoft.com/office/drawing/2014/main" id="{A09B09B6-2FF4-C088-60F3-2CB02E0BC9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600" y="354657"/>
            <a:ext cx="386037" cy="386037"/>
          </a:xfrm>
          <a:prstGeom prst="rect">
            <a:avLst/>
          </a:prstGeom>
        </p:spPr>
      </p:pic>
      <p:sp>
        <p:nvSpPr>
          <p:cNvPr id="4" name="TextBox 42">
            <a:extLst>
              <a:ext uri="{FF2B5EF4-FFF2-40B4-BE49-F238E27FC236}">
                <a16:creationId xmlns:a16="http://schemas.microsoft.com/office/drawing/2014/main" id="{27279AC7-9458-933E-6ABF-0645CCB38242}"/>
              </a:ext>
            </a:extLst>
          </p:cNvPr>
          <p:cNvSpPr txBox="1"/>
          <p:nvPr/>
        </p:nvSpPr>
        <p:spPr>
          <a:xfrm>
            <a:off x="6598697" y="5039257"/>
            <a:ext cx="1381959" cy="941733"/>
          </a:xfrm>
          <a:prstGeom prst="rect">
            <a:avLst/>
          </a:prstGeom>
        </p:spPr>
        <p:txBody>
          <a:bodyPr lIns="0" tIns="0" rIns="0" bIns="0" rtlCol="0" anchor="t">
            <a:spAutoFit/>
          </a:bodyPr>
          <a:lstStyle/>
          <a:p>
            <a:pPr algn="ctr">
              <a:lnSpc>
                <a:spcPts val="1540"/>
              </a:lnSpc>
            </a:pPr>
            <a:r>
              <a:rPr lang="en-US" altLang="ja-JP" sz="1100" dirty="0" err="1">
                <a:solidFill>
                  <a:srgbClr val="000000"/>
                </a:solidFill>
                <a:latin typeface="Meiryo UI" panose="020B0604030504040204" pitchFamily="50" charset="-128"/>
                <a:ea typeface="Meiryo UI" panose="020B0604030504040204" pitchFamily="50" charset="-128"/>
              </a:rPr>
              <a:t>国,都道府県,市区町村</a:t>
            </a:r>
            <a:endParaRPr lang="en-US" altLang="ja-JP" sz="1100" dirty="0">
              <a:solidFill>
                <a:srgbClr val="000000"/>
              </a:solidFill>
              <a:latin typeface="Meiryo UI" panose="020B0604030504040204" pitchFamily="50" charset="-128"/>
              <a:ea typeface="Meiryo UI" panose="020B0604030504040204" pitchFamily="50" charset="-128"/>
            </a:endParaRPr>
          </a:p>
          <a:p>
            <a:pPr algn="ctr">
              <a:lnSpc>
                <a:spcPts val="1540"/>
              </a:lnSpc>
            </a:pPr>
            <a:r>
              <a:rPr lang="en-US" altLang="ja-JP" sz="1100" dirty="0" err="1">
                <a:solidFill>
                  <a:srgbClr val="000000"/>
                </a:solidFill>
                <a:latin typeface="Meiryo UI" panose="020B0604030504040204" pitchFamily="50" charset="-128"/>
                <a:ea typeface="Meiryo UI" panose="020B0604030504040204" pitchFamily="50" charset="-128"/>
              </a:rPr>
              <a:t>郵便番号の指定</a:t>
            </a:r>
            <a:br>
              <a:rPr lang="en-US" altLang="ja-JP" sz="1100" dirty="0">
                <a:solidFill>
                  <a:srgbClr val="000000"/>
                </a:solidFill>
                <a:latin typeface="Meiryo UI" panose="020B0604030504040204" pitchFamily="50" charset="-128"/>
                <a:ea typeface="Meiryo UI" panose="020B0604030504040204" pitchFamily="50" charset="-128"/>
              </a:rPr>
            </a:br>
            <a:br>
              <a:rPr lang="en-US" altLang="ja-JP" sz="1100" dirty="0">
                <a:solidFill>
                  <a:srgbClr val="000000"/>
                </a:solidFill>
                <a:latin typeface="Meiryo UI" panose="020B0604030504040204" pitchFamily="50" charset="-128"/>
                <a:ea typeface="Meiryo UI" panose="020B0604030504040204" pitchFamily="50" charset="-128"/>
              </a:rPr>
            </a:br>
            <a:r>
              <a:rPr lang="ja-JP" altLang="en-US" sz="1100" dirty="0">
                <a:solidFill>
                  <a:srgbClr val="000000"/>
                </a:solidFill>
                <a:latin typeface="Meiryo UI" panose="020B0604030504040204" pitchFamily="50" charset="-128"/>
                <a:ea typeface="Meiryo UI" panose="020B0604030504040204" pitchFamily="50" charset="-128"/>
              </a:rPr>
              <a:t>地図上でピンポイントの半径指定も可能</a:t>
            </a:r>
            <a:endParaRPr lang="en-US" altLang="ja-JP" sz="1100" dirty="0">
              <a:solidFill>
                <a:srgbClr val="000000"/>
              </a:solidFill>
              <a:latin typeface="Meiryo UI" panose="020B0604030504040204" pitchFamily="50" charset="-128"/>
              <a:ea typeface="Meiryo UI" panose="020B0604030504040204" pitchFamily="50"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グループ化 20">
            <a:extLst>
              <a:ext uri="{FF2B5EF4-FFF2-40B4-BE49-F238E27FC236}">
                <a16:creationId xmlns:a16="http://schemas.microsoft.com/office/drawing/2014/main" id="{30798569-960B-C97B-A973-74AADBBB5FD0}"/>
              </a:ext>
            </a:extLst>
          </p:cNvPr>
          <p:cNvGrpSpPr/>
          <p:nvPr/>
        </p:nvGrpSpPr>
        <p:grpSpPr>
          <a:xfrm>
            <a:off x="0" y="6812805"/>
            <a:ext cx="9753600" cy="502395"/>
            <a:chOff x="0" y="6812805"/>
            <a:chExt cx="9753600" cy="502395"/>
          </a:xfrm>
        </p:grpSpPr>
        <p:sp>
          <p:nvSpPr>
            <p:cNvPr id="22" name="正方形/長方形 21">
              <a:extLst>
                <a:ext uri="{FF2B5EF4-FFF2-40B4-BE49-F238E27FC236}">
                  <a16:creationId xmlns:a16="http://schemas.microsoft.com/office/drawing/2014/main" id="{A2E2683C-986A-22DD-4E70-4DDED10A6A31}"/>
                </a:ext>
              </a:extLst>
            </p:cNvPr>
            <p:cNvSpPr/>
            <p:nvPr/>
          </p:nvSpPr>
          <p:spPr>
            <a:xfrm>
              <a:off x="0" y="6812805"/>
              <a:ext cx="9753600" cy="502395"/>
            </a:xfrm>
            <a:prstGeom prst="rect">
              <a:avLst/>
            </a:prstGeom>
            <a:solidFill>
              <a:srgbClr val="38B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ndParaRPr>
            </a:p>
          </p:txBody>
        </p:sp>
        <p:sp>
          <p:nvSpPr>
            <p:cNvPr id="23" name="TextBox 6">
              <a:extLst>
                <a:ext uri="{FF2B5EF4-FFF2-40B4-BE49-F238E27FC236}">
                  <a16:creationId xmlns:a16="http://schemas.microsoft.com/office/drawing/2014/main" id="{F53A1E6E-1EF5-39AE-3B54-4DA94532984B}"/>
                </a:ext>
              </a:extLst>
            </p:cNvPr>
            <p:cNvSpPr txBox="1"/>
            <p:nvPr/>
          </p:nvSpPr>
          <p:spPr>
            <a:xfrm>
              <a:off x="450516" y="6959346"/>
              <a:ext cx="8802324" cy="194220"/>
            </a:xfrm>
            <a:prstGeom prst="rect">
              <a:avLst/>
            </a:prstGeom>
          </p:spPr>
          <p:txBody>
            <a:bodyPr lIns="0" tIns="0" rIns="0" bIns="0" rtlCol="0" anchor="t">
              <a:spAutoFit/>
            </a:bodyPr>
            <a:lstStyle/>
            <a:p>
              <a:pPr>
                <a:lnSpc>
                  <a:spcPts val="1690"/>
                </a:lnSpc>
              </a:pPr>
              <a:r>
                <a:rPr lang="en-US" sz="1207" spc="156" dirty="0">
                  <a:solidFill>
                    <a:srgbClr val="FFFFFF"/>
                  </a:solidFill>
                  <a:latin typeface="Meiryo UI" panose="020B0604030504040204" pitchFamily="50" charset="-128"/>
                </a:rPr>
                <a:t>DREAM NEXUS CO.LTD</a:t>
              </a:r>
            </a:p>
          </p:txBody>
        </p:sp>
      </p:grpSp>
      <p:grpSp>
        <p:nvGrpSpPr>
          <p:cNvPr id="2" name="Group 2"/>
          <p:cNvGrpSpPr/>
          <p:nvPr/>
        </p:nvGrpSpPr>
        <p:grpSpPr>
          <a:xfrm>
            <a:off x="285750" y="285750"/>
            <a:ext cx="9206002" cy="523852"/>
            <a:chOff x="0" y="0"/>
            <a:chExt cx="70111590" cy="3989584"/>
          </a:xfrm>
        </p:grpSpPr>
        <p:sp>
          <p:nvSpPr>
            <p:cNvPr id="3" name="Freeform 3"/>
            <p:cNvSpPr/>
            <p:nvPr/>
          </p:nvSpPr>
          <p:spPr>
            <a:xfrm>
              <a:off x="0" y="0"/>
              <a:ext cx="70111590" cy="3989584"/>
            </a:xfrm>
            <a:custGeom>
              <a:avLst/>
              <a:gdLst/>
              <a:ahLst/>
              <a:cxnLst/>
              <a:rect l="l" t="t" r="r" b="b"/>
              <a:pathLst>
                <a:path w="70111590" h="3989584">
                  <a:moveTo>
                    <a:pt x="69885533" y="0"/>
                  </a:moveTo>
                  <a:lnTo>
                    <a:pt x="0" y="0"/>
                  </a:lnTo>
                  <a:lnTo>
                    <a:pt x="0" y="3989584"/>
                  </a:lnTo>
                  <a:lnTo>
                    <a:pt x="70111590" y="3989584"/>
                  </a:lnTo>
                  <a:lnTo>
                    <a:pt x="70111590" y="0"/>
                  </a:lnTo>
                  <a:lnTo>
                    <a:pt x="69885533" y="0"/>
                  </a:lnTo>
                  <a:close/>
                  <a:moveTo>
                    <a:pt x="69885533" y="3763524"/>
                  </a:moveTo>
                  <a:lnTo>
                    <a:pt x="228600" y="3763524"/>
                  </a:lnTo>
                  <a:lnTo>
                    <a:pt x="228600" y="228600"/>
                  </a:lnTo>
                  <a:lnTo>
                    <a:pt x="69885533" y="228600"/>
                  </a:lnTo>
                  <a:lnTo>
                    <a:pt x="69885533" y="3763524"/>
                  </a:lnTo>
                  <a:close/>
                </a:path>
              </a:pathLst>
            </a:custGeom>
            <a:solidFill>
              <a:srgbClr val="38B6FF"/>
            </a:solidFill>
          </p:spPr>
          <p:txBody>
            <a:bodyPr/>
            <a:lstStyle/>
            <a:p>
              <a:endParaRPr lang="ja-JP" altLang="en-US"/>
            </a:p>
          </p:txBody>
        </p:sp>
      </p:grpSp>
      <p:sp>
        <p:nvSpPr>
          <p:cNvPr id="8" name="TextBox 8"/>
          <p:cNvSpPr txBox="1"/>
          <p:nvPr/>
        </p:nvSpPr>
        <p:spPr>
          <a:xfrm>
            <a:off x="476250" y="453485"/>
            <a:ext cx="8791899" cy="192873"/>
          </a:xfrm>
          <a:prstGeom prst="rect">
            <a:avLst/>
          </a:prstGeom>
        </p:spPr>
        <p:txBody>
          <a:bodyPr lIns="0" tIns="0" rIns="0" bIns="0" rtlCol="0" anchor="t">
            <a:spAutoFit/>
          </a:bodyPr>
          <a:lstStyle/>
          <a:p>
            <a:pPr>
              <a:lnSpc>
                <a:spcPts val="1690"/>
              </a:lnSpc>
            </a:pPr>
            <a:r>
              <a:rPr lang="en-US" altLang="ja-JP" sz="1207" spc="156" dirty="0" err="1">
                <a:solidFill>
                  <a:srgbClr val="222222"/>
                </a:solidFill>
                <a:latin typeface="Meiryo UI" panose="020B0604030504040204" pitchFamily="50" charset="-128"/>
                <a:ea typeface="Meiryo UI" panose="020B0604030504040204" pitchFamily="50" charset="-128"/>
              </a:rPr>
              <a:t>Facebook</a:t>
            </a:r>
            <a:r>
              <a:rPr lang="en-US" sz="1207" spc="156" dirty="0" err="1">
                <a:solidFill>
                  <a:srgbClr val="222222"/>
                </a:solidFill>
                <a:latin typeface="Meiryo UI" panose="020B0604030504040204" pitchFamily="50" charset="-128"/>
                <a:ea typeface="Meiryo UI" panose="020B0604030504040204" pitchFamily="50" charset="-128"/>
              </a:rPr>
              <a:t>表示例</a:t>
            </a:r>
            <a:r>
              <a:rPr lang="en-US" sz="1207" spc="156" dirty="0">
                <a:solidFill>
                  <a:srgbClr val="222222"/>
                </a:solidFill>
                <a:latin typeface="Meiryo UI" panose="020B0604030504040204" pitchFamily="50" charset="-128"/>
                <a:ea typeface="Meiryo UI" panose="020B0604030504040204" pitchFamily="50" charset="-128"/>
              </a:rPr>
              <a:t>　</a:t>
            </a:r>
          </a:p>
        </p:txBody>
      </p:sp>
      <p:sp>
        <p:nvSpPr>
          <p:cNvPr id="13" name="TextBox 13"/>
          <p:cNvSpPr txBox="1"/>
          <p:nvPr/>
        </p:nvSpPr>
        <p:spPr>
          <a:xfrm>
            <a:off x="1224677" y="1301446"/>
            <a:ext cx="908923" cy="193836"/>
          </a:xfrm>
          <a:prstGeom prst="rect">
            <a:avLst/>
          </a:prstGeom>
        </p:spPr>
        <p:txBody>
          <a:bodyPr lIns="0" tIns="0" rIns="0" bIns="0" rtlCol="0" anchor="t">
            <a:spAutoFit/>
          </a:bodyPr>
          <a:lstStyle/>
          <a:p>
            <a:pPr algn="ctr">
              <a:lnSpc>
                <a:spcPts val="1670"/>
              </a:lnSpc>
            </a:pPr>
            <a:r>
              <a:rPr lang="ja-JP" altLang="en-US" sz="1192" b="1" dirty="0">
                <a:solidFill>
                  <a:srgbClr val="000000"/>
                </a:solidFill>
                <a:latin typeface="Meiryo UI" panose="020B0604030504040204" pitchFamily="50" charset="-128"/>
                <a:ea typeface="Meiryo UI" panose="020B0604030504040204" pitchFamily="50" charset="-128"/>
              </a:rPr>
              <a:t>フィード</a:t>
            </a:r>
            <a:r>
              <a:rPr lang="en-US" sz="1192" b="1" dirty="0" err="1">
                <a:solidFill>
                  <a:srgbClr val="000000"/>
                </a:solidFill>
                <a:latin typeface="Meiryo UI" panose="020B0604030504040204" pitchFamily="50" charset="-128"/>
                <a:ea typeface="Meiryo UI" panose="020B0604030504040204" pitchFamily="50" charset="-128"/>
              </a:rPr>
              <a:t>広告</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4" name="TextBox 14"/>
          <p:cNvSpPr txBox="1"/>
          <p:nvPr/>
        </p:nvSpPr>
        <p:spPr>
          <a:xfrm>
            <a:off x="3962400" y="1301446"/>
            <a:ext cx="2150495" cy="194027"/>
          </a:xfrm>
          <a:prstGeom prst="rect">
            <a:avLst/>
          </a:prstGeom>
        </p:spPr>
        <p:txBody>
          <a:bodyPr wrap="square" lIns="0" tIns="0" rIns="0" bIns="0" rtlCol="0" anchor="t">
            <a:spAutoFit/>
          </a:bodyPr>
          <a:lstStyle/>
          <a:p>
            <a:pPr algn="ctr">
              <a:lnSpc>
                <a:spcPts val="1670"/>
              </a:lnSpc>
            </a:pPr>
            <a:r>
              <a:rPr lang="en-US" altLang="ja-JP" sz="1200" b="1" i="0" dirty="0">
                <a:solidFill>
                  <a:srgbClr val="000000"/>
                </a:solidFill>
                <a:effectLst/>
                <a:latin typeface="Meiryo UI" panose="020B0604030504040204" pitchFamily="50" charset="-128"/>
                <a:ea typeface="Meiryo UI" panose="020B0604030504040204" pitchFamily="50" charset="-128"/>
              </a:rPr>
              <a:t>Marketplace</a:t>
            </a:r>
            <a:r>
              <a:rPr lang="ja-JP" altLang="en-US" sz="1200" b="1" i="0" dirty="0">
                <a:solidFill>
                  <a:srgbClr val="000000"/>
                </a:solidFill>
                <a:effectLst/>
                <a:latin typeface="Meiryo UI" panose="020B0604030504040204" pitchFamily="50" charset="-128"/>
                <a:ea typeface="Meiryo UI" panose="020B0604030504040204" pitchFamily="50" charset="-128"/>
              </a:rPr>
              <a:t>広告</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5" name="TextBox 15"/>
          <p:cNvSpPr txBox="1"/>
          <p:nvPr/>
        </p:nvSpPr>
        <p:spPr>
          <a:xfrm>
            <a:off x="7696200" y="1301255"/>
            <a:ext cx="799672" cy="194027"/>
          </a:xfrm>
          <a:prstGeom prst="rect">
            <a:avLst/>
          </a:prstGeom>
        </p:spPr>
        <p:txBody>
          <a:bodyPr wrap="square" lIns="0" tIns="0" rIns="0" bIns="0" rtlCol="0" anchor="t">
            <a:spAutoFit/>
          </a:bodyPr>
          <a:lstStyle/>
          <a:p>
            <a:pPr algn="ctr">
              <a:lnSpc>
                <a:spcPts val="1670"/>
              </a:lnSpc>
            </a:pPr>
            <a:r>
              <a:rPr lang="ja-JP" altLang="en-US" sz="1200" b="1" i="0" dirty="0">
                <a:solidFill>
                  <a:srgbClr val="000000"/>
                </a:solidFill>
                <a:effectLst/>
                <a:latin typeface="Meiryo UI" panose="020B0604030504040204" pitchFamily="50" charset="-128"/>
                <a:ea typeface="Meiryo UI" panose="020B0604030504040204" pitchFamily="50" charset="-128"/>
              </a:rPr>
              <a:t>右側</a:t>
            </a:r>
            <a:r>
              <a:rPr lang="en-US" sz="1192" b="1" dirty="0" err="1">
                <a:solidFill>
                  <a:srgbClr val="000000"/>
                </a:solidFill>
                <a:latin typeface="Meiryo UI" panose="020B0604030504040204" pitchFamily="50" charset="-128"/>
                <a:ea typeface="Meiryo UI" panose="020B0604030504040204" pitchFamily="50" charset="-128"/>
              </a:rPr>
              <a:t>広告</a:t>
            </a:r>
            <a:endParaRPr lang="en-US" sz="1192" b="1" dirty="0">
              <a:solidFill>
                <a:srgbClr val="000000"/>
              </a:solidFill>
              <a:latin typeface="Meiryo UI" panose="020B0604030504040204" pitchFamily="50" charset="-128"/>
              <a:ea typeface="Meiryo UI" panose="020B0604030504040204" pitchFamily="50" charset="-128"/>
            </a:endParaRPr>
          </a:p>
        </p:txBody>
      </p:sp>
      <p:sp>
        <p:nvSpPr>
          <p:cNvPr id="17" name="TextBox 17"/>
          <p:cNvSpPr txBox="1"/>
          <p:nvPr/>
        </p:nvSpPr>
        <p:spPr>
          <a:xfrm>
            <a:off x="9067800" y="6392546"/>
            <a:ext cx="408101" cy="172291"/>
          </a:xfrm>
          <a:prstGeom prst="rect">
            <a:avLst/>
          </a:prstGeom>
        </p:spPr>
        <p:txBody>
          <a:bodyPr wrap="square" lIns="0" tIns="0" rIns="0" bIns="0" rtlCol="0" anchor="t">
            <a:spAutoFit/>
          </a:bodyPr>
          <a:lstStyle/>
          <a:p>
            <a:pPr algn="ctr">
              <a:lnSpc>
                <a:spcPts val="1540"/>
              </a:lnSpc>
            </a:pPr>
            <a:r>
              <a:rPr lang="en-US" sz="1100" dirty="0">
                <a:solidFill>
                  <a:srgbClr val="000000"/>
                </a:solidFill>
                <a:latin typeface="Meiryo UI" panose="020B0604030504040204" pitchFamily="50" charset="-128"/>
              </a:rPr>
              <a:t>etc...</a:t>
            </a:r>
          </a:p>
        </p:txBody>
      </p:sp>
      <p:pic>
        <p:nvPicPr>
          <p:cNvPr id="25" name="図 24">
            <a:extLst>
              <a:ext uri="{FF2B5EF4-FFF2-40B4-BE49-F238E27FC236}">
                <a16:creationId xmlns:a16="http://schemas.microsoft.com/office/drawing/2014/main" id="{57844290-233F-64CD-FCF3-D58EB2F71052}"/>
              </a:ext>
            </a:extLst>
          </p:cNvPr>
          <p:cNvPicPr>
            <a:picLocks noChangeAspect="1"/>
          </p:cNvPicPr>
          <p:nvPr/>
        </p:nvPicPr>
        <p:blipFill>
          <a:blip r:embed="rId2"/>
          <a:stretch>
            <a:fillRect/>
          </a:stretch>
        </p:blipFill>
        <p:spPr>
          <a:xfrm>
            <a:off x="914400" y="1828800"/>
            <a:ext cx="1550912" cy="2715304"/>
          </a:xfrm>
          <a:prstGeom prst="rect">
            <a:avLst/>
          </a:prstGeom>
        </p:spPr>
      </p:pic>
      <p:pic>
        <p:nvPicPr>
          <p:cNvPr id="27" name="図 26">
            <a:extLst>
              <a:ext uri="{FF2B5EF4-FFF2-40B4-BE49-F238E27FC236}">
                <a16:creationId xmlns:a16="http://schemas.microsoft.com/office/drawing/2014/main" id="{BDE82141-6A00-DEE6-1F52-776F7EA20B73}"/>
              </a:ext>
            </a:extLst>
          </p:cNvPr>
          <p:cNvPicPr>
            <a:picLocks noChangeAspect="1"/>
          </p:cNvPicPr>
          <p:nvPr/>
        </p:nvPicPr>
        <p:blipFill>
          <a:blip r:embed="rId3"/>
          <a:stretch>
            <a:fillRect/>
          </a:stretch>
        </p:blipFill>
        <p:spPr>
          <a:xfrm>
            <a:off x="4337806" y="1828800"/>
            <a:ext cx="1453394" cy="2787244"/>
          </a:xfrm>
          <a:prstGeom prst="rect">
            <a:avLst/>
          </a:prstGeom>
        </p:spPr>
      </p:pic>
      <p:pic>
        <p:nvPicPr>
          <p:cNvPr id="29" name="図 28">
            <a:extLst>
              <a:ext uri="{FF2B5EF4-FFF2-40B4-BE49-F238E27FC236}">
                <a16:creationId xmlns:a16="http://schemas.microsoft.com/office/drawing/2014/main" id="{E092952A-D40A-582D-D915-F6D051B15CF8}"/>
              </a:ext>
            </a:extLst>
          </p:cNvPr>
          <p:cNvPicPr>
            <a:picLocks noChangeAspect="1"/>
          </p:cNvPicPr>
          <p:nvPr/>
        </p:nvPicPr>
        <p:blipFill>
          <a:blip r:embed="rId4"/>
          <a:stretch>
            <a:fillRect/>
          </a:stretch>
        </p:blipFill>
        <p:spPr>
          <a:xfrm>
            <a:off x="7063560" y="2613442"/>
            <a:ext cx="2080440" cy="929721"/>
          </a:xfrm>
          <a:prstGeom prst="rect">
            <a:avLst/>
          </a:prstGeom>
        </p:spPr>
      </p:pic>
      <p:sp>
        <p:nvSpPr>
          <p:cNvPr id="30" name="TextBox 41">
            <a:extLst>
              <a:ext uri="{FF2B5EF4-FFF2-40B4-BE49-F238E27FC236}">
                <a16:creationId xmlns:a16="http://schemas.microsoft.com/office/drawing/2014/main" id="{D55F1C42-5511-41AC-70DE-CD7608A82880}"/>
              </a:ext>
            </a:extLst>
          </p:cNvPr>
          <p:cNvSpPr txBox="1"/>
          <p:nvPr/>
        </p:nvSpPr>
        <p:spPr>
          <a:xfrm>
            <a:off x="471537" y="4846460"/>
            <a:ext cx="2553356" cy="941733"/>
          </a:xfrm>
          <a:prstGeom prst="rect">
            <a:avLst/>
          </a:prstGeom>
        </p:spPr>
        <p:txBody>
          <a:bodyPr wrap="square" lIns="0" tIns="0" rIns="0" bIns="0" rtlCol="0" anchor="t">
            <a:spAutoFit/>
          </a:bodyPr>
          <a:lstStyle/>
          <a:p>
            <a:pPr>
              <a:lnSpc>
                <a:spcPts val="1540"/>
              </a:lnSpc>
            </a:pPr>
            <a:r>
              <a:rPr lang="ja-JP" altLang="en-US" sz="1100" b="0" i="0" dirty="0">
                <a:solidFill>
                  <a:srgbClr val="333333"/>
                </a:solidFill>
                <a:effectLst/>
                <a:latin typeface="Meiryo UI" panose="020B0604030504040204" pitchFamily="50" charset="-128"/>
                <a:ea typeface="Meiryo UI" panose="020B0604030504040204" pitchFamily="50" charset="-128"/>
              </a:rPr>
              <a:t>ニュースフィードとは、一般ユーザーや企業が</a:t>
            </a:r>
            <a:endParaRPr lang="en-US" altLang="ja-JP" sz="1100" b="0" i="0" dirty="0">
              <a:solidFill>
                <a:srgbClr val="333333"/>
              </a:solidFill>
              <a:effectLst/>
              <a:latin typeface="Meiryo UI" panose="020B0604030504040204" pitchFamily="50" charset="-128"/>
              <a:ea typeface="Meiryo UI" panose="020B0604030504040204" pitchFamily="50" charset="-128"/>
            </a:endParaRPr>
          </a:p>
          <a:p>
            <a:pPr>
              <a:lnSpc>
                <a:spcPts val="1540"/>
              </a:lnSpc>
            </a:pPr>
            <a:r>
              <a:rPr lang="ja-JP" altLang="en-US" sz="1100" b="0" i="0" dirty="0">
                <a:solidFill>
                  <a:srgbClr val="333333"/>
                </a:solidFill>
                <a:effectLst/>
                <a:latin typeface="Meiryo UI" panose="020B0604030504040204" pitchFamily="50" charset="-128"/>
                <a:ea typeface="Meiryo UI" panose="020B0604030504040204" pitchFamily="50" charset="-128"/>
              </a:rPr>
              <a:t>作成した通常タイプの投稿が表示されるタイムラインのような場所です。モバイルデバイス、コンピューターの</a:t>
            </a:r>
            <a:r>
              <a:rPr lang="en-US" altLang="ja-JP" sz="1100" b="0" i="0" dirty="0">
                <a:solidFill>
                  <a:srgbClr val="333333"/>
                </a:solidFill>
                <a:effectLst/>
                <a:latin typeface="Meiryo UI" panose="020B0604030504040204" pitchFamily="50" charset="-128"/>
                <a:ea typeface="Meiryo UI" panose="020B0604030504040204" pitchFamily="50" charset="-128"/>
              </a:rPr>
              <a:t>Facebook</a:t>
            </a:r>
            <a:r>
              <a:rPr lang="ja-JP" altLang="en-US" sz="1100" b="0" i="0" dirty="0">
                <a:solidFill>
                  <a:srgbClr val="333333"/>
                </a:solidFill>
                <a:effectLst/>
                <a:latin typeface="Meiryo UI" panose="020B0604030504040204" pitchFamily="50" charset="-128"/>
                <a:ea typeface="Meiryo UI" panose="020B0604030504040204" pitchFamily="50" charset="-128"/>
              </a:rPr>
              <a:t>ブラウザどちらにも広告を配信できます。</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31" name="TextBox 41">
            <a:extLst>
              <a:ext uri="{FF2B5EF4-FFF2-40B4-BE49-F238E27FC236}">
                <a16:creationId xmlns:a16="http://schemas.microsoft.com/office/drawing/2014/main" id="{7A248B8D-622E-8C64-0C73-EB847D4B17D0}"/>
              </a:ext>
            </a:extLst>
          </p:cNvPr>
          <p:cNvSpPr txBox="1"/>
          <p:nvPr/>
        </p:nvSpPr>
        <p:spPr>
          <a:xfrm>
            <a:off x="3787825" y="4846459"/>
            <a:ext cx="2553356" cy="941733"/>
          </a:xfrm>
          <a:prstGeom prst="rect">
            <a:avLst/>
          </a:prstGeom>
        </p:spPr>
        <p:txBody>
          <a:bodyPr wrap="square" lIns="0" tIns="0" rIns="0" bIns="0" rtlCol="0" anchor="t">
            <a:spAutoFit/>
          </a:bodyPr>
          <a:lstStyle/>
          <a:p>
            <a:pPr>
              <a:lnSpc>
                <a:spcPts val="1540"/>
              </a:lnSpc>
            </a:pPr>
            <a:r>
              <a:rPr lang="en-US" altLang="ja-JP" sz="1100" b="0" i="0" dirty="0">
                <a:solidFill>
                  <a:srgbClr val="333333"/>
                </a:solidFill>
                <a:effectLst/>
                <a:latin typeface="Meiryo UI" panose="020B0604030504040204" pitchFamily="50" charset="-128"/>
                <a:ea typeface="Meiryo UI" panose="020B0604030504040204" pitchFamily="50" charset="-128"/>
              </a:rPr>
              <a:t>Marketplace</a:t>
            </a:r>
            <a:r>
              <a:rPr lang="ja-JP" altLang="en-US" sz="1100" b="0" i="0" dirty="0">
                <a:solidFill>
                  <a:srgbClr val="333333"/>
                </a:solidFill>
                <a:effectLst/>
                <a:latin typeface="Meiryo UI" panose="020B0604030504040204" pitchFamily="50" charset="-128"/>
                <a:ea typeface="Meiryo UI" panose="020B0604030504040204" pitchFamily="50" charset="-128"/>
              </a:rPr>
              <a:t>とは、</a:t>
            </a:r>
            <a:r>
              <a:rPr lang="en-US" altLang="ja-JP" sz="1100" b="0" i="0" dirty="0">
                <a:solidFill>
                  <a:srgbClr val="333333"/>
                </a:solidFill>
                <a:effectLst/>
                <a:latin typeface="Meiryo UI" panose="020B0604030504040204" pitchFamily="50" charset="-128"/>
                <a:ea typeface="Meiryo UI" panose="020B0604030504040204" pitchFamily="50" charset="-128"/>
              </a:rPr>
              <a:t>Facebook</a:t>
            </a:r>
            <a:r>
              <a:rPr lang="ja-JP" altLang="en-US" sz="1100" b="0" i="0" dirty="0">
                <a:solidFill>
                  <a:srgbClr val="333333"/>
                </a:solidFill>
                <a:effectLst/>
                <a:latin typeface="Meiryo UI" panose="020B0604030504040204" pitchFamily="50" charset="-128"/>
                <a:ea typeface="Meiryo UI" panose="020B0604030504040204" pitchFamily="50" charset="-128"/>
              </a:rPr>
              <a:t>にて商品やサービスを検索・購入できるサービスです。こちらを配信先に含めることで、ショッピング中もしくは特定の商品・サービスについて詳しく知りたい人をターゲットにできます。</a:t>
            </a:r>
            <a:endParaRPr lang="en-US" sz="1100" dirty="0">
              <a:solidFill>
                <a:srgbClr val="000000"/>
              </a:solidFill>
              <a:latin typeface="Meiryo UI" panose="020B0604030504040204" pitchFamily="50" charset="-128"/>
              <a:ea typeface="Meiryo UI" panose="020B0604030504040204" pitchFamily="50" charset="-128"/>
            </a:endParaRPr>
          </a:p>
        </p:txBody>
      </p:sp>
      <p:sp>
        <p:nvSpPr>
          <p:cNvPr id="32" name="TextBox 41">
            <a:extLst>
              <a:ext uri="{FF2B5EF4-FFF2-40B4-BE49-F238E27FC236}">
                <a16:creationId xmlns:a16="http://schemas.microsoft.com/office/drawing/2014/main" id="{221F2D0B-61BE-1C17-10C0-ED9E91463D2F}"/>
              </a:ext>
            </a:extLst>
          </p:cNvPr>
          <p:cNvSpPr txBox="1"/>
          <p:nvPr/>
        </p:nvSpPr>
        <p:spPr>
          <a:xfrm>
            <a:off x="6771686" y="4827432"/>
            <a:ext cx="2553356" cy="1523494"/>
          </a:xfrm>
          <a:prstGeom prst="rect">
            <a:avLst/>
          </a:prstGeom>
        </p:spPr>
        <p:txBody>
          <a:bodyPr wrap="square" lIns="0" tIns="0" rIns="0" bIns="0" rtlCol="0" anchor="t">
            <a:spAutoFit/>
          </a:bodyPr>
          <a:lstStyle/>
          <a:p>
            <a:pPr algn="l" fontAlgn="base"/>
            <a:r>
              <a:rPr lang="en-US" altLang="ja-JP" sz="1100" i="0" dirty="0">
                <a:solidFill>
                  <a:srgbClr val="333333"/>
                </a:solidFill>
                <a:effectLst/>
                <a:latin typeface="Meiryo UI" panose="020B0604030504040204" pitchFamily="50" charset="-128"/>
                <a:ea typeface="Meiryo UI" panose="020B0604030504040204" pitchFamily="50" charset="-128"/>
              </a:rPr>
              <a:t>Facebook</a:t>
            </a:r>
            <a:r>
              <a:rPr lang="ja-JP" altLang="en-US" sz="1100" i="0" dirty="0">
                <a:solidFill>
                  <a:srgbClr val="333333"/>
                </a:solidFill>
                <a:effectLst/>
                <a:latin typeface="Meiryo UI" panose="020B0604030504040204" pitchFamily="50" charset="-128"/>
                <a:ea typeface="Meiryo UI" panose="020B0604030504040204" pitchFamily="50" charset="-128"/>
              </a:rPr>
              <a:t>右側広告枠は、</a:t>
            </a:r>
            <a:r>
              <a:rPr lang="en-US" altLang="ja-JP" sz="1100" i="0" dirty="0">
                <a:solidFill>
                  <a:srgbClr val="333333"/>
                </a:solidFill>
                <a:effectLst/>
                <a:latin typeface="Meiryo UI" panose="020B0604030504040204" pitchFamily="50" charset="-128"/>
                <a:ea typeface="Meiryo UI" panose="020B0604030504040204" pitchFamily="50" charset="-128"/>
              </a:rPr>
              <a:t>Facebook</a:t>
            </a:r>
            <a:r>
              <a:rPr lang="ja-JP" altLang="en-US" sz="1100" i="0" dirty="0">
                <a:solidFill>
                  <a:srgbClr val="333333"/>
                </a:solidFill>
                <a:effectLst/>
                <a:latin typeface="Meiryo UI" panose="020B0604030504040204" pitchFamily="50" charset="-128"/>
                <a:ea typeface="Meiryo UI" panose="020B0604030504040204" pitchFamily="50" charset="-128"/>
              </a:rPr>
              <a:t>画面内右側に割り当てられたスペースに広告を表示できる配信面です。コンピューターで</a:t>
            </a:r>
            <a:r>
              <a:rPr lang="en-US" altLang="ja-JP" sz="1100" i="0" dirty="0">
                <a:solidFill>
                  <a:srgbClr val="333333"/>
                </a:solidFill>
                <a:effectLst/>
                <a:latin typeface="Meiryo UI" panose="020B0604030504040204" pitchFamily="50" charset="-128"/>
                <a:ea typeface="Meiryo UI" panose="020B0604030504040204" pitchFamily="50" charset="-128"/>
              </a:rPr>
              <a:t>Facebook</a:t>
            </a:r>
            <a:r>
              <a:rPr lang="ja-JP" altLang="en-US" sz="1100" i="0" dirty="0">
                <a:solidFill>
                  <a:srgbClr val="333333"/>
                </a:solidFill>
                <a:effectLst/>
                <a:latin typeface="Meiryo UI" panose="020B0604030504040204" pitchFamily="50" charset="-128"/>
                <a:ea typeface="Meiryo UI" panose="020B0604030504040204" pitchFamily="50" charset="-128"/>
              </a:rPr>
              <a:t>を見ているユーザーのみが配信対象に含まれます。</a:t>
            </a:r>
          </a:p>
          <a:p>
            <a:pPr algn="l" fontAlgn="base"/>
            <a:r>
              <a:rPr lang="ja-JP" altLang="en-US" sz="1100" i="0" dirty="0">
                <a:solidFill>
                  <a:srgbClr val="333333"/>
                </a:solidFill>
                <a:effectLst/>
                <a:latin typeface="Meiryo UI" panose="020B0604030504040204" pitchFamily="50" charset="-128"/>
                <a:ea typeface="Meiryo UI" panose="020B0604030504040204" pitchFamily="50" charset="-128"/>
              </a:rPr>
              <a:t>スクロールするとフィードでは広告が流れていってしまいますが、右側広告枠では画面右側に固定されているため、投稿をスクロールしても表示され続けるという特徴があります。</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1825</TotalTime>
  <Words>1355</Words>
  <Application>Microsoft Office PowerPoint</Application>
  <PresentationFormat>ユーザー設定</PresentationFormat>
  <Paragraphs>211</Paragraphs>
  <Slides>11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11</vt:i4>
      </vt:variant>
    </vt:vector>
  </HeadingPairs>
  <TitlesOfParts>
    <vt:vector size="15" baseType="lpstr">
      <vt:lpstr>游ゴシック</vt:lpstr>
      <vt:lpstr>Arial</vt:lpstr>
      <vt:lpstr>Meiryo UI</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SNS媒体資料</dc:title>
  <cp:lastModifiedBy>一哉 宍戸</cp:lastModifiedBy>
  <cp:revision>27</cp:revision>
  <dcterms:created xsi:type="dcterms:W3CDTF">2006-08-16T00:00:00Z</dcterms:created>
  <dcterms:modified xsi:type="dcterms:W3CDTF">2026-06-24T02:48:50Z</dcterms:modified>
  <dc:identifier>DAE9FZve07Q</dc:identifier>
</cp:coreProperties>
</file>