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media/image134.jpg" ContentType="image/jpeg"/>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media/image157.jpg" ContentType="image/jpeg"/>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4006" r:id="rId1"/>
  </p:sldMasterIdLst>
  <p:notesMasterIdLst>
    <p:notesMasterId r:id="rId13"/>
  </p:notesMasterIdLst>
  <p:handoutMasterIdLst>
    <p:handoutMasterId r:id="rId14"/>
  </p:handoutMasterIdLst>
  <p:sldIdLst>
    <p:sldId id="280" r:id="rId2"/>
    <p:sldId id="343" r:id="rId3"/>
    <p:sldId id="344" r:id="rId4"/>
    <p:sldId id="319" r:id="rId5"/>
    <p:sldId id="345" r:id="rId6"/>
    <p:sldId id="350" r:id="rId7"/>
    <p:sldId id="342" r:id="rId8"/>
    <p:sldId id="294" r:id="rId9"/>
    <p:sldId id="346" r:id="rId10"/>
    <p:sldId id="347" r:id="rId11"/>
    <p:sldId id="349" r:id="rId12"/>
  </p:sldIdLst>
  <p:sldSz cx="9906000" cy="6858000" type="A4"/>
  <p:notesSz cx="6797675" cy="9926638"/>
  <p:defaultTextStyle>
    <a:defPPr>
      <a:defRPr lang="ja-JP"/>
    </a:defPPr>
    <a:lvl1pPr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ＭＳ Ｐゴシック" panose="020B0600070205080204" pitchFamily="50" charset="-128"/>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ＭＳ Ｐゴシック" panose="020B0600070205080204" pitchFamily="50" charset="-128"/>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ＭＳ Ｐゴシック" panose="020B0600070205080204" pitchFamily="50" charset="-128"/>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ＭＳ Ｐゴシック" panose="020B0600070205080204" pitchFamily="50" charset="-128"/>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ＭＳ Ｐゴシック" panose="020B0600070205080204" pitchFamily="50" charset="-128"/>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4224">
          <p15:clr>
            <a:srgbClr val="A4A3A4"/>
          </p15:clr>
        </p15:guide>
        <p15:guide id="2" orient="horz" pos="686">
          <p15:clr>
            <a:srgbClr val="A4A3A4"/>
          </p15:clr>
        </p15:guide>
        <p15:guide id="3" pos="5887">
          <p15:clr>
            <a:srgbClr val="A4A3A4"/>
          </p15:clr>
        </p15:guide>
        <p15:guide id="4" pos="240">
          <p15:clr>
            <a:srgbClr val="A4A3A4"/>
          </p15:clr>
        </p15:guide>
        <p15:guide id="5" pos="5864">
          <p15:clr>
            <a:srgbClr val="A4A3A4"/>
          </p15:clr>
        </p15:guide>
        <p15:guide id="6" orient="horz" pos="414">
          <p15:clr>
            <a:srgbClr val="A4A3A4"/>
          </p15:clr>
        </p15:guide>
      </p15:sldGuideLst>
    </p:ext>
    <p:ext uri="{2D200454-40CA-4A62-9FC3-DE9A4176ACB9}">
      <p15:notesGuideLst xmlns:p15="http://schemas.microsoft.com/office/powerpoint/2012/main">
        <p15:guide id="1" orient="horz" pos="3127">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2828"/>
    <a:srgbClr val="EDE4D5"/>
    <a:srgbClr val="655320"/>
    <a:srgbClr val="AD8731"/>
    <a:srgbClr val="C39837"/>
    <a:srgbClr val="F39400"/>
    <a:srgbClr val="F0F3F4"/>
    <a:srgbClr val="E7EEF0"/>
    <a:srgbClr val="453C3A"/>
    <a:srgbClr val="EAF0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799B23B-EC83-4686-B30A-512413B5E67A}" styleName="淡色スタイル 3 - アクセント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165" autoAdjust="0"/>
    <p:restoredTop sz="83026" autoAdjust="0"/>
  </p:normalViewPr>
  <p:slideViewPr>
    <p:cSldViewPr snapToGrid="0">
      <p:cViewPr varScale="1">
        <p:scale>
          <a:sx n="79" d="100"/>
          <a:sy n="79" d="100"/>
        </p:scale>
        <p:origin x="1742" y="67"/>
      </p:cViewPr>
      <p:guideLst>
        <p:guide orient="horz" pos="4224"/>
        <p:guide orient="horz" pos="686"/>
        <p:guide pos="5887"/>
        <p:guide pos="240"/>
        <p:guide pos="5864"/>
        <p:guide orient="horz" pos="414"/>
      </p:guideLst>
    </p:cSldViewPr>
  </p:slideViewPr>
  <p:notesTextViewPr>
    <p:cViewPr>
      <p:scale>
        <a:sx n="3" d="2"/>
        <a:sy n="3" d="2"/>
      </p:scale>
      <p:origin x="0" y="0"/>
    </p:cViewPr>
  </p:notesTextViewPr>
  <p:sorterViewPr>
    <p:cViewPr>
      <p:scale>
        <a:sx n="100" d="100"/>
        <a:sy n="100" d="100"/>
      </p:scale>
      <p:origin x="0" y="-4220"/>
    </p:cViewPr>
  </p:sorterViewPr>
  <p:notesViewPr>
    <p:cSldViewPr snapToGrid="0">
      <p:cViewPr varScale="1">
        <p:scale>
          <a:sx n="61" d="100"/>
          <a:sy n="61" d="100"/>
        </p:scale>
        <p:origin x="3378" y="72"/>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C7CBFD17-ED70-4E78-9B49-80DA2FA311E2}"/>
              </a:ext>
            </a:extLst>
          </p:cNvPr>
          <p:cNvSpPr>
            <a:spLocks noGrp="1"/>
          </p:cNvSpPr>
          <p:nvPr>
            <p:ph type="hdr" sz="quarter"/>
          </p:nvPr>
        </p:nvSpPr>
        <p:spPr>
          <a:xfrm>
            <a:off x="0" y="0"/>
            <a:ext cx="2946400" cy="496888"/>
          </a:xfrm>
          <a:prstGeom prst="rect">
            <a:avLst/>
          </a:prstGeom>
        </p:spPr>
        <p:txBody>
          <a:bodyPr vert="horz" lIns="92108" tIns="46054" rIns="92108" bIns="46054"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ー 2">
            <a:extLst>
              <a:ext uri="{FF2B5EF4-FFF2-40B4-BE49-F238E27FC236}">
                <a16:creationId xmlns:a16="http://schemas.microsoft.com/office/drawing/2014/main" id="{788D1A03-13C2-4F1C-AFF1-20494CC1035D}"/>
              </a:ext>
            </a:extLst>
          </p:cNvPr>
          <p:cNvSpPr>
            <a:spLocks noGrp="1"/>
          </p:cNvSpPr>
          <p:nvPr>
            <p:ph type="dt" sz="quarter" idx="1"/>
          </p:nvPr>
        </p:nvSpPr>
        <p:spPr>
          <a:xfrm>
            <a:off x="3849688" y="0"/>
            <a:ext cx="2946400" cy="496888"/>
          </a:xfrm>
          <a:prstGeom prst="rect">
            <a:avLst/>
          </a:prstGeom>
        </p:spPr>
        <p:txBody>
          <a:bodyPr vert="horz" lIns="92108" tIns="46054" rIns="92108" bIns="46054" rtlCol="0"/>
          <a:lstStyle>
            <a:lvl1pPr algn="r" eaLnBrk="1" fontAlgn="auto" hangingPunct="1">
              <a:spcBef>
                <a:spcPts val="0"/>
              </a:spcBef>
              <a:spcAft>
                <a:spcPts val="0"/>
              </a:spcAft>
              <a:defRPr sz="1200">
                <a:latin typeface="+mn-lt"/>
                <a:ea typeface="+mn-ea"/>
              </a:defRPr>
            </a:lvl1pPr>
          </a:lstStyle>
          <a:p>
            <a:pPr>
              <a:defRPr/>
            </a:pPr>
            <a:fld id="{7DFBB216-E930-4DE0-8342-201CA9EE78CA}" type="datetimeFigureOut">
              <a:rPr lang="ja-JP" altLang="en-US"/>
              <a:pPr>
                <a:defRPr/>
              </a:pPr>
              <a:t>2026/6/26</a:t>
            </a:fld>
            <a:endParaRPr lang="ja-JP" altLang="en-US"/>
          </a:p>
        </p:txBody>
      </p:sp>
      <p:sp>
        <p:nvSpPr>
          <p:cNvPr id="4" name="フッター プレースホルダー 3">
            <a:extLst>
              <a:ext uri="{FF2B5EF4-FFF2-40B4-BE49-F238E27FC236}">
                <a16:creationId xmlns:a16="http://schemas.microsoft.com/office/drawing/2014/main" id="{DB4B82A5-34CE-4F7A-B8EA-552123BADC77}"/>
              </a:ext>
            </a:extLst>
          </p:cNvPr>
          <p:cNvSpPr>
            <a:spLocks noGrp="1"/>
          </p:cNvSpPr>
          <p:nvPr>
            <p:ph type="ftr" sz="quarter" idx="2"/>
          </p:nvPr>
        </p:nvSpPr>
        <p:spPr>
          <a:xfrm>
            <a:off x="0" y="9428163"/>
            <a:ext cx="2946400" cy="496887"/>
          </a:xfrm>
          <a:prstGeom prst="rect">
            <a:avLst/>
          </a:prstGeom>
        </p:spPr>
        <p:txBody>
          <a:bodyPr vert="horz" lIns="92108" tIns="46054" rIns="92108" bIns="46054" rtlCol="0" anchor="b"/>
          <a:lstStyle>
            <a:lvl1pPr algn="l" eaLnBrk="1" fontAlgn="auto" hangingPunct="1">
              <a:spcBef>
                <a:spcPts val="0"/>
              </a:spcBef>
              <a:spcAft>
                <a:spcPts val="0"/>
              </a:spcAft>
              <a:defRPr sz="1200">
                <a:latin typeface="+mn-lt"/>
                <a:ea typeface="+mn-ea"/>
              </a:defRPr>
            </a:lvl1pPr>
          </a:lstStyle>
          <a:p>
            <a:pPr>
              <a:defRPr/>
            </a:pPr>
            <a:r>
              <a:rPr lang="ja-JP" altLang="en-US"/>
              <a:t>あああ</a:t>
            </a:r>
          </a:p>
        </p:txBody>
      </p:sp>
      <p:sp>
        <p:nvSpPr>
          <p:cNvPr id="5" name="スライド番号プレースホルダー 4">
            <a:extLst>
              <a:ext uri="{FF2B5EF4-FFF2-40B4-BE49-F238E27FC236}">
                <a16:creationId xmlns:a16="http://schemas.microsoft.com/office/drawing/2014/main" id="{163A9423-FB90-4F70-A314-34B54C3D4C75}"/>
              </a:ext>
            </a:extLst>
          </p:cNvPr>
          <p:cNvSpPr>
            <a:spLocks noGrp="1"/>
          </p:cNvSpPr>
          <p:nvPr>
            <p:ph type="sldNum" sz="quarter" idx="3"/>
          </p:nvPr>
        </p:nvSpPr>
        <p:spPr>
          <a:xfrm>
            <a:off x="3849688" y="9428163"/>
            <a:ext cx="2946400" cy="496887"/>
          </a:xfrm>
          <a:prstGeom prst="rect">
            <a:avLst/>
          </a:prstGeom>
        </p:spPr>
        <p:txBody>
          <a:bodyPr vert="horz" wrap="square" lIns="92108" tIns="46054" rIns="92108" bIns="46054"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C6E3FC75-F389-4C08-91FF-624DECAD5CCE}" type="slidenum">
              <a:rPr lang="ja-JP" altLang="en-US"/>
              <a:pPr>
                <a:defRPr/>
              </a:pPr>
              <a:t>‹#›</a:t>
            </a:fld>
            <a:endParaRPr lang="ja-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D8E04E7-0CB6-481C-8017-FE011DF58099}"/>
              </a:ext>
            </a:extLst>
          </p:cNvPr>
          <p:cNvSpPr>
            <a:spLocks noGrp="1"/>
          </p:cNvSpPr>
          <p:nvPr>
            <p:ph type="hdr" sz="quarter"/>
          </p:nvPr>
        </p:nvSpPr>
        <p:spPr>
          <a:xfrm>
            <a:off x="0" y="0"/>
            <a:ext cx="2946400" cy="496888"/>
          </a:xfrm>
          <a:prstGeom prst="rect">
            <a:avLst/>
          </a:prstGeom>
        </p:spPr>
        <p:txBody>
          <a:bodyPr vert="horz" lIns="92108" tIns="46054" rIns="92108" bIns="46054" rtlCol="0"/>
          <a:lstStyle>
            <a:lvl1pPr algn="l" eaLnBrk="1" fontAlgn="auto" hangingPunct="1">
              <a:spcBef>
                <a:spcPts val="0"/>
              </a:spcBef>
              <a:spcAft>
                <a:spcPts val="0"/>
              </a:spcAft>
              <a:defRPr sz="1200">
                <a:latin typeface="+mn-lt"/>
                <a:ea typeface="+mn-ea"/>
              </a:defRPr>
            </a:lvl1pPr>
          </a:lstStyle>
          <a:p>
            <a:pPr>
              <a:defRPr/>
            </a:pPr>
            <a:endParaRPr lang="ja-JP" altLang="en-US"/>
          </a:p>
        </p:txBody>
      </p:sp>
      <p:sp>
        <p:nvSpPr>
          <p:cNvPr id="3" name="日付プレースホルダー 2">
            <a:extLst>
              <a:ext uri="{FF2B5EF4-FFF2-40B4-BE49-F238E27FC236}">
                <a16:creationId xmlns:a16="http://schemas.microsoft.com/office/drawing/2014/main" id="{23EAFF8B-6490-4436-8F17-1DC2D3C5722B}"/>
              </a:ext>
            </a:extLst>
          </p:cNvPr>
          <p:cNvSpPr>
            <a:spLocks noGrp="1"/>
          </p:cNvSpPr>
          <p:nvPr>
            <p:ph type="dt" idx="1"/>
          </p:nvPr>
        </p:nvSpPr>
        <p:spPr>
          <a:xfrm>
            <a:off x="3849688" y="0"/>
            <a:ext cx="2946400" cy="496888"/>
          </a:xfrm>
          <a:prstGeom prst="rect">
            <a:avLst/>
          </a:prstGeom>
        </p:spPr>
        <p:txBody>
          <a:bodyPr vert="horz" lIns="92108" tIns="46054" rIns="92108" bIns="46054" rtlCol="0"/>
          <a:lstStyle>
            <a:lvl1pPr algn="r" eaLnBrk="1" fontAlgn="auto" hangingPunct="1">
              <a:spcBef>
                <a:spcPts val="0"/>
              </a:spcBef>
              <a:spcAft>
                <a:spcPts val="0"/>
              </a:spcAft>
              <a:defRPr sz="1200">
                <a:latin typeface="+mn-lt"/>
                <a:ea typeface="+mn-ea"/>
              </a:defRPr>
            </a:lvl1pPr>
          </a:lstStyle>
          <a:p>
            <a:pPr>
              <a:defRPr/>
            </a:pPr>
            <a:fld id="{98E3C879-99D1-4F38-9204-6B26093391E0}" type="datetimeFigureOut">
              <a:rPr lang="ja-JP" altLang="en-US"/>
              <a:pPr>
                <a:defRPr/>
              </a:pPr>
              <a:t>2026/6/26</a:t>
            </a:fld>
            <a:endParaRPr lang="ja-JP" altLang="en-US"/>
          </a:p>
        </p:txBody>
      </p:sp>
      <p:sp>
        <p:nvSpPr>
          <p:cNvPr id="4" name="スライド イメージ プレースホルダー 3">
            <a:extLst>
              <a:ext uri="{FF2B5EF4-FFF2-40B4-BE49-F238E27FC236}">
                <a16:creationId xmlns:a16="http://schemas.microsoft.com/office/drawing/2014/main" id="{22BA2785-F8B3-44F6-9355-F485D403E7C1}"/>
              </a:ext>
            </a:extLst>
          </p:cNvPr>
          <p:cNvSpPr>
            <a:spLocks noGrp="1" noRot="1" noChangeAspect="1"/>
          </p:cNvSpPr>
          <p:nvPr>
            <p:ph type="sldImg" idx="2"/>
          </p:nvPr>
        </p:nvSpPr>
        <p:spPr>
          <a:xfrm>
            <a:off x="709613" y="744538"/>
            <a:ext cx="5378450" cy="3722687"/>
          </a:xfrm>
          <a:prstGeom prst="rect">
            <a:avLst/>
          </a:prstGeom>
          <a:noFill/>
          <a:ln w="12700">
            <a:solidFill>
              <a:prstClr val="black"/>
            </a:solidFill>
          </a:ln>
        </p:spPr>
        <p:txBody>
          <a:bodyPr vert="horz" lIns="92108" tIns="46054" rIns="92108" bIns="46054" rtlCol="0" anchor="ctr"/>
          <a:lstStyle/>
          <a:p>
            <a:pPr lvl="0"/>
            <a:endParaRPr lang="ja-JP" altLang="en-US" noProof="0"/>
          </a:p>
        </p:txBody>
      </p:sp>
      <p:sp>
        <p:nvSpPr>
          <p:cNvPr id="5" name="ノート プレースホルダー 4">
            <a:extLst>
              <a:ext uri="{FF2B5EF4-FFF2-40B4-BE49-F238E27FC236}">
                <a16:creationId xmlns:a16="http://schemas.microsoft.com/office/drawing/2014/main" id="{85407C4B-356C-4969-807C-D83F1F4663A8}"/>
              </a:ext>
            </a:extLst>
          </p:cNvPr>
          <p:cNvSpPr>
            <a:spLocks noGrp="1"/>
          </p:cNvSpPr>
          <p:nvPr>
            <p:ph type="body" sz="quarter" idx="3"/>
          </p:nvPr>
        </p:nvSpPr>
        <p:spPr>
          <a:xfrm>
            <a:off x="679450" y="4714875"/>
            <a:ext cx="5438775" cy="4467225"/>
          </a:xfrm>
          <a:prstGeom prst="rect">
            <a:avLst/>
          </a:prstGeom>
        </p:spPr>
        <p:txBody>
          <a:bodyPr vert="horz" lIns="92108" tIns="46054" rIns="92108" bIns="46054"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AD43A7D9-A9B4-47F5-962E-5225DC3CF4B3}"/>
              </a:ext>
            </a:extLst>
          </p:cNvPr>
          <p:cNvSpPr>
            <a:spLocks noGrp="1"/>
          </p:cNvSpPr>
          <p:nvPr>
            <p:ph type="ftr" sz="quarter" idx="4"/>
          </p:nvPr>
        </p:nvSpPr>
        <p:spPr>
          <a:xfrm>
            <a:off x="0" y="9428163"/>
            <a:ext cx="2946400" cy="496887"/>
          </a:xfrm>
          <a:prstGeom prst="rect">
            <a:avLst/>
          </a:prstGeom>
        </p:spPr>
        <p:txBody>
          <a:bodyPr vert="horz" lIns="92108" tIns="46054" rIns="92108" bIns="46054" rtlCol="0" anchor="b"/>
          <a:lstStyle>
            <a:lvl1pPr algn="l" eaLnBrk="1" fontAlgn="auto" hangingPunct="1">
              <a:spcBef>
                <a:spcPts val="0"/>
              </a:spcBef>
              <a:spcAft>
                <a:spcPts val="0"/>
              </a:spcAft>
              <a:defRPr sz="1200">
                <a:latin typeface="+mn-lt"/>
                <a:ea typeface="+mn-ea"/>
              </a:defRPr>
            </a:lvl1pPr>
          </a:lstStyle>
          <a:p>
            <a:pPr>
              <a:defRPr/>
            </a:pPr>
            <a:r>
              <a:rPr lang="ja-JP" altLang="en-US"/>
              <a:t>あああ</a:t>
            </a:r>
          </a:p>
        </p:txBody>
      </p:sp>
      <p:sp>
        <p:nvSpPr>
          <p:cNvPr id="7" name="スライド番号プレースホルダー 6">
            <a:extLst>
              <a:ext uri="{FF2B5EF4-FFF2-40B4-BE49-F238E27FC236}">
                <a16:creationId xmlns:a16="http://schemas.microsoft.com/office/drawing/2014/main" id="{91314A7A-76FC-4868-8FF0-51D9F70A355D}"/>
              </a:ext>
            </a:extLst>
          </p:cNvPr>
          <p:cNvSpPr>
            <a:spLocks noGrp="1"/>
          </p:cNvSpPr>
          <p:nvPr>
            <p:ph type="sldNum" sz="quarter" idx="5"/>
          </p:nvPr>
        </p:nvSpPr>
        <p:spPr>
          <a:xfrm>
            <a:off x="3849688" y="9428163"/>
            <a:ext cx="2946400" cy="496887"/>
          </a:xfrm>
          <a:prstGeom prst="rect">
            <a:avLst/>
          </a:prstGeom>
        </p:spPr>
        <p:txBody>
          <a:bodyPr vert="horz" wrap="square" lIns="92108" tIns="46054" rIns="92108" bIns="46054"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02FCFF76-2F43-4B4D-A8C6-AC542A4CD2E1}"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スライド イメージ プレースホルダー 1">
            <a:extLst>
              <a:ext uri="{FF2B5EF4-FFF2-40B4-BE49-F238E27FC236}">
                <a16:creationId xmlns:a16="http://schemas.microsoft.com/office/drawing/2014/main" id="{AFB6689E-25D5-42DC-A6C6-5113FBFFC4A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ノート プレースホルダー 2">
            <a:extLst>
              <a:ext uri="{FF2B5EF4-FFF2-40B4-BE49-F238E27FC236}">
                <a16:creationId xmlns:a16="http://schemas.microsoft.com/office/drawing/2014/main" id="{13E0462D-1732-41D3-83B7-E72AE8E750A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ja-JP"/>
              <a:t>PC</a:t>
            </a:r>
            <a:r>
              <a:rPr lang="ja-JP" altLang="en-US"/>
              <a:t>向け配信の</a:t>
            </a:r>
            <a:r>
              <a:rPr lang="en-US" altLang="ja-JP"/>
              <a:t>DN</a:t>
            </a:r>
            <a:r>
              <a:rPr lang="ja-JP" altLang="en-US"/>
              <a:t>、</a:t>
            </a:r>
            <a:r>
              <a:rPr lang="en-US" altLang="ja-JP"/>
              <a:t>SP</a:t>
            </a:r>
            <a:r>
              <a:rPr lang="ja-JP" altLang="en-US"/>
              <a:t>向け配信の</a:t>
            </a:r>
            <a:r>
              <a:rPr lang="en-US" altLang="ja-JP"/>
              <a:t>SN</a:t>
            </a:r>
            <a:r>
              <a:rPr lang="ja-JP" altLang="en-US"/>
              <a:t>があり、どちらの媒体も推奨物件価格帯は</a:t>
            </a:r>
            <a:r>
              <a:rPr lang="en-US" altLang="ja-JP"/>
              <a:t>5000</a:t>
            </a:r>
            <a:r>
              <a:rPr lang="ja-JP" altLang="en-US"/>
              <a:t>万円前後となっており、</a:t>
            </a:r>
            <a:endParaRPr lang="en-US" altLang="ja-JP"/>
          </a:p>
          <a:p>
            <a:r>
              <a:rPr lang="ja-JP" altLang="en-US"/>
              <a:t>基本メニューとカスタムメニューの</a:t>
            </a:r>
            <a:r>
              <a:rPr lang="en-US" altLang="ja-JP"/>
              <a:t>2</a:t>
            </a:r>
            <a:r>
              <a:rPr lang="ja-JP" altLang="en-US"/>
              <a:t>つがあります。後ほどそれぞれのメニューについてご説明いたします。</a:t>
            </a:r>
            <a:endParaRPr lang="en-US" altLang="ja-JP"/>
          </a:p>
          <a:p>
            <a:r>
              <a:rPr lang="en-US" altLang="ja-JP"/>
              <a:t>PN</a:t>
            </a:r>
            <a:r>
              <a:rPr lang="ja-JP" altLang="en-US"/>
              <a:t>も同様に</a:t>
            </a:r>
            <a:r>
              <a:rPr lang="en-US" altLang="ja-JP"/>
              <a:t>PC</a:t>
            </a:r>
            <a:r>
              <a:rPr lang="ja-JP" altLang="en-US"/>
              <a:t>と</a:t>
            </a:r>
            <a:r>
              <a:rPr lang="en-US" altLang="ja-JP"/>
              <a:t>SP</a:t>
            </a:r>
            <a:r>
              <a:rPr lang="ja-JP" altLang="en-US"/>
              <a:t>があります。物件価格帯別に</a:t>
            </a:r>
            <a:r>
              <a:rPr lang="en-US" altLang="ja-JP"/>
              <a:t>PC</a:t>
            </a:r>
            <a:r>
              <a:rPr lang="ja-JP" altLang="en-US"/>
              <a:t>には３つメニューがあり、</a:t>
            </a:r>
            <a:r>
              <a:rPr lang="en-US" altLang="ja-JP"/>
              <a:t>SP</a:t>
            </a:r>
            <a:r>
              <a:rPr lang="ja-JP" altLang="en-US"/>
              <a:t>は１つとなっております。</a:t>
            </a:r>
            <a:endParaRPr lang="en-US" altLang="ja-JP"/>
          </a:p>
          <a:p>
            <a:r>
              <a:rPr lang="ja-JP" altLang="en-US"/>
              <a:t>それぞれ物件価格帯によりメニューが異なります。</a:t>
            </a:r>
            <a:endParaRPr lang="en-US" altLang="ja-JP"/>
          </a:p>
        </p:txBody>
      </p:sp>
      <p:sp>
        <p:nvSpPr>
          <p:cNvPr id="8196" name="スライド番号プレースホルダー 3">
            <a:extLst>
              <a:ext uri="{FF2B5EF4-FFF2-40B4-BE49-F238E27FC236}">
                <a16:creationId xmlns:a16="http://schemas.microsoft.com/office/drawing/2014/main" id="{6B85A124-1186-43EA-B96A-CCB1F3BDEDC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CB2C13A7-6919-46E8-ABDE-F390B3EBBCE2}" type="slidenum">
              <a:rPr lang="ja-JP" altLang="en-US" smtClean="0">
                <a:latin typeface="Calibri" panose="020F0502020204030204" pitchFamily="34" charset="0"/>
              </a:rPr>
              <a:pPr/>
              <a:t>1</a:t>
            </a:fld>
            <a:endParaRPr lang="ja-JP"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79488" y="1241425"/>
            <a:ext cx="4838700" cy="3349625"/>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68CFA74-211D-4CB4-A222-B4D1D8744758}" type="slidenum">
              <a:rPr kumimoji="1" lang="ja-JP" altLang="en-US" smtClean="0"/>
              <a:t>10</a:t>
            </a:fld>
            <a:endParaRPr kumimoji="1" lang="ja-JP" altLang="en-US"/>
          </a:p>
        </p:txBody>
      </p:sp>
    </p:spTree>
    <p:extLst>
      <p:ext uri="{BB962C8B-B14F-4D97-AF65-F5344CB8AC3E}">
        <p14:creationId xmlns:p14="http://schemas.microsoft.com/office/powerpoint/2010/main" val="3224918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1CBA6D0E-63BB-412A-B165-23B433075DE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ノート プレースホルダー 2">
            <a:extLst>
              <a:ext uri="{FF2B5EF4-FFF2-40B4-BE49-F238E27FC236}">
                <a16:creationId xmlns:a16="http://schemas.microsoft.com/office/drawing/2014/main" id="{B02E207C-EA7D-4580-AC78-43ACC959490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a:t>こちら弊社の強みでもありますが、ブランドイメージを毀損するであろうドメインに対しては、ブラックリストに追加し、</a:t>
            </a:r>
            <a:endParaRPr lang="en-US" altLang="ja-JP"/>
          </a:p>
          <a:p>
            <a:r>
              <a:rPr lang="ja-JP" altLang="en-US"/>
              <a:t>配信をブロックします。</a:t>
            </a:r>
            <a:endParaRPr lang="en-US" altLang="ja-JP"/>
          </a:p>
          <a:p>
            <a:r>
              <a:rPr lang="ja-JP" altLang="en-US"/>
              <a:t>運用スタッフが人の目で確認し、問題ないと判断したドメインはホワイトリスト、問題ありと判断したドメインはブラックリストへ</a:t>
            </a:r>
            <a:endParaRPr lang="en-US" altLang="ja-JP"/>
          </a:p>
          <a:p>
            <a:r>
              <a:rPr lang="en-US" altLang="ja-JP"/>
              <a:t>100%</a:t>
            </a:r>
            <a:r>
              <a:rPr lang="ja-JP" altLang="en-US"/>
              <a:t>ではないですが、配信後も目視で確認を行い、配信停止から、開始を柔軟に行います。</a:t>
            </a:r>
          </a:p>
          <a:p>
            <a:endParaRPr lang="ja-JP" altLang="en-US"/>
          </a:p>
        </p:txBody>
      </p:sp>
      <p:sp>
        <p:nvSpPr>
          <p:cNvPr id="14340" name="スライド番号プレースホルダー 3">
            <a:extLst>
              <a:ext uri="{FF2B5EF4-FFF2-40B4-BE49-F238E27FC236}">
                <a16:creationId xmlns:a16="http://schemas.microsoft.com/office/drawing/2014/main" id="{112490D3-89F7-40AB-8147-B6DCE418B31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A0FDA90A-9FAF-4594-9AB8-AEA5E4730D11}" type="slidenum">
              <a:rPr lang="ja-JP" altLang="en-US" smtClean="0">
                <a:latin typeface="Calibri" panose="020F0502020204030204" pitchFamily="34" charset="0"/>
              </a:rPr>
              <a:pPr/>
              <a:t>2</a:t>
            </a:fld>
            <a:endParaRPr lang="ja-JP"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スライド イメージ プレースホルダー 1">
            <a:extLst>
              <a:ext uri="{FF2B5EF4-FFF2-40B4-BE49-F238E27FC236}">
                <a16:creationId xmlns:a16="http://schemas.microsoft.com/office/drawing/2014/main" id="{8F266E3D-8315-4798-9A0A-F2DB1285772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ノート プレースホルダー 2">
            <a:extLst>
              <a:ext uri="{FF2B5EF4-FFF2-40B4-BE49-F238E27FC236}">
                <a16:creationId xmlns:a16="http://schemas.microsoft.com/office/drawing/2014/main" id="{A66DE318-D4A4-491C-9D2B-9B4209F505D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ja-JP"/>
          </a:p>
        </p:txBody>
      </p:sp>
      <p:sp>
        <p:nvSpPr>
          <p:cNvPr id="10244" name="スライド番号プレースホルダー 3">
            <a:extLst>
              <a:ext uri="{FF2B5EF4-FFF2-40B4-BE49-F238E27FC236}">
                <a16:creationId xmlns:a16="http://schemas.microsoft.com/office/drawing/2014/main" id="{18104C73-5C18-4C90-B805-755D1596967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9128426A-B2AB-4BD0-B277-7F38EDF421B6}" type="slidenum">
              <a:rPr lang="ja-JP" altLang="en-US" smtClean="0">
                <a:latin typeface="Calibri" panose="020F0502020204030204" pitchFamily="34" charset="0"/>
              </a:rPr>
              <a:pPr/>
              <a:t>3</a:t>
            </a:fld>
            <a:endParaRPr lang="ja-JP"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スライド イメージ プレースホルダー 1">
            <a:extLst>
              <a:ext uri="{FF2B5EF4-FFF2-40B4-BE49-F238E27FC236}">
                <a16:creationId xmlns:a16="http://schemas.microsoft.com/office/drawing/2014/main" id="{CB146D33-CB2A-41A4-937A-2CB1C4124A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ノート プレースホルダー 2">
            <a:extLst>
              <a:ext uri="{FF2B5EF4-FFF2-40B4-BE49-F238E27FC236}">
                <a16:creationId xmlns:a16="http://schemas.microsoft.com/office/drawing/2014/main" id="{0D2AD5C2-BEDD-4A4F-A02D-E237369B348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ja-JP"/>
          </a:p>
        </p:txBody>
      </p:sp>
      <p:sp>
        <p:nvSpPr>
          <p:cNvPr id="12292" name="スライド番号プレースホルダー 3">
            <a:extLst>
              <a:ext uri="{FF2B5EF4-FFF2-40B4-BE49-F238E27FC236}">
                <a16:creationId xmlns:a16="http://schemas.microsoft.com/office/drawing/2014/main" id="{D40760C5-D66D-470D-8DC2-151EBA636B8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F6CA2CC5-E094-4B3F-884D-289C493C29F6}" type="slidenum">
              <a:rPr lang="ja-JP" altLang="en-US" smtClean="0">
                <a:latin typeface="Calibri" panose="020F0502020204030204" pitchFamily="34" charset="0"/>
              </a:rPr>
              <a:pPr/>
              <a:t>4</a:t>
            </a:fld>
            <a:endParaRPr lang="ja-JP"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スライド イメージ プレースホルダー 1">
            <a:extLst>
              <a:ext uri="{FF2B5EF4-FFF2-40B4-BE49-F238E27FC236}">
                <a16:creationId xmlns:a16="http://schemas.microsoft.com/office/drawing/2014/main" id="{CB146D33-CB2A-41A4-937A-2CB1C4124AC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ノート プレースホルダー 2">
            <a:extLst>
              <a:ext uri="{FF2B5EF4-FFF2-40B4-BE49-F238E27FC236}">
                <a16:creationId xmlns:a16="http://schemas.microsoft.com/office/drawing/2014/main" id="{0D2AD5C2-BEDD-4A4F-A02D-E237369B348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ja-JP"/>
          </a:p>
        </p:txBody>
      </p:sp>
      <p:sp>
        <p:nvSpPr>
          <p:cNvPr id="12292" name="スライド番号プレースホルダー 3">
            <a:extLst>
              <a:ext uri="{FF2B5EF4-FFF2-40B4-BE49-F238E27FC236}">
                <a16:creationId xmlns:a16="http://schemas.microsoft.com/office/drawing/2014/main" id="{D40760C5-D66D-470D-8DC2-151EBA636B8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F6CA2CC5-E094-4B3F-884D-289C493C29F6}" type="slidenum">
              <a:rPr lang="ja-JP" altLang="en-US" smtClean="0">
                <a:latin typeface="Calibri" panose="020F0502020204030204" pitchFamily="34" charset="0"/>
              </a:rPr>
              <a:pPr/>
              <a:t>5</a:t>
            </a:fld>
            <a:endParaRPr lang="ja-JP" altLang="en-US">
              <a:latin typeface="Calibri" panose="020F0502020204030204" pitchFamily="34" charset="0"/>
            </a:endParaRPr>
          </a:p>
        </p:txBody>
      </p:sp>
    </p:spTree>
    <p:extLst>
      <p:ext uri="{BB962C8B-B14F-4D97-AF65-F5344CB8AC3E}">
        <p14:creationId xmlns:p14="http://schemas.microsoft.com/office/powerpoint/2010/main" val="1882168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スライド イメージ プレースホルダー 1">
            <a:extLst>
              <a:ext uri="{FF2B5EF4-FFF2-40B4-BE49-F238E27FC236}">
                <a16:creationId xmlns:a16="http://schemas.microsoft.com/office/drawing/2014/main" id="{03E13019-5156-4D22-9CC4-75BE034E831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ノート プレースホルダー 2">
            <a:extLst>
              <a:ext uri="{FF2B5EF4-FFF2-40B4-BE49-F238E27FC236}">
                <a16:creationId xmlns:a16="http://schemas.microsoft.com/office/drawing/2014/main" id="{E4C1D1BD-560B-4B12-BC79-7282C38D025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a:t>レポートにつきましては、毎月月末までの実績を月初第</a:t>
            </a:r>
            <a:r>
              <a:rPr lang="en-US" altLang="ja-JP"/>
              <a:t>4</a:t>
            </a:r>
            <a:r>
              <a:rPr lang="ja-JP" altLang="en-US"/>
              <a:t>営業日にお送りさせていただきます。</a:t>
            </a:r>
            <a:endParaRPr lang="en-US" altLang="ja-JP"/>
          </a:p>
          <a:p>
            <a:r>
              <a:rPr lang="ja-JP" altLang="en-US"/>
              <a:t>ご入稿頂いたクリエイティブ毎の報告となります。</a:t>
            </a:r>
            <a:endParaRPr lang="en-US" altLang="ja-JP"/>
          </a:p>
          <a:p>
            <a:r>
              <a:rPr lang="ja-JP" altLang="en-US"/>
              <a:t>設定したキーワードや、クリエイティブ毎の報告はできませんので、ご了承ください</a:t>
            </a:r>
            <a:endParaRPr lang="en-US" altLang="ja-JP"/>
          </a:p>
          <a:p>
            <a:r>
              <a:rPr lang="en-US" altLang="ja-JP"/>
              <a:t>(</a:t>
            </a:r>
            <a:r>
              <a:rPr lang="ja-JP" altLang="en-US"/>
              <a:t>全案件の管理を一ポータルとやってしまっているため</a:t>
            </a:r>
            <a:r>
              <a:rPr lang="en-US" altLang="ja-JP"/>
              <a:t>)</a:t>
            </a:r>
          </a:p>
          <a:p>
            <a:endParaRPr lang="ja-JP" altLang="en-US"/>
          </a:p>
        </p:txBody>
      </p:sp>
      <p:sp>
        <p:nvSpPr>
          <p:cNvPr id="18436" name="スライド番号プレースホルダー 3">
            <a:extLst>
              <a:ext uri="{FF2B5EF4-FFF2-40B4-BE49-F238E27FC236}">
                <a16:creationId xmlns:a16="http://schemas.microsoft.com/office/drawing/2014/main" id="{BD909462-F684-4FA9-AFFF-C0C02FB388E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B8D5FE43-E2CA-4041-9939-6E3CB483DEAF}" type="slidenum">
              <a:rPr lang="ja-JP" altLang="en-US" smtClean="0">
                <a:latin typeface="Calibri" panose="020F0502020204030204" pitchFamily="34" charset="0"/>
              </a:rPr>
              <a:pPr/>
              <a:t>6</a:t>
            </a:fld>
            <a:endParaRPr lang="ja-JP" altLang="en-US">
              <a:latin typeface="Calibri" panose="020F0502020204030204" pitchFamily="34" charset="0"/>
            </a:endParaRPr>
          </a:p>
        </p:txBody>
      </p:sp>
    </p:spTree>
    <p:extLst>
      <p:ext uri="{BB962C8B-B14F-4D97-AF65-F5344CB8AC3E}">
        <p14:creationId xmlns:p14="http://schemas.microsoft.com/office/powerpoint/2010/main" val="29863506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スライド イメージ プレースホルダー 1">
            <a:extLst>
              <a:ext uri="{FF2B5EF4-FFF2-40B4-BE49-F238E27FC236}">
                <a16:creationId xmlns:a16="http://schemas.microsoft.com/office/drawing/2014/main" id="{49D6CB84-03A9-4969-87AF-D5ABE7413C5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ノート プレースホルダー 2">
            <a:extLst>
              <a:ext uri="{FF2B5EF4-FFF2-40B4-BE49-F238E27FC236}">
                <a16:creationId xmlns:a16="http://schemas.microsoft.com/office/drawing/2014/main" id="{75C3CF7D-FA9B-4213-A14A-F12C41A9D6B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a:t>ご入稿頂くバナーのサイズです。いずれも全てご入稿いただければと思います。</a:t>
            </a:r>
            <a:endParaRPr lang="en-US" altLang="ja-JP"/>
          </a:p>
          <a:p>
            <a:r>
              <a:rPr lang="ja-JP" altLang="en-US"/>
              <a:t>ご入稿いただきタグ設置完了後から</a:t>
            </a:r>
            <a:r>
              <a:rPr lang="en-US" altLang="ja-JP"/>
              <a:t>3</a:t>
            </a:r>
            <a:r>
              <a:rPr lang="ja-JP" altLang="en-US"/>
              <a:t>営業日後の配信開始が目安となっております。</a:t>
            </a:r>
            <a:endParaRPr lang="en-US" altLang="ja-JP"/>
          </a:p>
          <a:p>
            <a:r>
              <a:rPr lang="ja-JP" altLang="en-US"/>
              <a:t>ご導入が早くに決まっていれば、すぐにタグを全ページへ設置頂けますとマーク数が増え、</a:t>
            </a:r>
            <a:endParaRPr lang="en-US" altLang="ja-JP"/>
          </a:p>
          <a:p>
            <a:r>
              <a:rPr lang="ja-JP" altLang="en-US"/>
              <a:t>配信精度が向上しますので、よろしくお願いいたします。</a:t>
            </a:r>
            <a:endParaRPr lang="en-US" altLang="ja-JP"/>
          </a:p>
          <a:p>
            <a:endParaRPr lang="ja-JP" altLang="en-US"/>
          </a:p>
        </p:txBody>
      </p:sp>
      <p:sp>
        <p:nvSpPr>
          <p:cNvPr id="16388" name="スライド番号プレースホルダー 3">
            <a:extLst>
              <a:ext uri="{FF2B5EF4-FFF2-40B4-BE49-F238E27FC236}">
                <a16:creationId xmlns:a16="http://schemas.microsoft.com/office/drawing/2014/main" id="{E08812B1-6DD2-4832-9658-305437D13E84}"/>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D5FECAF7-72DC-4358-AC72-32C505BABE52}" type="slidenum">
              <a:rPr lang="ja-JP" altLang="en-US" smtClean="0">
                <a:latin typeface="Calibri" panose="020F0502020204030204" pitchFamily="34" charset="0"/>
              </a:rPr>
              <a:pPr/>
              <a:t>7</a:t>
            </a:fld>
            <a:endParaRPr lang="ja-JP" altLang="en-US">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79488" y="1241425"/>
            <a:ext cx="4838700" cy="3349625"/>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68CFA74-211D-4CB4-A222-B4D1D8744758}" type="slidenum">
              <a:rPr kumimoji="1" lang="ja-JP" altLang="en-US" smtClean="0"/>
              <a:t>8</a:t>
            </a:fld>
            <a:endParaRPr kumimoji="1" lang="ja-JP" altLang="en-US"/>
          </a:p>
        </p:txBody>
      </p:sp>
    </p:spTree>
    <p:extLst>
      <p:ext uri="{BB962C8B-B14F-4D97-AF65-F5344CB8AC3E}">
        <p14:creationId xmlns:p14="http://schemas.microsoft.com/office/powerpoint/2010/main" val="25064196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79488" y="1241425"/>
            <a:ext cx="4838700" cy="3349625"/>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68CFA74-211D-4CB4-A222-B4D1D8744758}" type="slidenum">
              <a:rPr kumimoji="1" lang="ja-JP" altLang="en-US" smtClean="0"/>
              <a:t>9</a:t>
            </a:fld>
            <a:endParaRPr kumimoji="1" lang="ja-JP" altLang="en-US"/>
          </a:p>
        </p:txBody>
      </p:sp>
    </p:spTree>
    <p:extLst>
      <p:ext uri="{BB962C8B-B14F-4D97-AF65-F5344CB8AC3E}">
        <p14:creationId xmlns:p14="http://schemas.microsoft.com/office/powerpoint/2010/main" val="478484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238250" y="1122363"/>
            <a:ext cx="7429500" cy="2387600"/>
          </a:xfrm>
          <a:prstGeom prst="rect">
            <a:avLst/>
          </a:prstGeom>
        </p:spPr>
        <p:txBody>
          <a:bodyPr anchor="b"/>
          <a:lstStyle>
            <a:lvl1pPr algn="ctr">
              <a:defRPr sz="6000"/>
            </a:lvl1pPr>
          </a:lstStyle>
          <a:p>
            <a:r>
              <a:rPr lang="ja-JP" altLang="en-US"/>
              <a:t>マスター タイトルの書式設定</a:t>
            </a:r>
          </a:p>
        </p:txBody>
      </p:sp>
    </p:spTree>
    <p:extLst>
      <p:ext uri="{BB962C8B-B14F-4D97-AF65-F5344CB8AC3E}">
        <p14:creationId xmlns:p14="http://schemas.microsoft.com/office/powerpoint/2010/main" val="22189481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cxnSp>
        <p:nvCxnSpPr>
          <p:cNvPr id="3" name="直線コネクタ 2">
            <a:extLst>
              <a:ext uri="{FF2B5EF4-FFF2-40B4-BE49-F238E27FC236}">
                <a16:creationId xmlns:a16="http://schemas.microsoft.com/office/drawing/2014/main" id="{43D7B0B3-C650-4BF9-ACBD-19EE9BA2497D}"/>
              </a:ext>
            </a:extLst>
          </p:cNvPr>
          <p:cNvCxnSpPr/>
          <p:nvPr userDrawn="1"/>
        </p:nvCxnSpPr>
        <p:spPr>
          <a:xfrm>
            <a:off x="381000" y="690563"/>
            <a:ext cx="9525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正方形/長方形 4">
            <a:extLst>
              <a:ext uri="{FF2B5EF4-FFF2-40B4-BE49-F238E27FC236}">
                <a16:creationId xmlns:a16="http://schemas.microsoft.com/office/drawing/2014/main" id="{F522E73D-BA5F-4898-BF72-E5B601A61B05}"/>
              </a:ext>
            </a:extLst>
          </p:cNvPr>
          <p:cNvSpPr/>
          <p:nvPr userDrawn="1"/>
        </p:nvSpPr>
        <p:spPr>
          <a:xfrm>
            <a:off x="0" y="0"/>
            <a:ext cx="9906000" cy="209550"/>
          </a:xfrm>
          <a:prstGeom prst="rect">
            <a:avLst/>
          </a:prstGeom>
          <a:gradFill flip="none" rotWithShape="1">
            <a:gsLst>
              <a:gs pos="0">
                <a:srgbClr val="C39837">
                  <a:shade val="30000"/>
                  <a:satMod val="115000"/>
                </a:srgbClr>
              </a:gs>
              <a:gs pos="50000">
                <a:srgbClr val="C39837">
                  <a:shade val="67500"/>
                  <a:satMod val="115000"/>
                </a:srgbClr>
              </a:gs>
              <a:gs pos="100000">
                <a:srgbClr val="C39837">
                  <a:shade val="100000"/>
                  <a:satMod val="115000"/>
                </a:srgbClr>
              </a:gs>
            </a:gsLst>
            <a:lin ang="2700000" scaled="1"/>
            <a:tileRect/>
          </a:gradFill>
          <a:ln/>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ja-JP" altLang="en-US"/>
          </a:p>
        </p:txBody>
      </p:sp>
      <p:sp>
        <p:nvSpPr>
          <p:cNvPr id="2" name="タイトル 1"/>
          <p:cNvSpPr>
            <a:spLocks noGrp="1"/>
          </p:cNvSpPr>
          <p:nvPr>
            <p:ph type="title"/>
          </p:nvPr>
        </p:nvSpPr>
        <p:spPr>
          <a:xfrm>
            <a:off x="389210" y="289227"/>
            <a:ext cx="8543925" cy="403359"/>
          </a:xfrm>
          <a:prstGeom prst="rect">
            <a:avLst/>
          </a:prstGeom>
        </p:spPr>
        <p:txBody>
          <a:bodyPr lIns="0" tIns="72000"/>
          <a:lstStyle>
            <a:lvl1pPr>
              <a:defRPr sz="1800" b="1"/>
            </a:lvl1pPr>
          </a:lstStyle>
          <a:p>
            <a:r>
              <a:rPr lang="ja-JP" altLang="en-US" dirty="0"/>
              <a:t>マスター タイトルの書式設定</a:t>
            </a:r>
          </a:p>
        </p:txBody>
      </p:sp>
      <p:sp>
        <p:nvSpPr>
          <p:cNvPr id="6" name="Holder 2">
            <a:extLst>
              <a:ext uri="{FF2B5EF4-FFF2-40B4-BE49-F238E27FC236}">
                <a16:creationId xmlns:a16="http://schemas.microsoft.com/office/drawing/2014/main" id="{907363EB-B0D5-2830-CEF5-1D7963EB58E8}"/>
              </a:ext>
            </a:extLst>
          </p:cNvPr>
          <p:cNvSpPr txBox="1">
            <a:spLocks/>
          </p:cNvSpPr>
          <p:nvPr userDrawn="1"/>
        </p:nvSpPr>
        <p:spPr>
          <a:xfrm>
            <a:off x="7859396" y="6710046"/>
            <a:ext cx="1703704" cy="108584"/>
          </a:xfrm>
          <a:prstGeom prst="rect">
            <a:avLst/>
          </a:prstGeom>
        </p:spPr>
        <p:txBody>
          <a:bodyPr lIns="0" tIns="0" rIns="0" bIns="0"/>
          <a:lstStyle>
            <a:defPPr>
              <a:defRPr kern="0"/>
            </a:defPPr>
            <a:lvl1pPr>
              <a:defRPr sz="600" b="0" i="0">
                <a:solidFill>
                  <a:srgbClr val="58595B"/>
                </a:solidFill>
                <a:latin typeface="Tw Cen MT"/>
                <a:cs typeface="Tw Cen MT"/>
              </a:defRPr>
            </a:lvl1pPr>
          </a:lstStyle>
          <a:p>
            <a:pPr marL="12700">
              <a:spcBef>
                <a:spcPts val="10"/>
              </a:spcBef>
            </a:pPr>
            <a:r>
              <a:rPr lang="en" dirty="0"/>
              <a:t>Copyright</a:t>
            </a:r>
            <a:r>
              <a:rPr lang="en" spc="-5" dirty="0"/>
              <a:t> </a:t>
            </a:r>
            <a:r>
              <a:rPr lang="en" dirty="0"/>
              <a:t>(c) Dream Nexus </a:t>
            </a:r>
            <a:r>
              <a:rPr lang="en" spc="-10" dirty="0"/>
              <a:t>Co.,Ltd.</a:t>
            </a:r>
            <a:r>
              <a:rPr lang="en" spc="-5" dirty="0"/>
              <a:t> </a:t>
            </a:r>
            <a:r>
              <a:rPr lang="en" dirty="0"/>
              <a:t>All Rights </a:t>
            </a:r>
            <a:r>
              <a:rPr lang="en" spc="-10" dirty="0"/>
              <a:t>Reserved.</a:t>
            </a:r>
          </a:p>
        </p:txBody>
      </p:sp>
      <p:sp>
        <p:nvSpPr>
          <p:cNvPr id="4" name="テキスト ボックス 3">
            <a:extLst>
              <a:ext uri="{FF2B5EF4-FFF2-40B4-BE49-F238E27FC236}">
                <a16:creationId xmlns:a16="http://schemas.microsoft.com/office/drawing/2014/main" id="{F9CD684A-19FF-D6BC-174C-75F2FAE79750}"/>
              </a:ext>
            </a:extLst>
          </p:cNvPr>
          <p:cNvSpPr txBox="1">
            <a:spLocks noChangeArrowheads="1"/>
          </p:cNvSpPr>
          <p:nvPr userDrawn="1"/>
        </p:nvSpPr>
        <p:spPr bwMode="auto">
          <a:xfrm>
            <a:off x="9563100" y="6656388"/>
            <a:ext cx="355600" cy="215900"/>
          </a:xfrm>
          <a:prstGeom prst="rect">
            <a:avLst/>
          </a:prstGeom>
          <a:noFill/>
          <a:ln>
            <a:noFill/>
          </a:ln>
        </p:spPr>
        <p:txBody>
          <a:bodyPr wrap="square">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pPr>
              <a:defRPr/>
            </a:pPr>
            <a:fld id="{C9AB3FF9-D468-4B33-8965-B070CB78BDDB}" type="slidenum">
              <a:rPr lang="ja-JP" altLang="en-US" sz="800" smtClean="0">
                <a:latin typeface="メイリオ" panose="020B0604030504040204" pitchFamily="50" charset="-128"/>
                <a:ea typeface="メイリオ" panose="020B0604030504040204" pitchFamily="50" charset="-128"/>
              </a:rPr>
              <a:pPr>
                <a:defRPr/>
              </a:pPr>
              <a:t>‹#›</a:t>
            </a:fld>
            <a:endParaRPr lang="ja-JP" altLang="en-US" sz="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985743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75506E6D-0C91-412A-A43F-1211CD74264D}"/>
              </a:ext>
            </a:extLst>
          </p:cNvPr>
          <p:cNvSpPr/>
          <p:nvPr userDrawn="1"/>
        </p:nvSpPr>
        <p:spPr>
          <a:xfrm>
            <a:off x="0" y="0"/>
            <a:ext cx="9906000" cy="209550"/>
          </a:xfrm>
          <a:prstGeom prst="rect">
            <a:avLst/>
          </a:prstGeom>
          <a:gradFill flip="none" rotWithShape="1">
            <a:gsLst>
              <a:gs pos="0">
                <a:srgbClr val="C39837">
                  <a:shade val="30000"/>
                  <a:satMod val="115000"/>
                </a:srgbClr>
              </a:gs>
              <a:gs pos="50000">
                <a:srgbClr val="C39837">
                  <a:shade val="67500"/>
                  <a:satMod val="115000"/>
                </a:srgbClr>
              </a:gs>
              <a:gs pos="100000">
                <a:srgbClr val="C39837">
                  <a:shade val="100000"/>
                  <a:satMod val="115000"/>
                </a:srgbClr>
              </a:gs>
            </a:gsLst>
            <a:lin ang="2700000" scaled="1"/>
            <a:tileRect/>
          </a:gradFill>
          <a:ln/>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ja-JP" altLang="en-US"/>
          </a:p>
        </p:txBody>
      </p:sp>
      <p:cxnSp>
        <p:nvCxnSpPr>
          <p:cNvPr id="4" name="直線コネクタ 3">
            <a:extLst>
              <a:ext uri="{FF2B5EF4-FFF2-40B4-BE49-F238E27FC236}">
                <a16:creationId xmlns:a16="http://schemas.microsoft.com/office/drawing/2014/main" id="{A5F7761B-B240-409D-A718-BFD07C102961}"/>
              </a:ext>
            </a:extLst>
          </p:cNvPr>
          <p:cNvCxnSpPr/>
          <p:nvPr userDrawn="1"/>
        </p:nvCxnSpPr>
        <p:spPr>
          <a:xfrm>
            <a:off x="381000" y="690563"/>
            <a:ext cx="9525000"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 name="タイトル 1"/>
          <p:cNvSpPr>
            <a:spLocks noGrp="1"/>
          </p:cNvSpPr>
          <p:nvPr>
            <p:ph type="title"/>
          </p:nvPr>
        </p:nvSpPr>
        <p:spPr>
          <a:xfrm>
            <a:off x="389210" y="289227"/>
            <a:ext cx="8543925" cy="403359"/>
          </a:xfrm>
          <a:prstGeom prst="rect">
            <a:avLst/>
          </a:prstGeom>
        </p:spPr>
        <p:txBody>
          <a:bodyPr lIns="0" tIns="108000"/>
          <a:lstStyle>
            <a:lvl1pPr>
              <a:defRPr sz="1800" b="1"/>
            </a:lvl1pPr>
          </a:lstStyle>
          <a:p>
            <a:r>
              <a:rPr lang="ja-JP" altLang="en-US" dirty="0"/>
              <a:t>マスター タイトルの書式設定</a:t>
            </a:r>
          </a:p>
        </p:txBody>
      </p:sp>
      <p:sp>
        <p:nvSpPr>
          <p:cNvPr id="6" name="Holder 2">
            <a:extLst>
              <a:ext uri="{FF2B5EF4-FFF2-40B4-BE49-F238E27FC236}">
                <a16:creationId xmlns:a16="http://schemas.microsoft.com/office/drawing/2014/main" id="{49DF00E6-2070-6115-D402-0E50D35D9E24}"/>
              </a:ext>
            </a:extLst>
          </p:cNvPr>
          <p:cNvSpPr txBox="1">
            <a:spLocks/>
          </p:cNvSpPr>
          <p:nvPr userDrawn="1"/>
        </p:nvSpPr>
        <p:spPr>
          <a:xfrm>
            <a:off x="7859396" y="6710046"/>
            <a:ext cx="1703704" cy="108584"/>
          </a:xfrm>
          <a:prstGeom prst="rect">
            <a:avLst/>
          </a:prstGeom>
        </p:spPr>
        <p:txBody>
          <a:bodyPr lIns="0" tIns="0" rIns="0" bIns="0"/>
          <a:lstStyle>
            <a:defPPr>
              <a:defRPr kern="0"/>
            </a:defPPr>
            <a:lvl1pPr>
              <a:defRPr sz="600" b="0" i="0">
                <a:solidFill>
                  <a:srgbClr val="58595B"/>
                </a:solidFill>
                <a:latin typeface="Tw Cen MT"/>
                <a:cs typeface="Tw Cen MT"/>
              </a:defRPr>
            </a:lvl1pPr>
          </a:lstStyle>
          <a:p>
            <a:pPr marL="12700">
              <a:spcBef>
                <a:spcPts val="10"/>
              </a:spcBef>
            </a:pPr>
            <a:r>
              <a:rPr lang="en" dirty="0"/>
              <a:t>Copyright</a:t>
            </a:r>
            <a:r>
              <a:rPr lang="en" spc="-5" dirty="0"/>
              <a:t> </a:t>
            </a:r>
            <a:r>
              <a:rPr lang="en" dirty="0"/>
              <a:t>(c) Dream Nexus </a:t>
            </a:r>
            <a:r>
              <a:rPr lang="en" spc="-10" dirty="0"/>
              <a:t>Co.,Ltd.</a:t>
            </a:r>
            <a:r>
              <a:rPr lang="en" spc="-5" dirty="0"/>
              <a:t> </a:t>
            </a:r>
            <a:r>
              <a:rPr lang="en" dirty="0"/>
              <a:t>All Rights </a:t>
            </a:r>
            <a:r>
              <a:rPr lang="en" spc="-10" dirty="0"/>
              <a:t>Reserved.</a:t>
            </a:r>
          </a:p>
        </p:txBody>
      </p:sp>
      <p:sp>
        <p:nvSpPr>
          <p:cNvPr id="5" name="テキスト ボックス 4">
            <a:extLst>
              <a:ext uri="{FF2B5EF4-FFF2-40B4-BE49-F238E27FC236}">
                <a16:creationId xmlns:a16="http://schemas.microsoft.com/office/drawing/2014/main" id="{94774904-F8CB-9E92-176E-184B9530F410}"/>
              </a:ext>
            </a:extLst>
          </p:cNvPr>
          <p:cNvSpPr txBox="1">
            <a:spLocks noChangeArrowheads="1"/>
          </p:cNvSpPr>
          <p:nvPr userDrawn="1"/>
        </p:nvSpPr>
        <p:spPr bwMode="auto">
          <a:xfrm>
            <a:off x="9563100" y="6656388"/>
            <a:ext cx="355600" cy="215900"/>
          </a:xfrm>
          <a:prstGeom prst="rect">
            <a:avLst/>
          </a:prstGeom>
          <a:noFill/>
          <a:ln>
            <a:noFill/>
          </a:ln>
        </p:spPr>
        <p:txBody>
          <a:bodyPr wrap="square">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pPr>
              <a:defRPr/>
            </a:pPr>
            <a:fld id="{C9AB3FF9-D468-4B33-8965-B070CB78BDDB}" type="slidenum">
              <a:rPr lang="ja-JP" altLang="en-US" sz="800" smtClean="0">
                <a:latin typeface="メイリオ" panose="020B0604030504040204" pitchFamily="50" charset="-128"/>
                <a:ea typeface="メイリオ" panose="020B0604030504040204" pitchFamily="50" charset="-128"/>
              </a:rPr>
              <a:pPr>
                <a:defRPr/>
              </a:pPr>
              <a:t>‹#›</a:t>
            </a:fld>
            <a:endParaRPr lang="ja-JP" altLang="en-US" sz="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944663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76275" y="1709738"/>
            <a:ext cx="8543925" cy="2852737"/>
          </a:xfrm>
          <a:prstGeom prst="rect">
            <a:avLst/>
          </a:prstGeom>
        </p:spPr>
        <p:txBody>
          <a:bodyPr anchor="b"/>
          <a:lstStyle>
            <a:lvl1pPr>
              <a:defRPr sz="6000"/>
            </a:lvl1pPr>
          </a:lstStyle>
          <a:p>
            <a:r>
              <a:rPr lang="ja-JP" altLang="en-US"/>
              <a:t>マスター タイトルの書式設定</a:t>
            </a:r>
          </a:p>
        </p:txBody>
      </p:sp>
    </p:spTree>
    <p:extLst>
      <p:ext uri="{BB962C8B-B14F-4D97-AF65-F5344CB8AC3E}">
        <p14:creationId xmlns:p14="http://schemas.microsoft.com/office/powerpoint/2010/main" val="600623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9E495BA0-8BED-4A35-9D54-4793BEE6BEBE}"/>
              </a:ext>
            </a:extLst>
          </p:cNvPr>
          <p:cNvSpPr/>
          <p:nvPr userDrawn="1"/>
        </p:nvSpPr>
        <p:spPr>
          <a:xfrm>
            <a:off x="0" y="0"/>
            <a:ext cx="9906000" cy="209550"/>
          </a:xfrm>
          <a:prstGeom prst="rect">
            <a:avLst/>
          </a:prstGeom>
          <a:gradFill flip="none" rotWithShape="1">
            <a:gsLst>
              <a:gs pos="0">
                <a:srgbClr val="C39837">
                  <a:shade val="30000"/>
                  <a:satMod val="115000"/>
                </a:srgbClr>
              </a:gs>
              <a:gs pos="50000">
                <a:srgbClr val="C39837">
                  <a:shade val="67500"/>
                  <a:satMod val="115000"/>
                </a:srgbClr>
              </a:gs>
              <a:gs pos="100000">
                <a:srgbClr val="C39837">
                  <a:shade val="100000"/>
                  <a:satMod val="115000"/>
                </a:srgbClr>
              </a:gs>
            </a:gsLst>
            <a:lin ang="2700000" scaled="1"/>
            <a:tileRect/>
          </a:gradFill>
          <a:ln/>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ja-JP" altLang="en-US"/>
          </a:p>
        </p:txBody>
      </p:sp>
      <p:sp>
        <p:nvSpPr>
          <p:cNvPr id="4" name="Holder 2">
            <a:extLst>
              <a:ext uri="{FF2B5EF4-FFF2-40B4-BE49-F238E27FC236}">
                <a16:creationId xmlns:a16="http://schemas.microsoft.com/office/drawing/2014/main" id="{A24D28E7-9A33-5A8E-960D-C5067013144D}"/>
              </a:ext>
            </a:extLst>
          </p:cNvPr>
          <p:cNvSpPr txBox="1">
            <a:spLocks/>
          </p:cNvSpPr>
          <p:nvPr userDrawn="1"/>
        </p:nvSpPr>
        <p:spPr>
          <a:xfrm>
            <a:off x="7859396" y="6710046"/>
            <a:ext cx="1703704" cy="108584"/>
          </a:xfrm>
          <a:prstGeom prst="rect">
            <a:avLst/>
          </a:prstGeom>
        </p:spPr>
        <p:txBody>
          <a:bodyPr lIns="0" tIns="0" rIns="0" bIns="0"/>
          <a:lstStyle>
            <a:defPPr>
              <a:defRPr kern="0"/>
            </a:defPPr>
            <a:lvl1pPr>
              <a:defRPr sz="600" b="0" i="0">
                <a:solidFill>
                  <a:srgbClr val="58595B"/>
                </a:solidFill>
                <a:latin typeface="Tw Cen MT"/>
                <a:cs typeface="Tw Cen MT"/>
              </a:defRPr>
            </a:lvl1pPr>
          </a:lstStyle>
          <a:p>
            <a:pPr marL="12700">
              <a:spcBef>
                <a:spcPts val="10"/>
              </a:spcBef>
            </a:pPr>
            <a:r>
              <a:rPr lang="en" dirty="0"/>
              <a:t>Copyright</a:t>
            </a:r>
            <a:r>
              <a:rPr lang="en" spc="-5" dirty="0"/>
              <a:t> </a:t>
            </a:r>
            <a:r>
              <a:rPr lang="en" dirty="0"/>
              <a:t>(c) Dream Nexus </a:t>
            </a:r>
            <a:r>
              <a:rPr lang="en" spc="-10" dirty="0"/>
              <a:t>Co.,Ltd.</a:t>
            </a:r>
            <a:r>
              <a:rPr lang="en" spc="-5" dirty="0"/>
              <a:t> </a:t>
            </a:r>
            <a:r>
              <a:rPr lang="en" dirty="0"/>
              <a:t>All Rights </a:t>
            </a:r>
            <a:r>
              <a:rPr lang="en" spc="-10" dirty="0"/>
              <a:t>Reserved.</a:t>
            </a:r>
          </a:p>
        </p:txBody>
      </p:sp>
    </p:spTree>
    <p:extLst>
      <p:ext uri="{BB962C8B-B14F-4D97-AF65-F5344CB8AC3E}">
        <p14:creationId xmlns:p14="http://schemas.microsoft.com/office/powerpoint/2010/main" val="2775741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39301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
        <p:nvSpPr>
          <p:cNvPr id="8" name="フリーフォーム: 図形 7">
            <a:extLst>
              <a:ext uri="{FF2B5EF4-FFF2-40B4-BE49-F238E27FC236}">
                <a16:creationId xmlns:a16="http://schemas.microsoft.com/office/drawing/2014/main" id="{6DB1F284-475C-5B5C-D4F8-E03E0F50612D}"/>
              </a:ext>
            </a:extLst>
          </p:cNvPr>
          <p:cNvSpPr/>
          <p:nvPr userDrawn="1"/>
        </p:nvSpPr>
        <p:spPr>
          <a:xfrm flipH="1" flipV="1">
            <a:off x="7381678" y="6227290"/>
            <a:ext cx="2524322" cy="630710"/>
          </a:xfrm>
          <a:custGeom>
            <a:avLst/>
            <a:gdLst>
              <a:gd name="connsiteX0" fmla="*/ 0 w 2524322"/>
              <a:gd name="connsiteY0" fmla="*/ 630710 h 630710"/>
              <a:gd name="connsiteX1" fmla="*/ 0 w 2524322"/>
              <a:gd name="connsiteY1" fmla="*/ 0 h 630710"/>
              <a:gd name="connsiteX2" fmla="*/ 2524322 w 2524322"/>
              <a:gd name="connsiteY2" fmla="*/ 0 h 630710"/>
              <a:gd name="connsiteX3" fmla="*/ 2239090 w 2524322"/>
              <a:gd name="connsiteY3" fmla="*/ 58821 h 630710"/>
              <a:gd name="connsiteX4" fmla="*/ 283329 w 2524322"/>
              <a:gd name="connsiteY4" fmla="*/ 545762 h 63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322" h="630710">
                <a:moveTo>
                  <a:pt x="0" y="630710"/>
                </a:moveTo>
                <a:lnTo>
                  <a:pt x="0" y="0"/>
                </a:lnTo>
                <a:lnTo>
                  <a:pt x="2524322" y="0"/>
                </a:lnTo>
                <a:lnTo>
                  <a:pt x="2239090" y="58821"/>
                </a:lnTo>
                <a:cubicBezTo>
                  <a:pt x="1499396" y="221098"/>
                  <a:pt x="836549" y="386557"/>
                  <a:pt x="283329" y="545762"/>
                </a:cubicBezTo>
                <a:close/>
              </a:path>
            </a:pathLst>
          </a:custGeom>
          <a:gradFill>
            <a:gsLst>
              <a:gs pos="0">
                <a:schemeClr val="accent2">
                  <a:lumMod val="75000"/>
                </a:schemeClr>
              </a:gs>
              <a:gs pos="100000">
                <a:schemeClr val="accent2"/>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9" name="フリーフォーム: 図形 8">
            <a:extLst>
              <a:ext uri="{FF2B5EF4-FFF2-40B4-BE49-F238E27FC236}">
                <a16:creationId xmlns:a16="http://schemas.microsoft.com/office/drawing/2014/main" id="{7255F4E2-5F50-216F-40A8-F2299409676D}"/>
              </a:ext>
            </a:extLst>
          </p:cNvPr>
          <p:cNvSpPr/>
          <p:nvPr userDrawn="1"/>
        </p:nvSpPr>
        <p:spPr>
          <a:xfrm>
            <a:off x="0" y="79964"/>
            <a:ext cx="9906000" cy="2119897"/>
          </a:xfrm>
          <a:custGeom>
            <a:avLst/>
            <a:gdLst>
              <a:gd name="connsiteX0" fmla="*/ 0 w 9906000"/>
              <a:gd name="connsiteY0" fmla="*/ 0 h 992881"/>
              <a:gd name="connsiteX1" fmla="*/ 9906000 w 9906000"/>
              <a:gd name="connsiteY1" fmla="*/ 0 h 992881"/>
              <a:gd name="connsiteX2" fmla="*/ 9906000 w 9906000"/>
              <a:gd name="connsiteY2" fmla="*/ 280718 h 992881"/>
              <a:gd name="connsiteX3" fmla="*/ 9457442 w 9906000"/>
              <a:gd name="connsiteY3" fmla="*/ 279885 h 992881"/>
              <a:gd name="connsiteX4" fmla="*/ 4419871 w 9906000"/>
              <a:gd name="connsiteY4" fmla="*/ 518393 h 992881"/>
              <a:gd name="connsiteX5" fmla="*/ 10035 w 9906000"/>
              <a:gd name="connsiteY5" fmla="*/ 991332 h 992881"/>
              <a:gd name="connsiteX6" fmla="*/ 0 w 9906000"/>
              <a:gd name="connsiteY6" fmla="*/ 992881 h 9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00" h="992881">
                <a:moveTo>
                  <a:pt x="0" y="0"/>
                </a:moveTo>
                <a:lnTo>
                  <a:pt x="9906000" y="0"/>
                </a:lnTo>
                <a:lnTo>
                  <a:pt x="9906000" y="280718"/>
                </a:lnTo>
                <a:lnTo>
                  <a:pt x="9457442" y="279885"/>
                </a:lnTo>
                <a:cubicBezTo>
                  <a:pt x="8084558" y="287574"/>
                  <a:pt x="6329213" y="366318"/>
                  <a:pt x="4419871" y="518393"/>
                </a:cubicBezTo>
                <a:cubicBezTo>
                  <a:pt x="2783293" y="648744"/>
                  <a:pt x="1265976" y="814460"/>
                  <a:pt x="10035" y="991332"/>
                </a:cubicBezTo>
                <a:lnTo>
                  <a:pt x="0" y="992881"/>
                </a:lnTo>
                <a:close/>
              </a:path>
            </a:pathLst>
          </a:custGeom>
          <a:gradFill>
            <a:gsLst>
              <a:gs pos="0">
                <a:schemeClr val="accent2">
                  <a:lumMod val="60000"/>
                  <a:lumOff val="40000"/>
                </a:schemeClr>
              </a:gs>
              <a:gs pos="47000">
                <a:schemeClr val="accent2">
                  <a:alpha val="64000"/>
                </a:schemeClr>
              </a:gs>
              <a:gs pos="100000">
                <a:schemeClr val="accent4">
                  <a:lumMod val="75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フリーフォーム: 図形 9">
            <a:extLst>
              <a:ext uri="{FF2B5EF4-FFF2-40B4-BE49-F238E27FC236}">
                <a16:creationId xmlns:a16="http://schemas.microsoft.com/office/drawing/2014/main" id="{129C96C9-3357-B0D2-9157-940C11E455FE}"/>
              </a:ext>
            </a:extLst>
          </p:cNvPr>
          <p:cNvSpPr/>
          <p:nvPr userDrawn="1"/>
        </p:nvSpPr>
        <p:spPr>
          <a:xfrm>
            <a:off x="0" y="-1"/>
            <a:ext cx="9906000" cy="2121432"/>
          </a:xfrm>
          <a:custGeom>
            <a:avLst/>
            <a:gdLst>
              <a:gd name="connsiteX0" fmla="*/ 0 w 9906000"/>
              <a:gd name="connsiteY0" fmla="*/ 0 h 992881"/>
              <a:gd name="connsiteX1" fmla="*/ 9906000 w 9906000"/>
              <a:gd name="connsiteY1" fmla="*/ 0 h 992881"/>
              <a:gd name="connsiteX2" fmla="*/ 9906000 w 9906000"/>
              <a:gd name="connsiteY2" fmla="*/ 280718 h 992881"/>
              <a:gd name="connsiteX3" fmla="*/ 9457442 w 9906000"/>
              <a:gd name="connsiteY3" fmla="*/ 279885 h 992881"/>
              <a:gd name="connsiteX4" fmla="*/ 4419871 w 9906000"/>
              <a:gd name="connsiteY4" fmla="*/ 518393 h 992881"/>
              <a:gd name="connsiteX5" fmla="*/ 10035 w 9906000"/>
              <a:gd name="connsiteY5" fmla="*/ 991332 h 992881"/>
              <a:gd name="connsiteX6" fmla="*/ 0 w 9906000"/>
              <a:gd name="connsiteY6" fmla="*/ 992881 h 9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00" h="992881">
                <a:moveTo>
                  <a:pt x="0" y="0"/>
                </a:moveTo>
                <a:lnTo>
                  <a:pt x="9906000" y="0"/>
                </a:lnTo>
                <a:lnTo>
                  <a:pt x="9906000" y="280718"/>
                </a:lnTo>
                <a:lnTo>
                  <a:pt x="9457442" y="279885"/>
                </a:lnTo>
                <a:cubicBezTo>
                  <a:pt x="8084558" y="287574"/>
                  <a:pt x="6329213" y="366318"/>
                  <a:pt x="4419871" y="518393"/>
                </a:cubicBezTo>
                <a:cubicBezTo>
                  <a:pt x="2783293" y="648744"/>
                  <a:pt x="1265976" y="814460"/>
                  <a:pt x="10035" y="991332"/>
                </a:cubicBezTo>
                <a:lnTo>
                  <a:pt x="0" y="992881"/>
                </a:lnTo>
                <a:close/>
              </a:path>
            </a:pathLst>
          </a:custGeom>
          <a:gradFill flip="none" rotWithShape="1">
            <a:gsLst>
              <a:gs pos="36639">
                <a:srgbClr val="C39837"/>
              </a:gs>
              <a:gs pos="0">
                <a:schemeClr val="accent2">
                  <a:lumMod val="75000"/>
                </a:schemeClr>
              </a:gs>
              <a:gs pos="69000">
                <a:schemeClr val="accent2">
                  <a:lumMod val="75000"/>
                </a:schemeClr>
              </a:gs>
              <a:gs pos="100000">
                <a:schemeClr val="accent2">
                  <a:lumMod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Tree>
    <p:extLst>
      <p:ext uri="{BB962C8B-B14F-4D97-AF65-F5344CB8AC3E}">
        <p14:creationId xmlns:p14="http://schemas.microsoft.com/office/powerpoint/2010/main" val="40094264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510" r:id="rId1"/>
    <p:sldLayoutId id="2147484514" r:id="rId2"/>
    <p:sldLayoutId id="2147484515" r:id="rId3"/>
    <p:sldLayoutId id="2147484511" r:id="rId4"/>
    <p:sldLayoutId id="2147484516" r:id="rId5"/>
    <p:sldLayoutId id="2147484512" r:id="rId6"/>
    <p:sldLayoutId id="2147484513" r:id="rId7"/>
  </p:sldLayoutIdLst>
  <p:hf sldNum="0" hd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4572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6pPr>
      <a:lvl7pPr marL="9144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7pPr>
      <a:lvl8pPr marL="13716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8pPr>
      <a:lvl9pPr marL="18288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メイリオ" panose="020B0604030504040204" pitchFamily="50" charset="-128"/>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メイリオ" panose="020B0604030504040204" pitchFamily="50" charset="-128"/>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メイリオ" panose="020B0604030504040204" pitchFamily="50" charset="-128"/>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メイリオ" panose="020B0604030504040204" pitchFamily="50" charset="-128"/>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s://www.dream-nexus.co.jp/" TargetMode="External"/><Relationship Id="rId3" Type="http://schemas.openxmlformats.org/officeDocument/2006/relationships/image" Target="../media/image171.png"/><Relationship Id="rId7" Type="http://schemas.openxmlformats.org/officeDocument/2006/relationships/hyperlink" Target="mailto:sales@dream-nexus.co.jp"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3.png"/><Relationship Id="rId5" Type="http://schemas.openxmlformats.org/officeDocument/2006/relationships/hyperlink" Target="http://www.dream-nexus.co.jp/contact" TargetMode="External"/><Relationship Id="rId4" Type="http://schemas.openxmlformats.org/officeDocument/2006/relationships/image" Target="../media/image17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6" Type="http://schemas.openxmlformats.org/officeDocument/2006/relationships/image" Target="../media/image27.png"/><Relationship Id="rId117" Type="http://schemas.openxmlformats.org/officeDocument/2006/relationships/image" Target="../media/image118.jpg"/><Relationship Id="rId21" Type="http://schemas.openxmlformats.org/officeDocument/2006/relationships/image" Target="../media/image22.png"/><Relationship Id="rId42" Type="http://schemas.openxmlformats.org/officeDocument/2006/relationships/image" Target="../media/image43.png"/><Relationship Id="rId47" Type="http://schemas.openxmlformats.org/officeDocument/2006/relationships/image" Target="../media/image48.png"/><Relationship Id="rId63" Type="http://schemas.openxmlformats.org/officeDocument/2006/relationships/image" Target="../media/image64.png"/><Relationship Id="rId68" Type="http://schemas.openxmlformats.org/officeDocument/2006/relationships/image" Target="../media/image69.png"/><Relationship Id="rId84" Type="http://schemas.openxmlformats.org/officeDocument/2006/relationships/image" Target="../media/image85.png"/><Relationship Id="rId89" Type="http://schemas.openxmlformats.org/officeDocument/2006/relationships/image" Target="../media/image90.png"/><Relationship Id="rId112" Type="http://schemas.openxmlformats.org/officeDocument/2006/relationships/image" Target="../media/image113.png"/><Relationship Id="rId16" Type="http://schemas.openxmlformats.org/officeDocument/2006/relationships/image" Target="../media/image17.jpg"/><Relationship Id="rId107" Type="http://schemas.openxmlformats.org/officeDocument/2006/relationships/image" Target="../media/image108.jpg"/><Relationship Id="rId11" Type="http://schemas.openxmlformats.org/officeDocument/2006/relationships/image" Target="../media/image12.png"/><Relationship Id="rId32" Type="http://schemas.openxmlformats.org/officeDocument/2006/relationships/image" Target="../media/image33.jpg"/><Relationship Id="rId37" Type="http://schemas.openxmlformats.org/officeDocument/2006/relationships/image" Target="../media/image38.jpg"/><Relationship Id="rId53" Type="http://schemas.openxmlformats.org/officeDocument/2006/relationships/image" Target="../media/image54.jpg"/><Relationship Id="rId58" Type="http://schemas.openxmlformats.org/officeDocument/2006/relationships/image" Target="../media/image59.png"/><Relationship Id="rId74" Type="http://schemas.openxmlformats.org/officeDocument/2006/relationships/image" Target="../media/image75.png"/><Relationship Id="rId79" Type="http://schemas.openxmlformats.org/officeDocument/2006/relationships/image" Target="../media/image80.png"/><Relationship Id="rId102" Type="http://schemas.openxmlformats.org/officeDocument/2006/relationships/image" Target="../media/image103.jpg"/><Relationship Id="rId123" Type="http://schemas.openxmlformats.org/officeDocument/2006/relationships/image" Target="../media/image124.svg"/><Relationship Id="rId5" Type="http://schemas.openxmlformats.org/officeDocument/2006/relationships/image" Target="../media/image6.png"/><Relationship Id="rId90" Type="http://schemas.openxmlformats.org/officeDocument/2006/relationships/image" Target="../media/image91.png"/><Relationship Id="rId95" Type="http://schemas.openxmlformats.org/officeDocument/2006/relationships/image" Target="../media/image96.png"/><Relationship Id="rId22" Type="http://schemas.openxmlformats.org/officeDocument/2006/relationships/image" Target="../media/image23.png"/><Relationship Id="rId27" Type="http://schemas.openxmlformats.org/officeDocument/2006/relationships/image" Target="../media/image28.jpg"/><Relationship Id="rId43" Type="http://schemas.openxmlformats.org/officeDocument/2006/relationships/image" Target="../media/image44.png"/><Relationship Id="rId48" Type="http://schemas.openxmlformats.org/officeDocument/2006/relationships/image" Target="../media/image49.png"/><Relationship Id="rId64" Type="http://schemas.openxmlformats.org/officeDocument/2006/relationships/image" Target="../media/image65.jpg"/><Relationship Id="rId69" Type="http://schemas.openxmlformats.org/officeDocument/2006/relationships/image" Target="../media/image70.png"/><Relationship Id="rId113" Type="http://schemas.openxmlformats.org/officeDocument/2006/relationships/image" Target="../media/image114.png"/><Relationship Id="rId118" Type="http://schemas.openxmlformats.org/officeDocument/2006/relationships/image" Target="../media/image119.png"/><Relationship Id="rId80" Type="http://schemas.openxmlformats.org/officeDocument/2006/relationships/image" Target="../media/image81.png"/><Relationship Id="rId85" Type="http://schemas.openxmlformats.org/officeDocument/2006/relationships/image" Target="../media/image86.jpg"/><Relationship Id="rId12" Type="http://schemas.openxmlformats.org/officeDocument/2006/relationships/image" Target="../media/image13.png"/><Relationship Id="rId17" Type="http://schemas.openxmlformats.org/officeDocument/2006/relationships/image" Target="../media/image18.png"/><Relationship Id="rId33" Type="http://schemas.openxmlformats.org/officeDocument/2006/relationships/image" Target="../media/image34.png"/><Relationship Id="rId38" Type="http://schemas.openxmlformats.org/officeDocument/2006/relationships/image" Target="../media/image39.png"/><Relationship Id="rId59" Type="http://schemas.openxmlformats.org/officeDocument/2006/relationships/image" Target="../media/image60.png"/><Relationship Id="rId103" Type="http://schemas.openxmlformats.org/officeDocument/2006/relationships/image" Target="../media/image104.jpg"/><Relationship Id="rId108" Type="http://schemas.openxmlformats.org/officeDocument/2006/relationships/image" Target="../media/image109.jpg"/><Relationship Id="rId124" Type="http://schemas.openxmlformats.org/officeDocument/2006/relationships/image" Target="../media/image125.png"/><Relationship Id="rId54" Type="http://schemas.openxmlformats.org/officeDocument/2006/relationships/image" Target="../media/image55.png"/><Relationship Id="rId70" Type="http://schemas.openxmlformats.org/officeDocument/2006/relationships/image" Target="../media/image71.png"/><Relationship Id="rId75" Type="http://schemas.openxmlformats.org/officeDocument/2006/relationships/image" Target="../media/image76.png"/><Relationship Id="rId91" Type="http://schemas.openxmlformats.org/officeDocument/2006/relationships/image" Target="../media/image92.png"/><Relationship Id="rId96" Type="http://schemas.openxmlformats.org/officeDocument/2006/relationships/image" Target="../media/image97.png"/><Relationship Id="rId1" Type="http://schemas.openxmlformats.org/officeDocument/2006/relationships/slideLayout" Target="../slideLayouts/slideLayout2.xml"/><Relationship Id="rId6" Type="http://schemas.openxmlformats.org/officeDocument/2006/relationships/image" Target="../media/image7.png"/><Relationship Id="rId23" Type="http://schemas.openxmlformats.org/officeDocument/2006/relationships/image" Target="../media/image24.png"/><Relationship Id="rId28" Type="http://schemas.openxmlformats.org/officeDocument/2006/relationships/image" Target="../media/image29.png"/><Relationship Id="rId49" Type="http://schemas.openxmlformats.org/officeDocument/2006/relationships/image" Target="../media/image50.png"/><Relationship Id="rId114" Type="http://schemas.openxmlformats.org/officeDocument/2006/relationships/image" Target="../media/image115.png"/><Relationship Id="rId119" Type="http://schemas.openxmlformats.org/officeDocument/2006/relationships/image" Target="../media/image120.jpg"/><Relationship Id="rId44" Type="http://schemas.openxmlformats.org/officeDocument/2006/relationships/image" Target="../media/image45.png"/><Relationship Id="rId60" Type="http://schemas.openxmlformats.org/officeDocument/2006/relationships/image" Target="../media/image61.png"/><Relationship Id="rId65" Type="http://schemas.openxmlformats.org/officeDocument/2006/relationships/image" Target="../media/image66.png"/><Relationship Id="rId81" Type="http://schemas.openxmlformats.org/officeDocument/2006/relationships/image" Target="../media/image82.png"/><Relationship Id="rId86" Type="http://schemas.openxmlformats.org/officeDocument/2006/relationships/image" Target="../media/image87.png"/><Relationship Id="rId4" Type="http://schemas.openxmlformats.org/officeDocument/2006/relationships/image" Target="../media/image5.jpg"/><Relationship Id="rId9" Type="http://schemas.openxmlformats.org/officeDocument/2006/relationships/image" Target="../media/image10.png"/><Relationship Id="rId13" Type="http://schemas.openxmlformats.org/officeDocument/2006/relationships/image" Target="../media/image14.png"/><Relationship Id="rId18" Type="http://schemas.openxmlformats.org/officeDocument/2006/relationships/image" Target="../media/image19.png"/><Relationship Id="rId39" Type="http://schemas.openxmlformats.org/officeDocument/2006/relationships/image" Target="../media/image40.png"/><Relationship Id="rId109" Type="http://schemas.openxmlformats.org/officeDocument/2006/relationships/image" Target="../media/image110.jpg"/><Relationship Id="rId34" Type="http://schemas.openxmlformats.org/officeDocument/2006/relationships/image" Target="../media/image35.png"/><Relationship Id="rId50" Type="http://schemas.openxmlformats.org/officeDocument/2006/relationships/image" Target="../media/image51.png"/><Relationship Id="rId55" Type="http://schemas.openxmlformats.org/officeDocument/2006/relationships/image" Target="../media/image56.png"/><Relationship Id="rId76" Type="http://schemas.openxmlformats.org/officeDocument/2006/relationships/image" Target="../media/image77.jpg"/><Relationship Id="rId97" Type="http://schemas.openxmlformats.org/officeDocument/2006/relationships/image" Target="../media/image98.png"/><Relationship Id="rId104" Type="http://schemas.openxmlformats.org/officeDocument/2006/relationships/image" Target="../media/image105.png"/><Relationship Id="rId120" Type="http://schemas.openxmlformats.org/officeDocument/2006/relationships/image" Target="../media/image121.png"/><Relationship Id="rId7" Type="http://schemas.openxmlformats.org/officeDocument/2006/relationships/image" Target="../media/image8.png"/><Relationship Id="rId71" Type="http://schemas.openxmlformats.org/officeDocument/2006/relationships/image" Target="../media/image72.png"/><Relationship Id="rId92" Type="http://schemas.openxmlformats.org/officeDocument/2006/relationships/image" Target="../media/image93.png"/><Relationship Id="rId2" Type="http://schemas.openxmlformats.org/officeDocument/2006/relationships/notesSlide" Target="../notesSlides/notesSlide2.xml"/><Relationship Id="rId29" Type="http://schemas.openxmlformats.org/officeDocument/2006/relationships/image" Target="../media/image30.png"/><Relationship Id="rId24" Type="http://schemas.openxmlformats.org/officeDocument/2006/relationships/image" Target="../media/image25.jpg"/><Relationship Id="rId40" Type="http://schemas.openxmlformats.org/officeDocument/2006/relationships/image" Target="../media/image41.png"/><Relationship Id="rId45" Type="http://schemas.openxmlformats.org/officeDocument/2006/relationships/image" Target="../media/image46.png"/><Relationship Id="rId66" Type="http://schemas.openxmlformats.org/officeDocument/2006/relationships/image" Target="../media/image67.png"/><Relationship Id="rId87" Type="http://schemas.openxmlformats.org/officeDocument/2006/relationships/image" Target="../media/image88.png"/><Relationship Id="rId110" Type="http://schemas.openxmlformats.org/officeDocument/2006/relationships/image" Target="../media/image111.png"/><Relationship Id="rId115" Type="http://schemas.openxmlformats.org/officeDocument/2006/relationships/image" Target="../media/image116.png"/><Relationship Id="rId61" Type="http://schemas.openxmlformats.org/officeDocument/2006/relationships/image" Target="../media/image62.png"/><Relationship Id="rId82" Type="http://schemas.openxmlformats.org/officeDocument/2006/relationships/image" Target="../media/image83.png"/><Relationship Id="rId19" Type="http://schemas.openxmlformats.org/officeDocument/2006/relationships/image" Target="../media/image20.png"/><Relationship Id="rId14" Type="http://schemas.openxmlformats.org/officeDocument/2006/relationships/image" Target="../media/image15.png"/><Relationship Id="rId30" Type="http://schemas.openxmlformats.org/officeDocument/2006/relationships/image" Target="../media/image31.png"/><Relationship Id="rId35" Type="http://schemas.openxmlformats.org/officeDocument/2006/relationships/image" Target="../media/image36.png"/><Relationship Id="rId56" Type="http://schemas.openxmlformats.org/officeDocument/2006/relationships/image" Target="../media/image57.png"/><Relationship Id="rId77" Type="http://schemas.openxmlformats.org/officeDocument/2006/relationships/image" Target="../media/image78.png"/><Relationship Id="rId100" Type="http://schemas.openxmlformats.org/officeDocument/2006/relationships/image" Target="../media/image101.png"/><Relationship Id="rId105" Type="http://schemas.openxmlformats.org/officeDocument/2006/relationships/image" Target="../media/image106.png"/><Relationship Id="rId8" Type="http://schemas.openxmlformats.org/officeDocument/2006/relationships/image" Target="../media/image9.png"/><Relationship Id="rId51" Type="http://schemas.openxmlformats.org/officeDocument/2006/relationships/image" Target="../media/image52.png"/><Relationship Id="rId72" Type="http://schemas.openxmlformats.org/officeDocument/2006/relationships/image" Target="../media/image73.png"/><Relationship Id="rId93" Type="http://schemas.openxmlformats.org/officeDocument/2006/relationships/image" Target="../media/image94.png"/><Relationship Id="rId98" Type="http://schemas.openxmlformats.org/officeDocument/2006/relationships/image" Target="../media/image99.png"/><Relationship Id="rId121" Type="http://schemas.openxmlformats.org/officeDocument/2006/relationships/image" Target="../media/image122.png"/><Relationship Id="rId3" Type="http://schemas.openxmlformats.org/officeDocument/2006/relationships/image" Target="../media/image4.png"/><Relationship Id="rId25" Type="http://schemas.openxmlformats.org/officeDocument/2006/relationships/image" Target="../media/image26.png"/><Relationship Id="rId46" Type="http://schemas.openxmlformats.org/officeDocument/2006/relationships/image" Target="../media/image47.jpg"/><Relationship Id="rId67" Type="http://schemas.openxmlformats.org/officeDocument/2006/relationships/image" Target="../media/image68.png"/><Relationship Id="rId116" Type="http://schemas.openxmlformats.org/officeDocument/2006/relationships/image" Target="../media/image117.png"/><Relationship Id="rId20" Type="http://schemas.openxmlformats.org/officeDocument/2006/relationships/image" Target="../media/image21.png"/><Relationship Id="rId41" Type="http://schemas.openxmlformats.org/officeDocument/2006/relationships/image" Target="../media/image42.jpg"/><Relationship Id="rId62" Type="http://schemas.openxmlformats.org/officeDocument/2006/relationships/image" Target="../media/image63.png"/><Relationship Id="rId83" Type="http://schemas.openxmlformats.org/officeDocument/2006/relationships/image" Target="../media/image84.png"/><Relationship Id="rId88" Type="http://schemas.openxmlformats.org/officeDocument/2006/relationships/image" Target="../media/image89.png"/><Relationship Id="rId111" Type="http://schemas.openxmlformats.org/officeDocument/2006/relationships/image" Target="../media/image112.png"/><Relationship Id="rId15" Type="http://schemas.openxmlformats.org/officeDocument/2006/relationships/image" Target="../media/image16.png"/><Relationship Id="rId36" Type="http://schemas.openxmlformats.org/officeDocument/2006/relationships/image" Target="../media/image37.png"/><Relationship Id="rId57" Type="http://schemas.openxmlformats.org/officeDocument/2006/relationships/image" Target="../media/image58.jpg"/><Relationship Id="rId106" Type="http://schemas.openxmlformats.org/officeDocument/2006/relationships/image" Target="../media/image107.png"/><Relationship Id="rId10" Type="http://schemas.openxmlformats.org/officeDocument/2006/relationships/image" Target="../media/image11.png"/><Relationship Id="rId31" Type="http://schemas.openxmlformats.org/officeDocument/2006/relationships/image" Target="../media/image32.png"/><Relationship Id="rId52" Type="http://schemas.openxmlformats.org/officeDocument/2006/relationships/image" Target="../media/image53.png"/><Relationship Id="rId73" Type="http://schemas.openxmlformats.org/officeDocument/2006/relationships/image" Target="../media/image74.png"/><Relationship Id="rId78" Type="http://schemas.openxmlformats.org/officeDocument/2006/relationships/image" Target="../media/image79.png"/><Relationship Id="rId94" Type="http://schemas.openxmlformats.org/officeDocument/2006/relationships/image" Target="../media/image95.png"/><Relationship Id="rId99" Type="http://schemas.openxmlformats.org/officeDocument/2006/relationships/image" Target="../media/image100.png"/><Relationship Id="rId101" Type="http://schemas.openxmlformats.org/officeDocument/2006/relationships/image" Target="../media/image102.png"/><Relationship Id="rId122" Type="http://schemas.openxmlformats.org/officeDocument/2006/relationships/image" Target="../media/image123.png"/></Relationships>
</file>

<file path=ppt/slides/_rels/slide4.xml.rels><?xml version="1.0" encoding="UTF-8" standalone="yes"?>
<Relationships xmlns="http://schemas.openxmlformats.org/package/2006/relationships"><Relationship Id="rId8" Type="http://schemas.openxmlformats.org/officeDocument/2006/relationships/image" Target="../media/image131.png"/><Relationship Id="rId3" Type="http://schemas.openxmlformats.org/officeDocument/2006/relationships/image" Target="../media/image126.jpeg"/><Relationship Id="rId7" Type="http://schemas.openxmlformats.org/officeDocument/2006/relationships/image" Target="../media/image130.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29.png"/><Relationship Id="rId11" Type="http://schemas.openxmlformats.org/officeDocument/2006/relationships/image" Target="../media/image134.jpg"/><Relationship Id="rId5" Type="http://schemas.openxmlformats.org/officeDocument/2006/relationships/image" Target="../media/image128.png"/><Relationship Id="rId10" Type="http://schemas.openxmlformats.org/officeDocument/2006/relationships/image" Target="../media/image133.png"/><Relationship Id="rId4" Type="http://schemas.openxmlformats.org/officeDocument/2006/relationships/image" Target="../media/image127.png"/><Relationship Id="rId9" Type="http://schemas.openxmlformats.org/officeDocument/2006/relationships/image" Target="../media/image132.png"/></Relationships>
</file>

<file path=ppt/slides/_rels/slide5.xml.rels><?xml version="1.0" encoding="UTF-8" standalone="yes"?>
<Relationships xmlns="http://schemas.openxmlformats.org/package/2006/relationships"><Relationship Id="rId8" Type="http://schemas.openxmlformats.org/officeDocument/2006/relationships/image" Target="../media/image134.jpg"/><Relationship Id="rId3" Type="http://schemas.openxmlformats.org/officeDocument/2006/relationships/image" Target="../media/image126.jpeg"/><Relationship Id="rId7" Type="http://schemas.openxmlformats.org/officeDocument/2006/relationships/image" Target="../media/image137.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36.png"/><Relationship Id="rId5" Type="http://schemas.openxmlformats.org/officeDocument/2006/relationships/image" Target="../media/image135.png"/><Relationship Id="rId4" Type="http://schemas.openxmlformats.org/officeDocument/2006/relationships/image" Target="../media/image127.png"/></Relationships>
</file>

<file path=ppt/slides/_rels/slide6.xml.rels><?xml version="1.0" encoding="UTF-8" standalone="yes"?>
<Relationships xmlns="http://schemas.openxmlformats.org/package/2006/relationships"><Relationship Id="rId8" Type="http://schemas.openxmlformats.org/officeDocument/2006/relationships/image" Target="../media/image143.jpeg"/><Relationship Id="rId13" Type="http://schemas.openxmlformats.org/officeDocument/2006/relationships/image" Target="../media/image148.svg"/><Relationship Id="rId18" Type="http://schemas.openxmlformats.org/officeDocument/2006/relationships/image" Target="../media/image153.png"/><Relationship Id="rId3" Type="http://schemas.openxmlformats.org/officeDocument/2006/relationships/image" Target="../media/image138.png"/><Relationship Id="rId7" Type="http://schemas.openxmlformats.org/officeDocument/2006/relationships/image" Target="../media/image142.jpeg"/><Relationship Id="rId12" Type="http://schemas.openxmlformats.org/officeDocument/2006/relationships/image" Target="../media/image147.svg"/><Relationship Id="rId17" Type="http://schemas.openxmlformats.org/officeDocument/2006/relationships/image" Target="../media/image152.png"/><Relationship Id="rId2" Type="http://schemas.openxmlformats.org/officeDocument/2006/relationships/notesSlide" Target="../notesSlides/notesSlide5.xml"/><Relationship Id="rId16" Type="http://schemas.openxmlformats.org/officeDocument/2006/relationships/image" Target="../media/image151.png"/><Relationship Id="rId1" Type="http://schemas.openxmlformats.org/officeDocument/2006/relationships/slideLayout" Target="../slideLayouts/slideLayout3.xml"/><Relationship Id="rId6" Type="http://schemas.openxmlformats.org/officeDocument/2006/relationships/image" Target="../media/image141.jpeg"/><Relationship Id="rId11" Type="http://schemas.openxmlformats.org/officeDocument/2006/relationships/image" Target="../media/image146.jpeg"/><Relationship Id="rId5" Type="http://schemas.openxmlformats.org/officeDocument/2006/relationships/image" Target="../media/image140.svg"/><Relationship Id="rId15" Type="http://schemas.openxmlformats.org/officeDocument/2006/relationships/image" Target="../media/image150.png"/><Relationship Id="rId10" Type="http://schemas.openxmlformats.org/officeDocument/2006/relationships/image" Target="../media/image145.svg"/><Relationship Id="rId4" Type="http://schemas.openxmlformats.org/officeDocument/2006/relationships/image" Target="../media/image139.png"/><Relationship Id="rId9" Type="http://schemas.openxmlformats.org/officeDocument/2006/relationships/image" Target="../media/image144.jpeg"/><Relationship Id="rId14" Type="http://schemas.openxmlformats.org/officeDocument/2006/relationships/image" Target="../media/image149.png"/></Relationships>
</file>

<file path=ppt/slides/_rels/slide7.xml.rels><?xml version="1.0" encoding="UTF-8" standalone="yes"?>
<Relationships xmlns="http://schemas.openxmlformats.org/package/2006/relationships"><Relationship Id="rId3" Type="http://schemas.openxmlformats.org/officeDocument/2006/relationships/image" Target="../media/image154.png"/><Relationship Id="rId7" Type="http://schemas.openxmlformats.org/officeDocument/2006/relationships/image" Target="../media/image15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57.jpg"/><Relationship Id="rId5" Type="http://schemas.openxmlformats.org/officeDocument/2006/relationships/image" Target="../media/image156.png"/><Relationship Id="rId4" Type="http://schemas.openxmlformats.org/officeDocument/2006/relationships/image" Target="../media/image155.png"/></Relationships>
</file>

<file path=ppt/slides/_rels/slide8.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0.png"/></Relationships>
</file>

<file path=ppt/slides/_rels/slide9.xml.rels><?xml version="1.0" encoding="UTF-8" standalone="yes"?>
<Relationships xmlns="http://schemas.openxmlformats.org/package/2006/relationships"><Relationship Id="rId8" Type="http://schemas.openxmlformats.org/officeDocument/2006/relationships/image" Target="../media/image166.jpeg"/><Relationship Id="rId3" Type="http://schemas.openxmlformats.org/officeDocument/2006/relationships/image" Target="../media/image161.svg"/><Relationship Id="rId7" Type="http://schemas.openxmlformats.org/officeDocument/2006/relationships/image" Target="../media/image165.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4.jpeg"/><Relationship Id="rId11" Type="http://schemas.openxmlformats.org/officeDocument/2006/relationships/image" Target="../media/image169.jpeg"/><Relationship Id="rId5" Type="http://schemas.openxmlformats.org/officeDocument/2006/relationships/image" Target="../media/image163.jpeg"/><Relationship Id="rId10" Type="http://schemas.openxmlformats.org/officeDocument/2006/relationships/image" Target="../media/image168.jpeg"/><Relationship Id="rId4" Type="http://schemas.openxmlformats.org/officeDocument/2006/relationships/image" Target="../media/image162.png"/><Relationship Id="rId9" Type="http://schemas.openxmlformats.org/officeDocument/2006/relationships/image" Target="../media/image16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PC配信専用ドリームネクサス">
            <a:extLst>
              <a:ext uri="{FF2B5EF4-FFF2-40B4-BE49-F238E27FC236}">
                <a16:creationId xmlns:a16="http://schemas.microsoft.com/office/drawing/2014/main" id="{93F43CE8-714C-FD24-63C5-96EF532234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23721"/>
          <a:stretch>
            <a:fillRect/>
          </a:stretch>
        </p:blipFill>
        <p:spPr bwMode="auto">
          <a:xfrm>
            <a:off x="2422525" y="2760663"/>
            <a:ext cx="506095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テキスト プレースホルダー 9">
            <a:extLst>
              <a:ext uri="{FF2B5EF4-FFF2-40B4-BE49-F238E27FC236}">
                <a16:creationId xmlns:a16="http://schemas.microsoft.com/office/drawing/2014/main" id="{2D3D7478-4804-97C4-783C-FABB0336802D}"/>
              </a:ext>
            </a:extLst>
          </p:cNvPr>
          <p:cNvSpPr txBox="1">
            <a:spLocks noChangeArrowheads="1"/>
          </p:cNvSpPr>
          <p:nvPr/>
        </p:nvSpPr>
        <p:spPr bwMode="auto">
          <a:xfrm>
            <a:off x="2124684" y="4568068"/>
            <a:ext cx="5656631" cy="53786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ct val="0"/>
              </a:spcBef>
              <a:buFont typeface="Arial" panose="020B0604020202020204" pitchFamily="34" charset="0"/>
              <a:buNone/>
            </a:pPr>
            <a:r>
              <a:rPr lang="ja-JP" altLang="en-US" sz="1600" b="1" dirty="0">
                <a:solidFill>
                  <a:schemeClr val="accent3">
                    <a:lumMod val="75000"/>
                  </a:schemeClr>
                </a:solidFill>
                <a:latin typeface="Meiryo UI" panose="020B0604030504040204" pitchFamily="50" charset="-128"/>
                <a:ea typeface="Meiryo UI" panose="020B0604030504040204" pitchFamily="50" charset="-128"/>
              </a:rPr>
              <a:t>富裕層</a:t>
            </a:r>
            <a:r>
              <a:rPr lang="ja-JP" altLang="en-US" sz="1600" b="1" dirty="0">
                <a:latin typeface="Meiryo UI" panose="020B0604030504040204" pitchFamily="50" charset="-128"/>
                <a:ea typeface="Meiryo UI" panose="020B0604030504040204" pitchFamily="50" charset="-128"/>
              </a:rPr>
              <a:t>へのリーチを最大化する</a:t>
            </a:r>
            <a:r>
              <a:rPr lang="en-US" altLang="ja-JP" sz="1600" b="1" dirty="0">
                <a:latin typeface="Meiryo UI" panose="020B0604030504040204" pitchFamily="50" charset="-128"/>
                <a:ea typeface="Meiryo UI" panose="020B0604030504040204" pitchFamily="50" charset="-128"/>
              </a:rPr>
              <a:t>WEB</a:t>
            </a:r>
            <a:r>
              <a:rPr lang="ja-JP" altLang="en-US" sz="1600" b="1" dirty="0">
                <a:latin typeface="Meiryo UI" panose="020B0604030504040204" pitchFamily="50" charset="-128"/>
                <a:ea typeface="Meiryo UI" panose="020B0604030504040204" pitchFamily="50" charset="-128"/>
              </a:rPr>
              <a:t>広告配信サービス</a:t>
            </a:r>
            <a:endParaRPr lang="en-US" altLang="ja-JP" sz="1600" b="1" dirty="0">
              <a:latin typeface="Meiryo UI" panose="020B0604030504040204" pitchFamily="50" charset="-128"/>
              <a:ea typeface="Meiryo UI" panose="020B0604030504040204" pitchFamily="50" charset="-128"/>
            </a:endParaRPr>
          </a:p>
        </p:txBody>
      </p:sp>
      <p:pic>
        <p:nvPicPr>
          <p:cNvPr id="2" name="図 1">
            <a:extLst>
              <a:ext uri="{FF2B5EF4-FFF2-40B4-BE49-F238E27FC236}">
                <a16:creationId xmlns:a16="http://schemas.microsoft.com/office/drawing/2014/main" id="{34336767-0F89-A1BA-481F-32770CC411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233" y="538885"/>
            <a:ext cx="4160183" cy="42980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6DE8430F-12E4-50CC-A2DE-CEF2CD74A762}"/>
              </a:ext>
            </a:extLst>
          </p:cNvPr>
          <p:cNvSpPr>
            <a:spLocks noGrp="1" noChangeArrowheads="1"/>
          </p:cNvSpPr>
          <p:nvPr>
            <p:ph type="title"/>
          </p:nvPr>
        </p:nvSpPr>
        <p:spPr bwMode="auto">
          <a:xfrm>
            <a:off x="388938" y="292100"/>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ja-JP" altLang="en-US" dirty="0">
                <a:latin typeface="Meiryo UI" panose="020B0604030504040204" pitchFamily="50" charset="-128"/>
                <a:ea typeface="Meiryo UI" panose="020B0604030504040204" pitchFamily="50" charset="-128"/>
              </a:rPr>
              <a:t>掲載報告レポートのフォーマット</a:t>
            </a:r>
          </a:p>
        </p:txBody>
      </p:sp>
      <p:grpSp>
        <p:nvGrpSpPr>
          <p:cNvPr id="2" name="グループ化 1">
            <a:extLst>
              <a:ext uri="{FF2B5EF4-FFF2-40B4-BE49-F238E27FC236}">
                <a16:creationId xmlns:a16="http://schemas.microsoft.com/office/drawing/2014/main" id="{7DBBD453-404C-3EB9-95A1-AE711A742272}"/>
              </a:ext>
            </a:extLst>
          </p:cNvPr>
          <p:cNvGrpSpPr/>
          <p:nvPr/>
        </p:nvGrpSpPr>
        <p:grpSpPr>
          <a:xfrm>
            <a:off x="6244009" y="1452326"/>
            <a:ext cx="5056377" cy="2338117"/>
            <a:chOff x="6244009" y="1452326"/>
            <a:chExt cx="5056377" cy="2338117"/>
          </a:xfrm>
        </p:grpSpPr>
        <p:sp>
          <p:nvSpPr>
            <p:cNvPr id="5" name="正方形/長方形 4">
              <a:extLst>
                <a:ext uri="{FF2B5EF4-FFF2-40B4-BE49-F238E27FC236}">
                  <a16:creationId xmlns:a16="http://schemas.microsoft.com/office/drawing/2014/main" id="{3CD5FEA4-3633-EAE8-D5D8-84C80325B13B}"/>
                </a:ext>
              </a:extLst>
            </p:cNvPr>
            <p:cNvSpPr/>
            <p:nvPr/>
          </p:nvSpPr>
          <p:spPr>
            <a:xfrm>
              <a:off x="6383525" y="1452326"/>
              <a:ext cx="3276000" cy="175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16694" indent="-216694">
                <a:lnSpc>
                  <a:spcPct val="110000"/>
                </a:lnSpc>
                <a:buSzPct val="70000"/>
                <a:buFont typeface="Wingdings" panose="05000000000000000000" pitchFamily="2" charset="2"/>
                <a:buChar char="n"/>
              </a:pPr>
              <a:r>
                <a:rPr lang="ja-JP" altLang="en-US" sz="1300" b="1" dirty="0">
                  <a:solidFill>
                    <a:schemeClr val="tx1"/>
                  </a:solidFill>
                  <a:latin typeface="Meiryo UI" panose="020B0604030504040204" pitchFamily="50" charset="-128"/>
                  <a:ea typeface="Meiryo UI" panose="020B0604030504040204" pitchFamily="50" charset="-128"/>
                </a:rPr>
                <a:t>以下の数値をご報告させて頂きます。</a:t>
              </a:r>
            </a:p>
          </p:txBody>
        </p:sp>
        <p:sp>
          <p:nvSpPr>
            <p:cNvPr id="6" name="正方形/長方形 5">
              <a:extLst>
                <a:ext uri="{FF2B5EF4-FFF2-40B4-BE49-F238E27FC236}">
                  <a16:creationId xmlns:a16="http://schemas.microsoft.com/office/drawing/2014/main" id="{0AA2E123-2089-05B7-2002-FD828F046919}"/>
                </a:ext>
              </a:extLst>
            </p:cNvPr>
            <p:cNvSpPr/>
            <p:nvPr/>
          </p:nvSpPr>
          <p:spPr>
            <a:xfrm>
              <a:off x="6244009" y="2782596"/>
              <a:ext cx="5043115" cy="1733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46250" tIns="0" rIns="0" bIns="0" rtlCol="0" anchor="t"/>
            <a:lstStyle/>
            <a:p>
              <a:pPr marL="139303" indent="-139303">
                <a:lnSpc>
                  <a:spcPct val="110000"/>
                </a:lnSpc>
                <a:buSzPct val="80000"/>
                <a:buFont typeface="メイリオ" panose="020B0604030504040204" pitchFamily="50" charset="-128"/>
                <a:buChar char="※"/>
              </a:pPr>
              <a:r>
                <a:rPr lang="ja-JP" altLang="en-US" sz="800" dirty="0">
                  <a:solidFill>
                    <a:schemeClr val="tx1"/>
                  </a:solidFill>
                  <a:latin typeface="Meiryo UI" panose="020B0604030504040204" pitchFamily="50" charset="-128"/>
                  <a:ea typeface="Meiryo UI" panose="020B0604030504040204" pitchFamily="50" charset="-128"/>
                </a:rPr>
                <a:t>クリエイティブ別数値報告にあたり、クリエイティブ別レポートに反映希望の</a:t>
              </a:r>
              <a:endParaRPr lang="en-US" altLang="ja-JP" sz="800" dirty="0">
                <a:solidFill>
                  <a:schemeClr val="tx1"/>
                </a:solidFill>
                <a:latin typeface="Meiryo UI" panose="020B0604030504040204" pitchFamily="50" charset="-128"/>
                <a:ea typeface="Meiryo UI" panose="020B0604030504040204" pitchFamily="50" charset="-128"/>
              </a:endParaRPr>
            </a:p>
            <a:p>
              <a:pPr>
                <a:lnSpc>
                  <a:spcPct val="110000"/>
                </a:lnSpc>
                <a:buSzPct val="80000"/>
              </a:pPr>
              <a:r>
                <a:rPr lang="ja-JP" altLang="en-US" sz="800" dirty="0">
                  <a:solidFill>
                    <a:schemeClr val="tx1"/>
                  </a:solidFill>
                  <a:latin typeface="Meiryo UI" panose="020B0604030504040204" pitchFamily="50" charset="-128"/>
                  <a:ea typeface="Meiryo UI" panose="020B0604030504040204" pitchFamily="50" charset="-128"/>
                </a:rPr>
                <a:t>　　ファイル名設定を推奨（英数字のみ可）</a:t>
              </a:r>
            </a:p>
          </p:txBody>
        </p:sp>
        <p:sp>
          <p:nvSpPr>
            <p:cNvPr id="15" name="テキスト ボックス 14">
              <a:extLst>
                <a:ext uri="{FF2B5EF4-FFF2-40B4-BE49-F238E27FC236}">
                  <a16:creationId xmlns:a16="http://schemas.microsoft.com/office/drawing/2014/main" id="{04CAFC23-ABFE-1F7D-C7E0-EBFEEE66FC7E}"/>
                </a:ext>
              </a:extLst>
            </p:cNvPr>
            <p:cNvSpPr txBox="1">
              <a:spLocks noChangeAspect="1"/>
            </p:cNvSpPr>
            <p:nvPr/>
          </p:nvSpPr>
          <p:spPr>
            <a:xfrm>
              <a:off x="6422745" y="3202100"/>
              <a:ext cx="317536" cy="317536"/>
            </a:xfrm>
            <a:prstGeom prst="ellipse">
              <a:avLst/>
            </a:prstGeom>
            <a:solidFill>
              <a:srgbClr val="AD8731"/>
            </a:solidFill>
          </p:spPr>
          <p:txBody>
            <a:bodyPr wrap="none" lIns="73125" tIns="35100" rIns="73125" bIns="29250" rtlCol="0" anchor="ctr">
              <a:noAutofit/>
            </a:bodyPr>
            <a:lstStyle/>
            <a:p>
              <a:pPr algn="ctr">
                <a:lnSpc>
                  <a:spcPct val="110000"/>
                </a:lnSpc>
              </a:pPr>
              <a:r>
                <a:rPr lang="ja-JP" altLang="en-US" sz="1000" dirty="0">
                  <a:solidFill>
                    <a:schemeClr val="bg1"/>
                  </a:solidFill>
                  <a:latin typeface="メイリオ" panose="020B0604030504040204" pitchFamily="50" charset="-128"/>
                  <a:ea typeface="メイリオ" panose="020B0604030504040204" pitchFamily="50" charset="-128"/>
                </a:rPr>
                <a:t>例</a:t>
              </a:r>
              <a:endParaRPr lang="en-US" altLang="ja-JP" sz="1000" dirty="0">
                <a:solidFill>
                  <a:schemeClr val="bg1"/>
                </a:solidFill>
                <a:latin typeface="メイリオ" panose="020B0604030504040204" pitchFamily="50" charset="-128"/>
                <a:ea typeface="メイリオ" panose="020B0604030504040204" pitchFamily="50" charset="-128"/>
              </a:endParaRPr>
            </a:p>
          </p:txBody>
        </p:sp>
        <p:sp>
          <p:nvSpPr>
            <p:cNvPr id="16" name="正方形/長方形 15">
              <a:extLst>
                <a:ext uri="{FF2B5EF4-FFF2-40B4-BE49-F238E27FC236}">
                  <a16:creationId xmlns:a16="http://schemas.microsoft.com/office/drawing/2014/main" id="{9EBF5EDC-2706-B457-F811-1E6B520AB0C4}"/>
                </a:ext>
              </a:extLst>
            </p:cNvPr>
            <p:cNvSpPr/>
            <p:nvPr/>
          </p:nvSpPr>
          <p:spPr>
            <a:xfrm flipV="1">
              <a:off x="7777914" y="3407801"/>
              <a:ext cx="763210" cy="4571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030BFF94-BEAB-25DF-136A-6BF015A0FD69}"/>
                </a:ext>
              </a:extLst>
            </p:cNvPr>
            <p:cNvSpPr txBox="1"/>
            <p:nvPr/>
          </p:nvSpPr>
          <p:spPr>
            <a:xfrm>
              <a:off x="6901086" y="3218459"/>
              <a:ext cx="2605249" cy="173367"/>
            </a:xfrm>
            <a:prstGeom prst="rect">
              <a:avLst/>
            </a:prstGeom>
            <a:noFill/>
          </p:spPr>
          <p:txBody>
            <a:bodyPr wrap="square" lIns="0" tIns="0" rIns="0" bIns="0">
              <a:noAutofit/>
            </a:bodyPr>
            <a:lstStyle/>
            <a:p>
              <a:pPr>
                <a:lnSpc>
                  <a:spcPct val="110000"/>
                </a:lnSpc>
              </a:pPr>
              <a:r>
                <a:rPr lang="en-US" altLang="ja-JP" sz="1000" dirty="0">
                  <a:latin typeface="Meiryo UI" panose="020B0604030504040204" pitchFamily="50" charset="-128"/>
                  <a:ea typeface="Meiryo UI" panose="020B0604030504040204" pitchFamily="50" charset="-128"/>
                </a:rPr>
                <a:t>260101_</a:t>
              </a:r>
              <a:r>
                <a:rPr lang="ja-JP" altLang="en-US" sz="1000" dirty="0">
                  <a:latin typeface="Meiryo UI" panose="020B0604030504040204" pitchFamily="50" charset="-128"/>
                  <a:ea typeface="Meiryo UI" panose="020B0604030504040204" pitchFamily="50" charset="-128"/>
                </a:rPr>
                <a:t>新規</a:t>
              </a:r>
              <a:r>
                <a:rPr lang="en-US" altLang="ja-JP" sz="1000" dirty="0">
                  <a:latin typeface="Meiryo UI" panose="020B0604030504040204" pitchFamily="50" charset="-128"/>
                  <a:ea typeface="Meiryo UI" panose="020B0604030504040204" pitchFamily="50" charset="-128"/>
                </a:rPr>
                <a:t>_DN_A.nexus_600_500</a:t>
              </a:r>
            </a:p>
          </p:txBody>
        </p:sp>
        <p:sp>
          <p:nvSpPr>
            <p:cNvPr id="18" name="テキスト ボックス 17">
              <a:extLst>
                <a:ext uri="{FF2B5EF4-FFF2-40B4-BE49-F238E27FC236}">
                  <a16:creationId xmlns:a16="http://schemas.microsoft.com/office/drawing/2014/main" id="{84ED131B-7041-37FF-D4CA-E99691863C62}"/>
                </a:ext>
              </a:extLst>
            </p:cNvPr>
            <p:cNvSpPr txBox="1"/>
            <p:nvPr/>
          </p:nvSpPr>
          <p:spPr>
            <a:xfrm>
              <a:off x="6862986" y="3582391"/>
              <a:ext cx="2493726" cy="208052"/>
            </a:xfrm>
            <a:prstGeom prst="rect">
              <a:avLst/>
            </a:prstGeom>
            <a:noFill/>
          </p:spPr>
          <p:txBody>
            <a:bodyPr wrap="square" lIns="0" tIns="0" rIns="0" bIns="0">
              <a:noAutofit/>
            </a:bodyPr>
            <a:lstStyle/>
            <a:p>
              <a:pPr>
                <a:lnSpc>
                  <a:spcPct val="110000"/>
                </a:lnSpc>
              </a:pPr>
              <a:r>
                <a:rPr lang="ja-JP" altLang="en-US" sz="700" dirty="0">
                  <a:latin typeface="Meiryo UI" panose="020B0604030504040204" pitchFamily="50" charset="-128"/>
                  <a:ea typeface="Meiryo UI" panose="020B0604030504040204" pitchFamily="50" charset="-128"/>
                </a:rPr>
                <a:t>（弊社管理番号）　＋　（貴社管理ファイル名）＋ 原稿サイズ</a:t>
              </a:r>
            </a:p>
          </p:txBody>
        </p:sp>
        <p:sp>
          <p:nvSpPr>
            <p:cNvPr id="19" name="テキスト ボックス 18">
              <a:extLst>
                <a:ext uri="{FF2B5EF4-FFF2-40B4-BE49-F238E27FC236}">
                  <a16:creationId xmlns:a16="http://schemas.microsoft.com/office/drawing/2014/main" id="{DBBF10D3-80C4-D108-E0A8-5358D6EA9437}"/>
                </a:ext>
              </a:extLst>
            </p:cNvPr>
            <p:cNvSpPr txBox="1"/>
            <p:nvPr/>
          </p:nvSpPr>
          <p:spPr>
            <a:xfrm>
              <a:off x="6338422" y="1918349"/>
              <a:ext cx="4961964" cy="646331"/>
            </a:xfrm>
            <a:prstGeom prst="rect">
              <a:avLst/>
            </a:prstGeom>
            <a:noFill/>
          </p:spPr>
          <p:txBody>
            <a:bodyPr wrap="square">
              <a:spAutoFit/>
            </a:bodyPr>
            <a:lstStyle/>
            <a:p>
              <a:r>
                <a:rPr lang="ja-JP" altLang="en-US" sz="900" dirty="0">
                  <a:latin typeface="Meiryo UI" panose="020B0604030504040204" pitchFamily="50" charset="-128"/>
                  <a:ea typeface="Meiryo UI" panose="020B0604030504040204" pitchFamily="50" charset="-128"/>
                </a:rPr>
                <a:t>●原則　月次レポート（月 </a:t>
              </a:r>
              <a:r>
                <a:rPr lang="en-US" altLang="ja-JP" sz="900" dirty="0">
                  <a:latin typeface="Meiryo UI" panose="020B0604030504040204" pitchFamily="50" charset="-128"/>
                  <a:ea typeface="Meiryo UI" panose="020B0604030504040204" pitchFamily="50" charset="-128"/>
                </a:rPr>
                <a:t>1 </a:t>
              </a:r>
              <a:r>
                <a:rPr lang="ja-JP" altLang="en-US" sz="900" dirty="0">
                  <a:latin typeface="Meiryo UI" panose="020B0604030504040204" pitchFamily="50" charset="-128"/>
                  <a:ea typeface="Meiryo UI" panose="020B0604030504040204" pitchFamily="50" charset="-128"/>
                </a:rPr>
                <a:t>回）の提出です。</a:t>
              </a:r>
              <a:endParaRPr lang="en-US" altLang="ja-JP" sz="900" dirty="0">
                <a:latin typeface="Meiryo UI" panose="020B0604030504040204" pitchFamily="50" charset="-128"/>
                <a:ea typeface="Meiryo UI" panose="020B0604030504040204" pitchFamily="50" charset="-128"/>
              </a:endParaRPr>
            </a:p>
            <a:p>
              <a:r>
                <a:rPr lang="ja-JP" altLang="en-US" sz="900" dirty="0">
                  <a:latin typeface="Meiryo UI" panose="020B0604030504040204" pitchFamily="50" charset="-128"/>
                  <a:ea typeface="Meiryo UI" panose="020B0604030504040204" pitchFamily="50" charset="-128"/>
                </a:rPr>
                <a:t>●日別／合計</a:t>
              </a:r>
              <a:r>
                <a:rPr lang="en-US" altLang="ja-JP" sz="900" dirty="0">
                  <a:latin typeface="Meiryo UI" panose="020B0604030504040204" pitchFamily="50" charset="-128"/>
                  <a:ea typeface="Meiryo UI" panose="020B0604030504040204" pitchFamily="50" charset="-128"/>
                </a:rPr>
                <a:t>……</a:t>
              </a:r>
              <a:r>
                <a:rPr lang="ja-JP" altLang="en-US" sz="900" dirty="0">
                  <a:latin typeface="Meiryo UI" panose="020B0604030504040204" pitchFamily="50" charset="-128"/>
                  <a:ea typeface="Meiryo UI" panose="020B0604030504040204" pitchFamily="50" charset="-128"/>
                </a:rPr>
                <a:t>表示回数、クリック数、クリック率、クリック単価、 </a:t>
              </a:r>
              <a:endParaRPr lang="en-US" altLang="ja-JP" sz="900" dirty="0">
                <a:latin typeface="Meiryo UI" panose="020B0604030504040204" pitchFamily="50" charset="-128"/>
                <a:ea typeface="Meiryo UI" panose="020B0604030504040204" pitchFamily="50" charset="-128"/>
              </a:endParaRPr>
            </a:p>
            <a:p>
              <a:r>
                <a:rPr lang="en-US" altLang="ja-JP" sz="900" dirty="0">
                  <a:latin typeface="Meiryo UI" panose="020B0604030504040204" pitchFamily="50" charset="-128"/>
                  <a:ea typeface="Meiryo UI" panose="020B0604030504040204" pitchFamily="50" charset="-128"/>
                </a:rPr>
                <a:t>	CV</a:t>
              </a:r>
              <a:r>
                <a:rPr lang="ja-JP" altLang="en-US" sz="900" dirty="0">
                  <a:latin typeface="Meiryo UI" panose="020B0604030504040204" pitchFamily="50" charset="-128"/>
                  <a:ea typeface="Meiryo UI" panose="020B0604030504040204" pitchFamily="50" charset="-128"/>
                </a:rPr>
                <a:t>数、</a:t>
              </a:r>
              <a:r>
                <a:rPr lang="en-US" altLang="ja-JP" sz="900" dirty="0">
                  <a:latin typeface="Meiryo UI" panose="020B0604030504040204" pitchFamily="50" charset="-128"/>
                  <a:ea typeface="Meiryo UI" panose="020B0604030504040204" pitchFamily="50" charset="-128"/>
                </a:rPr>
                <a:t>CV</a:t>
              </a:r>
              <a:r>
                <a:rPr lang="ja-JP" altLang="en-US" sz="900" dirty="0">
                  <a:latin typeface="Meiryo UI" panose="020B0604030504040204" pitchFamily="50" charset="-128"/>
                  <a:ea typeface="Meiryo UI" panose="020B0604030504040204" pitchFamily="50" charset="-128"/>
                </a:rPr>
                <a:t>（反響）詳細（発生日・発生時間） </a:t>
              </a:r>
              <a:endParaRPr lang="en-US" altLang="ja-JP" sz="900" dirty="0">
                <a:latin typeface="Meiryo UI" panose="020B0604030504040204" pitchFamily="50" charset="-128"/>
                <a:ea typeface="Meiryo UI" panose="020B0604030504040204" pitchFamily="50" charset="-128"/>
              </a:endParaRPr>
            </a:p>
            <a:p>
              <a:r>
                <a:rPr lang="ja-JP" altLang="en-US" sz="900" dirty="0">
                  <a:latin typeface="Meiryo UI" panose="020B0604030504040204" pitchFamily="50" charset="-128"/>
                  <a:ea typeface="Meiryo UI" panose="020B0604030504040204" pitchFamily="50" charset="-128"/>
                </a:rPr>
                <a:t>●クリエイティブ別の表示回数、クリック数合計　クリック率、</a:t>
              </a:r>
              <a:r>
                <a:rPr lang="en-US" altLang="ja-JP" sz="900" dirty="0">
                  <a:latin typeface="Meiryo UI" panose="020B0604030504040204" pitchFamily="50" charset="-128"/>
                  <a:ea typeface="Meiryo UI" panose="020B0604030504040204" pitchFamily="50" charset="-128"/>
                </a:rPr>
                <a:t>CV</a:t>
              </a:r>
              <a:r>
                <a:rPr lang="ja-JP" altLang="en-US" sz="900" dirty="0">
                  <a:latin typeface="Meiryo UI" panose="020B0604030504040204" pitchFamily="50" charset="-128"/>
                  <a:ea typeface="Meiryo UI" panose="020B0604030504040204" pitchFamily="50" charset="-128"/>
                </a:rPr>
                <a:t>数</a:t>
              </a:r>
            </a:p>
          </p:txBody>
        </p:sp>
        <p:sp>
          <p:nvSpPr>
            <p:cNvPr id="20" name="正方形/長方形 19">
              <a:extLst>
                <a:ext uri="{FF2B5EF4-FFF2-40B4-BE49-F238E27FC236}">
                  <a16:creationId xmlns:a16="http://schemas.microsoft.com/office/drawing/2014/main" id="{D6E020C2-9A3B-F1EB-AF04-AE5A7E0712AB}"/>
                </a:ext>
              </a:extLst>
            </p:cNvPr>
            <p:cNvSpPr/>
            <p:nvPr/>
          </p:nvSpPr>
          <p:spPr>
            <a:xfrm flipV="1">
              <a:off x="8665714" y="3407801"/>
              <a:ext cx="534121" cy="4571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 name="図 2">
            <a:extLst>
              <a:ext uri="{FF2B5EF4-FFF2-40B4-BE49-F238E27FC236}">
                <a16:creationId xmlns:a16="http://schemas.microsoft.com/office/drawing/2014/main" id="{68CA9682-9AA3-3972-3106-6D6318CD845A}"/>
              </a:ext>
            </a:extLst>
          </p:cNvPr>
          <p:cNvPicPr>
            <a:picLocks noChangeAspect="1"/>
          </p:cNvPicPr>
          <p:nvPr/>
        </p:nvPicPr>
        <p:blipFill>
          <a:blip r:embed="rId3"/>
          <a:srcRect l="2327" t="4349"/>
          <a:stretch>
            <a:fillRect/>
          </a:stretch>
        </p:blipFill>
        <p:spPr>
          <a:xfrm>
            <a:off x="389211" y="1103621"/>
            <a:ext cx="5949212" cy="5363939"/>
          </a:xfrm>
          <a:prstGeom prst="rect">
            <a:avLst/>
          </a:prstGeom>
          <a:ln>
            <a:solidFill>
              <a:schemeClr val="bg1">
                <a:lumMod val="85000"/>
              </a:schemeClr>
            </a:solidFill>
          </a:ln>
        </p:spPr>
      </p:pic>
    </p:spTree>
    <p:extLst>
      <p:ext uri="{BB962C8B-B14F-4D97-AF65-F5344CB8AC3E}">
        <p14:creationId xmlns:p14="http://schemas.microsoft.com/office/powerpoint/2010/main" val="557079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704BFC8C-A7A9-DCAE-F9B8-FFD73C69E1A6}"/>
              </a:ext>
            </a:extLst>
          </p:cNvPr>
          <p:cNvSpPr>
            <a:spLocks noGrp="1" noChangeArrowheads="1"/>
          </p:cNvSpPr>
          <p:nvPr>
            <p:ph type="title"/>
          </p:nvPr>
        </p:nvSpPr>
        <p:spPr bwMode="auto">
          <a:xfrm>
            <a:off x="388938" y="292100"/>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ja-JP" altLang="en-US" dirty="0">
                <a:latin typeface="Meiryo UI" panose="020B0604030504040204" pitchFamily="50" charset="-128"/>
                <a:ea typeface="Meiryo UI" panose="020B0604030504040204" pitchFamily="50" charset="-128"/>
              </a:rPr>
              <a:t>会社概要</a:t>
            </a:r>
          </a:p>
        </p:txBody>
      </p:sp>
      <p:grpSp>
        <p:nvGrpSpPr>
          <p:cNvPr id="2" name="グループ化 1">
            <a:extLst>
              <a:ext uri="{FF2B5EF4-FFF2-40B4-BE49-F238E27FC236}">
                <a16:creationId xmlns:a16="http://schemas.microsoft.com/office/drawing/2014/main" id="{210FFC01-1085-A529-5654-DF5EF42B2B26}"/>
              </a:ext>
            </a:extLst>
          </p:cNvPr>
          <p:cNvGrpSpPr/>
          <p:nvPr/>
        </p:nvGrpSpPr>
        <p:grpSpPr>
          <a:xfrm>
            <a:off x="847557" y="1189032"/>
            <a:ext cx="8380748" cy="4930257"/>
            <a:chOff x="870280" y="1189032"/>
            <a:chExt cx="8380748" cy="4930257"/>
          </a:xfrm>
        </p:grpSpPr>
        <p:grpSp>
          <p:nvGrpSpPr>
            <p:cNvPr id="4" name="object 2">
              <a:extLst>
                <a:ext uri="{FF2B5EF4-FFF2-40B4-BE49-F238E27FC236}">
                  <a16:creationId xmlns:a16="http://schemas.microsoft.com/office/drawing/2014/main" id="{0ACE9E4B-045D-6DB4-15A0-99F3E6AA1548}"/>
                </a:ext>
              </a:extLst>
            </p:cNvPr>
            <p:cNvGrpSpPr/>
            <p:nvPr/>
          </p:nvGrpSpPr>
          <p:grpSpPr>
            <a:xfrm>
              <a:off x="5637243" y="1887855"/>
              <a:ext cx="3613785" cy="2426970"/>
              <a:chOff x="6430733" y="1582102"/>
              <a:chExt cx="3613785" cy="2426970"/>
            </a:xfrm>
          </p:grpSpPr>
          <p:sp>
            <p:nvSpPr>
              <p:cNvPr id="21" name="object 3">
                <a:extLst>
                  <a:ext uri="{FF2B5EF4-FFF2-40B4-BE49-F238E27FC236}">
                    <a16:creationId xmlns:a16="http://schemas.microsoft.com/office/drawing/2014/main" id="{3A0FC9A9-0649-9874-DA61-AAC0483FA1FF}"/>
                  </a:ext>
                </a:extLst>
              </p:cNvPr>
              <p:cNvSpPr/>
              <p:nvPr/>
            </p:nvSpPr>
            <p:spPr>
              <a:xfrm>
                <a:off x="6430733" y="1582102"/>
                <a:ext cx="3613785" cy="2426970"/>
              </a:xfrm>
              <a:custGeom>
                <a:avLst/>
                <a:gdLst/>
                <a:ahLst/>
                <a:cxnLst/>
                <a:rect l="l" t="t" r="r" b="b"/>
                <a:pathLst>
                  <a:path w="3613784" h="2426970">
                    <a:moveTo>
                      <a:pt x="3613264" y="0"/>
                    </a:moveTo>
                    <a:lnTo>
                      <a:pt x="0" y="0"/>
                    </a:lnTo>
                    <a:lnTo>
                      <a:pt x="0" y="2426970"/>
                    </a:lnTo>
                    <a:lnTo>
                      <a:pt x="3613264" y="2426970"/>
                    </a:lnTo>
                    <a:lnTo>
                      <a:pt x="3613264" y="0"/>
                    </a:lnTo>
                    <a:close/>
                  </a:path>
                </a:pathLst>
              </a:custGeom>
              <a:solidFill>
                <a:srgbClr val="E6E7E8"/>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sp>
            <p:nvSpPr>
              <p:cNvPr id="22" name="object 4">
                <a:extLst>
                  <a:ext uri="{FF2B5EF4-FFF2-40B4-BE49-F238E27FC236}">
                    <a16:creationId xmlns:a16="http://schemas.microsoft.com/office/drawing/2014/main" id="{A5B13801-DE41-EF94-7CED-A8867529BDB3}"/>
                  </a:ext>
                </a:extLst>
              </p:cNvPr>
              <p:cNvSpPr/>
              <p:nvPr/>
            </p:nvSpPr>
            <p:spPr>
              <a:xfrm>
                <a:off x="7061386" y="2134965"/>
                <a:ext cx="381000" cy="321945"/>
              </a:xfrm>
              <a:custGeom>
                <a:avLst/>
                <a:gdLst/>
                <a:ahLst/>
                <a:cxnLst/>
                <a:rect l="l" t="t" r="r" b="b"/>
                <a:pathLst>
                  <a:path w="381000" h="321944">
                    <a:moveTo>
                      <a:pt x="225582" y="33820"/>
                    </a:moveTo>
                    <a:lnTo>
                      <a:pt x="198602" y="33820"/>
                    </a:lnTo>
                    <a:lnTo>
                      <a:pt x="193094" y="47959"/>
                    </a:lnTo>
                    <a:lnTo>
                      <a:pt x="181927" y="88582"/>
                    </a:lnTo>
                    <a:lnTo>
                      <a:pt x="176830" y="134302"/>
                    </a:lnTo>
                    <a:lnTo>
                      <a:pt x="176173" y="158597"/>
                    </a:lnTo>
                    <a:lnTo>
                      <a:pt x="176047" y="162242"/>
                    </a:lnTo>
                    <a:lnTo>
                      <a:pt x="175833" y="166689"/>
                    </a:lnTo>
                    <a:lnTo>
                      <a:pt x="175725" y="182410"/>
                    </a:lnTo>
                    <a:lnTo>
                      <a:pt x="175468" y="189821"/>
                    </a:lnTo>
                    <a:lnTo>
                      <a:pt x="175139" y="196818"/>
                    </a:lnTo>
                    <a:lnTo>
                      <a:pt x="174753" y="202919"/>
                    </a:lnTo>
                    <a:lnTo>
                      <a:pt x="174307" y="208127"/>
                    </a:lnTo>
                    <a:lnTo>
                      <a:pt x="173990" y="213207"/>
                    </a:lnTo>
                    <a:lnTo>
                      <a:pt x="173355" y="218287"/>
                    </a:lnTo>
                    <a:lnTo>
                      <a:pt x="172402" y="223367"/>
                    </a:lnTo>
                    <a:lnTo>
                      <a:pt x="169902" y="238400"/>
                    </a:lnTo>
                    <a:lnTo>
                      <a:pt x="168116" y="250634"/>
                    </a:lnTo>
                    <a:lnTo>
                      <a:pt x="167044" y="260068"/>
                    </a:lnTo>
                    <a:lnTo>
                      <a:pt x="166687" y="266700"/>
                    </a:lnTo>
                    <a:lnTo>
                      <a:pt x="167611" y="276463"/>
                    </a:lnTo>
                    <a:lnTo>
                      <a:pt x="188760" y="316230"/>
                    </a:lnTo>
                    <a:lnTo>
                      <a:pt x="194945" y="321462"/>
                    </a:lnTo>
                    <a:lnTo>
                      <a:pt x="203200" y="321462"/>
                    </a:lnTo>
                    <a:lnTo>
                      <a:pt x="206057" y="318935"/>
                    </a:lnTo>
                    <a:lnTo>
                      <a:pt x="208597" y="313855"/>
                    </a:lnTo>
                    <a:lnTo>
                      <a:pt x="211455" y="308457"/>
                    </a:lnTo>
                    <a:lnTo>
                      <a:pt x="212725" y="302742"/>
                    </a:lnTo>
                    <a:lnTo>
                      <a:pt x="212407" y="296710"/>
                    </a:lnTo>
                    <a:lnTo>
                      <a:pt x="212289" y="286226"/>
                    </a:lnTo>
                    <a:lnTo>
                      <a:pt x="211093" y="223367"/>
                    </a:lnTo>
                    <a:lnTo>
                      <a:pt x="210985" y="208127"/>
                    </a:lnTo>
                    <a:lnTo>
                      <a:pt x="211137" y="203682"/>
                    </a:lnTo>
                    <a:lnTo>
                      <a:pt x="211455" y="200507"/>
                    </a:lnTo>
                    <a:lnTo>
                      <a:pt x="215747" y="129070"/>
                    </a:lnTo>
                    <a:lnTo>
                      <a:pt x="210502" y="86677"/>
                    </a:lnTo>
                    <a:lnTo>
                      <a:pt x="210185" y="84772"/>
                    </a:lnTo>
                    <a:lnTo>
                      <a:pt x="210078" y="81676"/>
                    </a:lnTo>
                    <a:lnTo>
                      <a:pt x="210032" y="73342"/>
                    </a:lnTo>
                    <a:lnTo>
                      <a:pt x="212001" y="54140"/>
                    </a:lnTo>
                    <a:lnTo>
                      <a:pt x="217890" y="40370"/>
                    </a:lnTo>
                    <a:lnTo>
                      <a:pt x="225582" y="33820"/>
                    </a:lnTo>
                    <a:close/>
                  </a:path>
                  <a:path w="381000" h="321944">
                    <a:moveTo>
                      <a:pt x="269557" y="109537"/>
                    </a:moveTo>
                    <a:lnTo>
                      <a:pt x="250090" y="110758"/>
                    </a:lnTo>
                    <a:lnTo>
                      <a:pt x="235029" y="114422"/>
                    </a:lnTo>
                    <a:lnTo>
                      <a:pt x="224373" y="120526"/>
                    </a:lnTo>
                    <a:lnTo>
                      <a:pt x="218122" y="129070"/>
                    </a:lnTo>
                    <a:lnTo>
                      <a:pt x="220980" y="131445"/>
                    </a:lnTo>
                    <a:lnTo>
                      <a:pt x="232022" y="131982"/>
                    </a:lnTo>
                    <a:lnTo>
                      <a:pt x="240861" y="132640"/>
                    </a:lnTo>
                    <a:lnTo>
                      <a:pt x="276694" y="149072"/>
                    </a:lnTo>
                    <a:lnTo>
                      <a:pt x="276694" y="152882"/>
                    </a:lnTo>
                    <a:lnTo>
                      <a:pt x="271462" y="158597"/>
                    </a:lnTo>
                    <a:lnTo>
                      <a:pt x="260985" y="166217"/>
                    </a:lnTo>
                    <a:lnTo>
                      <a:pt x="255270" y="170027"/>
                    </a:lnTo>
                    <a:lnTo>
                      <a:pt x="249237" y="174790"/>
                    </a:lnTo>
                    <a:lnTo>
                      <a:pt x="242887" y="180505"/>
                    </a:lnTo>
                    <a:lnTo>
                      <a:pt x="242887" y="182410"/>
                    </a:lnTo>
                    <a:lnTo>
                      <a:pt x="258603" y="173475"/>
                    </a:lnTo>
                    <a:lnTo>
                      <a:pt x="273843" y="166689"/>
                    </a:lnTo>
                    <a:lnTo>
                      <a:pt x="288607" y="162048"/>
                    </a:lnTo>
                    <a:lnTo>
                      <a:pt x="302895" y="159550"/>
                    </a:lnTo>
                    <a:lnTo>
                      <a:pt x="313055" y="158915"/>
                    </a:lnTo>
                    <a:lnTo>
                      <a:pt x="319874" y="157480"/>
                    </a:lnTo>
                    <a:lnTo>
                      <a:pt x="323380" y="155257"/>
                    </a:lnTo>
                    <a:lnTo>
                      <a:pt x="326542" y="153047"/>
                    </a:lnTo>
                    <a:lnTo>
                      <a:pt x="328142" y="149225"/>
                    </a:lnTo>
                    <a:lnTo>
                      <a:pt x="328142" y="143827"/>
                    </a:lnTo>
                    <a:lnTo>
                      <a:pt x="302150" y="115168"/>
                    </a:lnTo>
                    <a:lnTo>
                      <a:pt x="281433" y="110163"/>
                    </a:lnTo>
                    <a:lnTo>
                      <a:pt x="269557" y="109537"/>
                    </a:lnTo>
                    <a:close/>
                  </a:path>
                  <a:path w="381000" h="321944">
                    <a:moveTo>
                      <a:pt x="328142" y="0"/>
                    </a:moveTo>
                    <a:lnTo>
                      <a:pt x="322897" y="0"/>
                    </a:lnTo>
                    <a:lnTo>
                      <a:pt x="300037" y="2857"/>
                    </a:lnTo>
                    <a:lnTo>
                      <a:pt x="211937" y="9525"/>
                    </a:lnTo>
                    <a:lnTo>
                      <a:pt x="129057" y="23812"/>
                    </a:lnTo>
                    <a:lnTo>
                      <a:pt x="116205" y="27152"/>
                    </a:lnTo>
                    <a:lnTo>
                      <a:pt x="31915" y="53340"/>
                    </a:lnTo>
                    <a:lnTo>
                      <a:pt x="30645" y="53670"/>
                    </a:lnTo>
                    <a:lnTo>
                      <a:pt x="28202" y="54150"/>
                    </a:lnTo>
                    <a:lnTo>
                      <a:pt x="24765" y="54775"/>
                    </a:lnTo>
                    <a:lnTo>
                      <a:pt x="5245" y="57632"/>
                    </a:lnTo>
                    <a:lnTo>
                      <a:pt x="3022" y="57632"/>
                    </a:lnTo>
                    <a:lnTo>
                      <a:pt x="1270" y="58585"/>
                    </a:lnTo>
                    <a:lnTo>
                      <a:pt x="44469" y="81910"/>
                    </a:lnTo>
                    <a:lnTo>
                      <a:pt x="59055" y="83337"/>
                    </a:lnTo>
                    <a:lnTo>
                      <a:pt x="66348" y="82922"/>
                    </a:lnTo>
                    <a:lnTo>
                      <a:pt x="72988" y="81676"/>
                    </a:lnTo>
                    <a:lnTo>
                      <a:pt x="78973" y="79597"/>
                    </a:lnTo>
                    <a:lnTo>
                      <a:pt x="84302" y="76682"/>
                    </a:lnTo>
                    <a:lnTo>
                      <a:pt x="104775" y="63817"/>
                    </a:lnTo>
                    <a:lnTo>
                      <a:pt x="123675" y="53554"/>
                    </a:lnTo>
                    <a:lnTo>
                      <a:pt x="145611" y="45132"/>
                    </a:lnTo>
                    <a:lnTo>
                      <a:pt x="170586" y="38553"/>
                    </a:lnTo>
                    <a:lnTo>
                      <a:pt x="198602" y="33820"/>
                    </a:lnTo>
                    <a:lnTo>
                      <a:pt x="225582" y="33820"/>
                    </a:lnTo>
                    <a:lnTo>
                      <a:pt x="227713" y="32005"/>
                    </a:lnTo>
                    <a:lnTo>
                      <a:pt x="241465" y="29057"/>
                    </a:lnTo>
                    <a:lnTo>
                      <a:pt x="381000" y="29057"/>
                    </a:lnTo>
                    <a:lnTo>
                      <a:pt x="381000" y="20802"/>
                    </a:lnTo>
                    <a:lnTo>
                      <a:pt x="338167" y="626"/>
                    </a:lnTo>
                    <a:lnTo>
                      <a:pt x="328142" y="0"/>
                    </a:lnTo>
                    <a:close/>
                  </a:path>
                  <a:path w="381000" h="321944">
                    <a:moveTo>
                      <a:pt x="381000" y="29057"/>
                    </a:moveTo>
                    <a:lnTo>
                      <a:pt x="295275" y="29057"/>
                    </a:lnTo>
                    <a:lnTo>
                      <a:pt x="302107" y="29375"/>
                    </a:lnTo>
                    <a:lnTo>
                      <a:pt x="309092" y="30010"/>
                    </a:lnTo>
                    <a:lnTo>
                      <a:pt x="329082" y="32867"/>
                    </a:lnTo>
                    <a:lnTo>
                      <a:pt x="338137" y="33820"/>
                    </a:lnTo>
                    <a:lnTo>
                      <a:pt x="340360" y="34137"/>
                    </a:lnTo>
                    <a:lnTo>
                      <a:pt x="345287" y="34772"/>
                    </a:lnTo>
                    <a:lnTo>
                      <a:pt x="352259" y="35407"/>
                    </a:lnTo>
                    <a:lnTo>
                      <a:pt x="357022" y="35725"/>
                    </a:lnTo>
                    <a:lnTo>
                      <a:pt x="373862" y="35725"/>
                    </a:lnTo>
                    <a:lnTo>
                      <a:pt x="381000" y="31915"/>
                    </a:lnTo>
                    <a:lnTo>
                      <a:pt x="381000" y="29057"/>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pic>
            <p:nvPicPr>
              <p:cNvPr id="23" name="object 5">
                <a:extLst>
                  <a:ext uri="{FF2B5EF4-FFF2-40B4-BE49-F238E27FC236}">
                    <a16:creationId xmlns:a16="http://schemas.microsoft.com/office/drawing/2014/main" id="{091CB1A1-4B41-DC38-DF3C-95E34BCA429C}"/>
                  </a:ext>
                </a:extLst>
              </p:cNvPr>
              <p:cNvPicPr/>
              <p:nvPr/>
            </p:nvPicPr>
            <p:blipFill>
              <a:blip r:embed="rId3" cstate="email">
                <a:extLst>
                  <a:ext uri="{28A0092B-C50C-407E-A947-70E740481C1C}">
                    <a14:useLocalDpi xmlns:a14="http://schemas.microsoft.com/office/drawing/2010/main"/>
                  </a:ext>
                </a:extLst>
              </a:blip>
              <a:stretch>
                <a:fillRect/>
              </a:stretch>
            </p:blipFill>
            <p:spPr>
              <a:xfrm>
                <a:off x="7508759" y="2138560"/>
                <a:ext cx="776763" cy="328929"/>
              </a:xfrm>
              <a:prstGeom prst="rect">
                <a:avLst/>
              </a:prstGeom>
            </p:spPr>
          </p:pic>
          <p:sp>
            <p:nvSpPr>
              <p:cNvPr id="24" name="object 6">
                <a:extLst>
                  <a:ext uri="{FF2B5EF4-FFF2-40B4-BE49-F238E27FC236}">
                    <a16:creationId xmlns:a16="http://schemas.microsoft.com/office/drawing/2014/main" id="{046535FA-F7A8-B039-6415-109C8BB15B9E}"/>
                  </a:ext>
                </a:extLst>
              </p:cNvPr>
              <p:cNvSpPr/>
              <p:nvPr/>
            </p:nvSpPr>
            <p:spPr>
              <a:xfrm>
                <a:off x="8385657" y="2129738"/>
                <a:ext cx="363855" cy="312420"/>
              </a:xfrm>
              <a:custGeom>
                <a:avLst/>
                <a:gdLst/>
                <a:ahLst/>
                <a:cxnLst/>
                <a:rect l="l" t="t" r="r" b="b"/>
                <a:pathLst>
                  <a:path w="363854" h="312419">
                    <a:moveTo>
                      <a:pt x="61429" y="4927"/>
                    </a:moveTo>
                    <a:lnTo>
                      <a:pt x="55880" y="0"/>
                    </a:lnTo>
                    <a:lnTo>
                      <a:pt x="44767" y="0"/>
                    </a:lnTo>
                    <a:lnTo>
                      <a:pt x="11150" y="27025"/>
                    </a:lnTo>
                    <a:lnTo>
                      <a:pt x="0" y="49530"/>
                    </a:lnTo>
                    <a:lnTo>
                      <a:pt x="3797" y="48577"/>
                    </a:lnTo>
                    <a:lnTo>
                      <a:pt x="6667" y="48094"/>
                    </a:lnTo>
                    <a:lnTo>
                      <a:pt x="12382" y="48094"/>
                    </a:lnTo>
                    <a:lnTo>
                      <a:pt x="14287" y="51435"/>
                    </a:lnTo>
                    <a:lnTo>
                      <a:pt x="14287" y="58102"/>
                    </a:lnTo>
                    <a:lnTo>
                      <a:pt x="15240" y="97155"/>
                    </a:lnTo>
                    <a:lnTo>
                      <a:pt x="15671" y="133235"/>
                    </a:lnTo>
                    <a:lnTo>
                      <a:pt x="15405" y="161747"/>
                    </a:lnTo>
                    <a:lnTo>
                      <a:pt x="14516" y="180263"/>
                    </a:lnTo>
                    <a:lnTo>
                      <a:pt x="13030" y="198412"/>
                    </a:lnTo>
                    <a:lnTo>
                      <a:pt x="10947" y="216217"/>
                    </a:lnTo>
                    <a:lnTo>
                      <a:pt x="5715" y="250024"/>
                    </a:lnTo>
                    <a:lnTo>
                      <a:pt x="5715" y="256057"/>
                    </a:lnTo>
                    <a:lnTo>
                      <a:pt x="7620" y="263207"/>
                    </a:lnTo>
                    <a:lnTo>
                      <a:pt x="22580" y="295300"/>
                    </a:lnTo>
                    <a:lnTo>
                      <a:pt x="29362" y="307492"/>
                    </a:lnTo>
                    <a:lnTo>
                      <a:pt x="33959" y="311937"/>
                    </a:lnTo>
                    <a:lnTo>
                      <a:pt x="38100" y="311937"/>
                    </a:lnTo>
                    <a:lnTo>
                      <a:pt x="44132" y="309740"/>
                    </a:lnTo>
                    <a:lnTo>
                      <a:pt x="48450" y="303136"/>
                    </a:lnTo>
                    <a:lnTo>
                      <a:pt x="51028" y="292112"/>
                    </a:lnTo>
                    <a:lnTo>
                      <a:pt x="51904" y="276694"/>
                    </a:lnTo>
                    <a:lnTo>
                      <a:pt x="49047" y="202768"/>
                    </a:lnTo>
                    <a:lnTo>
                      <a:pt x="48577" y="179070"/>
                    </a:lnTo>
                    <a:lnTo>
                      <a:pt x="49999" y="116674"/>
                    </a:lnTo>
                    <a:lnTo>
                      <a:pt x="54292" y="67627"/>
                    </a:lnTo>
                    <a:lnTo>
                      <a:pt x="61429" y="14757"/>
                    </a:lnTo>
                    <a:lnTo>
                      <a:pt x="61429" y="4927"/>
                    </a:lnTo>
                    <a:close/>
                  </a:path>
                  <a:path w="363854" h="312419">
                    <a:moveTo>
                      <a:pt x="363842" y="35077"/>
                    </a:moveTo>
                    <a:lnTo>
                      <a:pt x="325539" y="15976"/>
                    </a:lnTo>
                    <a:lnTo>
                      <a:pt x="314794" y="15227"/>
                    </a:lnTo>
                    <a:lnTo>
                      <a:pt x="311289" y="15227"/>
                    </a:lnTo>
                    <a:lnTo>
                      <a:pt x="274307" y="19405"/>
                    </a:lnTo>
                    <a:lnTo>
                      <a:pt x="250964" y="21424"/>
                    </a:lnTo>
                    <a:lnTo>
                      <a:pt x="194538" y="29552"/>
                    </a:lnTo>
                    <a:lnTo>
                      <a:pt x="153073" y="38633"/>
                    </a:lnTo>
                    <a:lnTo>
                      <a:pt x="116192" y="49530"/>
                    </a:lnTo>
                    <a:lnTo>
                      <a:pt x="121996" y="54089"/>
                    </a:lnTo>
                    <a:lnTo>
                      <a:pt x="157734" y="67538"/>
                    </a:lnTo>
                    <a:lnTo>
                      <a:pt x="179527" y="70485"/>
                    </a:lnTo>
                    <a:lnTo>
                      <a:pt x="187388" y="69888"/>
                    </a:lnTo>
                    <a:lnTo>
                      <a:pt x="196684" y="68110"/>
                    </a:lnTo>
                    <a:lnTo>
                      <a:pt x="207403" y="65125"/>
                    </a:lnTo>
                    <a:lnTo>
                      <a:pt x="219544" y="60947"/>
                    </a:lnTo>
                    <a:lnTo>
                      <a:pt x="223075" y="67894"/>
                    </a:lnTo>
                    <a:lnTo>
                      <a:pt x="225615" y="77749"/>
                    </a:lnTo>
                    <a:lnTo>
                      <a:pt x="227126" y="90512"/>
                    </a:lnTo>
                    <a:lnTo>
                      <a:pt x="227634" y="106197"/>
                    </a:lnTo>
                    <a:lnTo>
                      <a:pt x="226733" y="166331"/>
                    </a:lnTo>
                    <a:lnTo>
                      <a:pt x="226212" y="202399"/>
                    </a:lnTo>
                    <a:lnTo>
                      <a:pt x="219062" y="249072"/>
                    </a:lnTo>
                    <a:lnTo>
                      <a:pt x="217474" y="253530"/>
                    </a:lnTo>
                    <a:lnTo>
                      <a:pt x="216687" y="257009"/>
                    </a:lnTo>
                    <a:lnTo>
                      <a:pt x="216687" y="259549"/>
                    </a:lnTo>
                    <a:lnTo>
                      <a:pt x="217754" y="269252"/>
                    </a:lnTo>
                    <a:lnTo>
                      <a:pt x="238899" y="306857"/>
                    </a:lnTo>
                    <a:lnTo>
                      <a:pt x="254939" y="310832"/>
                    </a:lnTo>
                    <a:lnTo>
                      <a:pt x="260019" y="306070"/>
                    </a:lnTo>
                    <a:lnTo>
                      <a:pt x="269189" y="258089"/>
                    </a:lnTo>
                    <a:lnTo>
                      <a:pt x="270497" y="96189"/>
                    </a:lnTo>
                    <a:lnTo>
                      <a:pt x="269786" y="89382"/>
                    </a:lnTo>
                    <a:lnTo>
                      <a:pt x="242011" y="57594"/>
                    </a:lnTo>
                    <a:lnTo>
                      <a:pt x="235737" y="55232"/>
                    </a:lnTo>
                    <a:lnTo>
                      <a:pt x="247370" y="52108"/>
                    </a:lnTo>
                    <a:lnTo>
                      <a:pt x="260858" y="49885"/>
                    </a:lnTo>
                    <a:lnTo>
                      <a:pt x="276186" y="48539"/>
                    </a:lnTo>
                    <a:lnTo>
                      <a:pt x="293357" y="48094"/>
                    </a:lnTo>
                    <a:lnTo>
                      <a:pt x="301955" y="48183"/>
                    </a:lnTo>
                    <a:lnTo>
                      <a:pt x="316484" y="48895"/>
                    </a:lnTo>
                    <a:lnTo>
                      <a:pt x="322402" y="49530"/>
                    </a:lnTo>
                    <a:lnTo>
                      <a:pt x="331292" y="50800"/>
                    </a:lnTo>
                    <a:lnTo>
                      <a:pt x="338442" y="51587"/>
                    </a:lnTo>
                    <a:lnTo>
                      <a:pt x="357174" y="52539"/>
                    </a:lnTo>
                    <a:lnTo>
                      <a:pt x="363842" y="48412"/>
                    </a:lnTo>
                    <a:lnTo>
                      <a:pt x="363842" y="39522"/>
                    </a:lnTo>
                    <a:lnTo>
                      <a:pt x="363842" y="35077"/>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pic>
            <p:nvPicPr>
              <p:cNvPr id="25" name="object 7">
                <a:extLst>
                  <a:ext uri="{FF2B5EF4-FFF2-40B4-BE49-F238E27FC236}">
                    <a16:creationId xmlns:a16="http://schemas.microsoft.com/office/drawing/2014/main" id="{256E0A65-4537-AF55-818B-9F5CC394F225}"/>
                  </a:ext>
                </a:extLst>
              </p:cNvPr>
              <p:cNvPicPr/>
              <p:nvPr/>
            </p:nvPicPr>
            <p:blipFill>
              <a:blip r:embed="rId4" cstate="email">
                <a:extLst>
                  <a:ext uri="{28A0092B-C50C-407E-A947-70E740481C1C}">
                    <a14:useLocalDpi xmlns:a14="http://schemas.microsoft.com/office/drawing/2010/main"/>
                  </a:ext>
                </a:extLst>
              </a:blip>
              <a:stretch>
                <a:fillRect/>
              </a:stretch>
            </p:blipFill>
            <p:spPr>
              <a:xfrm>
                <a:off x="8825349" y="2218942"/>
                <a:ext cx="160426" cy="240487"/>
              </a:xfrm>
              <a:prstGeom prst="rect">
                <a:avLst/>
              </a:prstGeom>
            </p:spPr>
          </p:pic>
          <p:sp>
            <p:nvSpPr>
              <p:cNvPr id="26" name="object 8">
                <a:extLst>
                  <a:ext uri="{FF2B5EF4-FFF2-40B4-BE49-F238E27FC236}">
                    <a16:creationId xmlns:a16="http://schemas.microsoft.com/office/drawing/2014/main" id="{7D9F1F6C-6016-4DB0-F9FB-1A70A60F24E1}"/>
                  </a:ext>
                </a:extLst>
              </p:cNvPr>
              <p:cNvSpPr/>
              <p:nvPr/>
            </p:nvSpPr>
            <p:spPr>
              <a:xfrm>
                <a:off x="9071486" y="2113804"/>
                <a:ext cx="109220" cy="354965"/>
              </a:xfrm>
              <a:custGeom>
                <a:avLst/>
                <a:gdLst/>
                <a:ahLst/>
                <a:cxnLst/>
                <a:rect l="l" t="t" r="r" b="b"/>
                <a:pathLst>
                  <a:path w="109220" h="354964">
                    <a:moveTo>
                      <a:pt x="106383" y="56921"/>
                    </a:moveTo>
                    <a:lnTo>
                      <a:pt x="51355" y="56921"/>
                    </a:lnTo>
                    <a:lnTo>
                      <a:pt x="57108" y="57937"/>
                    </a:lnTo>
                    <a:lnTo>
                      <a:pt x="58302" y="63030"/>
                    </a:lnTo>
                    <a:lnTo>
                      <a:pt x="53743" y="88861"/>
                    </a:lnTo>
                    <a:lnTo>
                      <a:pt x="52587" y="94399"/>
                    </a:lnTo>
                    <a:lnTo>
                      <a:pt x="51289" y="99822"/>
                    </a:lnTo>
                    <a:lnTo>
                      <a:pt x="50288" y="105486"/>
                    </a:lnTo>
                    <a:lnTo>
                      <a:pt x="49133" y="111023"/>
                    </a:lnTo>
                    <a:lnTo>
                      <a:pt x="47850" y="116357"/>
                    </a:lnTo>
                    <a:lnTo>
                      <a:pt x="45005" y="130492"/>
                    </a:lnTo>
                    <a:lnTo>
                      <a:pt x="37314" y="179795"/>
                    </a:lnTo>
                    <a:lnTo>
                      <a:pt x="35201" y="211797"/>
                    </a:lnTo>
                    <a:lnTo>
                      <a:pt x="35537" y="225635"/>
                    </a:lnTo>
                    <a:lnTo>
                      <a:pt x="36717" y="239488"/>
                    </a:lnTo>
                    <a:lnTo>
                      <a:pt x="38742" y="253358"/>
                    </a:lnTo>
                    <a:lnTo>
                      <a:pt x="41614" y="267246"/>
                    </a:lnTo>
                    <a:lnTo>
                      <a:pt x="47251" y="257471"/>
                    </a:lnTo>
                    <a:lnTo>
                      <a:pt x="51454" y="249921"/>
                    </a:lnTo>
                    <a:lnTo>
                      <a:pt x="54223" y="244598"/>
                    </a:lnTo>
                    <a:lnTo>
                      <a:pt x="55559" y="241503"/>
                    </a:lnTo>
                    <a:lnTo>
                      <a:pt x="96228" y="99733"/>
                    </a:lnTo>
                    <a:lnTo>
                      <a:pt x="98459" y="92913"/>
                    </a:lnTo>
                    <a:lnTo>
                      <a:pt x="100517" y="85267"/>
                    </a:lnTo>
                    <a:lnTo>
                      <a:pt x="102346" y="76873"/>
                    </a:lnTo>
                    <a:lnTo>
                      <a:pt x="103920" y="69850"/>
                    </a:lnTo>
                    <a:lnTo>
                      <a:pt x="105470" y="62103"/>
                    </a:lnTo>
                    <a:lnTo>
                      <a:pt x="106383" y="56921"/>
                    </a:lnTo>
                    <a:close/>
                  </a:path>
                  <a:path w="109220" h="354964">
                    <a:moveTo>
                      <a:pt x="92910" y="0"/>
                    </a:moveTo>
                    <a:lnTo>
                      <a:pt x="61123" y="23652"/>
                    </a:lnTo>
                    <a:lnTo>
                      <a:pt x="45881" y="55422"/>
                    </a:lnTo>
                    <a:lnTo>
                      <a:pt x="46199" y="57569"/>
                    </a:lnTo>
                    <a:lnTo>
                      <a:pt x="49082" y="57035"/>
                    </a:lnTo>
                    <a:lnTo>
                      <a:pt x="51355" y="56921"/>
                    </a:lnTo>
                    <a:lnTo>
                      <a:pt x="106383" y="56921"/>
                    </a:lnTo>
                    <a:lnTo>
                      <a:pt x="106956" y="53670"/>
                    </a:lnTo>
                    <a:lnTo>
                      <a:pt x="108340" y="43402"/>
                    </a:lnTo>
                    <a:lnTo>
                      <a:pt x="108743" y="33877"/>
                    </a:lnTo>
                    <a:lnTo>
                      <a:pt x="108170" y="25095"/>
                    </a:lnTo>
                    <a:lnTo>
                      <a:pt x="106626" y="17056"/>
                    </a:lnTo>
                    <a:lnTo>
                      <a:pt x="103895" y="6819"/>
                    </a:lnTo>
                    <a:lnTo>
                      <a:pt x="99323" y="1143"/>
                    </a:lnTo>
                    <a:lnTo>
                      <a:pt x="92910" y="0"/>
                    </a:lnTo>
                    <a:close/>
                  </a:path>
                  <a:path w="109220" h="354964">
                    <a:moveTo>
                      <a:pt x="32492" y="284506"/>
                    </a:moveTo>
                    <a:lnTo>
                      <a:pt x="619" y="310159"/>
                    </a:lnTo>
                    <a:lnTo>
                      <a:pt x="0" y="317922"/>
                    </a:lnTo>
                    <a:lnTo>
                      <a:pt x="1095" y="324483"/>
                    </a:lnTo>
                    <a:lnTo>
                      <a:pt x="3905" y="329842"/>
                    </a:lnTo>
                    <a:lnTo>
                      <a:pt x="8429" y="333997"/>
                    </a:lnTo>
                    <a:lnTo>
                      <a:pt x="17014" y="338645"/>
                    </a:lnTo>
                    <a:lnTo>
                      <a:pt x="22526" y="345884"/>
                    </a:lnTo>
                    <a:lnTo>
                      <a:pt x="24965" y="349796"/>
                    </a:lnTo>
                    <a:lnTo>
                      <a:pt x="28724" y="352196"/>
                    </a:lnTo>
                    <a:lnTo>
                      <a:pt x="40878" y="354342"/>
                    </a:lnTo>
                    <a:lnTo>
                      <a:pt x="47558" y="352044"/>
                    </a:lnTo>
                    <a:lnTo>
                      <a:pt x="53806" y="346176"/>
                    </a:lnTo>
                    <a:lnTo>
                      <a:pt x="60004" y="340652"/>
                    </a:lnTo>
                    <a:lnTo>
                      <a:pt x="63903" y="333336"/>
                    </a:lnTo>
                    <a:lnTo>
                      <a:pt x="65516" y="324218"/>
                    </a:lnTo>
                    <a:lnTo>
                      <a:pt x="66065" y="309233"/>
                    </a:lnTo>
                    <a:lnTo>
                      <a:pt x="61828" y="297711"/>
                    </a:lnTo>
                    <a:lnTo>
                      <a:pt x="52802" y="289655"/>
                    </a:lnTo>
                    <a:lnTo>
                      <a:pt x="38985" y="285064"/>
                    </a:lnTo>
                    <a:lnTo>
                      <a:pt x="32492" y="284506"/>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grpSp>
        <p:sp>
          <p:nvSpPr>
            <p:cNvPr id="5" name="object 9">
              <a:extLst>
                <a:ext uri="{FF2B5EF4-FFF2-40B4-BE49-F238E27FC236}">
                  <a16:creationId xmlns:a16="http://schemas.microsoft.com/office/drawing/2014/main" id="{3413FF3F-FC77-8DBC-B123-082AC0B186E2}"/>
                </a:ext>
              </a:extLst>
            </p:cNvPr>
            <p:cNvSpPr txBox="1"/>
            <p:nvPr/>
          </p:nvSpPr>
          <p:spPr>
            <a:xfrm>
              <a:off x="870280" y="1189032"/>
              <a:ext cx="1571625" cy="197490"/>
            </a:xfrm>
            <a:prstGeom prst="rect">
              <a:avLst/>
            </a:prstGeom>
          </p:spPr>
          <p:txBody>
            <a:bodyPr vert="horz" wrap="square" lIns="0" tIns="12700" rIns="0" bIns="0" rtlCol="0">
              <a:spAutoFit/>
            </a:bodyPr>
            <a:lstStyle/>
            <a:p>
              <a:pPr marL="223520" indent="-211454" eaLnBrk="1" fontAlgn="auto" hangingPunct="1">
                <a:spcBef>
                  <a:spcPts val="100"/>
                </a:spcBef>
                <a:spcAft>
                  <a:spcPts val="0"/>
                </a:spcAft>
                <a:buFontTx/>
                <a:buChar char="■"/>
                <a:tabLst>
                  <a:tab pos="224154" algn="l"/>
                </a:tabLst>
                <a:defRPr/>
              </a:pPr>
              <a:r>
                <a:rPr kumimoji="0" sz="1200" b="1" kern="0" spc="50" dirty="0">
                  <a:latin typeface="Yu Gothic" panose="020B0400000000000000" pitchFamily="34" charset="-128"/>
                  <a:ea typeface="Yu Gothic" panose="020B0400000000000000" pitchFamily="34" charset="-128"/>
                  <a:cs typeface="Yu Gothic"/>
                </a:rPr>
                <a:t>Company</a:t>
              </a:r>
              <a:r>
                <a:rPr kumimoji="0" sz="1200" b="1" kern="0" spc="130" dirty="0">
                  <a:latin typeface="Yu Gothic" panose="020B0400000000000000" pitchFamily="34" charset="-128"/>
                  <a:ea typeface="Yu Gothic" panose="020B0400000000000000" pitchFamily="34" charset="-128"/>
                  <a:cs typeface="Yu Gothic"/>
                </a:rPr>
                <a:t> </a:t>
              </a:r>
              <a:r>
                <a:rPr kumimoji="0" sz="1200" b="1" kern="0" spc="40" dirty="0">
                  <a:latin typeface="Yu Gothic" panose="020B0400000000000000" pitchFamily="34" charset="-128"/>
                  <a:ea typeface="Yu Gothic" panose="020B0400000000000000" pitchFamily="34" charset="-128"/>
                  <a:cs typeface="Yu Gothic"/>
                </a:rPr>
                <a:t>Proﬁle</a:t>
              </a:r>
              <a:endParaRPr kumimoji="0" sz="1200" kern="0" dirty="0">
                <a:latin typeface="Yu Gothic" panose="020B0400000000000000" pitchFamily="34" charset="-128"/>
                <a:ea typeface="Yu Gothic" panose="020B0400000000000000" pitchFamily="34" charset="-128"/>
                <a:cs typeface="Yu Gothic"/>
              </a:endParaRPr>
            </a:p>
          </p:txBody>
        </p:sp>
        <p:sp>
          <p:nvSpPr>
            <p:cNvPr id="7" name="object 11">
              <a:extLst>
                <a:ext uri="{FF2B5EF4-FFF2-40B4-BE49-F238E27FC236}">
                  <a16:creationId xmlns:a16="http://schemas.microsoft.com/office/drawing/2014/main" id="{F64967DD-99E2-80E0-945B-B19465F2B17F}"/>
                </a:ext>
              </a:extLst>
            </p:cNvPr>
            <p:cNvSpPr txBox="1"/>
            <p:nvPr/>
          </p:nvSpPr>
          <p:spPr>
            <a:xfrm>
              <a:off x="906819" y="5755434"/>
              <a:ext cx="2537460" cy="363855"/>
            </a:xfrm>
            <a:prstGeom prst="rect">
              <a:avLst/>
            </a:prstGeom>
          </p:spPr>
          <p:txBody>
            <a:bodyPr vert="horz" wrap="square" lIns="0" tIns="44450" rIns="0" bIns="0" rtlCol="0">
              <a:spAutoFit/>
            </a:bodyPr>
            <a:lstStyle/>
            <a:p>
              <a:pPr marL="272415" eaLnBrk="1" fontAlgn="auto" hangingPunct="1">
                <a:spcBef>
                  <a:spcPts val="350"/>
                </a:spcBef>
                <a:spcAft>
                  <a:spcPts val="0"/>
                </a:spcAft>
                <a:defRPr/>
              </a:pPr>
              <a:r>
                <a:rPr kumimoji="0" sz="900" b="1" kern="0" spc="-50" dirty="0">
                  <a:latin typeface="游ゴシック" panose="020B0400000000000000" pitchFamily="50" charset="-128"/>
                  <a:ea typeface="游ゴシック" panose="020B0400000000000000" pitchFamily="50" charset="-128"/>
                  <a:cs typeface="Yu Gothic"/>
                </a:rPr>
                <a:t>入力フォーム</a:t>
              </a:r>
              <a:endParaRPr kumimoji="0" sz="900" kern="0" dirty="0">
                <a:latin typeface="游ゴシック" panose="020B0400000000000000" pitchFamily="50" charset="-128"/>
                <a:ea typeface="游ゴシック" panose="020B0400000000000000" pitchFamily="50" charset="-128"/>
                <a:cs typeface="Yu Gothic"/>
              </a:endParaRPr>
            </a:p>
            <a:p>
              <a:pPr marL="12700" eaLnBrk="1" fontAlgn="auto" hangingPunct="1">
                <a:spcBef>
                  <a:spcPts val="250"/>
                </a:spcBef>
                <a:spcAft>
                  <a:spcPts val="0"/>
                </a:spcAft>
                <a:defRPr/>
              </a:pPr>
              <a:r>
                <a:rPr kumimoji="0" sz="900" b="1" kern="0" spc="45" dirty="0">
                  <a:latin typeface="Yu Gothic"/>
                  <a:cs typeface="Yu Gothic"/>
                  <a:hlinkClick r:id="rId5">
                    <a:extLst>
                      <a:ext uri="{A12FA001-AC4F-418D-AE19-62706E023703}">
                        <ahyp:hlinkClr xmlns:ahyp="http://schemas.microsoft.com/office/drawing/2018/hyperlinkcolor" val="tx"/>
                      </a:ext>
                    </a:extLst>
                  </a:hlinkClick>
                </a:rPr>
                <a:t>https://www.dream-</a:t>
              </a:r>
              <a:r>
                <a:rPr kumimoji="0" sz="900" b="1" kern="0" spc="40" dirty="0">
                  <a:latin typeface="Yu Gothic"/>
                  <a:cs typeface="Yu Gothic"/>
                  <a:hlinkClick r:id="rId5">
                    <a:extLst>
                      <a:ext uri="{A12FA001-AC4F-418D-AE19-62706E023703}">
                        <ahyp:hlinkClr xmlns:ahyp="http://schemas.microsoft.com/office/drawing/2018/hyperlinkcolor" val="tx"/>
                      </a:ext>
                    </a:extLst>
                  </a:hlinkClick>
                </a:rPr>
                <a:t>nexus.co.jp/contact</a:t>
              </a:r>
              <a:endParaRPr kumimoji="0" sz="900" kern="0" dirty="0">
                <a:latin typeface="Yu Gothic"/>
                <a:cs typeface="Yu Gothic"/>
              </a:endParaRPr>
            </a:p>
          </p:txBody>
        </p:sp>
        <p:pic>
          <p:nvPicPr>
            <p:cNvPr id="8" name="object 12">
              <a:extLst>
                <a:ext uri="{FF2B5EF4-FFF2-40B4-BE49-F238E27FC236}">
                  <a16:creationId xmlns:a16="http://schemas.microsoft.com/office/drawing/2014/main" id="{CD959BBD-A732-264A-2E89-0BE504348945}"/>
                </a:ext>
              </a:extLst>
            </p:cNvPr>
            <p:cNvPicPr/>
            <p:nvPr/>
          </p:nvPicPr>
          <p:blipFill>
            <a:blip r:embed="rId6" cstate="email">
              <a:extLst>
                <a:ext uri="{28A0092B-C50C-407E-A947-70E740481C1C}">
                  <a14:useLocalDpi xmlns:a14="http://schemas.microsoft.com/office/drawing/2010/main"/>
                </a:ext>
              </a:extLst>
            </a:blip>
            <a:stretch>
              <a:fillRect/>
            </a:stretch>
          </p:blipFill>
          <p:spPr>
            <a:xfrm>
              <a:off x="3672826" y="5494278"/>
              <a:ext cx="609230" cy="609230"/>
            </a:xfrm>
            <a:prstGeom prst="rect">
              <a:avLst/>
            </a:prstGeom>
          </p:spPr>
        </p:pic>
        <p:sp>
          <p:nvSpPr>
            <p:cNvPr id="9" name="object 13">
              <a:extLst>
                <a:ext uri="{FF2B5EF4-FFF2-40B4-BE49-F238E27FC236}">
                  <a16:creationId xmlns:a16="http://schemas.microsoft.com/office/drawing/2014/main" id="{71D94A48-84A8-362C-8080-4CCB482C4033}"/>
                </a:ext>
              </a:extLst>
            </p:cNvPr>
            <p:cNvSpPr txBox="1"/>
            <p:nvPr/>
          </p:nvSpPr>
          <p:spPr>
            <a:xfrm>
              <a:off x="5117877" y="5775862"/>
              <a:ext cx="1605280" cy="343427"/>
            </a:xfrm>
            <a:prstGeom prst="rect">
              <a:avLst/>
            </a:prstGeom>
          </p:spPr>
          <p:txBody>
            <a:bodyPr vert="horz" wrap="square" lIns="0" tIns="12700" rIns="0" bIns="0" rtlCol="0">
              <a:spAutoFit/>
            </a:bodyPr>
            <a:lstStyle/>
            <a:p>
              <a:pPr marL="12700" marR="5080" indent="273050" eaLnBrk="1" fontAlgn="auto" hangingPunct="1">
                <a:lnSpc>
                  <a:spcPct val="123200"/>
                </a:lnSpc>
                <a:spcBef>
                  <a:spcPts val="100"/>
                </a:spcBef>
                <a:spcAft>
                  <a:spcPts val="0"/>
                </a:spcAft>
                <a:defRPr/>
              </a:pPr>
              <a:r>
                <a:rPr kumimoji="0" sz="900" b="1" kern="0" spc="15" dirty="0">
                  <a:latin typeface="游ゴシック" panose="020B0400000000000000" pitchFamily="50" charset="-128"/>
                  <a:ea typeface="游ゴシック" panose="020B0400000000000000" pitchFamily="50" charset="-128"/>
                  <a:cs typeface="Yu Gothic"/>
                </a:rPr>
                <a:t>お問い合わせ</a:t>
              </a:r>
              <a:r>
                <a:rPr kumimoji="0" sz="900" b="1" kern="0" spc="-50" dirty="0">
                  <a:latin typeface="游ゴシック" panose="020B0400000000000000" pitchFamily="50" charset="-128"/>
                  <a:ea typeface="游ゴシック" panose="020B0400000000000000" pitchFamily="50" charset="-128"/>
                  <a:cs typeface="Yu Gothic"/>
                </a:rPr>
                <a:t> </a:t>
              </a:r>
              <a:r>
                <a:rPr kumimoji="0" sz="900" b="1" kern="0" spc="50" dirty="0">
                  <a:latin typeface="Yu Gothic"/>
                  <a:cs typeface="Yu Gothic"/>
                  <a:hlinkClick r:id="rId7">
                    <a:extLst>
                      <a:ext uri="{A12FA001-AC4F-418D-AE19-62706E023703}">
                        <ahyp:hlinkClr xmlns:ahyp="http://schemas.microsoft.com/office/drawing/2018/hyperlinkcolor" val="tx"/>
                      </a:ext>
                    </a:extLst>
                  </a:hlinkClick>
                </a:rPr>
                <a:t>sales@dream-</a:t>
              </a:r>
              <a:r>
                <a:rPr kumimoji="0" sz="900" b="1" kern="0" spc="40" dirty="0">
                  <a:latin typeface="Yu Gothic"/>
                  <a:cs typeface="Yu Gothic"/>
                  <a:hlinkClick r:id="rId7">
                    <a:extLst>
                      <a:ext uri="{A12FA001-AC4F-418D-AE19-62706E023703}">
                        <ahyp:hlinkClr xmlns:ahyp="http://schemas.microsoft.com/office/drawing/2018/hyperlinkcolor" val="tx"/>
                      </a:ext>
                    </a:extLst>
                  </a:hlinkClick>
                </a:rPr>
                <a:t>nexus.co.jp</a:t>
              </a:r>
              <a:endParaRPr kumimoji="0" sz="900" kern="0" dirty="0">
                <a:latin typeface="Yu Gothic"/>
                <a:cs typeface="Yu Gothic"/>
              </a:endParaRPr>
            </a:p>
          </p:txBody>
        </p:sp>
        <p:grpSp>
          <p:nvGrpSpPr>
            <p:cNvPr id="10" name="object 14">
              <a:extLst>
                <a:ext uri="{FF2B5EF4-FFF2-40B4-BE49-F238E27FC236}">
                  <a16:creationId xmlns:a16="http://schemas.microsoft.com/office/drawing/2014/main" id="{DD98CAB1-736B-071F-8C0F-361D29C77611}"/>
                </a:ext>
              </a:extLst>
            </p:cNvPr>
            <p:cNvGrpSpPr/>
            <p:nvPr/>
          </p:nvGrpSpPr>
          <p:grpSpPr>
            <a:xfrm>
              <a:off x="5136500" y="5808658"/>
              <a:ext cx="177165" cy="129539"/>
              <a:chOff x="5158371" y="5808658"/>
              <a:chExt cx="177165" cy="129539"/>
            </a:xfrm>
          </p:grpSpPr>
          <p:sp>
            <p:nvSpPr>
              <p:cNvPr id="19" name="object 15">
                <a:extLst>
                  <a:ext uri="{FF2B5EF4-FFF2-40B4-BE49-F238E27FC236}">
                    <a16:creationId xmlns:a16="http://schemas.microsoft.com/office/drawing/2014/main" id="{EC31F34D-6641-67DC-8A25-4F1C20BC08BB}"/>
                  </a:ext>
                </a:extLst>
              </p:cNvPr>
              <p:cNvSpPr/>
              <p:nvPr/>
            </p:nvSpPr>
            <p:spPr>
              <a:xfrm>
                <a:off x="5164721" y="5815012"/>
                <a:ext cx="164465" cy="116839"/>
              </a:xfrm>
              <a:custGeom>
                <a:avLst/>
                <a:gdLst/>
                <a:ahLst/>
                <a:cxnLst/>
                <a:rect l="l" t="t" r="r" b="b"/>
                <a:pathLst>
                  <a:path w="164464" h="116839">
                    <a:moveTo>
                      <a:pt x="163931" y="116725"/>
                    </a:moveTo>
                    <a:lnTo>
                      <a:pt x="0" y="116725"/>
                    </a:lnTo>
                    <a:lnTo>
                      <a:pt x="0" y="0"/>
                    </a:lnTo>
                    <a:lnTo>
                      <a:pt x="163931" y="0"/>
                    </a:lnTo>
                    <a:lnTo>
                      <a:pt x="163931" y="116725"/>
                    </a:lnTo>
                    <a:close/>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sp>
            <p:nvSpPr>
              <p:cNvPr id="20" name="object 16">
                <a:extLst>
                  <a:ext uri="{FF2B5EF4-FFF2-40B4-BE49-F238E27FC236}">
                    <a16:creationId xmlns:a16="http://schemas.microsoft.com/office/drawing/2014/main" id="{4AFD003D-F696-0149-EF9F-236B8DB5E958}"/>
                  </a:ext>
                </a:extLst>
              </p:cNvPr>
              <p:cNvSpPr/>
              <p:nvPr/>
            </p:nvSpPr>
            <p:spPr>
              <a:xfrm>
                <a:off x="5164724" y="5815008"/>
                <a:ext cx="164465" cy="58419"/>
              </a:xfrm>
              <a:custGeom>
                <a:avLst/>
                <a:gdLst/>
                <a:ahLst/>
                <a:cxnLst/>
                <a:rect l="l" t="t" r="r" b="b"/>
                <a:pathLst>
                  <a:path w="164464" h="58420">
                    <a:moveTo>
                      <a:pt x="0" y="0"/>
                    </a:moveTo>
                    <a:lnTo>
                      <a:pt x="81965" y="58356"/>
                    </a:lnTo>
                    <a:lnTo>
                      <a:pt x="163931" y="0"/>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grpSp>
        <p:grpSp>
          <p:nvGrpSpPr>
            <p:cNvPr id="11" name="object 17">
              <a:extLst>
                <a:ext uri="{FF2B5EF4-FFF2-40B4-BE49-F238E27FC236}">
                  <a16:creationId xmlns:a16="http://schemas.microsoft.com/office/drawing/2014/main" id="{1F943044-28E0-273D-6F96-48CA67A74025}"/>
                </a:ext>
              </a:extLst>
            </p:cNvPr>
            <p:cNvGrpSpPr/>
            <p:nvPr/>
          </p:nvGrpSpPr>
          <p:grpSpPr>
            <a:xfrm>
              <a:off x="911810" y="5796986"/>
              <a:ext cx="207010" cy="141605"/>
              <a:chOff x="1135553" y="5796986"/>
              <a:chExt cx="207010" cy="141605"/>
            </a:xfrm>
          </p:grpSpPr>
          <p:sp>
            <p:nvSpPr>
              <p:cNvPr id="17" name="object 18">
                <a:extLst>
                  <a:ext uri="{FF2B5EF4-FFF2-40B4-BE49-F238E27FC236}">
                    <a16:creationId xmlns:a16="http://schemas.microsoft.com/office/drawing/2014/main" id="{954E66D4-327C-75EA-F10D-A80D582B8BBF}"/>
                  </a:ext>
                </a:extLst>
              </p:cNvPr>
              <p:cNvSpPr/>
              <p:nvPr/>
            </p:nvSpPr>
            <p:spPr>
              <a:xfrm>
                <a:off x="1165085" y="5815012"/>
                <a:ext cx="116839" cy="116839"/>
              </a:xfrm>
              <a:custGeom>
                <a:avLst/>
                <a:gdLst/>
                <a:ahLst/>
                <a:cxnLst/>
                <a:rect l="l" t="t" r="r" b="b"/>
                <a:pathLst>
                  <a:path w="116840" h="116839">
                    <a:moveTo>
                      <a:pt x="116712" y="116712"/>
                    </a:moveTo>
                    <a:lnTo>
                      <a:pt x="0" y="116712"/>
                    </a:lnTo>
                    <a:lnTo>
                      <a:pt x="0" y="0"/>
                    </a:lnTo>
                    <a:lnTo>
                      <a:pt x="116712" y="0"/>
                    </a:lnTo>
                    <a:lnTo>
                      <a:pt x="116712" y="116712"/>
                    </a:lnTo>
                    <a:close/>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sp>
            <p:nvSpPr>
              <p:cNvPr id="18" name="object 19">
                <a:extLst>
                  <a:ext uri="{FF2B5EF4-FFF2-40B4-BE49-F238E27FC236}">
                    <a16:creationId xmlns:a16="http://schemas.microsoft.com/office/drawing/2014/main" id="{6E5634C0-B4DF-0287-7587-1B3BB8B8A448}"/>
                  </a:ext>
                </a:extLst>
              </p:cNvPr>
              <p:cNvSpPr/>
              <p:nvPr/>
            </p:nvSpPr>
            <p:spPr>
              <a:xfrm>
                <a:off x="1141903" y="5803336"/>
                <a:ext cx="194310" cy="88265"/>
              </a:xfrm>
              <a:custGeom>
                <a:avLst/>
                <a:gdLst/>
                <a:ahLst/>
                <a:cxnLst/>
                <a:rect l="l" t="t" r="r" b="b"/>
                <a:pathLst>
                  <a:path w="194309" h="88264">
                    <a:moveTo>
                      <a:pt x="0" y="35572"/>
                    </a:moveTo>
                    <a:lnTo>
                      <a:pt x="63538" y="87871"/>
                    </a:lnTo>
                    <a:lnTo>
                      <a:pt x="194119" y="0"/>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grpSp>
        <p:sp>
          <p:nvSpPr>
            <p:cNvPr id="12" name="object 25">
              <a:extLst>
                <a:ext uri="{FF2B5EF4-FFF2-40B4-BE49-F238E27FC236}">
                  <a16:creationId xmlns:a16="http://schemas.microsoft.com/office/drawing/2014/main" id="{5A74BBB5-1E3D-6DFD-646C-25CD1EE39B7D}"/>
                </a:ext>
              </a:extLst>
            </p:cNvPr>
            <p:cNvSpPr txBox="1"/>
            <p:nvPr/>
          </p:nvSpPr>
          <p:spPr>
            <a:xfrm>
              <a:off x="870280" y="5454508"/>
              <a:ext cx="1358265" cy="197490"/>
            </a:xfrm>
            <a:prstGeom prst="rect">
              <a:avLst/>
            </a:prstGeom>
          </p:spPr>
          <p:txBody>
            <a:bodyPr vert="horz" wrap="square" lIns="0" tIns="12700" rIns="0" bIns="0" rtlCol="0">
              <a:spAutoFit/>
            </a:bodyPr>
            <a:lstStyle/>
            <a:p>
              <a:pPr marL="224790" indent="-212725" eaLnBrk="1" fontAlgn="auto" hangingPunct="1">
                <a:spcBef>
                  <a:spcPts val="100"/>
                </a:spcBef>
                <a:spcAft>
                  <a:spcPts val="0"/>
                </a:spcAft>
                <a:buFontTx/>
                <a:buChar char="■"/>
                <a:tabLst>
                  <a:tab pos="225425" algn="l"/>
                </a:tabLst>
                <a:defRPr/>
              </a:pPr>
              <a:r>
                <a:rPr kumimoji="0" sz="1200" b="1" kern="0" spc="40" dirty="0">
                  <a:latin typeface="游ゴシック" panose="020B0400000000000000" pitchFamily="50" charset="-128"/>
                  <a:ea typeface="游ゴシック" panose="020B0400000000000000" pitchFamily="50" charset="-128"/>
                  <a:cs typeface="Yu Gothic"/>
                </a:rPr>
                <a:t>お問い合わせ先</a:t>
              </a:r>
              <a:endParaRPr kumimoji="0" sz="1200" kern="0" dirty="0">
                <a:latin typeface="游ゴシック" panose="020B0400000000000000" pitchFamily="50" charset="-128"/>
                <a:ea typeface="游ゴシック" panose="020B0400000000000000" pitchFamily="50" charset="-128"/>
                <a:cs typeface="Yu Gothic"/>
              </a:endParaRPr>
            </a:p>
          </p:txBody>
        </p:sp>
        <p:sp>
          <p:nvSpPr>
            <p:cNvPr id="13" name="テキスト ボックス 12">
              <a:extLst>
                <a:ext uri="{FF2B5EF4-FFF2-40B4-BE49-F238E27FC236}">
                  <a16:creationId xmlns:a16="http://schemas.microsoft.com/office/drawing/2014/main" id="{5E68B3A3-9543-B39E-B790-FAC9016E8B34}"/>
                </a:ext>
              </a:extLst>
            </p:cNvPr>
            <p:cNvSpPr txBox="1"/>
            <p:nvPr/>
          </p:nvSpPr>
          <p:spPr>
            <a:xfrm>
              <a:off x="5636935" y="3008085"/>
              <a:ext cx="3613785" cy="985783"/>
            </a:xfrm>
            <a:prstGeom prst="rect">
              <a:avLst/>
            </a:prstGeom>
            <a:noFill/>
          </p:spPr>
          <p:txBody>
            <a:bodyPr wrap="square">
              <a:spAutoFit/>
            </a:bodyPr>
            <a:lstStyle/>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デジタル×アナログの融合</a:t>
              </a:r>
            </a:p>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テクノロジーに、</a:t>
              </a:r>
            </a:p>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下町の職人魂 ・ プライド ・ 心意気を融合させ、</a:t>
              </a:r>
            </a:p>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逸品物の提供を目指しております。</a:t>
              </a:r>
            </a:p>
          </p:txBody>
        </p:sp>
        <p:sp>
          <p:nvSpPr>
            <p:cNvPr id="14" name="テキスト ボックス 13">
              <a:extLst>
                <a:ext uri="{FF2B5EF4-FFF2-40B4-BE49-F238E27FC236}">
                  <a16:creationId xmlns:a16="http://schemas.microsoft.com/office/drawing/2014/main" id="{65792B65-D502-07DC-FBBD-3795896C92F4}"/>
                </a:ext>
              </a:extLst>
            </p:cNvPr>
            <p:cNvSpPr txBox="1"/>
            <p:nvPr/>
          </p:nvSpPr>
          <p:spPr>
            <a:xfrm>
              <a:off x="881361" y="1575023"/>
              <a:ext cx="1080000" cy="2504404"/>
            </a:xfrm>
            <a:prstGeom prst="rect">
              <a:avLst/>
            </a:prstGeom>
            <a:noFill/>
          </p:spPr>
          <p:txBody>
            <a:bodyPr wrap="square" lIns="0" tIns="0" rIns="0" bIns="0">
              <a:spAutoFit/>
            </a:bodyPr>
            <a:lstStyle>
              <a:defPPr>
                <a:defRPr kern="0"/>
              </a:defPPr>
              <a:lvl1pPr algn="ctr">
                <a:lnSpc>
                  <a:spcPct val="150000"/>
                </a:lnSpc>
                <a:defRPr sz="1000" b="1">
                  <a:latin typeface="Yu Gothic" panose="020B0400000000000000" pitchFamily="34" charset="-128"/>
                  <a:ea typeface="Yu Gothic" panose="020B0400000000000000" pitchFamily="34" charset="-128"/>
                </a:defRPr>
              </a:lvl1pPr>
            </a:lstStyle>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社名</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代表取締役</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資本金</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所在地</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URL</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事業内容</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p:txBody>
        </p:sp>
        <p:sp>
          <p:nvSpPr>
            <p:cNvPr id="15" name="テキスト ボックス 14">
              <a:extLst>
                <a:ext uri="{FF2B5EF4-FFF2-40B4-BE49-F238E27FC236}">
                  <a16:creationId xmlns:a16="http://schemas.microsoft.com/office/drawing/2014/main" id="{BE7E6E5E-B148-C063-510B-1602F345E7AE}"/>
                </a:ext>
              </a:extLst>
            </p:cNvPr>
            <p:cNvSpPr txBox="1"/>
            <p:nvPr/>
          </p:nvSpPr>
          <p:spPr>
            <a:xfrm>
              <a:off x="2260214" y="1575023"/>
              <a:ext cx="3149901" cy="2504404"/>
            </a:xfrm>
            <a:prstGeom prst="rect">
              <a:avLst/>
            </a:prstGeom>
            <a:noFill/>
          </p:spPr>
          <p:txBody>
            <a:bodyPr wrap="none" lIns="0" tIns="0" rIns="0" bIns="0">
              <a:spAutoFit/>
            </a:bodyPr>
            <a:lstStyle>
              <a:defPPr>
                <a:defRPr kern="0"/>
              </a:defPPr>
              <a:lvl1pPr algn="ctr">
                <a:lnSpc>
                  <a:spcPct val="150000"/>
                </a:lnSpc>
                <a:defRPr sz="1000" b="1">
                  <a:latin typeface="Yu Gothic" panose="020B0400000000000000" pitchFamily="34" charset="-128"/>
                  <a:ea typeface="Yu Gothic" panose="020B0400000000000000" pitchFamily="34" charset="-128"/>
                </a:defRPr>
              </a:lvl1pPr>
            </a:lstStyle>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株式会社ドリームネクサス</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永山　詩乃</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9,900,000</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円</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110-0016 </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東京都台東区台東</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3-46-8 </a:t>
              </a:r>
              <a:r>
                <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WITH</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大橋ビル</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Ⅲ</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4</a:t>
              </a:r>
              <a:r>
                <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F</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hlinkClick r:id="rId8">
                    <a:extLst>
                      <a:ext uri="{A12FA001-AC4F-418D-AE19-62706E023703}">
                        <ahyp:hlinkClr xmlns:ahyp="http://schemas.microsoft.com/office/drawing/2018/hyperlinkcolor" val="tx"/>
                      </a:ext>
                    </a:extLst>
                  </a:hlinkClick>
                </a:rPr>
                <a:t>https://www.dream-nexus.co.jp/</a:t>
              </a:r>
              <a:endPar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endPar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広告代理事業　ネクサス広告 シリーズの企画・開発・運営</a:t>
              </a: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・インターネットマーケティング事業</a:t>
              </a: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・アドテクノロジー事業</a:t>
              </a:r>
              <a:endPar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p:txBody>
        </p:sp>
        <p:cxnSp>
          <p:nvCxnSpPr>
            <p:cNvPr id="16" name="直線コネクタ 15">
              <a:extLst>
                <a:ext uri="{FF2B5EF4-FFF2-40B4-BE49-F238E27FC236}">
                  <a16:creationId xmlns:a16="http://schemas.microsoft.com/office/drawing/2014/main" id="{F0FC089B-2976-89F5-02C4-C20404D7CD8C}"/>
                </a:ext>
              </a:extLst>
            </p:cNvPr>
            <p:cNvCxnSpPr>
              <a:cxnSpLocks/>
            </p:cNvCxnSpPr>
            <p:nvPr/>
          </p:nvCxnSpPr>
          <p:spPr>
            <a:xfrm>
              <a:off x="2110787" y="1575023"/>
              <a:ext cx="0" cy="2772000"/>
            </a:xfrm>
            <a:prstGeom prst="line">
              <a:avLst/>
            </a:prstGeom>
            <a:noFill/>
            <a:ln w="9525" cap="flat" cmpd="sng" algn="ctr">
              <a:solidFill>
                <a:sysClr val="windowText" lastClr="000000"/>
              </a:solidFill>
              <a:prstDash val="solid"/>
            </a:ln>
            <a:effectLst/>
          </p:spPr>
        </p:cxnSp>
      </p:grpSp>
    </p:spTree>
    <p:extLst>
      <p:ext uri="{BB962C8B-B14F-4D97-AF65-F5344CB8AC3E}">
        <p14:creationId xmlns:p14="http://schemas.microsoft.com/office/powerpoint/2010/main" val="2323748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正方形/長方形 222">
            <a:extLst>
              <a:ext uri="{FF2B5EF4-FFF2-40B4-BE49-F238E27FC236}">
                <a16:creationId xmlns:a16="http://schemas.microsoft.com/office/drawing/2014/main" id="{904D8871-CE1F-4D3E-B833-355A8BC30A6C}"/>
              </a:ext>
            </a:extLst>
          </p:cNvPr>
          <p:cNvSpPr/>
          <p:nvPr/>
        </p:nvSpPr>
        <p:spPr>
          <a:xfrm>
            <a:off x="305153" y="2666774"/>
            <a:ext cx="9322259" cy="592666"/>
          </a:xfrm>
          <a:prstGeom prst="rect">
            <a:avLst/>
          </a:prstGeom>
          <a:solidFill>
            <a:schemeClr val="accent3"/>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tIns="72000" anchor="ctr"/>
          <a:lstStyle/>
          <a:p>
            <a:pPr algn="ctr"/>
            <a:r>
              <a:rPr lang="en-US" altLang="ja-JP" sz="2400" dirty="0">
                <a:solidFill>
                  <a:schemeClr val="bg1"/>
                </a:solidFill>
                <a:latin typeface="Meiryo UI" panose="020B0604030504040204" pitchFamily="50" charset="-128"/>
                <a:ea typeface="Meiryo UI" panose="020B0604030504040204" pitchFamily="50" charset="-128"/>
              </a:rPr>
              <a:t>『</a:t>
            </a:r>
            <a:r>
              <a:rPr lang="ja-JP" altLang="en-US" sz="2400" b="1" dirty="0">
                <a:solidFill>
                  <a:schemeClr val="bg1"/>
                </a:solidFill>
                <a:latin typeface="Meiryo UI" panose="020B0604030504040204" pitchFamily="50" charset="-128"/>
                <a:ea typeface="Meiryo UI" panose="020B0604030504040204" pitchFamily="50" charset="-128"/>
              </a:rPr>
              <a:t>誰に出すか</a:t>
            </a:r>
            <a:r>
              <a:rPr lang="en-US" altLang="ja-JP" sz="2400" dirty="0">
                <a:solidFill>
                  <a:schemeClr val="bg1"/>
                </a:solidFill>
                <a:latin typeface="Meiryo UI" panose="020B0604030504040204" pitchFamily="50" charset="-128"/>
                <a:ea typeface="Meiryo UI" panose="020B0604030504040204" pitchFamily="50" charset="-128"/>
              </a:rPr>
              <a:t>』×『</a:t>
            </a:r>
            <a:r>
              <a:rPr lang="ja-JP" altLang="en-US" sz="2400" b="1" dirty="0">
                <a:solidFill>
                  <a:schemeClr val="bg1"/>
                </a:solidFill>
                <a:latin typeface="Meiryo UI" panose="020B0604030504040204" pitchFamily="50" charset="-128"/>
                <a:ea typeface="Meiryo UI" panose="020B0604030504040204" pitchFamily="50" charset="-128"/>
              </a:rPr>
              <a:t>どこに出すか</a:t>
            </a:r>
            <a:r>
              <a:rPr lang="en-US" altLang="ja-JP" sz="2400" dirty="0">
                <a:solidFill>
                  <a:schemeClr val="bg1"/>
                </a:solidFill>
                <a:latin typeface="Meiryo UI" panose="020B0604030504040204" pitchFamily="50" charset="-128"/>
                <a:ea typeface="Meiryo UI" panose="020B0604030504040204" pitchFamily="50" charset="-128"/>
              </a:rPr>
              <a:t>』</a:t>
            </a:r>
            <a:r>
              <a:rPr lang="ja-JP" altLang="en-US" dirty="0">
                <a:solidFill>
                  <a:schemeClr val="bg1"/>
                </a:solidFill>
                <a:latin typeface="Meiryo UI" panose="020B0604030504040204" pitchFamily="50" charset="-128"/>
                <a:ea typeface="Meiryo UI" panose="020B0604030504040204" pitchFamily="50" charset="-128"/>
              </a:rPr>
              <a:t>を兼ね備えたハイブリッド型のディスプレイ広告</a:t>
            </a:r>
            <a:endParaRPr lang="en-US" altLang="ja-JP" sz="2000" dirty="0">
              <a:solidFill>
                <a:schemeClr val="bg1"/>
              </a:solidFill>
              <a:latin typeface="Meiryo UI" panose="020B0604030504040204" pitchFamily="50" charset="-128"/>
              <a:ea typeface="Meiryo UI" panose="020B0604030504040204" pitchFamily="50" charset="-128"/>
            </a:endParaRPr>
          </a:p>
        </p:txBody>
      </p:sp>
      <p:sp>
        <p:nvSpPr>
          <p:cNvPr id="7170" name="タイトル 1">
            <a:extLst>
              <a:ext uri="{FF2B5EF4-FFF2-40B4-BE49-F238E27FC236}">
                <a16:creationId xmlns:a16="http://schemas.microsoft.com/office/drawing/2014/main" id="{23AD9FD3-95FA-400E-989F-4E77ECF24B82}"/>
              </a:ext>
            </a:extLst>
          </p:cNvPr>
          <p:cNvSpPr>
            <a:spLocks noGrp="1" noChangeArrowheads="1"/>
          </p:cNvSpPr>
          <p:nvPr>
            <p:ph type="title"/>
          </p:nvPr>
        </p:nvSpPr>
        <p:spPr bwMode="auto">
          <a:xfrm>
            <a:off x="388938" y="292100"/>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en-US" altLang="ja-JP" dirty="0">
                <a:latin typeface="Meiryo UI" panose="020B0604030504040204" pitchFamily="50" charset="-128"/>
                <a:ea typeface="Meiryo UI" panose="020B0604030504040204" pitchFamily="50" charset="-128"/>
              </a:rPr>
              <a:t>Premium Nexus</a:t>
            </a:r>
            <a:r>
              <a:rPr lang="ja-JP" altLang="en-US" dirty="0">
                <a:latin typeface="Meiryo UI" panose="020B0604030504040204" pitchFamily="50" charset="-128"/>
                <a:ea typeface="Meiryo UI" panose="020B0604030504040204" pitchFamily="50" charset="-128"/>
              </a:rPr>
              <a:t>とは</a:t>
            </a:r>
          </a:p>
        </p:txBody>
      </p:sp>
      <p:sp>
        <p:nvSpPr>
          <p:cNvPr id="40" name="正方形/長方形 39">
            <a:extLst>
              <a:ext uri="{FF2B5EF4-FFF2-40B4-BE49-F238E27FC236}">
                <a16:creationId xmlns:a16="http://schemas.microsoft.com/office/drawing/2014/main" id="{23DCD4D1-4A27-4C7A-9687-3E2687ABBCA4}"/>
              </a:ext>
            </a:extLst>
          </p:cNvPr>
          <p:cNvSpPr/>
          <p:nvPr/>
        </p:nvSpPr>
        <p:spPr>
          <a:xfrm>
            <a:off x="304800" y="3447609"/>
            <a:ext cx="9322259" cy="465286"/>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tIns="72000" anchor="ctr"/>
          <a:lstStyle/>
          <a:p>
            <a:pPr algn="ctr">
              <a:defRPr/>
            </a:pPr>
            <a:r>
              <a:rPr lang="ja-JP" altLang="en-US" sz="1400" b="1" dirty="0">
                <a:solidFill>
                  <a:schemeClr val="accent3">
                    <a:lumMod val="75000"/>
                  </a:schemeClr>
                </a:solidFill>
                <a:latin typeface="Meiryo UI" panose="020B0604030504040204" pitchFamily="50" charset="-128"/>
                <a:ea typeface="Meiryo UI" panose="020B0604030504040204" pitchFamily="50" charset="-128"/>
              </a:rPr>
              <a:t>複合データを利用した精度の高いターゲティング</a:t>
            </a:r>
          </a:p>
        </p:txBody>
      </p:sp>
      <p:sp>
        <p:nvSpPr>
          <p:cNvPr id="5" name="テキスト ボックス 4">
            <a:extLst>
              <a:ext uri="{FF2B5EF4-FFF2-40B4-BE49-F238E27FC236}">
                <a16:creationId xmlns:a16="http://schemas.microsoft.com/office/drawing/2014/main" id="{0C159986-B440-4816-AC01-4C588C607718}"/>
              </a:ext>
            </a:extLst>
          </p:cNvPr>
          <p:cNvSpPr txBox="1"/>
          <p:nvPr/>
        </p:nvSpPr>
        <p:spPr>
          <a:xfrm>
            <a:off x="388938" y="973884"/>
            <a:ext cx="5110694" cy="1446550"/>
          </a:xfrm>
          <a:prstGeom prst="rect">
            <a:avLst/>
          </a:prstGeom>
          <a:noFill/>
        </p:spPr>
        <p:txBody>
          <a:bodyPr wrap="none" rtlCol="0">
            <a:spAutoFit/>
          </a:bodyPr>
          <a:lstStyle/>
          <a:p>
            <a:r>
              <a:rPr kumimoji="1" lang="ja-JP" altLang="en-US" sz="1100" b="1" dirty="0">
                <a:latin typeface="Meiryo UI" panose="020B0604030504040204" pitchFamily="50" charset="-128"/>
                <a:ea typeface="Meiryo UI" panose="020B0604030504040204" pitchFamily="50" charset="-128"/>
              </a:rPr>
              <a:t>ディスプレイ広告・</a:t>
            </a:r>
            <a:r>
              <a:rPr kumimoji="1" lang="en-US" altLang="ja-JP" sz="1100" b="1" dirty="0">
                <a:latin typeface="Meiryo UI" panose="020B0604030504040204" pitchFamily="50" charset="-128"/>
                <a:ea typeface="Meiryo UI" panose="020B0604030504040204" pitchFamily="50" charset="-128"/>
              </a:rPr>
              <a:t>SNS</a:t>
            </a:r>
            <a:r>
              <a:rPr kumimoji="1" lang="ja-JP" altLang="en-US" sz="1100" b="1" dirty="0">
                <a:latin typeface="Meiryo UI" panose="020B0604030504040204" pitchFamily="50" charset="-128"/>
                <a:ea typeface="Meiryo UI" panose="020B0604030504040204" pitchFamily="50" charset="-128"/>
              </a:rPr>
              <a:t>広告とは</a:t>
            </a:r>
            <a:endParaRPr lang="en-US" altLang="ja-JP" sz="1100" b="1" dirty="0">
              <a:latin typeface="Meiryo UI" panose="020B0604030504040204" pitchFamily="50" charset="-128"/>
              <a:ea typeface="Meiryo UI" panose="020B0604030504040204" pitchFamily="50" charset="-128"/>
            </a:endParaRPr>
          </a:p>
          <a:p>
            <a:endParaRPr kumimoji="1" lang="en-US" altLang="ja-JP" sz="1100" dirty="0">
              <a:latin typeface="Meiryo UI" panose="020B0604030504040204" pitchFamily="50" charset="-128"/>
              <a:ea typeface="Meiryo UI" panose="020B0604030504040204" pitchFamily="50" charset="-128"/>
            </a:endParaRPr>
          </a:p>
          <a:p>
            <a:r>
              <a:rPr kumimoji="1" lang="en-US" altLang="ja-JP" sz="1100" dirty="0">
                <a:latin typeface="Meiryo UI" panose="020B0604030504040204" pitchFamily="50" charset="-128"/>
                <a:ea typeface="Meiryo UI" panose="020B0604030504040204" pitchFamily="50" charset="-128"/>
              </a:rPr>
              <a:t>Web</a:t>
            </a:r>
            <a:r>
              <a:rPr kumimoji="1" lang="ja-JP" altLang="en-US" sz="1100" dirty="0">
                <a:latin typeface="Meiryo UI" panose="020B0604030504040204" pitchFamily="50" charset="-128"/>
                <a:ea typeface="Meiryo UI" panose="020B0604030504040204" pitchFamily="50" charset="-128"/>
              </a:rPr>
              <a:t>サイト・アプリ・動画の広告枠に</a:t>
            </a:r>
            <a:r>
              <a:rPr lang="ja-JP" altLang="en-US" sz="1100" dirty="0">
                <a:latin typeface="Meiryo UI" panose="020B0604030504040204" pitchFamily="50" charset="-128"/>
                <a:ea typeface="Meiryo UI" panose="020B0604030504040204" pitchFamily="50" charset="-128"/>
              </a:rPr>
              <a:t>幅広く掲載することでまだサービスを知らない潜在層に</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プッシュ型のアプローチを行える広告です。</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潜在層にアプローチすることで顕在化のきっかけを作ることができます。</a:t>
            </a:r>
            <a:endParaRPr lang="en-US" altLang="ja-JP" sz="1100" dirty="0">
              <a:latin typeface="Meiryo UI" panose="020B0604030504040204" pitchFamily="50" charset="-128"/>
              <a:ea typeface="Meiryo UI" panose="020B0604030504040204" pitchFamily="50" charset="-128"/>
            </a:endParaRPr>
          </a:p>
          <a:p>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あわせて興味関心を持ってサイトに訪問したユーザーへ配信するリターゲティング広告を行う</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ことで再アプローチすることも可能です。</a:t>
            </a:r>
            <a:endParaRPr lang="en-US" altLang="ja-JP" sz="1100" dirty="0">
              <a:latin typeface="Meiryo UI" panose="020B0604030504040204" pitchFamily="50" charset="-128"/>
              <a:ea typeface="Meiryo UI" panose="020B0604030504040204" pitchFamily="50" charset="-128"/>
            </a:endParaRPr>
          </a:p>
        </p:txBody>
      </p:sp>
      <p:sp>
        <p:nvSpPr>
          <p:cNvPr id="225" name="テキスト ボックス 224">
            <a:extLst>
              <a:ext uri="{FF2B5EF4-FFF2-40B4-BE49-F238E27FC236}">
                <a16:creationId xmlns:a16="http://schemas.microsoft.com/office/drawing/2014/main" id="{20DDFEFE-EC77-45D4-9C5D-5C095EE3AC37}"/>
              </a:ext>
            </a:extLst>
          </p:cNvPr>
          <p:cNvSpPr txBox="1"/>
          <p:nvPr/>
        </p:nvSpPr>
        <p:spPr>
          <a:xfrm>
            <a:off x="342478" y="3990389"/>
            <a:ext cx="9284581" cy="461665"/>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累計</a:t>
            </a:r>
            <a:r>
              <a:rPr lang="en-US" altLang="ja-JP" sz="1200" dirty="0">
                <a:latin typeface="Meiryo UI" panose="020B0604030504040204" pitchFamily="50" charset="-128"/>
                <a:ea typeface="Meiryo UI" panose="020B0604030504040204" pitchFamily="50" charset="-128"/>
              </a:rPr>
              <a:t>8,000</a:t>
            </a:r>
            <a:r>
              <a:rPr lang="ja-JP" altLang="en-US" sz="1200" dirty="0">
                <a:latin typeface="Meiryo UI" panose="020B0604030504040204" pitchFamily="50" charset="-128"/>
                <a:ea typeface="Meiryo UI" panose="020B0604030504040204" pitchFamily="50" charset="-128"/>
              </a:rPr>
              <a:t>案件以上の不動産配信実績から収集したデータを基にした弊社オリジナルデータ及びデータプロバイダー提供データを活用し、</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a:t>
            </a:r>
            <a:r>
              <a:rPr lang="ja-JP" altLang="en-US" sz="1200" dirty="0">
                <a:solidFill>
                  <a:srgbClr val="FF0000"/>
                </a:solidFill>
                <a:latin typeface="Meiryo UI" panose="020B0604030504040204" pitchFamily="50" charset="-128"/>
                <a:ea typeface="Meiryo UI" panose="020B0604030504040204" pitchFamily="50" charset="-128"/>
              </a:rPr>
              <a:t>富裕層</a:t>
            </a:r>
            <a:r>
              <a:rPr lang="ja-JP" altLang="en-US" sz="1200" dirty="0">
                <a:latin typeface="Meiryo UI" panose="020B0604030504040204" pitchFamily="50" charset="-128"/>
                <a:ea typeface="Meiryo UI" panose="020B0604030504040204" pitchFamily="50" charset="-128"/>
              </a:rPr>
              <a:t>」という特定のターゲット層へのリーチすることが可能です。</a:t>
            </a:r>
            <a:endParaRPr lang="en-US" altLang="ja-JP" sz="1200" dirty="0">
              <a:latin typeface="Meiryo UI" panose="020B0604030504040204" pitchFamily="50" charset="-128"/>
              <a:ea typeface="Meiryo UI" panose="020B0604030504040204" pitchFamily="50" charset="-128"/>
            </a:endParaRPr>
          </a:p>
        </p:txBody>
      </p:sp>
      <p:sp>
        <p:nvSpPr>
          <p:cNvPr id="2" name="二等辺三角形 1">
            <a:extLst>
              <a:ext uri="{FF2B5EF4-FFF2-40B4-BE49-F238E27FC236}">
                <a16:creationId xmlns:a16="http://schemas.microsoft.com/office/drawing/2014/main" id="{8C00069C-8B65-4C7E-854D-0CB79576DD01}"/>
              </a:ext>
            </a:extLst>
          </p:cNvPr>
          <p:cNvSpPr/>
          <p:nvPr/>
        </p:nvSpPr>
        <p:spPr>
          <a:xfrm>
            <a:off x="7640129" y="971655"/>
            <a:ext cx="1694809" cy="1461042"/>
          </a:xfrm>
          <a:prstGeom prst="triangle">
            <a:avLst/>
          </a:prstGeom>
          <a:solidFill>
            <a:schemeClr val="accent3">
              <a:lumMod val="40000"/>
              <a:lumOff val="60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221" name="二等辺三角形 220">
            <a:extLst>
              <a:ext uri="{FF2B5EF4-FFF2-40B4-BE49-F238E27FC236}">
                <a16:creationId xmlns:a16="http://schemas.microsoft.com/office/drawing/2014/main" id="{0B412214-15CF-4E69-AFAC-7C72B3FB9C09}"/>
              </a:ext>
            </a:extLst>
          </p:cNvPr>
          <p:cNvSpPr/>
          <p:nvPr/>
        </p:nvSpPr>
        <p:spPr>
          <a:xfrm>
            <a:off x="8042141" y="991260"/>
            <a:ext cx="886614" cy="764322"/>
          </a:xfrm>
          <a:prstGeom prst="triangle">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D135211F-4E35-4EAE-9013-74565B8915C8}"/>
              </a:ext>
            </a:extLst>
          </p:cNvPr>
          <p:cNvSpPr txBox="1"/>
          <p:nvPr/>
        </p:nvSpPr>
        <p:spPr>
          <a:xfrm>
            <a:off x="8166591" y="1369613"/>
            <a:ext cx="646331" cy="276999"/>
          </a:xfrm>
          <a:prstGeom prst="rect">
            <a:avLst/>
          </a:prstGeom>
          <a:noFill/>
        </p:spPr>
        <p:txBody>
          <a:bodyPr wrap="none" rtlCol="0">
            <a:spAutoFit/>
          </a:bodyPr>
          <a:lstStyle/>
          <a:p>
            <a:r>
              <a:rPr kumimoji="1" lang="ja-JP" altLang="en-US" sz="1200" b="1" dirty="0">
                <a:solidFill>
                  <a:schemeClr val="bg1"/>
                </a:solidFill>
                <a:latin typeface="Meiryo UI" panose="020B0604030504040204" pitchFamily="50" charset="-128"/>
                <a:ea typeface="Meiryo UI" panose="020B0604030504040204" pitchFamily="50" charset="-128"/>
              </a:rPr>
              <a:t>顕在層</a:t>
            </a:r>
          </a:p>
        </p:txBody>
      </p:sp>
      <p:sp>
        <p:nvSpPr>
          <p:cNvPr id="222" name="テキスト ボックス 221">
            <a:extLst>
              <a:ext uri="{FF2B5EF4-FFF2-40B4-BE49-F238E27FC236}">
                <a16:creationId xmlns:a16="http://schemas.microsoft.com/office/drawing/2014/main" id="{0E1E2013-1EEF-4140-A7AE-561BB680F374}"/>
              </a:ext>
            </a:extLst>
          </p:cNvPr>
          <p:cNvSpPr txBox="1"/>
          <p:nvPr/>
        </p:nvSpPr>
        <p:spPr>
          <a:xfrm>
            <a:off x="8144074" y="1944838"/>
            <a:ext cx="646331" cy="276999"/>
          </a:xfrm>
          <a:prstGeom prst="rect">
            <a:avLst/>
          </a:prstGeom>
          <a:noFill/>
        </p:spPr>
        <p:txBody>
          <a:bodyPr wrap="none" rtlCol="0">
            <a:spAutoFit/>
          </a:bodyPr>
          <a:lstStyle/>
          <a:p>
            <a:r>
              <a:rPr kumimoji="1" lang="ja-JP" altLang="en-US" sz="1200" b="1" dirty="0">
                <a:latin typeface="Meiryo UI" panose="020B0604030504040204" pitchFamily="50" charset="-128"/>
                <a:ea typeface="Meiryo UI" panose="020B0604030504040204" pitchFamily="50" charset="-128"/>
              </a:rPr>
              <a:t>潜在層</a:t>
            </a:r>
          </a:p>
        </p:txBody>
      </p:sp>
      <p:cxnSp>
        <p:nvCxnSpPr>
          <p:cNvPr id="7" name="直線コネクタ 6">
            <a:extLst>
              <a:ext uri="{FF2B5EF4-FFF2-40B4-BE49-F238E27FC236}">
                <a16:creationId xmlns:a16="http://schemas.microsoft.com/office/drawing/2014/main" id="{B439C3FE-BD31-43ED-AFA1-8EF5EFE39FA4}"/>
              </a:ext>
            </a:extLst>
          </p:cNvPr>
          <p:cNvCxnSpPr>
            <a:cxnSpLocks/>
            <a:stCxn id="221" idx="2"/>
          </p:cNvCxnSpPr>
          <p:nvPr/>
        </p:nvCxnSpPr>
        <p:spPr>
          <a:xfrm flipH="1">
            <a:off x="5620882" y="1755582"/>
            <a:ext cx="2421259" cy="0"/>
          </a:xfrm>
          <a:prstGeom prst="line">
            <a:avLst/>
          </a:prstGeom>
          <a:ln>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227" name="テキスト ボックス 226">
            <a:extLst>
              <a:ext uri="{FF2B5EF4-FFF2-40B4-BE49-F238E27FC236}">
                <a16:creationId xmlns:a16="http://schemas.microsoft.com/office/drawing/2014/main" id="{88746E94-FAE5-490A-9688-CD7474AAF8A8}"/>
              </a:ext>
            </a:extLst>
          </p:cNvPr>
          <p:cNvSpPr txBox="1"/>
          <p:nvPr/>
        </p:nvSpPr>
        <p:spPr>
          <a:xfrm>
            <a:off x="5663403" y="1790205"/>
            <a:ext cx="1848583" cy="646331"/>
          </a:xfrm>
          <a:prstGeom prst="rect">
            <a:avLst/>
          </a:prstGeom>
          <a:noFill/>
        </p:spPr>
        <p:txBody>
          <a:bodyPr wrap="none" rtlCol="0">
            <a:spAutoFit/>
          </a:bodyPr>
          <a:lstStyle/>
          <a:p>
            <a:r>
              <a:rPr kumimoji="1" lang="ja-JP" altLang="en-US" sz="1100" b="1" dirty="0">
                <a:solidFill>
                  <a:schemeClr val="accent3">
                    <a:lumMod val="75000"/>
                  </a:schemeClr>
                </a:solidFill>
                <a:latin typeface="Meiryo UI" panose="020B0604030504040204" pitchFamily="50" charset="-128"/>
                <a:ea typeface="Meiryo UI" panose="020B0604030504040204" pitchFamily="50" charset="-128"/>
              </a:rPr>
              <a:t>ディスプレイ広告・</a:t>
            </a:r>
            <a:r>
              <a:rPr kumimoji="1" lang="en-US" altLang="ja-JP" sz="1100" b="1" dirty="0">
                <a:solidFill>
                  <a:schemeClr val="accent3">
                    <a:lumMod val="75000"/>
                  </a:schemeClr>
                </a:solidFill>
                <a:latin typeface="Meiryo UI" panose="020B0604030504040204" pitchFamily="50" charset="-128"/>
                <a:ea typeface="Meiryo UI" panose="020B0604030504040204" pitchFamily="50" charset="-128"/>
              </a:rPr>
              <a:t>SNS</a:t>
            </a:r>
            <a:r>
              <a:rPr kumimoji="1" lang="ja-JP" altLang="en-US" sz="1100" b="1" dirty="0">
                <a:solidFill>
                  <a:schemeClr val="accent3">
                    <a:lumMod val="75000"/>
                  </a:schemeClr>
                </a:solidFill>
                <a:latin typeface="Meiryo UI" panose="020B0604030504040204" pitchFamily="50" charset="-128"/>
                <a:ea typeface="Meiryo UI" panose="020B0604030504040204" pitchFamily="50" charset="-128"/>
              </a:rPr>
              <a:t>広告</a:t>
            </a:r>
            <a:endParaRPr lang="en-US" altLang="ja-JP" sz="500" b="1" dirty="0">
              <a:solidFill>
                <a:schemeClr val="accent3">
                  <a:lumMod val="75000"/>
                </a:schemeClr>
              </a:solidFill>
              <a:latin typeface="Meiryo UI" panose="020B0604030504040204" pitchFamily="50" charset="-128"/>
              <a:ea typeface="Meiryo UI" panose="020B0604030504040204" pitchFamily="50" charset="-128"/>
            </a:endParaRPr>
          </a:p>
          <a:p>
            <a:endParaRPr lang="en-US" altLang="ja-JP" sz="500" b="1"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商品・サービスを知らない</a:t>
            </a:r>
            <a:r>
              <a:rPr kumimoji="1" lang="ja-JP" altLang="en-US" sz="1000" dirty="0">
                <a:latin typeface="Meiryo UI" panose="020B0604030504040204" pitchFamily="50" charset="-128"/>
                <a:ea typeface="Meiryo UI" panose="020B0604030504040204" pitchFamily="50" charset="-128"/>
              </a:rPr>
              <a:t>ユーザー</a:t>
            </a:r>
            <a:endParaRPr kumimoji="1" lang="en-US" altLang="ja-JP" sz="1000" dirty="0">
              <a:latin typeface="Meiryo UI" panose="020B0604030504040204" pitchFamily="50" charset="-128"/>
              <a:ea typeface="Meiryo UI" panose="020B0604030504040204" pitchFamily="50" charset="-128"/>
            </a:endParaRPr>
          </a:p>
          <a:p>
            <a:r>
              <a:rPr kumimoji="1" lang="ja-JP" altLang="en-US" sz="1000" dirty="0">
                <a:latin typeface="Meiryo UI" panose="020B0604030504040204" pitchFamily="50" charset="-128"/>
                <a:ea typeface="Meiryo UI" panose="020B0604030504040204" pitchFamily="50" charset="-128"/>
              </a:rPr>
              <a:t>に広くアプローチする方法</a:t>
            </a:r>
            <a:endParaRPr kumimoji="1" lang="en-US" altLang="ja-JP" dirty="0">
              <a:latin typeface="Meiryo UI" panose="020B0604030504040204" pitchFamily="50" charset="-128"/>
              <a:ea typeface="Meiryo UI" panose="020B0604030504040204" pitchFamily="50" charset="-128"/>
            </a:endParaRPr>
          </a:p>
        </p:txBody>
      </p:sp>
      <p:sp>
        <p:nvSpPr>
          <p:cNvPr id="228" name="テキスト ボックス 227">
            <a:extLst>
              <a:ext uri="{FF2B5EF4-FFF2-40B4-BE49-F238E27FC236}">
                <a16:creationId xmlns:a16="http://schemas.microsoft.com/office/drawing/2014/main" id="{67CED28E-434D-40FB-B6A3-20C92CB9E5D6}"/>
              </a:ext>
            </a:extLst>
          </p:cNvPr>
          <p:cNvSpPr txBox="1"/>
          <p:nvPr/>
        </p:nvSpPr>
        <p:spPr>
          <a:xfrm>
            <a:off x="5706133" y="1055751"/>
            <a:ext cx="1555234" cy="646331"/>
          </a:xfrm>
          <a:prstGeom prst="rect">
            <a:avLst/>
          </a:prstGeom>
          <a:noFill/>
        </p:spPr>
        <p:txBody>
          <a:bodyPr wrap="none" rtlCol="0">
            <a:spAutoFit/>
          </a:bodyPr>
          <a:lstStyle/>
          <a:p>
            <a:r>
              <a:rPr lang="ja-JP" altLang="en-US" sz="1100" b="1" dirty="0">
                <a:solidFill>
                  <a:schemeClr val="accent3">
                    <a:lumMod val="75000"/>
                  </a:schemeClr>
                </a:solidFill>
                <a:latin typeface="Meiryo UI" panose="020B0604030504040204" pitchFamily="50" charset="-128"/>
                <a:ea typeface="Meiryo UI" panose="020B0604030504040204" pitchFamily="50" charset="-128"/>
              </a:rPr>
              <a:t>検索広告</a:t>
            </a:r>
            <a:endParaRPr lang="en-US" altLang="ja-JP" sz="500" b="1" dirty="0">
              <a:solidFill>
                <a:schemeClr val="accent3">
                  <a:lumMod val="75000"/>
                </a:schemeClr>
              </a:solidFill>
              <a:latin typeface="Meiryo UI" panose="020B0604030504040204" pitchFamily="50" charset="-128"/>
              <a:ea typeface="Meiryo UI" panose="020B0604030504040204" pitchFamily="50" charset="-128"/>
            </a:endParaRPr>
          </a:p>
          <a:p>
            <a:endParaRPr lang="en-US" altLang="ja-JP" sz="500" b="1"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購入意欲の高いユーザーに</a:t>
            </a:r>
            <a:endParaRPr lang="en-US" altLang="ja-JP" sz="1000"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アプローチする方法</a:t>
            </a:r>
            <a:endParaRPr kumimoji="1" lang="en-US" altLang="ja-JP" dirty="0">
              <a:latin typeface="Meiryo UI" panose="020B0604030504040204" pitchFamily="50" charset="-128"/>
              <a:ea typeface="Meiryo UI" panose="020B0604030504040204" pitchFamily="50" charset="-128"/>
            </a:endParaRPr>
          </a:p>
        </p:txBody>
      </p:sp>
      <p:sp>
        <p:nvSpPr>
          <p:cNvPr id="6" name="フリーフォーム 28">
            <a:extLst>
              <a:ext uri="{FF2B5EF4-FFF2-40B4-BE49-F238E27FC236}">
                <a16:creationId xmlns:a16="http://schemas.microsoft.com/office/drawing/2014/main" id="{DC02C7D3-0315-FCC9-A814-429EA2B7BA1B}"/>
              </a:ext>
            </a:extLst>
          </p:cNvPr>
          <p:cNvSpPr/>
          <p:nvPr/>
        </p:nvSpPr>
        <p:spPr>
          <a:xfrm>
            <a:off x="304800" y="4481923"/>
            <a:ext cx="9322259" cy="2054598"/>
          </a:xfrm>
          <a:custGeom>
            <a:avLst/>
            <a:gdLst>
              <a:gd name="connsiteX0" fmla="*/ 0 w 9423108"/>
              <a:gd name="connsiteY0" fmla="*/ 0 h 2255570"/>
              <a:gd name="connsiteX1" fmla="*/ 9423108 w 9423108"/>
              <a:gd name="connsiteY1" fmla="*/ 0 h 2255570"/>
              <a:gd name="connsiteX2" fmla="*/ 9423108 w 9423108"/>
              <a:gd name="connsiteY2" fmla="*/ 2255570 h 2255570"/>
              <a:gd name="connsiteX3" fmla="*/ 0 w 9423108"/>
              <a:gd name="connsiteY3" fmla="*/ 2255570 h 2255570"/>
            </a:gdLst>
            <a:ahLst/>
            <a:cxnLst>
              <a:cxn ang="0">
                <a:pos x="connsiteX0" y="connsiteY0"/>
              </a:cxn>
              <a:cxn ang="0">
                <a:pos x="connsiteX1" y="connsiteY1"/>
              </a:cxn>
              <a:cxn ang="0">
                <a:pos x="connsiteX2" y="connsiteY2"/>
              </a:cxn>
              <a:cxn ang="0">
                <a:pos x="connsiteX3" y="connsiteY3"/>
              </a:cxn>
            </a:cxnLst>
            <a:rect l="l" t="t" r="r" b="b"/>
            <a:pathLst>
              <a:path w="9423108" h="2255570">
                <a:moveTo>
                  <a:pt x="0" y="0"/>
                </a:moveTo>
                <a:lnTo>
                  <a:pt x="9423108" y="0"/>
                </a:lnTo>
                <a:lnTo>
                  <a:pt x="9423108" y="2255570"/>
                </a:lnTo>
                <a:lnTo>
                  <a:pt x="0" y="2255570"/>
                </a:lnTo>
                <a:close/>
              </a:path>
            </a:pathLst>
          </a:custGeom>
          <a:gradFill>
            <a:gsLst>
              <a:gs pos="0">
                <a:srgbClr val="EEEFF5"/>
              </a:gs>
              <a:gs pos="100000">
                <a:srgbClr val="E4E4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8" name="object 24">
            <a:extLst>
              <a:ext uri="{FF2B5EF4-FFF2-40B4-BE49-F238E27FC236}">
                <a16:creationId xmlns:a16="http://schemas.microsoft.com/office/drawing/2014/main" id="{B7A2FE9E-15DF-50C3-3AAA-48F981D7ABDE}"/>
              </a:ext>
            </a:extLst>
          </p:cNvPr>
          <p:cNvSpPr txBox="1"/>
          <p:nvPr/>
        </p:nvSpPr>
        <p:spPr>
          <a:xfrm>
            <a:off x="618811" y="4618364"/>
            <a:ext cx="1407160" cy="197490"/>
          </a:xfrm>
          <a:prstGeom prst="rect">
            <a:avLst/>
          </a:prstGeom>
        </p:spPr>
        <p:txBody>
          <a:bodyPr vert="horz" wrap="square" lIns="0" tIns="12700" rIns="0" bIns="0" rtlCol="0">
            <a:spAutoFit/>
          </a:bodyPr>
          <a:lstStyle/>
          <a:p>
            <a:pPr marL="12700">
              <a:lnSpc>
                <a:spcPct val="100000"/>
              </a:lnSpc>
              <a:spcBef>
                <a:spcPts val="100"/>
              </a:spcBef>
            </a:pPr>
            <a:r>
              <a:rPr sz="1200" b="1" spc="-15" dirty="0">
                <a:solidFill>
                  <a:srgbClr val="231F20"/>
                </a:solidFill>
                <a:latin typeface="Meiryo UI" panose="020B0604030504040204" pitchFamily="50" charset="-128"/>
                <a:ea typeface="Meiryo UI" panose="020B0604030504040204" pitchFamily="50" charset="-128"/>
                <a:cs typeface="Yu Gothic"/>
              </a:rPr>
              <a:t>ビッグデータ提携先</a:t>
            </a:r>
            <a:endParaRPr sz="1200" dirty="0">
              <a:latin typeface="Meiryo UI" panose="020B0604030504040204" pitchFamily="50" charset="-128"/>
              <a:ea typeface="Meiryo UI" panose="020B0604030504040204" pitchFamily="50" charset="-128"/>
              <a:cs typeface="Yu Gothic"/>
            </a:endParaRPr>
          </a:p>
        </p:txBody>
      </p:sp>
      <p:sp>
        <p:nvSpPr>
          <p:cNvPr id="9" name="object 25">
            <a:extLst>
              <a:ext uri="{FF2B5EF4-FFF2-40B4-BE49-F238E27FC236}">
                <a16:creationId xmlns:a16="http://schemas.microsoft.com/office/drawing/2014/main" id="{92947A9E-AE76-BBC7-1FB5-95996C7EB169}"/>
              </a:ext>
            </a:extLst>
          </p:cNvPr>
          <p:cNvSpPr txBox="1"/>
          <p:nvPr/>
        </p:nvSpPr>
        <p:spPr>
          <a:xfrm>
            <a:off x="482454" y="4874524"/>
            <a:ext cx="2381764" cy="1597873"/>
          </a:xfrm>
          <a:prstGeom prst="rect">
            <a:avLst/>
          </a:prstGeom>
        </p:spPr>
        <p:txBody>
          <a:bodyPr vert="horz" wrap="square" lIns="0" tIns="43180" rIns="0" bIns="0" rtlCol="0">
            <a:spAutoFit/>
          </a:bodyPr>
          <a:lstStyle/>
          <a:p>
            <a:pPr marL="130810" indent="-118745">
              <a:lnSpc>
                <a:spcPct val="100000"/>
              </a:lnSpc>
              <a:spcBef>
                <a:spcPts val="340"/>
              </a:spcBef>
              <a:buChar char="•"/>
              <a:tabLst>
                <a:tab pos="131445"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ドリームネクサス  不動産検討層データ</a:t>
            </a:r>
          </a:p>
          <a:p>
            <a:pPr marL="130810" indent="-118745">
              <a:lnSpc>
                <a:spcPct val="100000"/>
              </a:lnSpc>
              <a:spcBef>
                <a:spcPts val="340"/>
              </a:spcBef>
              <a:buChar char="•"/>
              <a:tabLst>
                <a:tab pos="131445"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技研商事インターナショナル（</a:t>
            </a:r>
            <a:r>
              <a:rPr lang="en-US" altLang="ja-JP" sz="900" b="1" dirty="0">
                <a:solidFill>
                  <a:srgbClr val="231F20"/>
                </a:solidFill>
                <a:latin typeface="Meiryo UI" panose="020B0604030504040204" pitchFamily="50" charset="-128"/>
                <a:ea typeface="Meiryo UI" panose="020B0604030504040204" pitchFamily="50" charset="-128"/>
                <a:cs typeface="Yu Gothic"/>
              </a:rPr>
              <a:t>GSI</a:t>
            </a:r>
            <a:r>
              <a:rPr lang="ja-JP" altLang="en-US" sz="900" b="1" dirty="0">
                <a:solidFill>
                  <a:srgbClr val="231F20"/>
                </a:solidFill>
                <a:latin typeface="Meiryo UI" panose="020B0604030504040204" pitchFamily="50" charset="-128"/>
                <a:ea typeface="Meiryo UI" panose="020B0604030504040204" pitchFamily="50" charset="-128"/>
                <a:cs typeface="Yu Gothic"/>
              </a:rPr>
              <a:t>）</a:t>
            </a:r>
          </a:p>
          <a:p>
            <a:pPr marL="130810" indent="-118745">
              <a:lnSpc>
                <a:spcPct val="100000"/>
              </a:lnSpc>
              <a:spcBef>
                <a:spcPts val="340"/>
              </a:spcBef>
              <a:buChar char="•"/>
              <a:tabLst>
                <a:tab pos="131445" algn="l"/>
              </a:tabLst>
            </a:pPr>
            <a:r>
              <a:rPr lang="en-US" altLang="ja-JP" sz="900" b="1" dirty="0" err="1">
                <a:solidFill>
                  <a:srgbClr val="231F20"/>
                </a:solidFill>
                <a:latin typeface="Meiryo UI" panose="020B0604030504040204" pitchFamily="50" charset="-128"/>
                <a:ea typeface="Meiryo UI" panose="020B0604030504040204" pitchFamily="50" charset="-128"/>
                <a:cs typeface="Yu Gothic"/>
              </a:rPr>
              <a:t>Eyeota</a:t>
            </a:r>
            <a:endParaRPr lang="en-US" altLang="ja-JP" sz="900" b="1" dirty="0">
              <a:solidFill>
                <a:srgbClr val="231F20"/>
              </a:solidFill>
              <a:latin typeface="Meiryo UI" panose="020B0604030504040204" pitchFamily="50" charset="-128"/>
              <a:ea typeface="Meiryo UI" panose="020B0604030504040204" pitchFamily="50" charset="-128"/>
              <a:cs typeface="Yu Gothic"/>
            </a:endParaRPr>
          </a:p>
          <a:p>
            <a:pPr marL="130810" indent="-118745">
              <a:lnSpc>
                <a:spcPct val="100000"/>
              </a:lnSpc>
              <a:spcBef>
                <a:spcPts val="340"/>
              </a:spcBef>
              <a:buChar char="•"/>
              <a:tabLst>
                <a:tab pos="131445" algn="l"/>
              </a:tabLst>
            </a:pPr>
            <a:r>
              <a:rPr lang="en-US" altLang="ja-JP" sz="900" b="1" dirty="0" err="1">
                <a:solidFill>
                  <a:srgbClr val="231F20"/>
                </a:solidFill>
                <a:latin typeface="Meiryo UI" panose="020B0604030504040204" pitchFamily="50" charset="-128"/>
                <a:ea typeface="Meiryo UI" panose="020B0604030504040204" pitchFamily="50" charset="-128"/>
                <a:cs typeface="Yu Gothic"/>
              </a:rPr>
              <a:t>Lotame</a:t>
            </a:r>
            <a:r>
              <a:rPr lang="ja-JP" altLang="en-US" sz="900" b="1" dirty="0">
                <a:solidFill>
                  <a:srgbClr val="231F20"/>
                </a:solidFill>
                <a:latin typeface="Meiryo UI" panose="020B0604030504040204" pitchFamily="50" charset="-128"/>
                <a:ea typeface="Meiryo UI" panose="020B0604030504040204" pitchFamily="50" charset="-128"/>
                <a:cs typeface="Yu Gothic"/>
              </a:rPr>
              <a:t>　</a:t>
            </a:r>
          </a:p>
          <a:p>
            <a:pPr marL="130810" indent="-118745">
              <a:lnSpc>
                <a:spcPct val="100000"/>
              </a:lnSpc>
              <a:spcBef>
                <a:spcPts val="340"/>
              </a:spcBef>
              <a:buChar char="•"/>
              <a:tabLst>
                <a:tab pos="131445" algn="l"/>
              </a:tabLst>
            </a:pPr>
            <a:r>
              <a:rPr lang="en-US" altLang="ja-JP" sz="900" b="1" dirty="0">
                <a:solidFill>
                  <a:srgbClr val="231F20"/>
                </a:solidFill>
                <a:latin typeface="Meiryo UI" panose="020B0604030504040204" pitchFamily="50" charset="-128"/>
                <a:ea typeface="Meiryo UI" panose="020B0604030504040204" pitchFamily="50" charset="-128"/>
                <a:cs typeface="Yu Gothic"/>
              </a:rPr>
              <a:t>Intimate Merger</a:t>
            </a:r>
          </a:p>
          <a:p>
            <a:pPr marL="130810" indent="-118745">
              <a:lnSpc>
                <a:spcPct val="100000"/>
              </a:lnSpc>
              <a:spcBef>
                <a:spcPts val="340"/>
              </a:spcBef>
              <a:buChar char="•"/>
              <a:tabLst>
                <a:tab pos="131445"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ユーソナー</a:t>
            </a:r>
          </a:p>
          <a:p>
            <a:pPr marL="130810" indent="-118745">
              <a:lnSpc>
                <a:spcPct val="100000"/>
              </a:lnSpc>
              <a:spcBef>
                <a:spcPts val="340"/>
              </a:spcBef>
              <a:buChar char="•"/>
              <a:tabLst>
                <a:tab pos="131445"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財経新聞</a:t>
            </a:r>
          </a:p>
          <a:p>
            <a:pPr marL="130810" indent="-118745">
              <a:lnSpc>
                <a:spcPct val="100000"/>
              </a:lnSpc>
              <a:spcBef>
                <a:spcPts val="340"/>
              </a:spcBef>
              <a:buChar char="•"/>
              <a:tabLst>
                <a:tab pos="131445" algn="l"/>
              </a:tabLst>
            </a:pPr>
            <a:r>
              <a:rPr lang="en-US" altLang="ja-JP" sz="900" b="1" dirty="0">
                <a:solidFill>
                  <a:srgbClr val="231F20"/>
                </a:solidFill>
                <a:latin typeface="Meiryo UI" panose="020B0604030504040204" pitchFamily="50" charset="-128"/>
                <a:ea typeface="Meiryo UI" panose="020B0604030504040204" pitchFamily="50" charset="-128"/>
                <a:cs typeface="Yu Gothic"/>
              </a:rPr>
              <a:t>Eight</a:t>
            </a:r>
          </a:p>
          <a:p>
            <a:pPr marL="130810" indent="-118745">
              <a:lnSpc>
                <a:spcPct val="100000"/>
              </a:lnSpc>
              <a:spcBef>
                <a:spcPts val="340"/>
              </a:spcBef>
              <a:buChar char="•"/>
              <a:tabLst>
                <a:tab pos="131445"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ボクシル</a:t>
            </a:r>
          </a:p>
        </p:txBody>
      </p:sp>
      <p:sp>
        <p:nvSpPr>
          <p:cNvPr id="10" name="object 26">
            <a:extLst>
              <a:ext uri="{FF2B5EF4-FFF2-40B4-BE49-F238E27FC236}">
                <a16:creationId xmlns:a16="http://schemas.microsoft.com/office/drawing/2014/main" id="{3BDE7A0D-1058-A6DB-6FCD-B68A90D33BB4}"/>
              </a:ext>
            </a:extLst>
          </p:cNvPr>
          <p:cNvSpPr txBox="1"/>
          <p:nvPr/>
        </p:nvSpPr>
        <p:spPr>
          <a:xfrm>
            <a:off x="2782611" y="4874524"/>
            <a:ext cx="1136961" cy="1597873"/>
          </a:xfrm>
          <a:prstGeom prst="rect">
            <a:avLst/>
          </a:prstGeom>
        </p:spPr>
        <p:txBody>
          <a:bodyPr vert="horz" wrap="square" lIns="0" tIns="43180" rIns="0" bIns="0" rtlCol="0">
            <a:spAutoFit/>
          </a:bodyPr>
          <a:lstStyle/>
          <a:p>
            <a:pPr marL="142875" indent="-130810">
              <a:lnSpc>
                <a:spcPct val="100000"/>
              </a:lnSpc>
              <a:spcBef>
                <a:spcPts val="340"/>
              </a:spcBef>
              <a:buChar char="•"/>
              <a:tabLst>
                <a:tab pos="143510" algn="l"/>
              </a:tabLst>
            </a:pPr>
            <a:r>
              <a:rPr lang="ja-JP" altLang="en-US" sz="900" b="1" dirty="0">
                <a:latin typeface="Meiryo UI" panose="020B0604030504040204" pitchFamily="50" charset="-128"/>
                <a:ea typeface="Meiryo UI" panose="020B0604030504040204" pitchFamily="50" charset="-128"/>
                <a:cs typeface="Yu Gothic"/>
              </a:rPr>
              <a:t>セゾンカード</a:t>
            </a:r>
          </a:p>
          <a:p>
            <a:pPr marL="142875" indent="-130810">
              <a:lnSpc>
                <a:spcPct val="100000"/>
              </a:lnSpc>
              <a:spcBef>
                <a:spcPts val="340"/>
              </a:spcBef>
              <a:buChar char="•"/>
              <a:tabLst>
                <a:tab pos="143510" algn="l"/>
              </a:tabLst>
            </a:pPr>
            <a:r>
              <a:rPr lang="ja-JP" altLang="en-US" sz="900" b="1" dirty="0">
                <a:latin typeface="Meiryo UI" panose="020B0604030504040204" pitchFamily="50" charset="-128"/>
                <a:ea typeface="Meiryo UI" panose="020B0604030504040204" pitchFamily="50" charset="-128"/>
                <a:cs typeface="Yu Gothic"/>
              </a:rPr>
              <a:t>楽天</a:t>
            </a:r>
          </a:p>
          <a:p>
            <a:pPr marL="142875" indent="-130810">
              <a:lnSpc>
                <a:spcPct val="100000"/>
              </a:lnSpc>
              <a:spcBef>
                <a:spcPts val="340"/>
              </a:spcBef>
              <a:buChar char="•"/>
              <a:tabLst>
                <a:tab pos="143510" algn="l"/>
              </a:tabLst>
            </a:pPr>
            <a:r>
              <a:rPr lang="en-US" altLang="ja-JP" sz="900" b="1" dirty="0">
                <a:latin typeface="Meiryo UI" panose="020B0604030504040204" pitchFamily="50" charset="-128"/>
                <a:ea typeface="Meiryo UI" panose="020B0604030504040204" pitchFamily="50" charset="-128"/>
                <a:cs typeface="Yu Gothic"/>
              </a:rPr>
              <a:t>ZUU</a:t>
            </a:r>
          </a:p>
          <a:p>
            <a:pPr marL="142875" indent="-130810">
              <a:lnSpc>
                <a:spcPct val="100000"/>
              </a:lnSpc>
              <a:spcBef>
                <a:spcPts val="340"/>
              </a:spcBef>
              <a:buChar char="•"/>
              <a:tabLst>
                <a:tab pos="143510" algn="l"/>
              </a:tabLst>
            </a:pPr>
            <a:r>
              <a:rPr lang="ja-JP" altLang="en-US" sz="900" b="1" dirty="0">
                <a:latin typeface="Meiryo UI" panose="020B0604030504040204" pitchFamily="50" charset="-128"/>
                <a:ea typeface="Meiryo UI" panose="020B0604030504040204" pitchFamily="50" charset="-128"/>
                <a:cs typeface="Yu Gothic"/>
              </a:rPr>
              <a:t>弁護士ドットコム</a:t>
            </a:r>
          </a:p>
          <a:p>
            <a:pPr marL="142875" indent="-130810">
              <a:lnSpc>
                <a:spcPct val="100000"/>
              </a:lnSpc>
              <a:spcBef>
                <a:spcPts val="340"/>
              </a:spcBef>
              <a:buChar char="•"/>
              <a:tabLst>
                <a:tab pos="143510" algn="l"/>
              </a:tabLst>
            </a:pPr>
            <a:r>
              <a:rPr lang="ja-JP" altLang="en-US" sz="900" b="1" dirty="0">
                <a:latin typeface="Meiryo UI" panose="020B0604030504040204" pitchFamily="50" charset="-128"/>
                <a:ea typeface="Meiryo UI" panose="020B0604030504040204" pitchFamily="50" charset="-128"/>
                <a:cs typeface="Yu Gothic"/>
              </a:rPr>
              <a:t>税理士ドットコム</a:t>
            </a:r>
          </a:p>
          <a:p>
            <a:pPr marL="142875" indent="-130810">
              <a:lnSpc>
                <a:spcPct val="100000"/>
              </a:lnSpc>
              <a:spcBef>
                <a:spcPts val="340"/>
              </a:spcBef>
              <a:buChar char="•"/>
              <a:tabLst>
                <a:tab pos="143510" algn="l"/>
              </a:tabLst>
            </a:pPr>
            <a:r>
              <a:rPr lang="ja-JP" altLang="en-US" sz="900" b="1" dirty="0">
                <a:latin typeface="Meiryo UI" panose="020B0604030504040204" pitchFamily="50" charset="-128"/>
                <a:ea typeface="Meiryo UI" panose="020B0604030504040204" pitchFamily="50" charset="-128"/>
                <a:cs typeface="Yu Gothic"/>
              </a:rPr>
              <a:t>ゼンリン</a:t>
            </a:r>
          </a:p>
          <a:p>
            <a:pPr marL="142875" indent="-130810">
              <a:lnSpc>
                <a:spcPct val="100000"/>
              </a:lnSpc>
              <a:spcBef>
                <a:spcPts val="340"/>
              </a:spcBef>
              <a:buChar char="•"/>
              <a:tabLst>
                <a:tab pos="143510" algn="l"/>
              </a:tabLst>
            </a:pPr>
            <a:r>
              <a:rPr lang="ja-JP" altLang="en-US" sz="900" b="1" dirty="0">
                <a:latin typeface="Meiryo UI" panose="020B0604030504040204" pitchFamily="50" charset="-128"/>
                <a:ea typeface="Meiryo UI" panose="020B0604030504040204" pitchFamily="50" charset="-128"/>
                <a:cs typeface="Yu Gothic"/>
              </a:rPr>
              <a:t>どこどこ</a:t>
            </a:r>
            <a:r>
              <a:rPr lang="en-US" altLang="ja-JP" sz="900" b="1" dirty="0">
                <a:latin typeface="Meiryo UI" panose="020B0604030504040204" pitchFamily="50" charset="-128"/>
                <a:ea typeface="Meiryo UI" panose="020B0604030504040204" pitchFamily="50" charset="-128"/>
                <a:cs typeface="Yu Gothic"/>
              </a:rPr>
              <a:t>JP</a:t>
            </a:r>
          </a:p>
          <a:p>
            <a:pPr marL="142875" indent="-130810">
              <a:lnSpc>
                <a:spcPct val="100000"/>
              </a:lnSpc>
              <a:spcBef>
                <a:spcPts val="340"/>
              </a:spcBef>
              <a:buChar char="•"/>
              <a:tabLst>
                <a:tab pos="143510" algn="l"/>
              </a:tabLst>
            </a:pPr>
            <a:r>
              <a:rPr lang="ja-JP" altLang="en-US" sz="900" b="1" dirty="0">
                <a:latin typeface="Meiryo UI" panose="020B0604030504040204" pitchFamily="50" charset="-128"/>
                <a:ea typeface="Meiryo UI" panose="020B0604030504040204" pitchFamily="50" charset="-128"/>
                <a:cs typeface="Yu Gothic"/>
              </a:rPr>
              <a:t>タウンページ</a:t>
            </a:r>
          </a:p>
          <a:p>
            <a:pPr marL="142875" indent="-130810">
              <a:lnSpc>
                <a:spcPct val="100000"/>
              </a:lnSpc>
              <a:spcBef>
                <a:spcPts val="340"/>
              </a:spcBef>
              <a:buChar char="•"/>
              <a:tabLst>
                <a:tab pos="143510" algn="l"/>
              </a:tabLst>
            </a:pPr>
            <a:r>
              <a:rPr lang="en-US" altLang="ja-JP" sz="900" b="1" dirty="0">
                <a:latin typeface="Meiryo UI" panose="020B0604030504040204" pitchFamily="50" charset="-128"/>
                <a:ea typeface="Meiryo UI" panose="020B0604030504040204" pitchFamily="50" charset="-128"/>
                <a:cs typeface="Yu Gothic"/>
              </a:rPr>
              <a:t>MOTA</a:t>
            </a:r>
            <a:r>
              <a:rPr lang="ja-JP" altLang="en-US" sz="900" b="1" dirty="0">
                <a:latin typeface="Meiryo UI" panose="020B0604030504040204" pitchFamily="50" charset="-128"/>
                <a:ea typeface="Meiryo UI" panose="020B0604030504040204" pitchFamily="50" charset="-128"/>
                <a:cs typeface="Yu Gothic"/>
              </a:rPr>
              <a:t>・みんカラ</a:t>
            </a:r>
          </a:p>
        </p:txBody>
      </p:sp>
      <p:sp>
        <p:nvSpPr>
          <p:cNvPr id="11" name="object 27">
            <a:extLst>
              <a:ext uri="{FF2B5EF4-FFF2-40B4-BE49-F238E27FC236}">
                <a16:creationId xmlns:a16="http://schemas.microsoft.com/office/drawing/2014/main" id="{3F926482-B1A1-9EFC-9DF4-C63F553050C4}"/>
              </a:ext>
            </a:extLst>
          </p:cNvPr>
          <p:cNvSpPr txBox="1"/>
          <p:nvPr/>
        </p:nvSpPr>
        <p:spPr>
          <a:xfrm>
            <a:off x="4337193" y="4874524"/>
            <a:ext cx="1651521" cy="1495281"/>
          </a:xfrm>
          <a:prstGeom prst="rect">
            <a:avLst/>
          </a:prstGeom>
        </p:spPr>
        <p:txBody>
          <a:bodyPr vert="horz" wrap="square" lIns="0" tIns="43180" rIns="0" bIns="0" rtlCol="0">
            <a:spAutoFit/>
          </a:bodyPr>
          <a:lstStyle/>
          <a:p>
            <a:pPr marL="136525" lvl="1" indent="-124460">
              <a:spcBef>
                <a:spcPts val="240"/>
              </a:spcBef>
              <a:buChar char="•"/>
              <a:tabLst>
                <a:tab pos="13716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引越し侍</a:t>
            </a:r>
          </a:p>
          <a:p>
            <a:pPr marL="136525" lvl="1" indent="-124460">
              <a:spcBef>
                <a:spcPts val="240"/>
              </a:spcBef>
              <a:buChar char="•"/>
              <a:tabLst>
                <a:tab pos="13716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イエジン</a:t>
            </a:r>
          </a:p>
          <a:p>
            <a:pPr marL="136525" lvl="1" indent="-124460">
              <a:spcBef>
                <a:spcPts val="240"/>
              </a:spcBef>
              <a:buChar char="•"/>
              <a:tabLst>
                <a:tab pos="13716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マンションレビュー </a:t>
            </a:r>
          </a:p>
          <a:p>
            <a:pPr marL="136525" lvl="1" indent="-124460">
              <a:spcBef>
                <a:spcPts val="240"/>
              </a:spcBef>
              <a:buChar char="•"/>
              <a:tabLst>
                <a:tab pos="137160" algn="l"/>
              </a:tabLst>
            </a:pPr>
            <a:r>
              <a:rPr lang="en-US" altLang="ja-JP" sz="900" b="1" dirty="0">
                <a:solidFill>
                  <a:srgbClr val="231F20"/>
                </a:solidFill>
                <a:latin typeface="Meiryo UI" panose="020B0604030504040204" pitchFamily="50" charset="-128"/>
                <a:ea typeface="Meiryo UI" panose="020B0604030504040204" pitchFamily="50" charset="-128"/>
                <a:cs typeface="Yu Gothic"/>
              </a:rPr>
              <a:t>V</a:t>
            </a:r>
            <a:r>
              <a:rPr lang="ja-JP" altLang="en-US" sz="900" b="1" dirty="0">
                <a:solidFill>
                  <a:srgbClr val="231F20"/>
                </a:solidFill>
                <a:latin typeface="Meiryo UI" panose="020B0604030504040204" pitchFamily="50" charset="-128"/>
                <a:ea typeface="Meiryo UI" panose="020B0604030504040204" pitchFamily="50" charset="-128"/>
                <a:cs typeface="Yu Gothic"/>
              </a:rPr>
              <a:t>ポイント</a:t>
            </a:r>
          </a:p>
          <a:p>
            <a:pPr marL="136525" lvl="1" indent="-124460">
              <a:spcBef>
                <a:spcPts val="240"/>
              </a:spcBef>
              <a:buChar char="•"/>
              <a:tabLst>
                <a:tab pos="137160" algn="l"/>
              </a:tabLst>
            </a:pPr>
            <a:r>
              <a:rPr lang="en-US" altLang="ja-JP" sz="900" b="1" dirty="0">
                <a:solidFill>
                  <a:srgbClr val="231F20"/>
                </a:solidFill>
                <a:latin typeface="Meiryo UI" panose="020B0604030504040204" pitchFamily="50" charset="-128"/>
                <a:ea typeface="Meiryo UI" panose="020B0604030504040204" pitchFamily="50" charset="-128"/>
                <a:cs typeface="Yu Gothic"/>
              </a:rPr>
              <a:t>Ponta</a:t>
            </a:r>
            <a:r>
              <a:rPr lang="ja-JP" altLang="en-US" sz="900" b="1" dirty="0">
                <a:solidFill>
                  <a:srgbClr val="231F20"/>
                </a:solidFill>
                <a:latin typeface="Meiryo UI" panose="020B0604030504040204" pitchFamily="50" charset="-128"/>
                <a:ea typeface="Meiryo UI" panose="020B0604030504040204" pitchFamily="50" charset="-128"/>
                <a:cs typeface="Yu Gothic"/>
              </a:rPr>
              <a:t>カード </a:t>
            </a:r>
          </a:p>
          <a:p>
            <a:pPr marL="136525" lvl="1" indent="-124460">
              <a:spcBef>
                <a:spcPts val="240"/>
              </a:spcBef>
              <a:buChar char="•"/>
              <a:tabLst>
                <a:tab pos="137160" algn="l"/>
              </a:tabLst>
            </a:pPr>
            <a:r>
              <a:rPr lang="en-US" altLang="ja-JP" sz="900" b="1" dirty="0" err="1">
                <a:solidFill>
                  <a:srgbClr val="231F20"/>
                </a:solidFill>
                <a:latin typeface="Meiryo UI" panose="020B0604030504040204" pitchFamily="50" charset="-128"/>
                <a:ea typeface="Meiryo UI" panose="020B0604030504040204" pitchFamily="50" charset="-128"/>
                <a:cs typeface="Yu Gothic"/>
              </a:rPr>
              <a:t>Ozmall</a:t>
            </a:r>
            <a:endParaRPr lang="ja-JP" altLang="en-US" sz="900" b="1" dirty="0">
              <a:solidFill>
                <a:srgbClr val="231F20"/>
              </a:solidFill>
              <a:latin typeface="Meiryo UI" panose="020B0604030504040204" pitchFamily="50" charset="-128"/>
              <a:ea typeface="Meiryo UI" panose="020B0604030504040204" pitchFamily="50" charset="-128"/>
              <a:cs typeface="Yu Gothic"/>
            </a:endParaRPr>
          </a:p>
          <a:p>
            <a:pPr marL="136525" lvl="1" indent="-124460">
              <a:spcBef>
                <a:spcPts val="240"/>
              </a:spcBef>
              <a:buChar char="•"/>
              <a:tabLst>
                <a:tab pos="137160" algn="l"/>
              </a:tabLst>
            </a:pPr>
            <a:r>
              <a:rPr lang="en-US" altLang="ja-JP" sz="900" b="1" dirty="0">
                <a:solidFill>
                  <a:srgbClr val="231F20"/>
                </a:solidFill>
                <a:latin typeface="Meiryo UI" panose="020B0604030504040204" pitchFamily="50" charset="-128"/>
                <a:ea typeface="Meiryo UI" panose="020B0604030504040204" pitchFamily="50" charset="-128"/>
                <a:cs typeface="Yu Gothic"/>
              </a:rPr>
              <a:t>Mamari </a:t>
            </a:r>
          </a:p>
          <a:p>
            <a:pPr marL="136525" lvl="1" indent="-124460">
              <a:spcBef>
                <a:spcPts val="240"/>
              </a:spcBef>
              <a:buChar char="•"/>
              <a:tabLst>
                <a:tab pos="13716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ベビーカレンダー</a:t>
            </a:r>
          </a:p>
          <a:p>
            <a:pPr marL="136525" lvl="1" indent="-124460">
              <a:spcBef>
                <a:spcPts val="240"/>
              </a:spcBef>
              <a:buChar char="•"/>
              <a:tabLst>
                <a:tab pos="137160" algn="l"/>
              </a:tabLst>
            </a:pPr>
            <a:r>
              <a:rPr lang="en-US" altLang="ja-JP" sz="900" b="1" dirty="0" err="1">
                <a:solidFill>
                  <a:srgbClr val="231F20"/>
                </a:solidFill>
                <a:latin typeface="Meiryo UI" panose="020B0604030504040204" pitchFamily="50" charset="-128"/>
                <a:ea typeface="Meiryo UI" panose="020B0604030504040204" pitchFamily="50" charset="-128"/>
                <a:cs typeface="Yu Gothic"/>
              </a:rPr>
              <a:t>Shufoo</a:t>
            </a:r>
            <a:r>
              <a:rPr lang="en-US" altLang="ja-JP" sz="900" b="1" dirty="0">
                <a:solidFill>
                  <a:srgbClr val="231F20"/>
                </a:solidFill>
                <a:latin typeface="Meiryo UI" panose="020B0604030504040204" pitchFamily="50" charset="-128"/>
                <a:ea typeface="Meiryo UI" panose="020B0604030504040204" pitchFamily="50" charset="-128"/>
                <a:cs typeface="Yu Gothic"/>
              </a:rPr>
              <a:t>!</a:t>
            </a:r>
          </a:p>
        </p:txBody>
      </p:sp>
      <p:sp>
        <p:nvSpPr>
          <p:cNvPr id="18" name="テキスト ボックス 17">
            <a:extLst>
              <a:ext uri="{FF2B5EF4-FFF2-40B4-BE49-F238E27FC236}">
                <a16:creationId xmlns:a16="http://schemas.microsoft.com/office/drawing/2014/main" id="{0AEDE7FD-213E-0EE0-9D19-5421C4D69407}"/>
              </a:ext>
            </a:extLst>
          </p:cNvPr>
          <p:cNvSpPr txBox="1"/>
          <p:nvPr/>
        </p:nvSpPr>
        <p:spPr>
          <a:xfrm>
            <a:off x="278941" y="6536521"/>
            <a:ext cx="4863797" cy="215444"/>
          </a:xfrm>
          <a:prstGeom prst="rect">
            <a:avLst/>
          </a:prstGeom>
          <a:noFill/>
        </p:spPr>
        <p:txBody>
          <a:bodyPr wrap="square" rtlCol="0">
            <a:spAutoFit/>
          </a:bodyPr>
          <a:lstStyle/>
          <a:p>
            <a:r>
              <a:rPr kumimoji="1" lang="en-US" altLang="ja-JP" sz="800" b="1" dirty="0">
                <a:latin typeface="+mn-ea"/>
                <a:ea typeface="+mn-ea"/>
              </a:rPr>
              <a:t>※2026</a:t>
            </a:r>
            <a:r>
              <a:rPr kumimoji="1" lang="ja-JP" altLang="en-US" sz="800" b="1" dirty="0">
                <a:latin typeface="+mn-ea"/>
                <a:ea typeface="+mn-ea"/>
              </a:rPr>
              <a:t>年</a:t>
            </a:r>
            <a:r>
              <a:rPr kumimoji="1" lang="en-US" altLang="ja-JP" sz="800" b="1" dirty="0">
                <a:latin typeface="+mn-ea"/>
                <a:ea typeface="+mn-ea"/>
              </a:rPr>
              <a:t>6</a:t>
            </a:r>
            <a:r>
              <a:rPr kumimoji="1" lang="ja-JP" altLang="en-US" sz="800" b="1" dirty="0">
                <a:latin typeface="+mn-ea"/>
                <a:ea typeface="+mn-ea"/>
              </a:rPr>
              <a:t>月時点　</a:t>
            </a:r>
          </a:p>
        </p:txBody>
      </p:sp>
      <p:sp>
        <p:nvSpPr>
          <p:cNvPr id="19" name="object 27">
            <a:extLst>
              <a:ext uri="{FF2B5EF4-FFF2-40B4-BE49-F238E27FC236}">
                <a16:creationId xmlns:a16="http://schemas.microsoft.com/office/drawing/2014/main" id="{C70CEE11-D0F0-2AFF-11EA-22A3855A92B7}"/>
              </a:ext>
            </a:extLst>
          </p:cNvPr>
          <p:cNvSpPr txBox="1"/>
          <p:nvPr/>
        </p:nvSpPr>
        <p:spPr>
          <a:xfrm>
            <a:off x="6001403" y="4874524"/>
            <a:ext cx="1651521" cy="1420902"/>
          </a:xfrm>
          <a:prstGeom prst="rect">
            <a:avLst/>
          </a:prstGeom>
        </p:spPr>
        <p:txBody>
          <a:bodyPr vert="horz" wrap="square" lIns="0" tIns="43180" rIns="0" bIns="0" rtlCol="0">
            <a:spAutoFit/>
          </a:bodyPr>
          <a:lstStyle/>
          <a:p>
            <a:pPr marL="142875" indent="-130810">
              <a:lnSpc>
                <a:spcPct val="100000"/>
              </a:lnSpc>
              <a:spcBef>
                <a:spcPts val="340"/>
              </a:spcBef>
              <a:buChar char="•"/>
              <a:tabLst>
                <a:tab pos="143510" algn="l"/>
              </a:tabLst>
            </a:pPr>
            <a:r>
              <a:rPr lang="en-US" altLang="ja-JP" sz="900" b="1" dirty="0" err="1">
                <a:solidFill>
                  <a:srgbClr val="231F20"/>
                </a:solidFill>
                <a:latin typeface="Meiryo UI" panose="020B0604030504040204" pitchFamily="50" charset="-128"/>
                <a:ea typeface="Meiryo UI" panose="020B0604030504040204" pitchFamily="50" charset="-128"/>
                <a:cs typeface="Yu Gothic"/>
              </a:rPr>
              <a:t>Studyplus</a:t>
            </a:r>
            <a:endParaRPr lang="en-US" altLang="ja-JP" sz="900" b="1" dirty="0">
              <a:solidFill>
                <a:srgbClr val="231F20"/>
              </a:solidFill>
              <a:latin typeface="Meiryo UI" panose="020B0604030504040204" pitchFamily="50" charset="-128"/>
              <a:ea typeface="Meiryo UI" panose="020B0604030504040204" pitchFamily="50" charset="-128"/>
              <a:cs typeface="Yu Gothic"/>
            </a:endParaRPr>
          </a:p>
          <a:p>
            <a:pPr marL="142875" indent="-130810">
              <a:lnSpc>
                <a:spcPct val="100000"/>
              </a:lnSpc>
              <a:spcBef>
                <a:spcPts val="340"/>
              </a:spcBef>
              <a:buChar char="•"/>
              <a:tabLst>
                <a:tab pos="14351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インターエデュ </a:t>
            </a:r>
          </a:p>
          <a:p>
            <a:pPr marL="142875" indent="-130810">
              <a:lnSpc>
                <a:spcPct val="100000"/>
              </a:lnSpc>
              <a:spcBef>
                <a:spcPts val="340"/>
              </a:spcBef>
              <a:buChar char="•"/>
              <a:tabLst>
                <a:tab pos="14351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ワンキャリア </a:t>
            </a:r>
          </a:p>
          <a:p>
            <a:pPr marL="142875" indent="-130810">
              <a:lnSpc>
                <a:spcPct val="100000"/>
              </a:lnSpc>
              <a:spcBef>
                <a:spcPts val="340"/>
              </a:spcBef>
              <a:buChar char="•"/>
              <a:tabLst>
                <a:tab pos="14351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中学受験ナビ</a:t>
            </a:r>
          </a:p>
          <a:p>
            <a:pPr marL="142875" indent="-130810">
              <a:lnSpc>
                <a:spcPct val="100000"/>
              </a:lnSpc>
              <a:spcBef>
                <a:spcPts val="340"/>
              </a:spcBef>
              <a:buChar char="•"/>
              <a:tabLst>
                <a:tab pos="14351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マイナビ学生の窓口 </a:t>
            </a:r>
          </a:p>
          <a:p>
            <a:pPr marL="142875" indent="-130810">
              <a:lnSpc>
                <a:spcPct val="100000"/>
              </a:lnSpc>
              <a:spcBef>
                <a:spcPts val="340"/>
              </a:spcBef>
              <a:buChar char="•"/>
              <a:tabLst>
                <a:tab pos="14351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トラベルブック </a:t>
            </a:r>
          </a:p>
          <a:p>
            <a:pPr marL="142875" indent="-130810">
              <a:lnSpc>
                <a:spcPct val="100000"/>
              </a:lnSpc>
              <a:spcBef>
                <a:spcPts val="340"/>
              </a:spcBef>
              <a:buChar char="•"/>
              <a:tabLst>
                <a:tab pos="143510" algn="l"/>
              </a:tabLst>
            </a:pPr>
            <a:r>
              <a:rPr lang="en-US" altLang="ja-JP" sz="900" b="1" dirty="0">
                <a:solidFill>
                  <a:srgbClr val="231F20"/>
                </a:solidFill>
                <a:latin typeface="Meiryo UI" panose="020B0604030504040204" pitchFamily="50" charset="-128"/>
                <a:ea typeface="Meiryo UI" panose="020B0604030504040204" pitchFamily="50" charset="-128"/>
                <a:cs typeface="Yu Gothic"/>
              </a:rPr>
              <a:t>TABIPPO </a:t>
            </a:r>
          </a:p>
          <a:p>
            <a:pPr marL="142875" indent="-130810">
              <a:lnSpc>
                <a:spcPct val="100000"/>
              </a:lnSpc>
              <a:spcBef>
                <a:spcPts val="340"/>
              </a:spcBef>
              <a:buChar char="•"/>
              <a:tabLst>
                <a:tab pos="14351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地球の歩き方 </a:t>
            </a:r>
            <a:r>
              <a:rPr lang="en-US" altLang="ja-JP" sz="900" b="1" dirty="0">
                <a:solidFill>
                  <a:srgbClr val="231F20"/>
                </a:solidFill>
                <a:latin typeface="Meiryo UI" panose="020B0604030504040204" pitchFamily="50" charset="-128"/>
                <a:ea typeface="Meiryo UI" panose="020B0604030504040204" pitchFamily="50" charset="-128"/>
                <a:cs typeface="Yu Gothic"/>
              </a:rPr>
              <a:t>etc.</a:t>
            </a:r>
          </a:p>
        </p:txBody>
      </p:sp>
      <p:pic>
        <p:nvPicPr>
          <p:cNvPr id="20" name="object 28">
            <a:extLst>
              <a:ext uri="{FF2B5EF4-FFF2-40B4-BE49-F238E27FC236}">
                <a16:creationId xmlns:a16="http://schemas.microsoft.com/office/drawing/2014/main" id="{F59333C2-38D8-AFBC-EDA8-F753C32E2671}"/>
              </a:ext>
            </a:extLst>
          </p:cNvPr>
          <p:cNvPicPr/>
          <p:nvPr/>
        </p:nvPicPr>
        <p:blipFill>
          <a:blip r:embed="rId3" cstate="email">
            <a:extLst>
              <a:ext uri="{28A0092B-C50C-407E-A947-70E740481C1C}">
                <a14:useLocalDpi xmlns:a14="http://schemas.microsoft.com/office/drawing/2010/main"/>
              </a:ext>
            </a:extLst>
          </a:blip>
          <a:stretch>
            <a:fillRect/>
          </a:stretch>
        </p:blipFill>
        <p:spPr>
          <a:xfrm>
            <a:off x="5497063" y="3697847"/>
            <a:ext cx="4133318" cy="285109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8C1551FC-812C-F55A-07DC-6A7A2F15AAE7}"/>
              </a:ext>
            </a:extLst>
          </p:cNvPr>
          <p:cNvSpPr>
            <a:spLocks noGrp="1" noChangeArrowheads="1"/>
          </p:cNvSpPr>
          <p:nvPr>
            <p:ph type="title"/>
          </p:nvPr>
        </p:nvSpPr>
        <p:spPr bwMode="auto">
          <a:xfrm>
            <a:off x="388938" y="301625"/>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ja-JP" altLang="en-US" dirty="0">
                <a:latin typeface="Meiryo UI" panose="020B0604030504040204" pitchFamily="50" charset="-128"/>
                <a:ea typeface="Meiryo UI" panose="020B0604030504040204" pitchFamily="50" charset="-128"/>
              </a:rPr>
              <a:t>広告掲載面・ブランド保護の考え方</a:t>
            </a:r>
          </a:p>
        </p:txBody>
      </p:sp>
      <p:sp>
        <p:nvSpPr>
          <p:cNvPr id="2" name="テキスト ボックス 1">
            <a:extLst>
              <a:ext uri="{FF2B5EF4-FFF2-40B4-BE49-F238E27FC236}">
                <a16:creationId xmlns:a16="http://schemas.microsoft.com/office/drawing/2014/main" id="{50839A3B-BAC2-9692-F952-204D734ECFC0}"/>
              </a:ext>
            </a:extLst>
          </p:cNvPr>
          <p:cNvSpPr txBox="1"/>
          <p:nvPr/>
        </p:nvSpPr>
        <p:spPr>
          <a:xfrm>
            <a:off x="393700" y="3612778"/>
            <a:ext cx="9144000" cy="3015691"/>
          </a:xfrm>
          <a:prstGeom prst="rect">
            <a:avLst/>
          </a:prstGeom>
          <a:noFill/>
        </p:spPr>
        <p:txBody>
          <a:bodyPr wrap="square" lIns="360000" tIns="18000" rIns="180000" bIns="46800" rtlCol="0">
            <a:noAutofit/>
          </a:bodyPr>
          <a:lstStyle/>
          <a:p>
            <a:pPr>
              <a:lnSpc>
                <a:spcPct val="110000"/>
              </a:lnSpc>
              <a:spcAft>
                <a:spcPts val="300"/>
              </a:spcAft>
            </a:pPr>
            <a:r>
              <a:rPr lang="ja-JP" altLang="en-US" sz="1400" b="1" dirty="0">
                <a:latin typeface="Meiryo UI" panose="020B0604030504040204" pitchFamily="50" charset="-128"/>
                <a:ea typeface="Meiryo UI" panose="020B0604030504040204" pitchFamily="50" charset="-128"/>
              </a:rPr>
              <a:t>ブランドセーフティ施策で、イメージを損なうサイトへの露出停止・アドフラウド対策済み</a:t>
            </a:r>
          </a:p>
          <a:p>
            <a:pPr>
              <a:lnSpc>
                <a:spcPct val="110000"/>
              </a:lnSpc>
            </a:pPr>
            <a:r>
              <a:rPr lang="ja-JP" altLang="en-US" sz="1200" dirty="0">
                <a:latin typeface="Meiryo UI" panose="020B0604030504040204" pitchFamily="50" charset="-128"/>
                <a:ea typeface="Meiryo UI" panose="020B0604030504040204" pitchFamily="50" charset="-128"/>
              </a:rPr>
              <a:t>・ホワイトリスト配信、目視判定</a:t>
            </a:r>
          </a:p>
          <a:p>
            <a:pPr>
              <a:lnSpc>
                <a:spcPct val="110000"/>
              </a:lnSpc>
            </a:pP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Momentum</a:t>
            </a:r>
            <a:r>
              <a:rPr lang="ja-JP" altLang="en-US" sz="1200" dirty="0">
                <a:latin typeface="Meiryo UI" panose="020B0604030504040204" pitchFamily="50" charset="-128"/>
                <a:ea typeface="Meiryo UI" panose="020B0604030504040204" pitchFamily="50" charset="-128"/>
              </a:rPr>
              <a:t>社の </a:t>
            </a:r>
            <a:r>
              <a:rPr lang="en-US" altLang="ja-JP" sz="1200" dirty="0">
                <a:latin typeface="Meiryo UI" panose="020B0604030504040204" pitchFamily="50" charset="-128"/>
                <a:ea typeface="Meiryo UI" panose="020B0604030504040204" pitchFamily="50" charset="-128"/>
              </a:rPr>
              <a:t>HYTRA</a:t>
            </a:r>
            <a:r>
              <a:rPr lang="ja-JP" altLang="en-US" sz="1200" dirty="0">
                <a:latin typeface="Meiryo UI" panose="020B0604030504040204" pitchFamily="50" charset="-128"/>
                <a:ea typeface="Meiryo UI" panose="020B0604030504040204" pitchFamily="50" charset="-128"/>
              </a:rPr>
              <a:t>の他、インテグラル・アド・サイエンス（</a:t>
            </a:r>
            <a:r>
              <a:rPr lang="en-US" altLang="ja-JP" sz="1200" dirty="0">
                <a:latin typeface="Meiryo UI" panose="020B0604030504040204" pitchFamily="50" charset="-128"/>
                <a:ea typeface="Meiryo UI" panose="020B0604030504040204" pitchFamily="50" charset="-128"/>
              </a:rPr>
              <a:t>IAS</a:t>
            </a:r>
            <a:r>
              <a:rPr lang="ja-JP" altLang="en-US" sz="1200" dirty="0">
                <a:latin typeface="Meiryo UI" panose="020B0604030504040204" pitchFamily="50" charset="-128"/>
                <a:ea typeface="Meiryo UI" panose="020B0604030504040204" pitchFamily="50" charset="-128"/>
              </a:rPr>
              <a:t>）や</a:t>
            </a:r>
            <a:r>
              <a:rPr lang="en-US" altLang="ja-JP" sz="1200" dirty="0">
                <a:latin typeface="Meiryo UI" panose="020B0604030504040204" pitchFamily="50" charset="-128"/>
                <a:ea typeface="Meiryo UI" panose="020B0604030504040204" pitchFamily="50" charset="-128"/>
              </a:rPr>
              <a:t>Spider Labs</a:t>
            </a:r>
            <a:r>
              <a:rPr lang="ja-JP" altLang="en-US" sz="1200" dirty="0">
                <a:latin typeface="Meiryo UI" panose="020B0604030504040204" pitchFamily="50" charset="-128"/>
                <a:ea typeface="Meiryo UI" panose="020B0604030504040204" pitchFamily="50" charset="-128"/>
              </a:rPr>
              <a:t>社の技術を採用</a:t>
            </a:r>
            <a:endParaRPr lang="en-US" altLang="ja-JP" sz="1200" dirty="0">
              <a:latin typeface="Meiryo UI" panose="020B0604030504040204" pitchFamily="50" charset="-128"/>
              <a:ea typeface="Meiryo UI" panose="020B0604030504040204" pitchFamily="50" charset="-128"/>
            </a:endParaRPr>
          </a:p>
          <a:p>
            <a:pPr marL="171450" indent="-171450">
              <a:lnSpc>
                <a:spcPct val="110000"/>
              </a:lnSpc>
              <a:buFont typeface="Wingdings" panose="05000000000000000000" pitchFamily="2" charset="2"/>
              <a:buChar char="l"/>
            </a:pPr>
            <a:endParaRPr kumimoji="1" lang="en-US" altLang="ja-JP" sz="1400" dirty="0">
              <a:latin typeface="Meiryo UI" panose="020B0604030504040204" pitchFamily="50" charset="-128"/>
              <a:ea typeface="Meiryo UI" panose="020B0604030504040204" pitchFamily="50" charset="-128"/>
            </a:endParaRPr>
          </a:p>
          <a:p>
            <a:pPr>
              <a:lnSpc>
                <a:spcPct val="110000"/>
              </a:lnSpc>
              <a:spcAft>
                <a:spcPts val="300"/>
              </a:spcAft>
            </a:pPr>
            <a:r>
              <a:rPr lang="ja-JP" altLang="en-US" sz="1400" b="1" dirty="0">
                <a:latin typeface="Meiryo UI" panose="020B0604030504040204" pitchFamily="50" charset="-128"/>
                <a:ea typeface="Meiryo UI" panose="020B0604030504040204" pitchFamily="50" charset="-128"/>
              </a:rPr>
              <a:t>ネガティブワード除外によりコンテンツ単位での対策も可能</a:t>
            </a:r>
          </a:p>
          <a:p>
            <a:pPr>
              <a:lnSpc>
                <a:spcPct val="110000"/>
              </a:lnSpc>
            </a:pPr>
            <a:r>
              <a:rPr lang="ja-JP" altLang="en-US" sz="1200" dirty="0">
                <a:latin typeface="Meiryo UI" panose="020B0604030504040204" pitchFamily="50" charset="-128"/>
                <a:ea typeface="Meiryo UI" panose="020B0604030504040204" pitchFamily="50" charset="-128"/>
              </a:rPr>
              <a:t>・実施業界におけるネガティブワードは先んじて除外処理済（例 建設反対）</a:t>
            </a:r>
          </a:p>
          <a:p>
            <a:pPr>
              <a:lnSpc>
                <a:spcPct val="110000"/>
              </a:lnSpc>
            </a:pPr>
            <a:r>
              <a:rPr lang="ja-JP" altLang="en-US" sz="1200" dirty="0">
                <a:latin typeface="Meiryo UI" panose="020B0604030504040204" pitchFamily="50" charset="-128"/>
                <a:ea typeface="Meiryo UI" panose="020B0604030504040204" pitchFamily="50" charset="-128"/>
              </a:rPr>
              <a:t>・特定ワード等、追加指定も可能</a:t>
            </a:r>
            <a:endParaRPr lang="en-US" altLang="ja-JP" sz="1200" dirty="0">
              <a:latin typeface="Meiryo UI" panose="020B0604030504040204" pitchFamily="50" charset="-128"/>
              <a:ea typeface="Meiryo UI" panose="020B0604030504040204" pitchFamily="50" charset="-128"/>
            </a:endParaRPr>
          </a:p>
          <a:p>
            <a:pPr>
              <a:lnSpc>
                <a:spcPct val="110000"/>
              </a:lnSpc>
            </a:pPr>
            <a:endParaRPr lang="en-US" altLang="ja-JP" sz="1400" dirty="0">
              <a:latin typeface="Meiryo UI" panose="020B0604030504040204" pitchFamily="50" charset="-128"/>
              <a:ea typeface="Meiryo UI" panose="020B0604030504040204" pitchFamily="50" charset="-128"/>
            </a:endParaRPr>
          </a:p>
          <a:p>
            <a:pPr>
              <a:defRPr/>
            </a:pP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特定の掲載先サイト、掲載枠のみは実施不可。</a:t>
            </a:r>
            <a:endParaRPr lang="en-US" altLang="ja-JP" sz="1000" dirty="0">
              <a:latin typeface="Meiryo UI" panose="020B0604030504040204" pitchFamily="50" charset="-128"/>
              <a:ea typeface="Meiryo UI" panose="020B0604030504040204" pitchFamily="50" charset="-128"/>
            </a:endParaRPr>
          </a:p>
          <a:p>
            <a:pPr>
              <a:defRPr/>
            </a:pPr>
            <a:endParaRPr lang="en-US" altLang="ja-JP" sz="1000" dirty="0">
              <a:latin typeface="Meiryo UI" panose="020B0604030504040204" pitchFamily="50" charset="-128"/>
              <a:ea typeface="Meiryo UI" panose="020B0604030504040204" pitchFamily="50" charset="-128"/>
            </a:endParaRPr>
          </a:p>
          <a:p>
            <a:pPr>
              <a:defRPr/>
            </a:pP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掲載先サイト毎のレポート出力は対応しておりません。</a:t>
            </a:r>
            <a:endParaRPr lang="en-US" altLang="ja-JP" sz="1000" dirty="0">
              <a:latin typeface="Meiryo UI" panose="020B0604030504040204" pitchFamily="50" charset="-128"/>
              <a:ea typeface="Meiryo UI" panose="020B0604030504040204" pitchFamily="50" charset="-128"/>
            </a:endParaRPr>
          </a:p>
        </p:txBody>
      </p:sp>
      <p:sp>
        <p:nvSpPr>
          <p:cNvPr id="5" name="フリーフォーム 196">
            <a:extLst>
              <a:ext uri="{FF2B5EF4-FFF2-40B4-BE49-F238E27FC236}">
                <a16:creationId xmlns:a16="http://schemas.microsoft.com/office/drawing/2014/main" id="{2DFE9B43-0C32-3191-9A4C-3BA9C6D1A8E2}"/>
              </a:ext>
            </a:extLst>
          </p:cNvPr>
          <p:cNvSpPr/>
          <p:nvPr/>
        </p:nvSpPr>
        <p:spPr>
          <a:xfrm>
            <a:off x="242047" y="890973"/>
            <a:ext cx="9440116" cy="2425967"/>
          </a:xfrm>
          <a:custGeom>
            <a:avLst/>
            <a:gdLst>
              <a:gd name="connsiteX0" fmla="*/ 0 w 9423108"/>
              <a:gd name="connsiteY0" fmla="*/ 0 h 2255570"/>
              <a:gd name="connsiteX1" fmla="*/ 9423108 w 9423108"/>
              <a:gd name="connsiteY1" fmla="*/ 0 h 2255570"/>
              <a:gd name="connsiteX2" fmla="*/ 9423108 w 9423108"/>
              <a:gd name="connsiteY2" fmla="*/ 2255570 h 2255570"/>
              <a:gd name="connsiteX3" fmla="*/ 0 w 9423108"/>
              <a:gd name="connsiteY3" fmla="*/ 2255570 h 2255570"/>
            </a:gdLst>
            <a:ahLst/>
            <a:cxnLst>
              <a:cxn ang="0">
                <a:pos x="connsiteX0" y="connsiteY0"/>
              </a:cxn>
              <a:cxn ang="0">
                <a:pos x="connsiteX1" y="connsiteY1"/>
              </a:cxn>
              <a:cxn ang="0">
                <a:pos x="connsiteX2" y="connsiteY2"/>
              </a:cxn>
              <a:cxn ang="0">
                <a:pos x="connsiteX3" y="connsiteY3"/>
              </a:cxn>
            </a:cxnLst>
            <a:rect l="l" t="t" r="r" b="b"/>
            <a:pathLst>
              <a:path w="9423108" h="2255570">
                <a:moveTo>
                  <a:pt x="0" y="0"/>
                </a:moveTo>
                <a:lnTo>
                  <a:pt x="9423108" y="0"/>
                </a:lnTo>
                <a:lnTo>
                  <a:pt x="9423108" y="2255570"/>
                </a:lnTo>
                <a:lnTo>
                  <a:pt x="0" y="2255570"/>
                </a:lnTo>
                <a:close/>
              </a:path>
            </a:pathLst>
          </a:custGeom>
          <a:gradFill>
            <a:gsLst>
              <a:gs pos="0">
                <a:srgbClr val="EEEFF5"/>
              </a:gs>
              <a:gs pos="100000">
                <a:srgbClr val="E4E4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6" name="object 5">
            <a:extLst>
              <a:ext uri="{FF2B5EF4-FFF2-40B4-BE49-F238E27FC236}">
                <a16:creationId xmlns:a16="http://schemas.microsoft.com/office/drawing/2014/main" id="{4628BD8D-CAA6-18E1-5E81-19A5EFC40597}"/>
              </a:ext>
            </a:extLst>
          </p:cNvPr>
          <p:cNvSpPr/>
          <p:nvPr/>
        </p:nvSpPr>
        <p:spPr>
          <a:xfrm>
            <a:off x="6103328" y="1427621"/>
            <a:ext cx="3449320" cy="1584325"/>
          </a:xfrm>
          <a:custGeom>
            <a:avLst/>
            <a:gdLst/>
            <a:ahLst/>
            <a:cxnLst/>
            <a:rect l="l" t="t" r="r" b="b"/>
            <a:pathLst>
              <a:path w="3449320" h="1584325">
                <a:moveTo>
                  <a:pt x="3449078" y="0"/>
                </a:moveTo>
                <a:lnTo>
                  <a:pt x="0" y="0"/>
                </a:lnTo>
                <a:lnTo>
                  <a:pt x="0" y="1583994"/>
                </a:lnTo>
                <a:lnTo>
                  <a:pt x="3449078" y="1583994"/>
                </a:lnTo>
                <a:lnTo>
                  <a:pt x="3449078"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7" name="object 7">
            <a:extLst>
              <a:ext uri="{FF2B5EF4-FFF2-40B4-BE49-F238E27FC236}">
                <a16:creationId xmlns:a16="http://schemas.microsoft.com/office/drawing/2014/main" id="{3DC3B6B8-B54B-5600-5D6D-99BD6AABC28C}"/>
              </a:ext>
            </a:extLst>
          </p:cNvPr>
          <p:cNvSpPr txBox="1"/>
          <p:nvPr/>
        </p:nvSpPr>
        <p:spPr>
          <a:xfrm>
            <a:off x="529830" y="1025622"/>
            <a:ext cx="9231630" cy="197490"/>
          </a:xfrm>
          <a:prstGeom prst="rect">
            <a:avLst/>
          </a:prstGeom>
        </p:spPr>
        <p:txBody>
          <a:bodyPr vert="horz" wrap="square" lIns="0" tIns="12700" rIns="0" bIns="0" rtlCol="0">
            <a:spAutoFit/>
          </a:bodyPr>
          <a:lstStyle/>
          <a:p>
            <a:pPr marL="12700">
              <a:spcBef>
                <a:spcPts val="100"/>
              </a:spcBef>
            </a:pPr>
            <a:r>
              <a:rPr sz="1200" b="1" spc="90" dirty="0">
                <a:solidFill>
                  <a:srgbClr val="231F20"/>
                </a:solidFill>
                <a:latin typeface="Meiryo UI" panose="020B0604030504040204" pitchFamily="50" charset="-128"/>
                <a:ea typeface="Meiryo UI" panose="020B0604030504040204" pitchFamily="50" charset="-128"/>
                <a:cs typeface="Yu Gothic"/>
              </a:rPr>
              <a:t>Google</a:t>
            </a:r>
            <a:r>
              <a:rPr sz="1200" b="1" spc="-335" dirty="0">
                <a:solidFill>
                  <a:srgbClr val="231F20"/>
                </a:solidFill>
                <a:latin typeface="Meiryo UI" panose="020B0604030504040204" pitchFamily="50" charset="-128"/>
                <a:ea typeface="Meiryo UI" panose="020B0604030504040204" pitchFamily="50" charset="-128"/>
                <a:cs typeface="Yu Gothic"/>
              </a:rPr>
              <a:t> 、</a:t>
            </a:r>
            <a:r>
              <a:rPr sz="1200" b="1" spc="75" dirty="0">
                <a:solidFill>
                  <a:srgbClr val="231F20"/>
                </a:solidFill>
                <a:latin typeface="Meiryo UI" panose="020B0604030504040204" pitchFamily="50" charset="-128"/>
                <a:ea typeface="Meiryo UI" panose="020B0604030504040204" pitchFamily="50" charset="-128"/>
                <a:cs typeface="Yu Gothic"/>
              </a:rPr>
              <a:t>Yahoo</a:t>
            </a:r>
            <a:r>
              <a:rPr sz="1200" b="1" spc="-50" dirty="0">
                <a:solidFill>
                  <a:srgbClr val="231F20"/>
                </a:solidFill>
                <a:latin typeface="Meiryo UI" panose="020B0604030504040204" pitchFamily="50" charset="-128"/>
                <a:ea typeface="Meiryo UI" panose="020B0604030504040204" pitchFamily="50" charset="-128"/>
                <a:cs typeface="Yu Gothic"/>
              </a:rPr>
              <a:t>! 、国内外</a:t>
            </a:r>
            <a:r>
              <a:rPr sz="1200" b="1" spc="105" dirty="0">
                <a:solidFill>
                  <a:srgbClr val="231F20"/>
                </a:solidFill>
                <a:latin typeface="Meiryo UI" panose="020B0604030504040204" pitchFamily="50" charset="-128"/>
                <a:ea typeface="Meiryo UI" panose="020B0604030504040204" pitchFamily="50" charset="-128"/>
                <a:cs typeface="Yu Gothic"/>
              </a:rPr>
              <a:t>DSP</a:t>
            </a:r>
            <a:r>
              <a:rPr sz="1200" b="1" spc="-55" dirty="0">
                <a:solidFill>
                  <a:srgbClr val="231F20"/>
                </a:solidFill>
                <a:latin typeface="Meiryo UI" panose="020B0604030504040204" pitchFamily="50" charset="-128"/>
                <a:ea typeface="Meiryo UI" panose="020B0604030504040204" pitchFamily="50" charset="-128"/>
                <a:cs typeface="Yu Gothic"/>
              </a:rPr>
              <a:t>のプラットフォームを利用し、該当ユーザーが閲覧している様々な提携先サイトに広告を配信。</a:t>
            </a:r>
            <a:endParaRPr sz="1200" dirty="0">
              <a:latin typeface="Meiryo UI" panose="020B0604030504040204" pitchFamily="50" charset="-128"/>
              <a:ea typeface="Meiryo UI" panose="020B0604030504040204" pitchFamily="50" charset="-128"/>
              <a:cs typeface="Yu Gothic"/>
            </a:endParaRPr>
          </a:p>
        </p:txBody>
      </p:sp>
      <p:sp>
        <p:nvSpPr>
          <p:cNvPr id="8" name="object 26">
            <a:extLst>
              <a:ext uri="{FF2B5EF4-FFF2-40B4-BE49-F238E27FC236}">
                <a16:creationId xmlns:a16="http://schemas.microsoft.com/office/drawing/2014/main" id="{804C9194-0A9B-D78B-EF94-CA7E061F3F63}"/>
              </a:ext>
            </a:extLst>
          </p:cNvPr>
          <p:cNvSpPr/>
          <p:nvPr/>
        </p:nvSpPr>
        <p:spPr>
          <a:xfrm>
            <a:off x="5789061" y="2066228"/>
            <a:ext cx="314325" cy="307340"/>
          </a:xfrm>
          <a:custGeom>
            <a:avLst/>
            <a:gdLst/>
            <a:ahLst/>
            <a:cxnLst/>
            <a:rect l="l" t="t" r="r" b="b"/>
            <a:pathLst>
              <a:path w="314325" h="307339">
                <a:moveTo>
                  <a:pt x="212661" y="0"/>
                </a:moveTo>
                <a:lnTo>
                  <a:pt x="131635" y="0"/>
                </a:lnTo>
                <a:lnTo>
                  <a:pt x="196024" y="97205"/>
                </a:lnTo>
                <a:lnTo>
                  <a:pt x="0" y="97205"/>
                </a:lnTo>
                <a:lnTo>
                  <a:pt x="0" y="209588"/>
                </a:lnTo>
                <a:lnTo>
                  <a:pt x="196024" y="209588"/>
                </a:lnTo>
                <a:lnTo>
                  <a:pt x="131635" y="306793"/>
                </a:lnTo>
                <a:lnTo>
                  <a:pt x="212661" y="306793"/>
                </a:lnTo>
                <a:lnTo>
                  <a:pt x="314274" y="153390"/>
                </a:lnTo>
                <a:lnTo>
                  <a:pt x="212661" y="0"/>
                </a:lnTo>
                <a:close/>
              </a:path>
            </a:pathLst>
          </a:custGeom>
          <a:solidFill>
            <a:srgbClr val="00BABE"/>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9" name="グループ化 8">
            <a:extLst>
              <a:ext uri="{FF2B5EF4-FFF2-40B4-BE49-F238E27FC236}">
                <a16:creationId xmlns:a16="http://schemas.microsoft.com/office/drawing/2014/main" id="{70FAA42C-68E3-7DB4-202A-310F2E56BCD6}"/>
              </a:ext>
            </a:extLst>
          </p:cNvPr>
          <p:cNvGrpSpPr/>
          <p:nvPr/>
        </p:nvGrpSpPr>
        <p:grpSpPr>
          <a:xfrm>
            <a:off x="1879816" y="1427621"/>
            <a:ext cx="3922395" cy="1584325"/>
            <a:chOff x="2268753" y="5004536"/>
            <a:chExt cx="3922395" cy="1584325"/>
          </a:xfrm>
        </p:grpSpPr>
        <p:sp>
          <p:nvSpPr>
            <p:cNvPr id="10" name="object 25">
              <a:extLst>
                <a:ext uri="{FF2B5EF4-FFF2-40B4-BE49-F238E27FC236}">
                  <a16:creationId xmlns:a16="http://schemas.microsoft.com/office/drawing/2014/main" id="{B8EF8C0A-B6CE-54C2-003D-79B05E8D33AA}"/>
                </a:ext>
              </a:extLst>
            </p:cNvPr>
            <p:cNvSpPr/>
            <p:nvPr/>
          </p:nvSpPr>
          <p:spPr>
            <a:xfrm>
              <a:off x="2268753" y="5004536"/>
              <a:ext cx="3922395" cy="1584325"/>
            </a:xfrm>
            <a:custGeom>
              <a:avLst/>
              <a:gdLst/>
              <a:ahLst/>
              <a:cxnLst/>
              <a:rect l="l" t="t" r="r" b="b"/>
              <a:pathLst>
                <a:path w="3922395" h="1584325">
                  <a:moveTo>
                    <a:pt x="3922280" y="0"/>
                  </a:moveTo>
                  <a:lnTo>
                    <a:pt x="0" y="0"/>
                  </a:lnTo>
                  <a:lnTo>
                    <a:pt x="0" y="1583994"/>
                  </a:lnTo>
                  <a:lnTo>
                    <a:pt x="3922280" y="1583994"/>
                  </a:lnTo>
                  <a:lnTo>
                    <a:pt x="3922280"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11" name="object 28">
              <a:extLst>
                <a:ext uri="{FF2B5EF4-FFF2-40B4-BE49-F238E27FC236}">
                  <a16:creationId xmlns:a16="http://schemas.microsoft.com/office/drawing/2014/main" id="{9D0EEB1B-C22C-DC50-AE54-53591BAA0A90}"/>
                </a:ext>
              </a:extLst>
            </p:cNvPr>
            <p:cNvPicPr/>
            <p:nvPr/>
          </p:nvPicPr>
          <p:blipFill>
            <a:blip r:embed="rId3" cstate="print"/>
            <a:stretch>
              <a:fillRect/>
            </a:stretch>
          </p:blipFill>
          <p:spPr>
            <a:xfrm>
              <a:off x="3203308" y="5374017"/>
              <a:ext cx="321698" cy="73436"/>
            </a:xfrm>
            <a:prstGeom prst="rect">
              <a:avLst/>
            </a:prstGeom>
          </p:spPr>
        </p:pic>
        <p:pic>
          <p:nvPicPr>
            <p:cNvPr id="12" name="object 29">
              <a:extLst>
                <a:ext uri="{FF2B5EF4-FFF2-40B4-BE49-F238E27FC236}">
                  <a16:creationId xmlns:a16="http://schemas.microsoft.com/office/drawing/2014/main" id="{2D3EC9D7-5EA8-8D6F-7BB6-7FA41CBC52BF}"/>
                </a:ext>
              </a:extLst>
            </p:cNvPr>
            <p:cNvPicPr/>
            <p:nvPr/>
          </p:nvPicPr>
          <p:blipFill>
            <a:blip r:embed="rId4" cstate="print"/>
            <a:stretch>
              <a:fillRect/>
            </a:stretch>
          </p:blipFill>
          <p:spPr>
            <a:xfrm>
              <a:off x="3898604" y="5334896"/>
              <a:ext cx="261039" cy="114154"/>
            </a:xfrm>
            <a:prstGeom prst="rect">
              <a:avLst/>
            </a:prstGeom>
          </p:spPr>
        </p:pic>
        <p:pic>
          <p:nvPicPr>
            <p:cNvPr id="13" name="object 30">
              <a:extLst>
                <a:ext uri="{FF2B5EF4-FFF2-40B4-BE49-F238E27FC236}">
                  <a16:creationId xmlns:a16="http://schemas.microsoft.com/office/drawing/2014/main" id="{539A3B2A-286C-FCF9-6987-C898B39F5B6A}"/>
                </a:ext>
              </a:extLst>
            </p:cNvPr>
            <p:cNvPicPr/>
            <p:nvPr/>
          </p:nvPicPr>
          <p:blipFill>
            <a:blip r:embed="rId5" cstate="print"/>
            <a:stretch>
              <a:fillRect/>
            </a:stretch>
          </p:blipFill>
          <p:spPr>
            <a:xfrm>
              <a:off x="2811338" y="5374810"/>
              <a:ext cx="288979" cy="62266"/>
            </a:xfrm>
            <a:prstGeom prst="rect">
              <a:avLst/>
            </a:prstGeom>
          </p:spPr>
        </p:pic>
        <p:pic>
          <p:nvPicPr>
            <p:cNvPr id="14" name="object 31">
              <a:extLst>
                <a:ext uri="{FF2B5EF4-FFF2-40B4-BE49-F238E27FC236}">
                  <a16:creationId xmlns:a16="http://schemas.microsoft.com/office/drawing/2014/main" id="{3B7A6375-C1F8-A2D3-BD98-D4F25AC9DB74}"/>
                </a:ext>
              </a:extLst>
            </p:cNvPr>
            <p:cNvPicPr/>
            <p:nvPr/>
          </p:nvPicPr>
          <p:blipFill>
            <a:blip r:embed="rId6" cstate="print"/>
            <a:stretch>
              <a:fillRect/>
            </a:stretch>
          </p:blipFill>
          <p:spPr>
            <a:xfrm>
              <a:off x="2357114" y="5362037"/>
              <a:ext cx="346455" cy="83819"/>
            </a:xfrm>
            <a:prstGeom prst="rect">
              <a:avLst/>
            </a:prstGeom>
          </p:spPr>
        </p:pic>
        <p:pic>
          <p:nvPicPr>
            <p:cNvPr id="15" name="object 32">
              <a:extLst>
                <a:ext uri="{FF2B5EF4-FFF2-40B4-BE49-F238E27FC236}">
                  <a16:creationId xmlns:a16="http://schemas.microsoft.com/office/drawing/2014/main" id="{FED8874C-3908-F3E4-5E60-5DC938ECFAEF}"/>
                </a:ext>
              </a:extLst>
            </p:cNvPr>
            <p:cNvPicPr/>
            <p:nvPr/>
          </p:nvPicPr>
          <p:blipFill>
            <a:blip r:embed="rId7" cstate="print"/>
            <a:stretch>
              <a:fillRect/>
            </a:stretch>
          </p:blipFill>
          <p:spPr>
            <a:xfrm>
              <a:off x="3268756" y="5146510"/>
              <a:ext cx="418302" cy="205948"/>
            </a:xfrm>
            <a:prstGeom prst="rect">
              <a:avLst/>
            </a:prstGeom>
          </p:spPr>
        </p:pic>
        <p:pic>
          <p:nvPicPr>
            <p:cNvPr id="16" name="object 33">
              <a:extLst>
                <a:ext uri="{FF2B5EF4-FFF2-40B4-BE49-F238E27FC236}">
                  <a16:creationId xmlns:a16="http://schemas.microsoft.com/office/drawing/2014/main" id="{19EC88CE-84DA-157A-75B7-4299D261B5CD}"/>
                </a:ext>
              </a:extLst>
            </p:cNvPr>
            <p:cNvPicPr/>
            <p:nvPr/>
          </p:nvPicPr>
          <p:blipFill>
            <a:blip r:embed="rId8" cstate="print"/>
            <a:stretch>
              <a:fillRect/>
            </a:stretch>
          </p:blipFill>
          <p:spPr>
            <a:xfrm>
              <a:off x="2993351" y="5272633"/>
              <a:ext cx="265823" cy="85412"/>
            </a:xfrm>
            <a:prstGeom prst="rect">
              <a:avLst/>
            </a:prstGeom>
          </p:spPr>
        </p:pic>
        <p:pic>
          <p:nvPicPr>
            <p:cNvPr id="17" name="object 34">
              <a:extLst>
                <a:ext uri="{FF2B5EF4-FFF2-40B4-BE49-F238E27FC236}">
                  <a16:creationId xmlns:a16="http://schemas.microsoft.com/office/drawing/2014/main" id="{6C370956-D144-66B4-A14E-4901872A724C}"/>
                </a:ext>
              </a:extLst>
            </p:cNvPr>
            <p:cNvPicPr/>
            <p:nvPr/>
          </p:nvPicPr>
          <p:blipFill>
            <a:blip r:embed="rId9" cstate="print"/>
            <a:stretch>
              <a:fillRect/>
            </a:stretch>
          </p:blipFill>
          <p:spPr>
            <a:xfrm>
              <a:off x="2753868" y="5272633"/>
              <a:ext cx="231497" cy="91795"/>
            </a:xfrm>
            <a:prstGeom prst="rect">
              <a:avLst/>
            </a:prstGeom>
          </p:spPr>
        </p:pic>
        <p:pic>
          <p:nvPicPr>
            <p:cNvPr id="18" name="object 35">
              <a:extLst>
                <a:ext uri="{FF2B5EF4-FFF2-40B4-BE49-F238E27FC236}">
                  <a16:creationId xmlns:a16="http://schemas.microsoft.com/office/drawing/2014/main" id="{B90DE303-0763-187D-EFA7-DCDF32FD8047}"/>
                </a:ext>
              </a:extLst>
            </p:cNvPr>
            <p:cNvPicPr/>
            <p:nvPr/>
          </p:nvPicPr>
          <p:blipFill>
            <a:blip r:embed="rId10" cstate="print"/>
            <a:stretch>
              <a:fillRect/>
            </a:stretch>
          </p:blipFill>
          <p:spPr>
            <a:xfrm>
              <a:off x="2347535" y="5258260"/>
              <a:ext cx="383975" cy="78231"/>
            </a:xfrm>
            <a:prstGeom prst="rect">
              <a:avLst/>
            </a:prstGeom>
          </p:spPr>
        </p:pic>
        <p:pic>
          <p:nvPicPr>
            <p:cNvPr id="19" name="object 36">
              <a:extLst>
                <a:ext uri="{FF2B5EF4-FFF2-40B4-BE49-F238E27FC236}">
                  <a16:creationId xmlns:a16="http://schemas.microsoft.com/office/drawing/2014/main" id="{9469315F-746A-3519-AFFD-FE780CE3D6DD}"/>
                </a:ext>
              </a:extLst>
            </p:cNvPr>
            <p:cNvPicPr/>
            <p:nvPr/>
          </p:nvPicPr>
          <p:blipFill>
            <a:blip r:embed="rId11" cstate="print"/>
            <a:stretch>
              <a:fillRect/>
            </a:stretch>
          </p:blipFill>
          <p:spPr>
            <a:xfrm>
              <a:off x="3968853" y="5250277"/>
              <a:ext cx="191588" cy="66257"/>
            </a:xfrm>
            <a:prstGeom prst="rect">
              <a:avLst/>
            </a:prstGeom>
          </p:spPr>
        </p:pic>
        <p:pic>
          <p:nvPicPr>
            <p:cNvPr id="20" name="object 37">
              <a:extLst>
                <a:ext uri="{FF2B5EF4-FFF2-40B4-BE49-F238E27FC236}">
                  <a16:creationId xmlns:a16="http://schemas.microsoft.com/office/drawing/2014/main" id="{F6803CE7-7077-AF9D-6B0C-A9B9D9DCE5BA}"/>
                </a:ext>
              </a:extLst>
            </p:cNvPr>
            <p:cNvPicPr/>
            <p:nvPr/>
          </p:nvPicPr>
          <p:blipFill>
            <a:blip r:embed="rId12" cstate="print"/>
            <a:stretch>
              <a:fillRect/>
            </a:stretch>
          </p:blipFill>
          <p:spPr>
            <a:xfrm>
              <a:off x="3732560" y="5190406"/>
              <a:ext cx="137305" cy="131717"/>
            </a:xfrm>
            <a:prstGeom prst="rect">
              <a:avLst/>
            </a:prstGeom>
          </p:spPr>
        </p:pic>
        <p:pic>
          <p:nvPicPr>
            <p:cNvPr id="21" name="object 38">
              <a:extLst>
                <a:ext uri="{FF2B5EF4-FFF2-40B4-BE49-F238E27FC236}">
                  <a16:creationId xmlns:a16="http://schemas.microsoft.com/office/drawing/2014/main" id="{B9BC41ED-AD97-5920-CEA0-A7A5EB51F7FC}"/>
                </a:ext>
              </a:extLst>
            </p:cNvPr>
            <p:cNvPicPr/>
            <p:nvPr/>
          </p:nvPicPr>
          <p:blipFill>
            <a:blip r:embed="rId13" cstate="print"/>
            <a:stretch>
              <a:fillRect/>
            </a:stretch>
          </p:blipFill>
          <p:spPr>
            <a:xfrm>
              <a:off x="2884781" y="5173642"/>
              <a:ext cx="260233" cy="89390"/>
            </a:xfrm>
            <a:prstGeom prst="rect">
              <a:avLst/>
            </a:prstGeom>
          </p:spPr>
        </p:pic>
        <p:pic>
          <p:nvPicPr>
            <p:cNvPr id="22" name="object 39">
              <a:extLst>
                <a:ext uri="{FF2B5EF4-FFF2-40B4-BE49-F238E27FC236}">
                  <a16:creationId xmlns:a16="http://schemas.microsoft.com/office/drawing/2014/main" id="{BC3288D2-5A93-BD3A-23E1-F94D4082CB6D}"/>
                </a:ext>
              </a:extLst>
            </p:cNvPr>
            <p:cNvPicPr/>
            <p:nvPr/>
          </p:nvPicPr>
          <p:blipFill>
            <a:blip r:embed="rId14" cstate="print"/>
            <a:stretch>
              <a:fillRect/>
            </a:stretch>
          </p:blipFill>
          <p:spPr>
            <a:xfrm>
              <a:off x="2352332" y="5184825"/>
              <a:ext cx="504507" cy="66250"/>
            </a:xfrm>
            <a:prstGeom prst="rect">
              <a:avLst/>
            </a:prstGeom>
          </p:spPr>
        </p:pic>
        <p:pic>
          <p:nvPicPr>
            <p:cNvPr id="23" name="object 40">
              <a:extLst>
                <a:ext uri="{FF2B5EF4-FFF2-40B4-BE49-F238E27FC236}">
                  <a16:creationId xmlns:a16="http://schemas.microsoft.com/office/drawing/2014/main" id="{0168690D-8C4E-2C8E-71CB-5B753A70C5E9}"/>
                </a:ext>
              </a:extLst>
            </p:cNvPr>
            <p:cNvPicPr/>
            <p:nvPr/>
          </p:nvPicPr>
          <p:blipFill>
            <a:blip r:embed="rId15" cstate="print"/>
            <a:stretch>
              <a:fillRect/>
            </a:stretch>
          </p:blipFill>
          <p:spPr>
            <a:xfrm>
              <a:off x="4032719" y="5051504"/>
              <a:ext cx="125323" cy="181210"/>
            </a:xfrm>
            <a:prstGeom prst="rect">
              <a:avLst/>
            </a:prstGeom>
          </p:spPr>
        </p:pic>
        <p:pic>
          <p:nvPicPr>
            <p:cNvPr id="24" name="object 41">
              <a:extLst>
                <a:ext uri="{FF2B5EF4-FFF2-40B4-BE49-F238E27FC236}">
                  <a16:creationId xmlns:a16="http://schemas.microsoft.com/office/drawing/2014/main" id="{673B18C0-62CF-AEE7-4412-1F05C47C5E9C}"/>
                </a:ext>
              </a:extLst>
            </p:cNvPr>
            <p:cNvPicPr/>
            <p:nvPr/>
          </p:nvPicPr>
          <p:blipFill>
            <a:blip r:embed="rId16" cstate="print"/>
            <a:stretch>
              <a:fillRect/>
            </a:stretch>
          </p:blipFill>
          <p:spPr>
            <a:xfrm>
              <a:off x="3858691" y="5068269"/>
              <a:ext cx="131715" cy="101367"/>
            </a:xfrm>
            <a:prstGeom prst="rect">
              <a:avLst/>
            </a:prstGeom>
          </p:spPr>
        </p:pic>
        <p:pic>
          <p:nvPicPr>
            <p:cNvPr id="25" name="object 42">
              <a:extLst>
                <a:ext uri="{FF2B5EF4-FFF2-40B4-BE49-F238E27FC236}">
                  <a16:creationId xmlns:a16="http://schemas.microsoft.com/office/drawing/2014/main" id="{D455A492-4C20-BD18-CCA6-4C83CE435CA4}"/>
                </a:ext>
              </a:extLst>
            </p:cNvPr>
            <p:cNvPicPr/>
            <p:nvPr/>
          </p:nvPicPr>
          <p:blipFill>
            <a:blip r:embed="rId17" cstate="print"/>
            <a:stretch>
              <a:fillRect/>
            </a:stretch>
          </p:blipFill>
          <p:spPr>
            <a:xfrm>
              <a:off x="3373335" y="5069865"/>
              <a:ext cx="426275" cy="75031"/>
            </a:xfrm>
            <a:prstGeom prst="rect">
              <a:avLst/>
            </a:prstGeom>
          </p:spPr>
        </p:pic>
        <p:pic>
          <p:nvPicPr>
            <p:cNvPr id="26" name="object 43">
              <a:extLst>
                <a:ext uri="{FF2B5EF4-FFF2-40B4-BE49-F238E27FC236}">
                  <a16:creationId xmlns:a16="http://schemas.microsoft.com/office/drawing/2014/main" id="{A22DA915-CF14-C3A1-8A77-8EF12AAC9C20}"/>
                </a:ext>
              </a:extLst>
            </p:cNvPr>
            <p:cNvPicPr/>
            <p:nvPr/>
          </p:nvPicPr>
          <p:blipFill>
            <a:blip r:embed="rId18" cstate="print"/>
            <a:stretch>
              <a:fillRect/>
            </a:stretch>
          </p:blipFill>
          <p:spPr>
            <a:xfrm>
              <a:off x="3157794" y="5049908"/>
              <a:ext cx="134111" cy="103777"/>
            </a:xfrm>
            <a:prstGeom prst="rect">
              <a:avLst/>
            </a:prstGeom>
          </p:spPr>
        </p:pic>
        <p:pic>
          <p:nvPicPr>
            <p:cNvPr id="27" name="object 44">
              <a:extLst>
                <a:ext uri="{FF2B5EF4-FFF2-40B4-BE49-F238E27FC236}">
                  <a16:creationId xmlns:a16="http://schemas.microsoft.com/office/drawing/2014/main" id="{9DA68DA7-8EBD-6CB7-9910-31CC0DE1A7A5}"/>
                </a:ext>
              </a:extLst>
            </p:cNvPr>
            <p:cNvPicPr/>
            <p:nvPr/>
          </p:nvPicPr>
          <p:blipFill>
            <a:blip r:embed="rId19" cstate="print"/>
            <a:stretch>
              <a:fillRect/>
            </a:stretch>
          </p:blipFill>
          <p:spPr>
            <a:xfrm>
              <a:off x="2975785" y="5057891"/>
              <a:ext cx="155665" cy="110961"/>
            </a:xfrm>
            <a:prstGeom prst="rect">
              <a:avLst/>
            </a:prstGeom>
          </p:spPr>
        </p:pic>
        <p:pic>
          <p:nvPicPr>
            <p:cNvPr id="28" name="object 45">
              <a:extLst>
                <a:ext uri="{FF2B5EF4-FFF2-40B4-BE49-F238E27FC236}">
                  <a16:creationId xmlns:a16="http://schemas.microsoft.com/office/drawing/2014/main" id="{F8E46F34-6BD1-E0DC-1C73-F96F4DBA70B5}"/>
                </a:ext>
              </a:extLst>
            </p:cNvPr>
            <p:cNvPicPr/>
            <p:nvPr/>
          </p:nvPicPr>
          <p:blipFill>
            <a:blip r:embed="rId20" cstate="print"/>
            <a:stretch>
              <a:fillRect/>
            </a:stretch>
          </p:blipFill>
          <p:spPr>
            <a:xfrm>
              <a:off x="2688403" y="5061084"/>
              <a:ext cx="241880" cy="104575"/>
            </a:xfrm>
            <a:prstGeom prst="rect">
              <a:avLst/>
            </a:prstGeom>
          </p:spPr>
        </p:pic>
        <p:pic>
          <p:nvPicPr>
            <p:cNvPr id="29" name="object 46">
              <a:extLst>
                <a:ext uri="{FF2B5EF4-FFF2-40B4-BE49-F238E27FC236}">
                  <a16:creationId xmlns:a16="http://schemas.microsoft.com/office/drawing/2014/main" id="{7CAF2572-4640-9D24-C455-C0DC885F9323}"/>
                </a:ext>
              </a:extLst>
            </p:cNvPr>
            <p:cNvPicPr/>
            <p:nvPr/>
          </p:nvPicPr>
          <p:blipFill>
            <a:blip r:embed="rId21" cstate="print"/>
            <a:stretch>
              <a:fillRect/>
            </a:stretch>
          </p:blipFill>
          <p:spPr>
            <a:xfrm>
              <a:off x="2350728" y="5049908"/>
              <a:ext cx="298558" cy="104575"/>
            </a:xfrm>
            <a:prstGeom prst="rect">
              <a:avLst/>
            </a:prstGeom>
          </p:spPr>
        </p:pic>
        <p:pic>
          <p:nvPicPr>
            <p:cNvPr id="30" name="object 47">
              <a:extLst>
                <a:ext uri="{FF2B5EF4-FFF2-40B4-BE49-F238E27FC236}">
                  <a16:creationId xmlns:a16="http://schemas.microsoft.com/office/drawing/2014/main" id="{219E7A6E-F7D0-7298-640E-7D15DFC8EA1F}"/>
                </a:ext>
              </a:extLst>
            </p:cNvPr>
            <p:cNvPicPr/>
            <p:nvPr/>
          </p:nvPicPr>
          <p:blipFill>
            <a:blip r:embed="rId22" cstate="print"/>
            <a:stretch>
              <a:fillRect/>
            </a:stretch>
          </p:blipFill>
          <p:spPr>
            <a:xfrm>
              <a:off x="2348333" y="5412329"/>
              <a:ext cx="154867" cy="155665"/>
            </a:xfrm>
            <a:prstGeom prst="rect">
              <a:avLst/>
            </a:prstGeom>
          </p:spPr>
        </p:pic>
        <p:pic>
          <p:nvPicPr>
            <p:cNvPr id="31" name="object 48">
              <a:extLst>
                <a:ext uri="{FF2B5EF4-FFF2-40B4-BE49-F238E27FC236}">
                  <a16:creationId xmlns:a16="http://schemas.microsoft.com/office/drawing/2014/main" id="{DF110CE0-D8B6-F630-05C9-A2EED033FE2E}"/>
                </a:ext>
              </a:extLst>
            </p:cNvPr>
            <p:cNvPicPr/>
            <p:nvPr/>
          </p:nvPicPr>
          <p:blipFill>
            <a:blip r:embed="rId23" cstate="print"/>
            <a:stretch>
              <a:fillRect/>
            </a:stretch>
          </p:blipFill>
          <p:spPr>
            <a:xfrm>
              <a:off x="4843774" y="5488167"/>
              <a:ext cx="209148" cy="59866"/>
            </a:xfrm>
            <a:prstGeom prst="rect">
              <a:avLst/>
            </a:prstGeom>
          </p:spPr>
        </p:pic>
        <p:pic>
          <p:nvPicPr>
            <p:cNvPr id="32" name="object 49">
              <a:extLst>
                <a:ext uri="{FF2B5EF4-FFF2-40B4-BE49-F238E27FC236}">
                  <a16:creationId xmlns:a16="http://schemas.microsoft.com/office/drawing/2014/main" id="{0CF52E5F-913F-6DD2-2885-71E960A6E582}"/>
                </a:ext>
              </a:extLst>
            </p:cNvPr>
            <p:cNvPicPr/>
            <p:nvPr/>
          </p:nvPicPr>
          <p:blipFill>
            <a:blip r:embed="rId24" cstate="print"/>
            <a:stretch>
              <a:fillRect/>
            </a:stretch>
          </p:blipFill>
          <p:spPr>
            <a:xfrm>
              <a:off x="4823818" y="5327711"/>
              <a:ext cx="273013" cy="44703"/>
            </a:xfrm>
            <a:prstGeom prst="rect">
              <a:avLst/>
            </a:prstGeom>
          </p:spPr>
        </p:pic>
        <p:pic>
          <p:nvPicPr>
            <p:cNvPr id="33" name="object 50">
              <a:extLst>
                <a:ext uri="{FF2B5EF4-FFF2-40B4-BE49-F238E27FC236}">
                  <a16:creationId xmlns:a16="http://schemas.microsoft.com/office/drawing/2014/main" id="{95429F9C-26CF-7420-2BA9-391247DECC4B}"/>
                </a:ext>
              </a:extLst>
            </p:cNvPr>
            <p:cNvPicPr/>
            <p:nvPr/>
          </p:nvPicPr>
          <p:blipFill>
            <a:blip r:embed="rId25" cstate="print"/>
            <a:stretch>
              <a:fillRect/>
            </a:stretch>
          </p:blipFill>
          <p:spPr>
            <a:xfrm>
              <a:off x="4210733" y="5314938"/>
              <a:ext cx="213940" cy="57476"/>
            </a:xfrm>
            <a:prstGeom prst="rect">
              <a:avLst/>
            </a:prstGeom>
          </p:spPr>
        </p:pic>
        <p:pic>
          <p:nvPicPr>
            <p:cNvPr id="34" name="object 51">
              <a:extLst>
                <a:ext uri="{FF2B5EF4-FFF2-40B4-BE49-F238E27FC236}">
                  <a16:creationId xmlns:a16="http://schemas.microsoft.com/office/drawing/2014/main" id="{D8609EC5-409C-CF26-B575-16B4EA49B6D1}"/>
                </a:ext>
              </a:extLst>
            </p:cNvPr>
            <p:cNvPicPr/>
            <p:nvPr/>
          </p:nvPicPr>
          <p:blipFill>
            <a:blip r:embed="rId26" cstate="print"/>
            <a:stretch>
              <a:fillRect/>
            </a:stretch>
          </p:blipFill>
          <p:spPr>
            <a:xfrm>
              <a:off x="4526855" y="5203977"/>
              <a:ext cx="209949" cy="75837"/>
            </a:xfrm>
            <a:prstGeom prst="rect">
              <a:avLst/>
            </a:prstGeom>
          </p:spPr>
        </p:pic>
        <p:pic>
          <p:nvPicPr>
            <p:cNvPr id="36" name="object 52">
              <a:extLst>
                <a:ext uri="{FF2B5EF4-FFF2-40B4-BE49-F238E27FC236}">
                  <a16:creationId xmlns:a16="http://schemas.microsoft.com/office/drawing/2014/main" id="{771283BB-AAE6-8E3D-F6D7-2952BF043653}"/>
                </a:ext>
              </a:extLst>
            </p:cNvPr>
            <p:cNvPicPr/>
            <p:nvPr/>
          </p:nvPicPr>
          <p:blipFill>
            <a:blip r:embed="rId27" cstate="print"/>
            <a:stretch>
              <a:fillRect/>
            </a:stretch>
          </p:blipFill>
          <p:spPr>
            <a:xfrm>
              <a:off x="4520468" y="5405145"/>
              <a:ext cx="232301" cy="63064"/>
            </a:xfrm>
            <a:prstGeom prst="rect">
              <a:avLst/>
            </a:prstGeom>
          </p:spPr>
        </p:pic>
        <p:pic>
          <p:nvPicPr>
            <p:cNvPr id="37" name="object 53">
              <a:extLst>
                <a:ext uri="{FF2B5EF4-FFF2-40B4-BE49-F238E27FC236}">
                  <a16:creationId xmlns:a16="http://schemas.microsoft.com/office/drawing/2014/main" id="{935EA698-78EC-7C04-D7D6-56838B914297}"/>
                </a:ext>
              </a:extLst>
            </p:cNvPr>
            <p:cNvPicPr/>
            <p:nvPr/>
          </p:nvPicPr>
          <p:blipFill>
            <a:blip r:embed="rId28" cstate="print"/>
            <a:stretch>
              <a:fillRect/>
            </a:stretch>
          </p:blipFill>
          <p:spPr>
            <a:xfrm>
              <a:off x="4221112" y="5387582"/>
              <a:ext cx="232301" cy="83021"/>
            </a:xfrm>
            <a:prstGeom prst="rect">
              <a:avLst/>
            </a:prstGeom>
          </p:spPr>
        </p:pic>
        <p:pic>
          <p:nvPicPr>
            <p:cNvPr id="38" name="object 54">
              <a:extLst>
                <a:ext uri="{FF2B5EF4-FFF2-40B4-BE49-F238E27FC236}">
                  <a16:creationId xmlns:a16="http://schemas.microsoft.com/office/drawing/2014/main" id="{1E1759EA-C0ED-0FD3-632D-CEEEE27C3A67}"/>
                </a:ext>
              </a:extLst>
            </p:cNvPr>
            <p:cNvPicPr/>
            <p:nvPr/>
          </p:nvPicPr>
          <p:blipFill>
            <a:blip r:embed="rId29" cstate="print"/>
            <a:stretch>
              <a:fillRect/>
            </a:stretch>
          </p:blipFill>
          <p:spPr>
            <a:xfrm>
              <a:off x="4542820" y="5472201"/>
              <a:ext cx="210747" cy="91802"/>
            </a:xfrm>
            <a:prstGeom prst="rect">
              <a:avLst/>
            </a:prstGeom>
          </p:spPr>
        </p:pic>
        <p:pic>
          <p:nvPicPr>
            <p:cNvPr id="39" name="object 55">
              <a:extLst>
                <a:ext uri="{FF2B5EF4-FFF2-40B4-BE49-F238E27FC236}">
                  <a16:creationId xmlns:a16="http://schemas.microsoft.com/office/drawing/2014/main" id="{FE3F20AC-E9ED-5AD0-7228-CCA88E827E53}"/>
                </a:ext>
              </a:extLst>
            </p:cNvPr>
            <p:cNvPicPr/>
            <p:nvPr/>
          </p:nvPicPr>
          <p:blipFill>
            <a:blip r:embed="rId30" cstate="print"/>
            <a:stretch>
              <a:fillRect/>
            </a:stretch>
          </p:blipFill>
          <p:spPr>
            <a:xfrm>
              <a:off x="4791885" y="5401154"/>
              <a:ext cx="284988" cy="64661"/>
            </a:xfrm>
            <a:prstGeom prst="rect">
              <a:avLst/>
            </a:prstGeom>
          </p:spPr>
        </p:pic>
        <p:pic>
          <p:nvPicPr>
            <p:cNvPr id="40" name="object 56">
              <a:extLst>
                <a:ext uri="{FF2B5EF4-FFF2-40B4-BE49-F238E27FC236}">
                  <a16:creationId xmlns:a16="http://schemas.microsoft.com/office/drawing/2014/main" id="{972F5CAD-5CCE-7B84-46AD-A8EA9D8E6E26}"/>
                </a:ext>
              </a:extLst>
            </p:cNvPr>
            <p:cNvPicPr/>
            <p:nvPr/>
          </p:nvPicPr>
          <p:blipFill>
            <a:blip r:embed="rId31" cstate="print"/>
            <a:stretch>
              <a:fillRect/>
            </a:stretch>
          </p:blipFill>
          <p:spPr>
            <a:xfrm>
              <a:off x="4817440" y="5142509"/>
              <a:ext cx="300146" cy="70231"/>
            </a:xfrm>
            <a:prstGeom prst="rect">
              <a:avLst/>
            </a:prstGeom>
          </p:spPr>
        </p:pic>
        <p:pic>
          <p:nvPicPr>
            <p:cNvPr id="41" name="object 57">
              <a:extLst>
                <a:ext uri="{FF2B5EF4-FFF2-40B4-BE49-F238E27FC236}">
                  <a16:creationId xmlns:a16="http://schemas.microsoft.com/office/drawing/2014/main" id="{966454D5-5D9A-E5EC-AFB1-97E8AD2FFF2E}"/>
                </a:ext>
              </a:extLst>
            </p:cNvPr>
            <p:cNvPicPr/>
            <p:nvPr/>
          </p:nvPicPr>
          <p:blipFill>
            <a:blip r:embed="rId32" cstate="print"/>
            <a:stretch>
              <a:fillRect/>
            </a:stretch>
          </p:blipFill>
          <p:spPr>
            <a:xfrm>
              <a:off x="4213927" y="5489763"/>
              <a:ext cx="244275" cy="73442"/>
            </a:xfrm>
            <a:prstGeom prst="rect">
              <a:avLst/>
            </a:prstGeom>
          </p:spPr>
        </p:pic>
        <p:pic>
          <p:nvPicPr>
            <p:cNvPr id="42" name="object 58">
              <a:extLst>
                <a:ext uri="{FF2B5EF4-FFF2-40B4-BE49-F238E27FC236}">
                  <a16:creationId xmlns:a16="http://schemas.microsoft.com/office/drawing/2014/main" id="{DC760939-DD13-5053-1B5D-3882F2B106B0}"/>
                </a:ext>
              </a:extLst>
            </p:cNvPr>
            <p:cNvPicPr/>
            <p:nvPr/>
          </p:nvPicPr>
          <p:blipFill>
            <a:blip r:embed="rId33" cstate="print"/>
            <a:stretch>
              <a:fillRect/>
            </a:stretch>
          </p:blipFill>
          <p:spPr>
            <a:xfrm>
              <a:off x="4230691" y="5207170"/>
              <a:ext cx="213142" cy="73442"/>
            </a:xfrm>
            <a:prstGeom prst="rect">
              <a:avLst/>
            </a:prstGeom>
          </p:spPr>
        </p:pic>
        <p:pic>
          <p:nvPicPr>
            <p:cNvPr id="43" name="object 59">
              <a:extLst>
                <a:ext uri="{FF2B5EF4-FFF2-40B4-BE49-F238E27FC236}">
                  <a16:creationId xmlns:a16="http://schemas.microsoft.com/office/drawing/2014/main" id="{526BEE03-3212-051C-82F4-4AC051022941}"/>
                </a:ext>
              </a:extLst>
            </p:cNvPr>
            <p:cNvPicPr/>
            <p:nvPr/>
          </p:nvPicPr>
          <p:blipFill>
            <a:blip r:embed="rId34" cstate="print"/>
            <a:stretch>
              <a:fillRect/>
            </a:stretch>
          </p:blipFill>
          <p:spPr>
            <a:xfrm>
              <a:off x="4497319" y="5307754"/>
              <a:ext cx="267415" cy="84602"/>
            </a:xfrm>
            <a:prstGeom prst="rect">
              <a:avLst/>
            </a:prstGeom>
          </p:spPr>
        </p:pic>
        <p:pic>
          <p:nvPicPr>
            <p:cNvPr id="44" name="object 60">
              <a:extLst>
                <a:ext uri="{FF2B5EF4-FFF2-40B4-BE49-F238E27FC236}">
                  <a16:creationId xmlns:a16="http://schemas.microsoft.com/office/drawing/2014/main" id="{D8FD0C46-FBAE-5CDF-44E8-0FFB5B6E445D}"/>
                </a:ext>
              </a:extLst>
            </p:cNvPr>
            <p:cNvPicPr/>
            <p:nvPr/>
          </p:nvPicPr>
          <p:blipFill>
            <a:blip r:embed="rId35" cstate="print"/>
            <a:stretch>
              <a:fillRect/>
            </a:stretch>
          </p:blipFill>
          <p:spPr>
            <a:xfrm>
              <a:off x="3289513" y="5481780"/>
              <a:ext cx="203558" cy="52686"/>
            </a:xfrm>
            <a:prstGeom prst="rect">
              <a:avLst/>
            </a:prstGeom>
          </p:spPr>
        </p:pic>
        <p:pic>
          <p:nvPicPr>
            <p:cNvPr id="45" name="object 61">
              <a:extLst>
                <a:ext uri="{FF2B5EF4-FFF2-40B4-BE49-F238E27FC236}">
                  <a16:creationId xmlns:a16="http://schemas.microsoft.com/office/drawing/2014/main" id="{A9E994C5-FB21-6629-373F-A961C19B2656}"/>
                </a:ext>
              </a:extLst>
            </p:cNvPr>
            <p:cNvPicPr/>
            <p:nvPr/>
          </p:nvPicPr>
          <p:blipFill>
            <a:blip r:embed="rId36" cstate="print"/>
            <a:stretch>
              <a:fillRect/>
            </a:stretch>
          </p:blipFill>
          <p:spPr>
            <a:xfrm>
              <a:off x="4811842" y="5229522"/>
              <a:ext cx="299357" cy="75038"/>
            </a:xfrm>
            <a:prstGeom prst="rect">
              <a:avLst/>
            </a:prstGeom>
          </p:spPr>
        </p:pic>
        <p:pic>
          <p:nvPicPr>
            <p:cNvPr id="46" name="object 62">
              <a:extLst>
                <a:ext uri="{FF2B5EF4-FFF2-40B4-BE49-F238E27FC236}">
                  <a16:creationId xmlns:a16="http://schemas.microsoft.com/office/drawing/2014/main" id="{7E21B3DA-94BD-B2FD-D543-72E7320983FB}"/>
                </a:ext>
              </a:extLst>
            </p:cNvPr>
            <p:cNvPicPr/>
            <p:nvPr/>
          </p:nvPicPr>
          <p:blipFill>
            <a:blip r:embed="rId37" cstate="print"/>
            <a:stretch>
              <a:fillRect/>
            </a:stretch>
          </p:blipFill>
          <p:spPr>
            <a:xfrm>
              <a:off x="4557988" y="5065873"/>
              <a:ext cx="195579" cy="114953"/>
            </a:xfrm>
            <a:prstGeom prst="rect">
              <a:avLst/>
            </a:prstGeom>
          </p:spPr>
        </p:pic>
        <p:pic>
          <p:nvPicPr>
            <p:cNvPr id="47" name="object 63">
              <a:extLst>
                <a:ext uri="{FF2B5EF4-FFF2-40B4-BE49-F238E27FC236}">
                  <a16:creationId xmlns:a16="http://schemas.microsoft.com/office/drawing/2014/main" id="{C568F5C9-1450-5CA2-8B66-6FBA68814133}"/>
                </a:ext>
              </a:extLst>
            </p:cNvPr>
            <p:cNvPicPr/>
            <p:nvPr/>
          </p:nvPicPr>
          <p:blipFill>
            <a:blip r:embed="rId38" cstate="print"/>
            <a:stretch>
              <a:fillRect/>
            </a:stretch>
          </p:blipFill>
          <p:spPr>
            <a:xfrm>
              <a:off x="4819826" y="5047513"/>
              <a:ext cx="288979" cy="75038"/>
            </a:xfrm>
            <a:prstGeom prst="rect">
              <a:avLst/>
            </a:prstGeom>
          </p:spPr>
        </p:pic>
        <p:pic>
          <p:nvPicPr>
            <p:cNvPr id="48" name="object 64">
              <a:extLst>
                <a:ext uri="{FF2B5EF4-FFF2-40B4-BE49-F238E27FC236}">
                  <a16:creationId xmlns:a16="http://schemas.microsoft.com/office/drawing/2014/main" id="{1B10B0FA-9FD5-1880-D651-C01728F921AC}"/>
                </a:ext>
              </a:extLst>
            </p:cNvPr>
            <p:cNvPicPr/>
            <p:nvPr/>
          </p:nvPicPr>
          <p:blipFill>
            <a:blip r:embed="rId39" cstate="print"/>
            <a:stretch>
              <a:fillRect/>
            </a:stretch>
          </p:blipFill>
          <p:spPr>
            <a:xfrm>
              <a:off x="3624795" y="5358844"/>
              <a:ext cx="220319" cy="83816"/>
            </a:xfrm>
            <a:prstGeom prst="rect">
              <a:avLst/>
            </a:prstGeom>
          </p:spPr>
        </p:pic>
        <p:pic>
          <p:nvPicPr>
            <p:cNvPr id="49" name="object 65">
              <a:extLst>
                <a:ext uri="{FF2B5EF4-FFF2-40B4-BE49-F238E27FC236}">
                  <a16:creationId xmlns:a16="http://schemas.microsoft.com/office/drawing/2014/main" id="{30FE5F9C-FE58-7BAD-019D-9C9E724F4EF8}"/>
                </a:ext>
              </a:extLst>
            </p:cNvPr>
            <p:cNvPicPr/>
            <p:nvPr/>
          </p:nvPicPr>
          <p:blipFill>
            <a:blip r:embed="rId40" cstate="print"/>
            <a:stretch>
              <a:fillRect/>
            </a:stretch>
          </p:blipFill>
          <p:spPr>
            <a:xfrm>
              <a:off x="3925746" y="5470604"/>
              <a:ext cx="247468" cy="74240"/>
            </a:xfrm>
            <a:prstGeom prst="rect">
              <a:avLst/>
            </a:prstGeom>
          </p:spPr>
        </p:pic>
        <p:pic>
          <p:nvPicPr>
            <p:cNvPr id="50" name="object 66">
              <a:extLst>
                <a:ext uri="{FF2B5EF4-FFF2-40B4-BE49-F238E27FC236}">
                  <a16:creationId xmlns:a16="http://schemas.microsoft.com/office/drawing/2014/main" id="{6B49E4A9-7A7F-2808-7E23-90C131E509B3}"/>
                </a:ext>
              </a:extLst>
            </p:cNvPr>
            <p:cNvPicPr/>
            <p:nvPr/>
          </p:nvPicPr>
          <p:blipFill>
            <a:blip r:embed="rId41" cstate="print"/>
            <a:stretch>
              <a:fillRect/>
            </a:stretch>
          </p:blipFill>
          <p:spPr>
            <a:xfrm>
              <a:off x="4217923" y="5056301"/>
              <a:ext cx="276999" cy="97383"/>
            </a:xfrm>
            <a:prstGeom prst="rect">
              <a:avLst/>
            </a:prstGeom>
          </p:spPr>
        </p:pic>
        <p:pic>
          <p:nvPicPr>
            <p:cNvPr id="51" name="object 67">
              <a:extLst>
                <a:ext uri="{FF2B5EF4-FFF2-40B4-BE49-F238E27FC236}">
                  <a16:creationId xmlns:a16="http://schemas.microsoft.com/office/drawing/2014/main" id="{AC0D067A-5830-5E20-E804-46D6940546E9}"/>
                </a:ext>
              </a:extLst>
            </p:cNvPr>
            <p:cNvPicPr/>
            <p:nvPr/>
          </p:nvPicPr>
          <p:blipFill>
            <a:blip r:embed="rId42" cstate="print"/>
            <a:stretch>
              <a:fillRect/>
            </a:stretch>
          </p:blipFill>
          <p:spPr>
            <a:xfrm>
              <a:off x="2523959" y="5468213"/>
              <a:ext cx="610679" cy="67830"/>
            </a:xfrm>
            <a:prstGeom prst="rect">
              <a:avLst/>
            </a:prstGeom>
          </p:spPr>
        </p:pic>
        <p:pic>
          <p:nvPicPr>
            <p:cNvPr id="52" name="object 68">
              <a:extLst>
                <a:ext uri="{FF2B5EF4-FFF2-40B4-BE49-F238E27FC236}">
                  <a16:creationId xmlns:a16="http://schemas.microsoft.com/office/drawing/2014/main" id="{BF3E6F10-B1B4-2C9E-43F3-9A76CE9731B3}"/>
                </a:ext>
              </a:extLst>
            </p:cNvPr>
            <p:cNvPicPr/>
            <p:nvPr/>
          </p:nvPicPr>
          <p:blipFill>
            <a:blip r:embed="rId43" cstate="print"/>
            <a:stretch>
              <a:fillRect/>
            </a:stretch>
          </p:blipFill>
          <p:spPr>
            <a:xfrm>
              <a:off x="3543367" y="5460227"/>
              <a:ext cx="318516" cy="94996"/>
            </a:xfrm>
            <a:prstGeom prst="rect">
              <a:avLst/>
            </a:prstGeom>
          </p:spPr>
        </p:pic>
        <p:pic>
          <p:nvPicPr>
            <p:cNvPr id="53" name="object 69">
              <a:extLst>
                <a:ext uri="{FF2B5EF4-FFF2-40B4-BE49-F238E27FC236}">
                  <a16:creationId xmlns:a16="http://schemas.microsoft.com/office/drawing/2014/main" id="{C0940332-3708-59F9-7515-7A2C6B10FD7E}"/>
                </a:ext>
              </a:extLst>
            </p:cNvPr>
            <p:cNvPicPr/>
            <p:nvPr/>
          </p:nvPicPr>
          <p:blipFill>
            <a:blip r:embed="rId44" cstate="print"/>
            <a:stretch>
              <a:fillRect/>
            </a:stretch>
          </p:blipFill>
          <p:spPr>
            <a:xfrm>
              <a:off x="5914275" y="5982309"/>
              <a:ext cx="166039" cy="68643"/>
            </a:xfrm>
            <a:prstGeom prst="rect">
              <a:avLst/>
            </a:prstGeom>
          </p:spPr>
        </p:pic>
        <p:pic>
          <p:nvPicPr>
            <p:cNvPr id="54" name="object 70">
              <a:extLst>
                <a:ext uri="{FF2B5EF4-FFF2-40B4-BE49-F238E27FC236}">
                  <a16:creationId xmlns:a16="http://schemas.microsoft.com/office/drawing/2014/main" id="{5B495A83-E179-592E-C804-C30C37F194E5}"/>
                </a:ext>
              </a:extLst>
            </p:cNvPr>
            <p:cNvPicPr/>
            <p:nvPr/>
          </p:nvPicPr>
          <p:blipFill>
            <a:blip r:embed="rId45" cstate="print"/>
            <a:stretch>
              <a:fillRect/>
            </a:stretch>
          </p:blipFill>
          <p:spPr>
            <a:xfrm>
              <a:off x="5751425" y="5878528"/>
              <a:ext cx="328893" cy="67055"/>
            </a:xfrm>
            <a:prstGeom prst="rect">
              <a:avLst/>
            </a:prstGeom>
          </p:spPr>
        </p:pic>
        <p:pic>
          <p:nvPicPr>
            <p:cNvPr id="55" name="object 71">
              <a:extLst>
                <a:ext uri="{FF2B5EF4-FFF2-40B4-BE49-F238E27FC236}">
                  <a16:creationId xmlns:a16="http://schemas.microsoft.com/office/drawing/2014/main" id="{7163785A-C124-38B2-D532-07B4BF893106}"/>
                </a:ext>
              </a:extLst>
            </p:cNvPr>
            <p:cNvPicPr/>
            <p:nvPr/>
          </p:nvPicPr>
          <p:blipFill>
            <a:blip r:embed="rId46" cstate="print"/>
            <a:stretch>
              <a:fillRect/>
            </a:stretch>
          </p:blipFill>
          <p:spPr>
            <a:xfrm>
              <a:off x="5562232" y="5949581"/>
              <a:ext cx="132515" cy="108546"/>
            </a:xfrm>
            <a:prstGeom prst="rect">
              <a:avLst/>
            </a:prstGeom>
          </p:spPr>
        </p:pic>
        <p:pic>
          <p:nvPicPr>
            <p:cNvPr id="56" name="object 72">
              <a:extLst>
                <a:ext uri="{FF2B5EF4-FFF2-40B4-BE49-F238E27FC236}">
                  <a16:creationId xmlns:a16="http://schemas.microsoft.com/office/drawing/2014/main" id="{8370941B-D46C-E2C2-25C5-5097452B5D1A}"/>
                </a:ext>
              </a:extLst>
            </p:cNvPr>
            <p:cNvPicPr/>
            <p:nvPr/>
          </p:nvPicPr>
          <p:blipFill>
            <a:blip r:embed="rId47" cstate="print"/>
            <a:stretch>
              <a:fillRect/>
            </a:stretch>
          </p:blipFill>
          <p:spPr>
            <a:xfrm>
              <a:off x="4736807" y="5988697"/>
              <a:ext cx="317703" cy="67050"/>
            </a:xfrm>
            <a:prstGeom prst="rect">
              <a:avLst/>
            </a:prstGeom>
          </p:spPr>
        </p:pic>
        <p:pic>
          <p:nvPicPr>
            <p:cNvPr id="57" name="object 73">
              <a:extLst>
                <a:ext uri="{FF2B5EF4-FFF2-40B4-BE49-F238E27FC236}">
                  <a16:creationId xmlns:a16="http://schemas.microsoft.com/office/drawing/2014/main" id="{3CD2CB93-6720-AC52-5312-CCE08E8F5FC2}"/>
                </a:ext>
              </a:extLst>
            </p:cNvPr>
            <p:cNvPicPr/>
            <p:nvPr/>
          </p:nvPicPr>
          <p:blipFill>
            <a:blip r:embed="rId48" cstate="print"/>
            <a:stretch>
              <a:fillRect/>
            </a:stretch>
          </p:blipFill>
          <p:spPr>
            <a:xfrm>
              <a:off x="4367999" y="5959953"/>
              <a:ext cx="300139" cy="87011"/>
            </a:xfrm>
            <a:prstGeom prst="rect">
              <a:avLst/>
            </a:prstGeom>
          </p:spPr>
        </p:pic>
        <p:pic>
          <p:nvPicPr>
            <p:cNvPr id="58" name="object 74">
              <a:extLst>
                <a:ext uri="{FF2B5EF4-FFF2-40B4-BE49-F238E27FC236}">
                  <a16:creationId xmlns:a16="http://schemas.microsoft.com/office/drawing/2014/main" id="{4F16708F-326E-C290-12E9-48AD1A6EB77B}"/>
                </a:ext>
              </a:extLst>
            </p:cNvPr>
            <p:cNvPicPr/>
            <p:nvPr/>
          </p:nvPicPr>
          <p:blipFill>
            <a:blip r:embed="rId49" cstate="print"/>
            <a:stretch>
              <a:fillRect/>
            </a:stretch>
          </p:blipFill>
          <p:spPr>
            <a:xfrm>
              <a:off x="4727231" y="5870545"/>
              <a:ext cx="266611" cy="76635"/>
            </a:xfrm>
            <a:prstGeom prst="rect">
              <a:avLst/>
            </a:prstGeom>
          </p:spPr>
        </p:pic>
        <p:pic>
          <p:nvPicPr>
            <p:cNvPr id="59" name="object 75">
              <a:extLst>
                <a:ext uri="{FF2B5EF4-FFF2-40B4-BE49-F238E27FC236}">
                  <a16:creationId xmlns:a16="http://schemas.microsoft.com/office/drawing/2014/main" id="{62917802-41E1-3C85-C33A-B65353FC8A06}"/>
                </a:ext>
              </a:extLst>
            </p:cNvPr>
            <p:cNvPicPr/>
            <p:nvPr/>
          </p:nvPicPr>
          <p:blipFill>
            <a:blip r:embed="rId50" cstate="print"/>
            <a:stretch>
              <a:fillRect/>
            </a:stretch>
          </p:blipFill>
          <p:spPr>
            <a:xfrm>
              <a:off x="4316907" y="5865761"/>
              <a:ext cx="353639" cy="71831"/>
            </a:xfrm>
            <a:prstGeom prst="rect">
              <a:avLst/>
            </a:prstGeom>
          </p:spPr>
        </p:pic>
        <p:pic>
          <p:nvPicPr>
            <p:cNvPr id="60" name="object 76">
              <a:extLst>
                <a:ext uri="{FF2B5EF4-FFF2-40B4-BE49-F238E27FC236}">
                  <a16:creationId xmlns:a16="http://schemas.microsoft.com/office/drawing/2014/main" id="{E7A06FC1-622E-10FE-6D94-4014858C3C21}"/>
                </a:ext>
              </a:extLst>
            </p:cNvPr>
            <p:cNvPicPr/>
            <p:nvPr/>
          </p:nvPicPr>
          <p:blipFill>
            <a:blip r:embed="rId51" cstate="print"/>
            <a:stretch>
              <a:fillRect/>
            </a:stretch>
          </p:blipFill>
          <p:spPr>
            <a:xfrm>
              <a:off x="4693697" y="5768365"/>
              <a:ext cx="304921" cy="56678"/>
            </a:xfrm>
            <a:prstGeom prst="rect">
              <a:avLst/>
            </a:prstGeom>
          </p:spPr>
        </p:pic>
        <p:pic>
          <p:nvPicPr>
            <p:cNvPr id="61" name="object 77">
              <a:extLst>
                <a:ext uri="{FF2B5EF4-FFF2-40B4-BE49-F238E27FC236}">
                  <a16:creationId xmlns:a16="http://schemas.microsoft.com/office/drawing/2014/main" id="{4B8F7C69-2B56-E3AA-1C70-2A4020B50415}"/>
                </a:ext>
              </a:extLst>
            </p:cNvPr>
            <p:cNvPicPr/>
            <p:nvPr/>
          </p:nvPicPr>
          <p:blipFill>
            <a:blip r:embed="rId52" cstate="print"/>
            <a:stretch>
              <a:fillRect/>
            </a:stretch>
          </p:blipFill>
          <p:spPr>
            <a:xfrm>
              <a:off x="4266615" y="5748408"/>
              <a:ext cx="336875" cy="79812"/>
            </a:xfrm>
            <a:prstGeom prst="rect">
              <a:avLst/>
            </a:prstGeom>
          </p:spPr>
        </p:pic>
        <p:pic>
          <p:nvPicPr>
            <p:cNvPr id="62" name="object 78">
              <a:extLst>
                <a:ext uri="{FF2B5EF4-FFF2-40B4-BE49-F238E27FC236}">
                  <a16:creationId xmlns:a16="http://schemas.microsoft.com/office/drawing/2014/main" id="{5191F961-ECB7-1426-3601-39A90D582263}"/>
                </a:ext>
              </a:extLst>
            </p:cNvPr>
            <p:cNvPicPr/>
            <p:nvPr/>
          </p:nvPicPr>
          <p:blipFill>
            <a:blip r:embed="rId53" cstate="print"/>
            <a:stretch>
              <a:fillRect/>
            </a:stretch>
          </p:blipFill>
          <p:spPr>
            <a:xfrm>
              <a:off x="4144477" y="5860973"/>
              <a:ext cx="150077" cy="150070"/>
            </a:xfrm>
            <a:prstGeom prst="rect">
              <a:avLst/>
            </a:prstGeom>
          </p:spPr>
        </p:pic>
        <p:pic>
          <p:nvPicPr>
            <p:cNvPr id="63" name="object 79">
              <a:extLst>
                <a:ext uri="{FF2B5EF4-FFF2-40B4-BE49-F238E27FC236}">
                  <a16:creationId xmlns:a16="http://schemas.microsoft.com/office/drawing/2014/main" id="{42BFF99B-C4B7-2EB1-3425-3E4BEE251113}"/>
                </a:ext>
              </a:extLst>
            </p:cNvPr>
            <p:cNvPicPr/>
            <p:nvPr/>
          </p:nvPicPr>
          <p:blipFill>
            <a:blip r:embed="rId54" cstate="print"/>
            <a:stretch>
              <a:fillRect/>
            </a:stretch>
          </p:blipFill>
          <p:spPr>
            <a:xfrm>
              <a:off x="4531645" y="5643842"/>
              <a:ext cx="301745" cy="69441"/>
            </a:xfrm>
            <a:prstGeom prst="rect">
              <a:avLst/>
            </a:prstGeom>
          </p:spPr>
        </p:pic>
        <p:pic>
          <p:nvPicPr>
            <p:cNvPr id="64" name="object 80">
              <a:extLst>
                <a:ext uri="{FF2B5EF4-FFF2-40B4-BE49-F238E27FC236}">
                  <a16:creationId xmlns:a16="http://schemas.microsoft.com/office/drawing/2014/main" id="{409B3F3D-913A-4FF1-6CCE-469C9AC651D4}"/>
                </a:ext>
              </a:extLst>
            </p:cNvPr>
            <p:cNvPicPr/>
            <p:nvPr/>
          </p:nvPicPr>
          <p:blipFill>
            <a:blip r:embed="rId55" cstate="print"/>
            <a:stretch>
              <a:fillRect/>
            </a:stretch>
          </p:blipFill>
          <p:spPr>
            <a:xfrm>
              <a:off x="4915620" y="5616691"/>
              <a:ext cx="200369" cy="104575"/>
            </a:xfrm>
            <a:prstGeom prst="rect">
              <a:avLst/>
            </a:prstGeom>
          </p:spPr>
        </p:pic>
        <p:pic>
          <p:nvPicPr>
            <p:cNvPr id="65" name="object 81">
              <a:extLst>
                <a:ext uri="{FF2B5EF4-FFF2-40B4-BE49-F238E27FC236}">
                  <a16:creationId xmlns:a16="http://schemas.microsoft.com/office/drawing/2014/main" id="{AA81777C-F2D9-5ABE-2670-9B7DB76250BB}"/>
                </a:ext>
              </a:extLst>
            </p:cNvPr>
            <p:cNvPicPr/>
            <p:nvPr/>
          </p:nvPicPr>
          <p:blipFill>
            <a:blip r:embed="rId56" cstate="print"/>
            <a:stretch>
              <a:fillRect/>
            </a:stretch>
          </p:blipFill>
          <p:spPr>
            <a:xfrm>
              <a:off x="5114404" y="5992698"/>
              <a:ext cx="404720" cy="60642"/>
            </a:xfrm>
            <a:prstGeom prst="rect">
              <a:avLst/>
            </a:prstGeom>
          </p:spPr>
        </p:pic>
        <p:pic>
          <p:nvPicPr>
            <p:cNvPr id="66" name="object 82">
              <a:extLst>
                <a:ext uri="{FF2B5EF4-FFF2-40B4-BE49-F238E27FC236}">
                  <a16:creationId xmlns:a16="http://schemas.microsoft.com/office/drawing/2014/main" id="{97BC3755-49EC-5077-309E-E2A9758823F1}"/>
                </a:ext>
              </a:extLst>
            </p:cNvPr>
            <p:cNvPicPr/>
            <p:nvPr/>
          </p:nvPicPr>
          <p:blipFill>
            <a:blip r:embed="rId57" cstate="print"/>
            <a:stretch>
              <a:fillRect/>
            </a:stretch>
          </p:blipFill>
          <p:spPr>
            <a:xfrm>
              <a:off x="4261827" y="5612701"/>
              <a:ext cx="229105" cy="92599"/>
            </a:xfrm>
            <a:prstGeom prst="rect">
              <a:avLst/>
            </a:prstGeom>
          </p:spPr>
        </p:pic>
        <p:pic>
          <p:nvPicPr>
            <p:cNvPr id="67" name="object 83">
              <a:extLst>
                <a:ext uri="{FF2B5EF4-FFF2-40B4-BE49-F238E27FC236}">
                  <a16:creationId xmlns:a16="http://schemas.microsoft.com/office/drawing/2014/main" id="{99FA163B-A4D3-2542-F9BF-AA4D65CBDC28}"/>
                </a:ext>
              </a:extLst>
            </p:cNvPr>
            <p:cNvPicPr/>
            <p:nvPr/>
          </p:nvPicPr>
          <p:blipFill>
            <a:blip r:embed="rId58" cstate="print"/>
            <a:stretch>
              <a:fillRect/>
            </a:stretch>
          </p:blipFill>
          <p:spPr>
            <a:xfrm>
              <a:off x="5041749" y="5746013"/>
              <a:ext cx="415907" cy="92601"/>
            </a:xfrm>
            <a:prstGeom prst="rect">
              <a:avLst/>
            </a:prstGeom>
          </p:spPr>
        </p:pic>
        <p:pic>
          <p:nvPicPr>
            <p:cNvPr id="68" name="object 84">
              <a:extLst>
                <a:ext uri="{FF2B5EF4-FFF2-40B4-BE49-F238E27FC236}">
                  <a16:creationId xmlns:a16="http://schemas.microsoft.com/office/drawing/2014/main" id="{C087EC30-9702-4AFB-0C88-3C197DF433F6}"/>
                </a:ext>
              </a:extLst>
            </p:cNvPr>
            <p:cNvPicPr/>
            <p:nvPr/>
          </p:nvPicPr>
          <p:blipFill>
            <a:blip r:embed="rId59" cstate="print"/>
            <a:stretch>
              <a:fillRect/>
            </a:stretch>
          </p:blipFill>
          <p:spPr>
            <a:xfrm>
              <a:off x="5121577" y="5891301"/>
              <a:ext cx="366413" cy="84618"/>
            </a:xfrm>
            <a:prstGeom prst="rect">
              <a:avLst/>
            </a:prstGeom>
          </p:spPr>
        </p:pic>
        <p:pic>
          <p:nvPicPr>
            <p:cNvPr id="69" name="object 85">
              <a:extLst>
                <a:ext uri="{FF2B5EF4-FFF2-40B4-BE49-F238E27FC236}">
                  <a16:creationId xmlns:a16="http://schemas.microsoft.com/office/drawing/2014/main" id="{9A5AC008-26F8-AD52-C167-A544F22BE523}"/>
                </a:ext>
              </a:extLst>
            </p:cNvPr>
            <p:cNvPicPr/>
            <p:nvPr/>
          </p:nvPicPr>
          <p:blipFill>
            <a:blip r:embed="rId60" cstate="print"/>
            <a:stretch>
              <a:fillRect/>
            </a:stretch>
          </p:blipFill>
          <p:spPr>
            <a:xfrm>
              <a:off x="3574503" y="5980709"/>
              <a:ext cx="328890" cy="51079"/>
            </a:xfrm>
            <a:prstGeom prst="rect">
              <a:avLst/>
            </a:prstGeom>
          </p:spPr>
        </p:pic>
        <p:pic>
          <p:nvPicPr>
            <p:cNvPr id="70" name="object 86">
              <a:extLst>
                <a:ext uri="{FF2B5EF4-FFF2-40B4-BE49-F238E27FC236}">
                  <a16:creationId xmlns:a16="http://schemas.microsoft.com/office/drawing/2014/main" id="{B8A07F5B-BCC6-67BD-32CB-B928B8ACE699}"/>
                </a:ext>
              </a:extLst>
            </p:cNvPr>
            <p:cNvPicPr/>
            <p:nvPr/>
          </p:nvPicPr>
          <p:blipFill>
            <a:blip r:embed="rId61" cstate="print"/>
            <a:stretch>
              <a:fillRect/>
            </a:stretch>
          </p:blipFill>
          <p:spPr>
            <a:xfrm>
              <a:off x="3306276" y="5951172"/>
              <a:ext cx="229906" cy="79030"/>
            </a:xfrm>
            <a:prstGeom prst="rect">
              <a:avLst/>
            </a:prstGeom>
          </p:spPr>
        </p:pic>
        <p:pic>
          <p:nvPicPr>
            <p:cNvPr id="71" name="object 87">
              <a:extLst>
                <a:ext uri="{FF2B5EF4-FFF2-40B4-BE49-F238E27FC236}">
                  <a16:creationId xmlns:a16="http://schemas.microsoft.com/office/drawing/2014/main" id="{612BF3BC-AE05-6BF4-F8D1-F7813289A10B}"/>
                </a:ext>
              </a:extLst>
            </p:cNvPr>
            <p:cNvPicPr/>
            <p:nvPr/>
          </p:nvPicPr>
          <p:blipFill>
            <a:blip r:embed="rId62" cstate="print"/>
            <a:stretch>
              <a:fillRect/>
            </a:stretch>
          </p:blipFill>
          <p:spPr>
            <a:xfrm>
              <a:off x="5510342" y="5762777"/>
              <a:ext cx="569976" cy="172429"/>
            </a:xfrm>
            <a:prstGeom prst="rect">
              <a:avLst/>
            </a:prstGeom>
          </p:spPr>
        </p:pic>
        <p:pic>
          <p:nvPicPr>
            <p:cNvPr id="72" name="object 88">
              <a:extLst>
                <a:ext uri="{FF2B5EF4-FFF2-40B4-BE49-F238E27FC236}">
                  <a16:creationId xmlns:a16="http://schemas.microsoft.com/office/drawing/2014/main" id="{C96E5C9A-1FDB-B754-E0C8-6C020221049E}"/>
                </a:ext>
              </a:extLst>
            </p:cNvPr>
            <p:cNvPicPr/>
            <p:nvPr/>
          </p:nvPicPr>
          <p:blipFill>
            <a:blip r:embed="rId63" cstate="print"/>
            <a:stretch>
              <a:fillRect/>
            </a:stretch>
          </p:blipFill>
          <p:spPr>
            <a:xfrm>
              <a:off x="3958475" y="5867352"/>
              <a:ext cx="154069" cy="142094"/>
            </a:xfrm>
            <a:prstGeom prst="rect">
              <a:avLst/>
            </a:prstGeom>
          </p:spPr>
        </p:pic>
        <p:pic>
          <p:nvPicPr>
            <p:cNvPr id="73" name="object 89">
              <a:extLst>
                <a:ext uri="{FF2B5EF4-FFF2-40B4-BE49-F238E27FC236}">
                  <a16:creationId xmlns:a16="http://schemas.microsoft.com/office/drawing/2014/main" id="{D8D579BD-58F2-0E6B-B236-6DC612A9F088}"/>
                </a:ext>
              </a:extLst>
            </p:cNvPr>
            <p:cNvPicPr/>
            <p:nvPr/>
          </p:nvPicPr>
          <p:blipFill>
            <a:blip r:embed="rId64" cstate="print"/>
            <a:stretch>
              <a:fillRect/>
            </a:stretch>
          </p:blipFill>
          <p:spPr>
            <a:xfrm>
              <a:off x="3584079" y="5861764"/>
              <a:ext cx="292970" cy="79828"/>
            </a:xfrm>
            <a:prstGeom prst="rect">
              <a:avLst/>
            </a:prstGeom>
          </p:spPr>
        </p:pic>
        <p:pic>
          <p:nvPicPr>
            <p:cNvPr id="74" name="object 90">
              <a:extLst>
                <a:ext uri="{FF2B5EF4-FFF2-40B4-BE49-F238E27FC236}">
                  <a16:creationId xmlns:a16="http://schemas.microsoft.com/office/drawing/2014/main" id="{043AE390-07C1-54E9-12E9-BD22B94953D9}"/>
                </a:ext>
              </a:extLst>
            </p:cNvPr>
            <p:cNvPicPr/>
            <p:nvPr/>
          </p:nvPicPr>
          <p:blipFill>
            <a:blip r:embed="rId65" cstate="print"/>
            <a:stretch>
              <a:fillRect/>
            </a:stretch>
          </p:blipFill>
          <p:spPr>
            <a:xfrm>
              <a:off x="3311066" y="5825043"/>
              <a:ext cx="202764" cy="79828"/>
            </a:xfrm>
            <a:prstGeom prst="rect">
              <a:avLst/>
            </a:prstGeom>
          </p:spPr>
        </p:pic>
        <p:pic>
          <p:nvPicPr>
            <p:cNvPr id="75" name="object 91">
              <a:extLst>
                <a:ext uri="{FF2B5EF4-FFF2-40B4-BE49-F238E27FC236}">
                  <a16:creationId xmlns:a16="http://schemas.microsoft.com/office/drawing/2014/main" id="{5A5C06B4-5FED-47E5-3729-C6389D17E754}"/>
                </a:ext>
              </a:extLst>
            </p:cNvPr>
            <p:cNvPicPr/>
            <p:nvPr/>
          </p:nvPicPr>
          <p:blipFill>
            <a:blip r:embed="rId66" cstate="print"/>
            <a:stretch>
              <a:fillRect/>
            </a:stretch>
          </p:blipFill>
          <p:spPr>
            <a:xfrm>
              <a:off x="3906587" y="5742819"/>
              <a:ext cx="312129" cy="61467"/>
            </a:xfrm>
            <a:prstGeom prst="rect">
              <a:avLst/>
            </a:prstGeom>
          </p:spPr>
        </p:pic>
        <p:pic>
          <p:nvPicPr>
            <p:cNvPr id="76" name="object 92">
              <a:extLst>
                <a:ext uri="{FF2B5EF4-FFF2-40B4-BE49-F238E27FC236}">
                  <a16:creationId xmlns:a16="http://schemas.microsoft.com/office/drawing/2014/main" id="{9D78895B-214A-35E0-3DB0-2B2E558DFB5B}"/>
                </a:ext>
              </a:extLst>
            </p:cNvPr>
            <p:cNvPicPr/>
            <p:nvPr/>
          </p:nvPicPr>
          <p:blipFill>
            <a:blip r:embed="rId67" cstate="print"/>
            <a:stretch>
              <a:fillRect/>
            </a:stretch>
          </p:blipFill>
          <p:spPr>
            <a:xfrm>
              <a:off x="3556140" y="5730049"/>
              <a:ext cx="331278" cy="79028"/>
            </a:xfrm>
            <a:prstGeom prst="rect">
              <a:avLst/>
            </a:prstGeom>
          </p:spPr>
        </p:pic>
        <p:pic>
          <p:nvPicPr>
            <p:cNvPr id="77" name="object 93">
              <a:extLst>
                <a:ext uri="{FF2B5EF4-FFF2-40B4-BE49-F238E27FC236}">
                  <a16:creationId xmlns:a16="http://schemas.microsoft.com/office/drawing/2014/main" id="{8858BCC7-D60D-F7B2-E33A-8E4A1538BF3C}"/>
                </a:ext>
              </a:extLst>
            </p:cNvPr>
            <p:cNvPicPr/>
            <p:nvPr/>
          </p:nvPicPr>
          <p:blipFill>
            <a:blip r:embed="rId68" cstate="print"/>
            <a:stretch>
              <a:fillRect/>
            </a:stretch>
          </p:blipFill>
          <p:spPr>
            <a:xfrm>
              <a:off x="5463247" y="5639043"/>
              <a:ext cx="617067" cy="94994"/>
            </a:xfrm>
            <a:prstGeom prst="rect">
              <a:avLst/>
            </a:prstGeom>
          </p:spPr>
        </p:pic>
        <p:pic>
          <p:nvPicPr>
            <p:cNvPr id="78" name="object 94">
              <a:extLst>
                <a:ext uri="{FF2B5EF4-FFF2-40B4-BE49-F238E27FC236}">
                  <a16:creationId xmlns:a16="http://schemas.microsoft.com/office/drawing/2014/main" id="{D233CF12-58B5-A16D-F4C1-EEC9B0B1FA58}"/>
                </a:ext>
              </a:extLst>
            </p:cNvPr>
            <p:cNvPicPr/>
            <p:nvPr/>
          </p:nvPicPr>
          <p:blipFill>
            <a:blip r:embed="rId69" cstate="print"/>
            <a:stretch>
              <a:fillRect/>
            </a:stretch>
          </p:blipFill>
          <p:spPr>
            <a:xfrm>
              <a:off x="3284722" y="5718873"/>
              <a:ext cx="269816" cy="94993"/>
            </a:xfrm>
            <a:prstGeom prst="rect">
              <a:avLst/>
            </a:prstGeom>
          </p:spPr>
        </p:pic>
        <p:pic>
          <p:nvPicPr>
            <p:cNvPr id="79" name="object 95">
              <a:extLst>
                <a:ext uri="{FF2B5EF4-FFF2-40B4-BE49-F238E27FC236}">
                  <a16:creationId xmlns:a16="http://schemas.microsoft.com/office/drawing/2014/main" id="{6F2DD1BC-7118-9D9E-95D9-FEB87DEFBF24}"/>
                </a:ext>
              </a:extLst>
            </p:cNvPr>
            <p:cNvPicPr/>
            <p:nvPr/>
          </p:nvPicPr>
          <p:blipFill>
            <a:blip r:embed="rId70" cstate="print"/>
            <a:stretch>
              <a:fillRect/>
            </a:stretch>
          </p:blipFill>
          <p:spPr>
            <a:xfrm>
              <a:off x="3881840" y="5638244"/>
              <a:ext cx="296962" cy="71047"/>
            </a:xfrm>
            <a:prstGeom prst="rect">
              <a:avLst/>
            </a:prstGeom>
          </p:spPr>
        </p:pic>
        <p:pic>
          <p:nvPicPr>
            <p:cNvPr id="80" name="object 96">
              <a:extLst>
                <a:ext uri="{FF2B5EF4-FFF2-40B4-BE49-F238E27FC236}">
                  <a16:creationId xmlns:a16="http://schemas.microsoft.com/office/drawing/2014/main" id="{74D1F4F0-3B24-5D88-C22C-23FC71BA7BD2}"/>
                </a:ext>
              </a:extLst>
            </p:cNvPr>
            <p:cNvPicPr/>
            <p:nvPr/>
          </p:nvPicPr>
          <p:blipFill>
            <a:blip r:embed="rId71" cstate="print"/>
            <a:stretch>
              <a:fillRect/>
            </a:stretch>
          </p:blipFill>
          <p:spPr>
            <a:xfrm>
              <a:off x="3589668" y="5633454"/>
              <a:ext cx="237090" cy="76635"/>
            </a:xfrm>
            <a:prstGeom prst="rect">
              <a:avLst/>
            </a:prstGeom>
          </p:spPr>
        </p:pic>
        <p:pic>
          <p:nvPicPr>
            <p:cNvPr id="81" name="object 97">
              <a:extLst>
                <a:ext uri="{FF2B5EF4-FFF2-40B4-BE49-F238E27FC236}">
                  <a16:creationId xmlns:a16="http://schemas.microsoft.com/office/drawing/2014/main" id="{108D201C-302D-D292-D31A-2834DB0A417B}"/>
                </a:ext>
              </a:extLst>
            </p:cNvPr>
            <p:cNvPicPr/>
            <p:nvPr/>
          </p:nvPicPr>
          <p:blipFill>
            <a:blip r:embed="rId72" cstate="print"/>
            <a:stretch>
              <a:fillRect/>
            </a:stretch>
          </p:blipFill>
          <p:spPr>
            <a:xfrm>
              <a:off x="3282327" y="5621480"/>
              <a:ext cx="251459" cy="83021"/>
            </a:xfrm>
            <a:prstGeom prst="rect">
              <a:avLst/>
            </a:prstGeom>
          </p:spPr>
        </p:pic>
        <p:pic>
          <p:nvPicPr>
            <p:cNvPr id="82" name="object 98">
              <a:extLst>
                <a:ext uri="{FF2B5EF4-FFF2-40B4-BE49-F238E27FC236}">
                  <a16:creationId xmlns:a16="http://schemas.microsoft.com/office/drawing/2014/main" id="{E065DDB8-4565-BC21-A407-943E9C370E1B}"/>
                </a:ext>
              </a:extLst>
            </p:cNvPr>
            <p:cNvPicPr/>
            <p:nvPr/>
          </p:nvPicPr>
          <p:blipFill>
            <a:blip r:embed="rId73" cstate="print"/>
            <a:stretch>
              <a:fillRect/>
            </a:stretch>
          </p:blipFill>
          <p:spPr>
            <a:xfrm>
              <a:off x="5212582" y="5641437"/>
              <a:ext cx="205159" cy="83819"/>
            </a:xfrm>
            <a:prstGeom prst="rect">
              <a:avLst/>
            </a:prstGeom>
          </p:spPr>
        </p:pic>
        <p:pic>
          <p:nvPicPr>
            <p:cNvPr id="83" name="object 99">
              <a:extLst>
                <a:ext uri="{FF2B5EF4-FFF2-40B4-BE49-F238E27FC236}">
                  <a16:creationId xmlns:a16="http://schemas.microsoft.com/office/drawing/2014/main" id="{BD5B0A0D-E71C-B7E8-997B-BCEE7AE9850E}"/>
                </a:ext>
              </a:extLst>
            </p:cNvPr>
            <p:cNvPicPr/>
            <p:nvPr/>
          </p:nvPicPr>
          <p:blipFill>
            <a:blip r:embed="rId74" cstate="print"/>
            <a:stretch>
              <a:fillRect/>
            </a:stretch>
          </p:blipFill>
          <p:spPr>
            <a:xfrm>
              <a:off x="2908731" y="5980709"/>
              <a:ext cx="341665" cy="43891"/>
            </a:xfrm>
            <a:prstGeom prst="rect">
              <a:avLst/>
            </a:prstGeom>
          </p:spPr>
        </p:pic>
        <p:pic>
          <p:nvPicPr>
            <p:cNvPr id="84" name="object 100">
              <a:extLst>
                <a:ext uri="{FF2B5EF4-FFF2-40B4-BE49-F238E27FC236}">
                  <a16:creationId xmlns:a16="http://schemas.microsoft.com/office/drawing/2014/main" id="{9DF9B6E7-B6AD-13C4-AC9F-6BEDF8D702F0}"/>
                </a:ext>
              </a:extLst>
            </p:cNvPr>
            <p:cNvPicPr/>
            <p:nvPr/>
          </p:nvPicPr>
          <p:blipFill>
            <a:blip r:embed="rId75" cstate="print"/>
            <a:stretch>
              <a:fillRect/>
            </a:stretch>
          </p:blipFill>
          <p:spPr>
            <a:xfrm>
              <a:off x="2669247" y="5968735"/>
              <a:ext cx="217919" cy="68652"/>
            </a:xfrm>
            <a:prstGeom prst="rect">
              <a:avLst/>
            </a:prstGeom>
          </p:spPr>
        </p:pic>
        <p:pic>
          <p:nvPicPr>
            <p:cNvPr id="85" name="object 101">
              <a:extLst>
                <a:ext uri="{FF2B5EF4-FFF2-40B4-BE49-F238E27FC236}">
                  <a16:creationId xmlns:a16="http://schemas.microsoft.com/office/drawing/2014/main" id="{6A5B10C3-8B58-DF60-C27F-8D94D05C1C6B}"/>
                </a:ext>
              </a:extLst>
            </p:cNvPr>
            <p:cNvPicPr/>
            <p:nvPr/>
          </p:nvPicPr>
          <p:blipFill>
            <a:blip r:embed="rId76" cstate="print"/>
            <a:stretch>
              <a:fillRect/>
            </a:stretch>
          </p:blipFill>
          <p:spPr>
            <a:xfrm>
              <a:off x="2347544" y="5965541"/>
              <a:ext cx="248257" cy="78223"/>
            </a:xfrm>
            <a:prstGeom prst="rect">
              <a:avLst/>
            </a:prstGeom>
          </p:spPr>
        </p:pic>
        <p:pic>
          <p:nvPicPr>
            <p:cNvPr id="86" name="object 102">
              <a:extLst>
                <a:ext uri="{FF2B5EF4-FFF2-40B4-BE49-F238E27FC236}">
                  <a16:creationId xmlns:a16="http://schemas.microsoft.com/office/drawing/2014/main" id="{A8E81A5F-021A-24C6-13F1-C593EF2B095B}"/>
                </a:ext>
              </a:extLst>
            </p:cNvPr>
            <p:cNvPicPr/>
            <p:nvPr/>
          </p:nvPicPr>
          <p:blipFill>
            <a:blip r:embed="rId77" cstate="print"/>
            <a:stretch>
              <a:fillRect/>
            </a:stretch>
          </p:blipFill>
          <p:spPr>
            <a:xfrm>
              <a:off x="2654076" y="5871344"/>
              <a:ext cx="304945" cy="81425"/>
            </a:xfrm>
            <a:prstGeom prst="rect">
              <a:avLst/>
            </a:prstGeom>
          </p:spPr>
        </p:pic>
        <p:pic>
          <p:nvPicPr>
            <p:cNvPr id="87" name="object 103">
              <a:extLst>
                <a:ext uri="{FF2B5EF4-FFF2-40B4-BE49-F238E27FC236}">
                  <a16:creationId xmlns:a16="http://schemas.microsoft.com/office/drawing/2014/main" id="{EF7A1815-2527-1CEB-5636-6DC707511F5C}"/>
                </a:ext>
              </a:extLst>
            </p:cNvPr>
            <p:cNvPicPr/>
            <p:nvPr/>
          </p:nvPicPr>
          <p:blipFill>
            <a:blip r:embed="rId78" cstate="print"/>
            <a:stretch>
              <a:fillRect/>
            </a:stretch>
          </p:blipFill>
          <p:spPr>
            <a:xfrm>
              <a:off x="2349131" y="5831433"/>
              <a:ext cx="279399" cy="108559"/>
            </a:xfrm>
            <a:prstGeom prst="rect">
              <a:avLst/>
            </a:prstGeom>
          </p:spPr>
        </p:pic>
        <p:pic>
          <p:nvPicPr>
            <p:cNvPr id="88" name="object 104">
              <a:extLst>
                <a:ext uri="{FF2B5EF4-FFF2-40B4-BE49-F238E27FC236}">
                  <a16:creationId xmlns:a16="http://schemas.microsoft.com/office/drawing/2014/main" id="{0930F4B2-0F6C-3E32-703A-CDEB34E01DB3}"/>
                </a:ext>
              </a:extLst>
            </p:cNvPr>
            <p:cNvPicPr/>
            <p:nvPr/>
          </p:nvPicPr>
          <p:blipFill>
            <a:blip r:embed="rId79" cstate="print"/>
            <a:stretch>
              <a:fillRect/>
            </a:stretch>
          </p:blipFill>
          <p:spPr>
            <a:xfrm>
              <a:off x="2642907" y="5795506"/>
              <a:ext cx="258635" cy="73442"/>
            </a:xfrm>
            <a:prstGeom prst="rect">
              <a:avLst/>
            </a:prstGeom>
          </p:spPr>
        </p:pic>
        <p:pic>
          <p:nvPicPr>
            <p:cNvPr id="89" name="object 105">
              <a:extLst>
                <a:ext uri="{FF2B5EF4-FFF2-40B4-BE49-F238E27FC236}">
                  <a16:creationId xmlns:a16="http://schemas.microsoft.com/office/drawing/2014/main" id="{F2C9CE15-B538-4303-F92F-3162AD3FF6AD}"/>
                </a:ext>
              </a:extLst>
            </p:cNvPr>
            <p:cNvPicPr/>
            <p:nvPr/>
          </p:nvPicPr>
          <p:blipFill>
            <a:blip r:embed="rId80" cstate="print"/>
            <a:stretch>
              <a:fillRect/>
            </a:stretch>
          </p:blipFill>
          <p:spPr>
            <a:xfrm>
              <a:off x="2349131" y="5752399"/>
              <a:ext cx="224318" cy="73442"/>
            </a:xfrm>
            <a:prstGeom prst="rect">
              <a:avLst/>
            </a:prstGeom>
          </p:spPr>
        </p:pic>
        <p:pic>
          <p:nvPicPr>
            <p:cNvPr id="90" name="object 106">
              <a:extLst>
                <a:ext uri="{FF2B5EF4-FFF2-40B4-BE49-F238E27FC236}">
                  <a16:creationId xmlns:a16="http://schemas.microsoft.com/office/drawing/2014/main" id="{2FB6AE3A-934F-0117-136E-A7739BCAA31F}"/>
                </a:ext>
              </a:extLst>
            </p:cNvPr>
            <p:cNvPicPr/>
            <p:nvPr/>
          </p:nvPicPr>
          <p:blipFill>
            <a:blip r:embed="rId81" cstate="print"/>
            <a:stretch>
              <a:fillRect/>
            </a:stretch>
          </p:blipFill>
          <p:spPr>
            <a:xfrm>
              <a:off x="2622145" y="5714879"/>
              <a:ext cx="620267" cy="189193"/>
            </a:xfrm>
            <a:prstGeom prst="rect">
              <a:avLst/>
            </a:prstGeom>
          </p:spPr>
        </p:pic>
        <p:pic>
          <p:nvPicPr>
            <p:cNvPr id="91" name="object 107">
              <a:extLst>
                <a:ext uri="{FF2B5EF4-FFF2-40B4-BE49-F238E27FC236}">
                  <a16:creationId xmlns:a16="http://schemas.microsoft.com/office/drawing/2014/main" id="{D3B3360E-198F-9ACF-91AB-2D00DC07876F}"/>
                </a:ext>
              </a:extLst>
            </p:cNvPr>
            <p:cNvPicPr/>
            <p:nvPr/>
          </p:nvPicPr>
          <p:blipFill>
            <a:blip r:embed="rId82" cstate="print"/>
            <a:stretch>
              <a:fillRect/>
            </a:stretch>
          </p:blipFill>
          <p:spPr>
            <a:xfrm>
              <a:off x="2876000" y="5636648"/>
              <a:ext cx="356035" cy="63862"/>
            </a:xfrm>
            <a:prstGeom prst="rect">
              <a:avLst/>
            </a:prstGeom>
          </p:spPr>
        </p:pic>
        <p:pic>
          <p:nvPicPr>
            <p:cNvPr id="92" name="object 108">
              <a:extLst>
                <a:ext uri="{FF2B5EF4-FFF2-40B4-BE49-F238E27FC236}">
                  <a16:creationId xmlns:a16="http://schemas.microsoft.com/office/drawing/2014/main" id="{E58F3048-391A-5CA9-FA58-EEA32E4F2121}"/>
                </a:ext>
              </a:extLst>
            </p:cNvPr>
            <p:cNvPicPr/>
            <p:nvPr/>
          </p:nvPicPr>
          <p:blipFill>
            <a:blip r:embed="rId83" cstate="print"/>
            <a:stretch>
              <a:fillRect/>
            </a:stretch>
          </p:blipFill>
          <p:spPr>
            <a:xfrm>
              <a:off x="2658871" y="5618289"/>
              <a:ext cx="170827" cy="74231"/>
            </a:xfrm>
            <a:prstGeom prst="rect">
              <a:avLst/>
            </a:prstGeom>
          </p:spPr>
        </p:pic>
        <p:pic>
          <p:nvPicPr>
            <p:cNvPr id="93" name="object 109">
              <a:extLst>
                <a:ext uri="{FF2B5EF4-FFF2-40B4-BE49-F238E27FC236}">
                  <a16:creationId xmlns:a16="http://schemas.microsoft.com/office/drawing/2014/main" id="{B73AD1BD-9FE5-50A1-D4D9-5551230A136A}"/>
                </a:ext>
              </a:extLst>
            </p:cNvPr>
            <p:cNvPicPr/>
            <p:nvPr/>
          </p:nvPicPr>
          <p:blipFill>
            <a:blip r:embed="rId84" cstate="print"/>
            <a:stretch>
              <a:fillRect/>
            </a:stretch>
          </p:blipFill>
          <p:spPr>
            <a:xfrm>
              <a:off x="2357920" y="5628665"/>
              <a:ext cx="186791" cy="79828"/>
            </a:xfrm>
            <a:prstGeom prst="rect">
              <a:avLst/>
            </a:prstGeom>
          </p:spPr>
        </p:pic>
        <p:pic>
          <p:nvPicPr>
            <p:cNvPr id="94" name="object 110">
              <a:extLst>
                <a:ext uri="{FF2B5EF4-FFF2-40B4-BE49-F238E27FC236}">
                  <a16:creationId xmlns:a16="http://schemas.microsoft.com/office/drawing/2014/main" id="{7499659D-2CDC-0BB7-2C71-A546B8696D2D}"/>
                </a:ext>
              </a:extLst>
            </p:cNvPr>
            <p:cNvPicPr/>
            <p:nvPr/>
          </p:nvPicPr>
          <p:blipFill>
            <a:blip r:embed="rId85" cstate="print"/>
            <a:stretch>
              <a:fillRect/>
            </a:stretch>
          </p:blipFill>
          <p:spPr>
            <a:xfrm>
              <a:off x="5635674" y="6447590"/>
              <a:ext cx="226713" cy="51090"/>
            </a:xfrm>
            <a:prstGeom prst="rect">
              <a:avLst/>
            </a:prstGeom>
          </p:spPr>
        </p:pic>
        <p:pic>
          <p:nvPicPr>
            <p:cNvPr id="95" name="object 111">
              <a:extLst>
                <a:ext uri="{FF2B5EF4-FFF2-40B4-BE49-F238E27FC236}">
                  <a16:creationId xmlns:a16="http://schemas.microsoft.com/office/drawing/2014/main" id="{5FCD0BB6-B02D-D670-6BBA-A302573E3747}"/>
                </a:ext>
              </a:extLst>
            </p:cNvPr>
            <p:cNvPicPr/>
            <p:nvPr/>
          </p:nvPicPr>
          <p:blipFill>
            <a:blip r:embed="rId86" cstate="print"/>
            <a:stretch>
              <a:fillRect/>
            </a:stretch>
          </p:blipFill>
          <p:spPr>
            <a:xfrm>
              <a:off x="3291109" y="6414071"/>
              <a:ext cx="124530" cy="118135"/>
            </a:xfrm>
            <a:prstGeom prst="rect">
              <a:avLst/>
            </a:prstGeom>
          </p:spPr>
        </p:pic>
        <p:pic>
          <p:nvPicPr>
            <p:cNvPr id="96" name="object 112">
              <a:extLst>
                <a:ext uri="{FF2B5EF4-FFF2-40B4-BE49-F238E27FC236}">
                  <a16:creationId xmlns:a16="http://schemas.microsoft.com/office/drawing/2014/main" id="{D553AD51-0790-6EB2-F97E-6F24BA583787}"/>
                </a:ext>
              </a:extLst>
            </p:cNvPr>
            <p:cNvPicPr/>
            <p:nvPr/>
          </p:nvPicPr>
          <p:blipFill>
            <a:blip r:embed="rId87" cstate="print"/>
            <a:stretch>
              <a:fillRect/>
            </a:stretch>
          </p:blipFill>
          <p:spPr>
            <a:xfrm>
              <a:off x="3707814" y="6422045"/>
              <a:ext cx="510902" cy="102180"/>
            </a:xfrm>
            <a:prstGeom prst="rect">
              <a:avLst/>
            </a:prstGeom>
          </p:spPr>
        </p:pic>
        <p:pic>
          <p:nvPicPr>
            <p:cNvPr id="97" name="object 113">
              <a:extLst>
                <a:ext uri="{FF2B5EF4-FFF2-40B4-BE49-F238E27FC236}">
                  <a16:creationId xmlns:a16="http://schemas.microsoft.com/office/drawing/2014/main" id="{1E0A587B-369E-3AEF-3FE2-1FAB00576E59}"/>
                </a:ext>
              </a:extLst>
            </p:cNvPr>
            <p:cNvPicPr/>
            <p:nvPr/>
          </p:nvPicPr>
          <p:blipFill>
            <a:blip r:embed="rId88" cstate="print"/>
            <a:stretch>
              <a:fillRect/>
            </a:stretch>
          </p:blipFill>
          <p:spPr>
            <a:xfrm>
              <a:off x="3008516" y="6415659"/>
              <a:ext cx="120541" cy="115751"/>
            </a:xfrm>
            <a:prstGeom prst="rect">
              <a:avLst/>
            </a:prstGeom>
          </p:spPr>
        </p:pic>
        <p:pic>
          <p:nvPicPr>
            <p:cNvPr id="98" name="object 114">
              <a:extLst>
                <a:ext uri="{FF2B5EF4-FFF2-40B4-BE49-F238E27FC236}">
                  <a16:creationId xmlns:a16="http://schemas.microsoft.com/office/drawing/2014/main" id="{7DABB41D-B590-A4AF-A80E-3BFE3569198B}"/>
                </a:ext>
              </a:extLst>
            </p:cNvPr>
            <p:cNvPicPr/>
            <p:nvPr/>
          </p:nvPicPr>
          <p:blipFill>
            <a:blip r:embed="rId89" cstate="print"/>
            <a:stretch>
              <a:fillRect/>
            </a:stretch>
          </p:blipFill>
          <p:spPr>
            <a:xfrm>
              <a:off x="3149812" y="6415659"/>
              <a:ext cx="121339" cy="115751"/>
            </a:xfrm>
            <a:prstGeom prst="rect">
              <a:avLst/>
            </a:prstGeom>
          </p:spPr>
        </p:pic>
        <p:pic>
          <p:nvPicPr>
            <p:cNvPr id="99" name="object 115">
              <a:extLst>
                <a:ext uri="{FF2B5EF4-FFF2-40B4-BE49-F238E27FC236}">
                  <a16:creationId xmlns:a16="http://schemas.microsoft.com/office/drawing/2014/main" id="{6081169F-EE97-F65E-EB1D-459974A75951}"/>
                </a:ext>
              </a:extLst>
            </p:cNvPr>
            <p:cNvPicPr/>
            <p:nvPr/>
          </p:nvPicPr>
          <p:blipFill>
            <a:blip r:embed="rId90" cstate="print"/>
            <a:stretch>
              <a:fillRect/>
            </a:stretch>
          </p:blipFill>
          <p:spPr>
            <a:xfrm>
              <a:off x="3565719" y="6424440"/>
              <a:ext cx="122137" cy="97390"/>
            </a:xfrm>
            <a:prstGeom prst="rect">
              <a:avLst/>
            </a:prstGeom>
          </p:spPr>
        </p:pic>
        <p:pic>
          <p:nvPicPr>
            <p:cNvPr id="100" name="object 116">
              <a:extLst>
                <a:ext uri="{FF2B5EF4-FFF2-40B4-BE49-F238E27FC236}">
                  <a16:creationId xmlns:a16="http://schemas.microsoft.com/office/drawing/2014/main" id="{BE5F3070-65B7-18AD-6548-5BD8A9769778}"/>
                </a:ext>
              </a:extLst>
            </p:cNvPr>
            <p:cNvPicPr/>
            <p:nvPr/>
          </p:nvPicPr>
          <p:blipFill>
            <a:blip r:embed="rId91" cstate="print"/>
            <a:stretch>
              <a:fillRect/>
            </a:stretch>
          </p:blipFill>
          <p:spPr>
            <a:xfrm>
              <a:off x="2515175" y="6422045"/>
              <a:ext cx="314524" cy="102180"/>
            </a:xfrm>
            <a:prstGeom prst="rect">
              <a:avLst/>
            </a:prstGeom>
          </p:spPr>
        </p:pic>
        <p:pic>
          <p:nvPicPr>
            <p:cNvPr id="101" name="object 117">
              <a:extLst>
                <a:ext uri="{FF2B5EF4-FFF2-40B4-BE49-F238E27FC236}">
                  <a16:creationId xmlns:a16="http://schemas.microsoft.com/office/drawing/2014/main" id="{5045E2F9-92D3-8AE2-46AC-2ABBD70E4EC3}"/>
                </a:ext>
              </a:extLst>
            </p:cNvPr>
            <p:cNvPicPr/>
            <p:nvPr/>
          </p:nvPicPr>
          <p:blipFill>
            <a:blip r:embed="rId92" cstate="print"/>
            <a:stretch>
              <a:fillRect/>
            </a:stretch>
          </p:blipFill>
          <p:spPr>
            <a:xfrm>
              <a:off x="2860833" y="6416457"/>
              <a:ext cx="126927" cy="113356"/>
            </a:xfrm>
            <a:prstGeom prst="rect">
              <a:avLst/>
            </a:prstGeom>
          </p:spPr>
        </p:pic>
        <p:pic>
          <p:nvPicPr>
            <p:cNvPr id="102" name="object 118">
              <a:extLst>
                <a:ext uri="{FF2B5EF4-FFF2-40B4-BE49-F238E27FC236}">
                  <a16:creationId xmlns:a16="http://schemas.microsoft.com/office/drawing/2014/main" id="{F25CB1E6-7D8A-DBB9-4AD2-6E81E0D10405}"/>
                </a:ext>
              </a:extLst>
            </p:cNvPr>
            <p:cNvPicPr/>
            <p:nvPr/>
          </p:nvPicPr>
          <p:blipFill>
            <a:blip r:embed="rId93" cstate="print"/>
            <a:stretch>
              <a:fillRect/>
            </a:stretch>
          </p:blipFill>
          <p:spPr>
            <a:xfrm>
              <a:off x="2338753" y="6400491"/>
              <a:ext cx="174026" cy="145287"/>
            </a:xfrm>
            <a:prstGeom prst="rect">
              <a:avLst/>
            </a:prstGeom>
          </p:spPr>
        </p:pic>
        <p:pic>
          <p:nvPicPr>
            <p:cNvPr id="103" name="object 119">
              <a:extLst>
                <a:ext uri="{FF2B5EF4-FFF2-40B4-BE49-F238E27FC236}">
                  <a16:creationId xmlns:a16="http://schemas.microsoft.com/office/drawing/2014/main" id="{38D71841-A62E-1BE6-0B32-93BDB560AEE4}"/>
                </a:ext>
              </a:extLst>
            </p:cNvPr>
            <p:cNvPicPr/>
            <p:nvPr/>
          </p:nvPicPr>
          <p:blipFill>
            <a:blip r:embed="rId94" cstate="print"/>
            <a:stretch>
              <a:fillRect/>
            </a:stretch>
          </p:blipFill>
          <p:spPr>
            <a:xfrm>
              <a:off x="5373839" y="6434817"/>
              <a:ext cx="132499" cy="76635"/>
            </a:xfrm>
            <a:prstGeom prst="rect">
              <a:avLst/>
            </a:prstGeom>
          </p:spPr>
        </p:pic>
        <p:pic>
          <p:nvPicPr>
            <p:cNvPr id="104" name="object 120">
              <a:extLst>
                <a:ext uri="{FF2B5EF4-FFF2-40B4-BE49-F238E27FC236}">
                  <a16:creationId xmlns:a16="http://schemas.microsoft.com/office/drawing/2014/main" id="{37DC21F0-8515-1CFE-1D08-6EFB7005087B}"/>
                </a:ext>
              </a:extLst>
            </p:cNvPr>
            <p:cNvPicPr/>
            <p:nvPr/>
          </p:nvPicPr>
          <p:blipFill>
            <a:blip r:embed="rId95" cstate="print"/>
            <a:stretch>
              <a:fillRect/>
            </a:stretch>
          </p:blipFill>
          <p:spPr>
            <a:xfrm>
              <a:off x="5133555" y="6441211"/>
              <a:ext cx="193979" cy="63855"/>
            </a:xfrm>
            <a:prstGeom prst="rect">
              <a:avLst/>
            </a:prstGeom>
          </p:spPr>
        </p:pic>
        <p:pic>
          <p:nvPicPr>
            <p:cNvPr id="105" name="object 121">
              <a:extLst>
                <a:ext uri="{FF2B5EF4-FFF2-40B4-BE49-F238E27FC236}">
                  <a16:creationId xmlns:a16="http://schemas.microsoft.com/office/drawing/2014/main" id="{0F330499-74FB-E8C0-BEB0-EC8CDB1CA33F}"/>
                </a:ext>
              </a:extLst>
            </p:cNvPr>
            <p:cNvPicPr/>
            <p:nvPr/>
          </p:nvPicPr>
          <p:blipFill>
            <a:blip r:embed="rId96" cstate="print"/>
            <a:stretch>
              <a:fillRect/>
            </a:stretch>
          </p:blipFill>
          <p:spPr>
            <a:xfrm>
              <a:off x="4724032" y="6447590"/>
              <a:ext cx="290574" cy="51090"/>
            </a:xfrm>
            <a:prstGeom prst="rect">
              <a:avLst/>
            </a:prstGeom>
          </p:spPr>
        </p:pic>
        <p:pic>
          <p:nvPicPr>
            <p:cNvPr id="106" name="object 122">
              <a:extLst>
                <a:ext uri="{FF2B5EF4-FFF2-40B4-BE49-F238E27FC236}">
                  <a16:creationId xmlns:a16="http://schemas.microsoft.com/office/drawing/2014/main" id="{B7AEC7FB-E751-CD3F-5CFE-5FA5A65F38F4}"/>
                </a:ext>
              </a:extLst>
            </p:cNvPr>
            <p:cNvPicPr/>
            <p:nvPr/>
          </p:nvPicPr>
          <p:blipFill>
            <a:blip r:embed="rId97" cstate="print"/>
            <a:stretch>
              <a:fillRect/>
            </a:stretch>
          </p:blipFill>
          <p:spPr>
            <a:xfrm>
              <a:off x="4316906" y="6434818"/>
              <a:ext cx="376790" cy="76635"/>
            </a:xfrm>
            <a:prstGeom prst="rect">
              <a:avLst/>
            </a:prstGeom>
          </p:spPr>
        </p:pic>
        <p:pic>
          <p:nvPicPr>
            <p:cNvPr id="107" name="object 123">
              <a:extLst>
                <a:ext uri="{FF2B5EF4-FFF2-40B4-BE49-F238E27FC236}">
                  <a16:creationId xmlns:a16="http://schemas.microsoft.com/office/drawing/2014/main" id="{3B88662E-554E-212E-86AE-4359013C0971}"/>
                </a:ext>
              </a:extLst>
            </p:cNvPr>
            <p:cNvPicPr/>
            <p:nvPr/>
          </p:nvPicPr>
          <p:blipFill>
            <a:blip r:embed="rId98" cstate="print"/>
            <a:stretch>
              <a:fillRect/>
            </a:stretch>
          </p:blipFill>
          <p:spPr>
            <a:xfrm>
              <a:off x="3436397" y="6432423"/>
              <a:ext cx="109353" cy="82223"/>
            </a:xfrm>
            <a:prstGeom prst="rect">
              <a:avLst/>
            </a:prstGeom>
          </p:spPr>
        </p:pic>
        <p:sp>
          <p:nvSpPr>
            <p:cNvPr id="108" name="object 124">
              <a:extLst>
                <a:ext uri="{FF2B5EF4-FFF2-40B4-BE49-F238E27FC236}">
                  <a16:creationId xmlns:a16="http://schemas.microsoft.com/office/drawing/2014/main" id="{B5CEE973-D6C5-A93E-9A76-4F503A93DFB8}"/>
                </a:ext>
              </a:extLst>
            </p:cNvPr>
            <p:cNvSpPr/>
            <p:nvPr/>
          </p:nvSpPr>
          <p:spPr>
            <a:xfrm>
              <a:off x="4212022" y="6120898"/>
              <a:ext cx="3810" cy="3810"/>
            </a:xfrm>
            <a:custGeom>
              <a:avLst/>
              <a:gdLst/>
              <a:ahLst/>
              <a:cxnLst/>
              <a:rect l="l" t="t" r="r" b="b"/>
              <a:pathLst>
                <a:path w="3810" h="3810">
                  <a:moveTo>
                    <a:pt x="0" y="1904"/>
                  </a:moveTo>
                  <a:lnTo>
                    <a:pt x="557" y="557"/>
                  </a:lnTo>
                  <a:lnTo>
                    <a:pt x="1904" y="0"/>
                  </a:lnTo>
                  <a:lnTo>
                    <a:pt x="3252" y="557"/>
                  </a:lnTo>
                  <a:lnTo>
                    <a:pt x="3809" y="1904"/>
                  </a:lnTo>
                  <a:lnTo>
                    <a:pt x="3252" y="3252"/>
                  </a:lnTo>
                  <a:lnTo>
                    <a:pt x="1904" y="3809"/>
                  </a:lnTo>
                  <a:lnTo>
                    <a:pt x="557" y="3252"/>
                  </a:lnTo>
                  <a:lnTo>
                    <a:pt x="0" y="1904"/>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9" name="object 125">
              <a:extLst>
                <a:ext uri="{FF2B5EF4-FFF2-40B4-BE49-F238E27FC236}">
                  <a16:creationId xmlns:a16="http://schemas.microsoft.com/office/drawing/2014/main" id="{5039189C-91DB-3E9A-2410-F1CE1B1CB51D}"/>
                </a:ext>
              </a:extLst>
            </p:cNvPr>
            <p:cNvSpPr/>
            <p:nvPr/>
          </p:nvSpPr>
          <p:spPr>
            <a:xfrm>
              <a:off x="4213927" y="6130586"/>
              <a:ext cx="0" cy="167640"/>
            </a:xfrm>
            <a:custGeom>
              <a:avLst/>
              <a:gdLst/>
              <a:ahLst/>
              <a:cxnLst/>
              <a:rect l="l" t="t" r="r" b="b"/>
              <a:pathLst>
                <a:path h="167639">
                  <a:moveTo>
                    <a:pt x="0" y="0"/>
                  </a:moveTo>
                  <a:lnTo>
                    <a:pt x="0" y="167297"/>
                  </a:lnTo>
                </a:path>
              </a:pathLst>
            </a:custGeom>
            <a:ln w="3810">
              <a:solidFill>
                <a:srgbClr val="231F20"/>
              </a:solidFill>
              <a:prstDash val="dot"/>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10" name="object 126">
              <a:extLst>
                <a:ext uri="{FF2B5EF4-FFF2-40B4-BE49-F238E27FC236}">
                  <a16:creationId xmlns:a16="http://schemas.microsoft.com/office/drawing/2014/main" id="{673780BA-1FAD-0795-2F6C-4F27CC3462D3}"/>
                </a:ext>
              </a:extLst>
            </p:cNvPr>
            <p:cNvSpPr/>
            <p:nvPr/>
          </p:nvSpPr>
          <p:spPr>
            <a:xfrm>
              <a:off x="4212022" y="6299874"/>
              <a:ext cx="3810" cy="3810"/>
            </a:xfrm>
            <a:custGeom>
              <a:avLst/>
              <a:gdLst/>
              <a:ahLst/>
              <a:cxnLst/>
              <a:rect l="l" t="t" r="r" b="b"/>
              <a:pathLst>
                <a:path w="3810" h="3810">
                  <a:moveTo>
                    <a:pt x="0" y="1904"/>
                  </a:moveTo>
                  <a:lnTo>
                    <a:pt x="557" y="557"/>
                  </a:lnTo>
                  <a:lnTo>
                    <a:pt x="1904" y="0"/>
                  </a:lnTo>
                  <a:lnTo>
                    <a:pt x="3252" y="557"/>
                  </a:lnTo>
                  <a:lnTo>
                    <a:pt x="3809" y="1904"/>
                  </a:lnTo>
                  <a:lnTo>
                    <a:pt x="3252" y="3252"/>
                  </a:lnTo>
                  <a:lnTo>
                    <a:pt x="1904" y="3809"/>
                  </a:lnTo>
                  <a:lnTo>
                    <a:pt x="557" y="3252"/>
                  </a:lnTo>
                  <a:lnTo>
                    <a:pt x="0" y="1904"/>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111" name="object 127">
              <a:extLst>
                <a:ext uri="{FF2B5EF4-FFF2-40B4-BE49-F238E27FC236}">
                  <a16:creationId xmlns:a16="http://schemas.microsoft.com/office/drawing/2014/main" id="{1194BE62-9385-0B4A-B698-632EA7CDFC78}"/>
                </a:ext>
              </a:extLst>
            </p:cNvPr>
            <p:cNvPicPr/>
            <p:nvPr/>
          </p:nvPicPr>
          <p:blipFill>
            <a:blip r:embed="rId99" cstate="print"/>
            <a:stretch>
              <a:fillRect/>
            </a:stretch>
          </p:blipFill>
          <p:spPr>
            <a:xfrm>
              <a:off x="5772181" y="6244941"/>
              <a:ext cx="307339" cy="67055"/>
            </a:xfrm>
            <a:prstGeom prst="rect">
              <a:avLst/>
            </a:prstGeom>
          </p:spPr>
        </p:pic>
        <p:pic>
          <p:nvPicPr>
            <p:cNvPr id="112" name="object 128">
              <a:extLst>
                <a:ext uri="{FF2B5EF4-FFF2-40B4-BE49-F238E27FC236}">
                  <a16:creationId xmlns:a16="http://schemas.microsoft.com/office/drawing/2014/main" id="{693BB9C0-7DAA-DA4B-33EE-6FF705EF1B41}"/>
                </a:ext>
              </a:extLst>
            </p:cNvPr>
            <p:cNvPicPr/>
            <p:nvPr/>
          </p:nvPicPr>
          <p:blipFill>
            <a:blip r:embed="rId100" cstate="print"/>
            <a:stretch>
              <a:fillRect/>
            </a:stretch>
          </p:blipFill>
          <p:spPr>
            <a:xfrm>
              <a:off x="5385015" y="6247346"/>
              <a:ext cx="305739" cy="63055"/>
            </a:xfrm>
            <a:prstGeom prst="rect">
              <a:avLst/>
            </a:prstGeom>
          </p:spPr>
        </p:pic>
        <p:pic>
          <p:nvPicPr>
            <p:cNvPr id="113" name="object 129">
              <a:extLst>
                <a:ext uri="{FF2B5EF4-FFF2-40B4-BE49-F238E27FC236}">
                  <a16:creationId xmlns:a16="http://schemas.microsoft.com/office/drawing/2014/main" id="{391DFD97-A2C1-EC48-367D-273553B4EBC2}"/>
                </a:ext>
              </a:extLst>
            </p:cNvPr>
            <p:cNvPicPr/>
            <p:nvPr/>
          </p:nvPicPr>
          <p:blipFill>
            <a:blip r:embed="rId101" cstate="print"/>
            <a:stretch>
              <a:fillRect/>
            </a:stretch>
          </p:blipFill>
          <p:spPr>
            <a:xfrm>
              <a:off x="4664160" y="6240152"/>
              <a:ext cx="300155" cy="76635"/>
            </a:xfrm>
            <a:prstGeom prst="rect">
              <a:avLst/>
            </a:prstGeom>
          </p:spPr>
        </p:pic>
        <p:pic>
          <p:nvPicPr>
            <p:cNvPr id="114" name="object 130">
              <a:extLst>
                <a:ext uri="{FF2B5EF4-FFF2-40B4-BE49-F238E27FC236}">
                  <a16:creationId xmlns:a16="http://schemas.microsoft.com/office/drawing/2014/main" id="{7BFE238C-D7C0-A0F2-96B9-BF7F7353FB43}"/>
                </a:ext>
              </a:extLst>
            </p:cNvPr>
            <p:cNvPicPr/>
            <p:nvPr/>
          </p:nvPicPr>
          <p:blipFill>
            <a:blip r:embed="rId102" cstate="print"/>
            <a:stretch>
              <a:fillRect/>
            </a:stretch>
          </p:blipFill>
          <p:spPr>
            <a:xfrm>
              <a:off x="5045741" y="6236959"/>
              <a:ext cx="257846" cy="83021"/>
            </a:xfrm>
            <a:prstGeom prst="rect">
              <a:avLst/>
            </a:prstGeom>
          </p:spPr>
        </p:pic>
        <p:pic>
          <p:nvPicPr>
            <p:cNvPr id="115" name="object 131">
              <a:extLst>
                <a:ext uri="{FF2B5EF4-FFF2-40B4-BE49-F238E27FC236}">
                  <a16:creationId xmlns:a16="http://schemas.microsoft.com/office/drawing/2014/main" id="{82C509E8-43AF-0C55-9EE9-7C796CF028DF}"/>
                </a:ext>
              </a:extLst>
            </p:cNvPr>
            <p:cNvPicPr/>
            <p:nvPr/>
          </p:nvPicPr>
          <p:blipFill>
            <a:blip r:embed="rId103" cstate="print"/>
            <a:stretch>
              <a:fillRect/>
            </a:stretch>
          </p:blipFill>
          <p:spPr>
            <a:xfrm>
              <a:off x="4299343" y="6252934"/>
              <a:ext cx="283387" cy="51080"/>
            </a:xfrm>
            <a:prstGeom prst="rect">
              <a:avLst/>
            </a:prstGeom>
          </p:spPr>
        </p:pic>
        <p:pic>
          <p:nvPicPr>
            <p:cNvPr id="116" name="object 132">
              <a:extLst>
                <a:ext uri="{FF2B5EF4-FFF2-40B4-BE49-F238E27FC236}">
                  <a16:creationId xmlns:a16="http://schemas.microsoft.com/office/drawing/2014/main" id="{97E77F8E-F4A1-4221-D04B-582809B54C17}"/>
                </a:ext>
              </a:extLst>
            </p:cNvPr>
            <p:cNvPicPr/>
            <p:nvPr/>
          </p:nvPicPr>
          <p:blipFill>
            <a:blip r:embed="rId104" cstate="print"/>
            <a:stretch>
              <a:fillRect/>
            </a:stretch>
          </p:blipFill>
          <p:spPr>
            <a:xfrm>
              <a:off x="5193423" y="6117221"/>
              <a:ext cx="276999" cy="106959"/>
            </a:xfrm>
            <a:prstGeom prst="rect">
              <a:avLst/>
            </a:prstGeom>
          </p:spPr>
        </p:pic>
        <p:pic>
          <p:nvPicPr>
            <p:cNvPr id="117" name="object 133">
              <a:extLst>
                <a:ext uri="{FF2B5EF4-FFF2-40B4-BE49-F238E27FC236}">
                  <a16:creationId xmlns:a16="http://schemas.microsoft.com/office/drawing/2014/main" id="{FC6AC58D-F344-F82D-B93E-71D05D35DAEC}"/>
                </a:ext>
              </a:extLst>
            </p:cNvPr>
            <p:cNvPicPr/>
            <p:nvPr/>
          </p:nvPicPr>
          <p:blipFill>
            <a:blip r:embed="rId105" cstate="print"/>
            <a:stretch>
              <a:fillRect/>
            </a:stretch>
          </p:blipFill>
          <p:spPr>
            <a:xfrm>
              <a:off x="5535891" y="6117221"/>
              <a:ext cx="223516" cy="106959"/>
            </a:xfrm>
            <a:prstGeom prst="rect">
              <a:avLst/>
            </a:prstGeom>
          </p:spPr>
        </p:pic>
        <p:pic>
          <p:nvPicPr>
            <p:cNvPr id="118" name="object 134">
              <a:extLst>
                <a:ext uri="{FF2B5EF4-FFF2-40B4-BE49-F238E27FC236}">
                  <a16:creationId xmlns:a16="http://schemas.microsoft.com/office/drawing/2014/main" id="{9911BA23-D099-7A66-98D3-7CC02B7D2A75}"/>
                </a:ext>
              </a:extLst>
            </p:cNvPr>
            <p:cNvPicPr/>
            <p:nvPr/>
          </p:nvPicPr>
          <p:blipFill>
            <a:blip r:embed="rId106" cstate="print"/>
            <a:stretch>
              <a:fillRect/>
            </a:stretch>
          </p:blipFill>
          <p:spPr>
            <a:xfrm>
              <a:off x="5824867" y="6134778"/>
              <a:ext cx="255451" cy="71845"/>
            </a:xfrm>
            <a:prstGeom prst="rect">
              <a:avLst/>
            </a:prstGeom>
          </p:spPr>
        </p:pic>
        <p:pic>
          <p:nvPicPr>
            <p:cNvPr id="119" name="object 135">
              <a:extLst>
                <a:ext uri="{FF2B5EF4-FFF2-40B4-BE49-F238E27FC236}">
                  <a16:creationId xmlns:a16="http://schemas.microsoft.com/office/drawing/2014/main" id="{6BD9ED71-B6B2-9341-FB62-F07A106DAD1E}"/>
                </a:ext>
              </a:extLst>
            </p:cNvPr>
            <p:cNvPicPr/>
            <p:nvPr/>
          </p:nvPicPr>
          <p:blipFill>
            <a:blip r:embed="rId107" cstate="print"/>
            <a:stretch>
              <a:fillRect/>
            </a:stretch>
          </p:blipFill>
          <p:spPr>
            <a:xfrm>
              <a:off x="4803860" y="6132383"/>
              <a:ext cx="324103" cy="76635"/>
            </a:xfrm>
            <a:prstGeom prst="rect">
              <a:avLst/>
            </a:prstGeom>
          </p:spPr>
        </p:pic>
        <p:pic>
          <p:nvPicPr>
            <p:cNvPr id="120" name="object 136">
              <a:extLst>
                <a:ext uri="{FF2B5EF4-FFF2-40B4-BE49-F238E27FC236}">
                  <a16:creationId xmlns:a16="http://schemas.microsoft.com/office/drawing/2014/main" id="{AE2B077E-AF89-CB0C-FB1B-224F1719BD5A}"/>
                </a:ext>
              </a:extLst>
            </p:cNvPr>
            <p:cNvPicPr/>
            <p:nvPr/>
          </p:nvPicPr>
          <p:blipFill>
            <a:blip r:embed="rId108" cstate="print"/>
            <a:stretch>
              <a:fillRect/>
            </a:stretch>
          </p:blipFill>
          <p:spPr>
            <a:xfrm>
              <a:off x="4506899" y="6128397"/>
              <a:ext cx="231501" cy="85410"/>
            </a:xfrm>
            <a:prstGeom prst="rect">
              <a:avLst/>
            </a:prstGeom>
          </p:spPr>
        </p:pic>
        <p:pic>
          <p:nvPicPr>
            <p:cNvPr id="121" name="object 137">
              <a:extLst>
                <a:ext uri="{FF2B5EF4-FFF2-40B4-BE49-F238E27FC236}">
                  <a16:creationId xmlns:a16="http://schemas.microsoft.com/office/drawing/2014/main" id="{B5DAEACC-818A-4499-7A20-4FD2E2D6FCF8}"/>
                </a:ext>
              </a:extLst>
            </p:cNvPr>
            <p:cNvPicPr/>
            <p:nvPr/>
          </p:nvPicPr>
          <p:blipFill>
            <a:blip r:embed="rId109" cstate="print"/>
            <a:stretch>
              <a:fillRect/>
            </a:stretch>
          </p:blipFill>
          <p:spPr>
            <a:xfrm>
              <a:off x="4305731" y="6136386"/>
              <a:ext cx="135706" cy="68641"/>
            </a:xfrm>
            <a:prstGeom prst="rect">
              <a:avLst/>
            </a:prstGeom>
          </p:spPr>
        </p:pic>
        <p:pic>
          <p:nvPicPr>
            <p:cNvPr id="122" name="object 138">
              <a:extLst>
                <a:ext uri="{FF2B5EF4-FFF2-40B4-BE49-F238E27FC236}">
                  <a16:creationId xmlns:a16="http://schemas.microsoft.com/office/drawing/2014/main" id="{8857F1B5-FDE0-F628-C608-F0343D335C1C}"/>
                </a:ext>
              </a:extLst>
            </p:cNvPr>
            <p:cNvPicPr/>
            <p:nvPr/>
          </p:nvPicPr>
          <p:blipFill>
            <a:blip r:embed="rId110" cstate="print"/>
            <a:stretch>
              <a:fillRect/>
            </a:stretch>
          </p:blipFill>
          <p:spPr>
            <a:xfrm>
              <a:off x="3807600" y="6229774"/>
              <a:ext cx="328891" cy="84602"/>
            </a:xfrm>
            <a:prstGeom prst="rect">
              <a:avLst/>
            </a:prstGeom>
          </p:spPr>
        </p:pic>
        <p:pic>
          <p:nvPicPr>
            <p:cNvPr id="123" name="object 139">
              <a:extLst>
                <a:ext uri="{FF2B5EF4-FFF2-40B4-BE49-F238E27FC236}">
                  <a16:creationId xmlns:a16="http://schemas.microsoft.com/office/drawing/2014/main" id="{CB4824DA-AE03-5B7B-D7AC-84FD2D882586}"/>
                </a:ext>
              </a:extLst>
            </p:cNvPr>
            <p:cNvPicPr/>
            <p:nvPr/>
          </p:nvPicPr>
          <p:blipFill>
            <a:blip r:embed="rId111" cstate="print"/>
            <a:stretch>
              <a:fillRect/>
            </a:stretch>
          </p:blipFill>
          <p:spPr>
            <a:xfrm>
              <a:off x="3323040" y="6240152"/>
              <a:ext cx="344061" cy="64661"/>
            </a:xfrm>
            <a:prstGeom prst="rect">
              <a:avLst/>
            </a:prstGeom>
          </p:spPr>
        </p:pic>
        <p:pic>
          <p:nvPicPr>
            <p:cNvPr id="124" name="object 140">
              <a:extLst>
                <a:ext uri="{FF2B5EF4-FFF2-40B4-BE49-F238E27FC236}">
                  <a16:creationId xmlns:a16="http://schemas.microsoft.com/office/drawing/2014/main" id="{5DEE8226-3AAF-3A63-E0C6-63259786B41C}"/>
                </a:ext>
              </a:extLst>
            </p:cNvPr>
            <p:cNvPicPr/>
            <p:nvPr/>
          </p:nvPicPr>
          <p:blipFill>
            <a:blip r:embed="rId112" cstate="print"/>
            <a:stretch>
              <a:fillRect/>
            </a:stretch>
          </p:blipFill>
          <p:spPr>
            <a:xfrm>
              <a:off x="2796970" y="6242547"/>
              <a:ext cx="385571" cy="59073"/>
            </a:xfrm>
            <a:prstGeom prst="rect">
              <a:avLst/>
            </a:prstGeom>
          </p:spPr>
        </p:pic>
        <p:pic>
          <p:nvPicPr>
            <p:cNvPr id="125" name="object 141">
              <a:extLst>
                <a:ext uri="{FF2B5EF4-FFF2-40B4-BE49-F238E27FC236}">
                  <a16:creationId xmlns:a16="http://schemas.microsoft.com/office/drawing/2014/main" id="{59A2A6C5-C45F-2398-15EB-9C615E486488}"/>
                </a:ext>
              </a:extLst>
            </p:cNvPr>
            <p:cNvPicPr/>
            <p:nvPr/>
          </p:nvPicPr>
          <p:blipFill>
            <a:blip r:embed="rId113" cstate="print"/>
            <a:stretch>
              <a:fillRect/>
            </a:stretch>
          </p:blipFill>
          <p:spPr>
            <a:xfrm>
              <a:off x="2341956" y="6228181"/>
              <a:ext cx="314502" cy="87807"/>
            </a:xfrm>
            <a:prstGeom prst="rect">
              <a:avLst/>
            </a:prstGeom>
          </p:spPr>
        </p:pic>
        <p:pic>
          <p:nvPicPr>
            <p:cNvPr id="126" name="object 142">
              <a:extLst>
                <a:ext uri="{FF2B5EF4-FFF2-40B4-BE49-F238E27FC236}">
                  <a16:creationId xmlns:a16="http://schemas.microsoft.com/office/drawing/2014/main" id="{29E407EF-6932-00D7-B9B1-908AA9315F72}"/>
                </a:ext>
              </a:extLst>
            </p:cNvPr>
            <p:cNvPicPr/>
            <p:nvPr/>
          </p:nvPicPr>
          <p:blipFill>
            <a:blip r:embed="rId114" cstate="print"/>
            <a:stretch>
              <a:fillRect/>
            </a:stretch>
          </p:blipFill>
          <p:spPr>
            <a:xfrm>
              <a:off x="3908183" y="6117216"/>
              <a:ext cx="228309" cy="88609"/>
            </a:xfrm>
            <a:prstGeom prst="rect">
              <a:avLst/>
            </a:prstGeom>
          </p:spPr>
        </p:pic>
        <p:pic>
          <p:nvPicPr>
            <p:cNvPr id="127" name="object 143">
              <a:extLst>
                <a:ext uri="{FF2B5EF4-FFF2-40B4-BE49-F238E27FC236}">
                  <a16:creationId xmlns:a16="http://schemas.microsoft.com/office/drawing/2014/main" id="{9E8AA9C6-BD26-2FDA-8571-88E61A949788}"/>
                </a:ext>
              </a:extLst>
            </p:cNvPr>
            <p:cNvPicPr/>
            <p:nvPr/>
          </p:nvPicPr>
          <p:blipFill>
            <a:blip r:embed="rId115" cstate="print"/>
            <a:stretch>
              <a:fillRect/>
            </a:stretch>
          </p:blipFill>
          <p:spPr>
            <a:xfrm>
              <a:off x="3544164" y="6122804"/>
              <a:ext cx="282593" cy="75038"/>
            </a:xfrm>
            <a:prstGeom prst="rect">
              <a:avLst/>
            </a:prstGeom>
          </p:spPr>
        </p:pic>
        <p:pic>
          <p:nvPicPr>
            <p:cNvPr id="128" name="object 144">
              <a:extLst>
                <a:ext uri="{FF2B5EF4-FFF2-40B4-BE49-F238E27FC236}">
                  <a16:creationId xmlns:a16="http://schemas.microsoft.com/office/drawing/2014/main" id="{29440FC4-03CD-3EDC-AE7F-93CA054C376A}"/>
                </a:ext>
              </a:extLst>
            </p:cNvPr>
            <p:cNvPicPr/>
            <p:nvPr/>
          </p:nvPicPr>
          <p:blipFill>
            <a:blip r:embed="rId116" cstate="print"/>
            <a:stretch>
              <a:fillRect/>
            </a:stretch>
          </p:blipFill>
          <p:spPr>
            <a:xfrm>
              <a:off x="3259177" y="6123602"/>
              <a:ext cx="203562" cy="80626"/>
            </a:xfrm>
            <a:prstGeom prst="rect">
              <a:avLst/>
            </a:prstGeom>
          </p:spPr>
        </p:pic>
        <p:pic>
          <p:nvPicPr>
            <p:cNvPr id="129" name="object 145">
              <a:extLst>
                <a:ext uri="{FF2B5EF4-FFF2-40B4-BE49-F238E27FC236}">
                  <a16:creationId xmlns:a16="http://schemas.microsoft.com/office/drawing/2014/main" id="{A0A58E86-E12D-9C98-B722-3DAB6A4A59A4}"/>
                </a:ext>
              </a:extLst>
            </p:cNvPr>
            <p:cNvPicPr/>
            <p:nvPr/>
          </p:nvPicPr>
          <p:blipFill>
            <a:blip r:embed="rId117" cstate="print"/>
            <a:stretch>
              <a:fillRect/>
            </a:stretch>
          </p:blipFill>
          <p:spPr>
            <a:xfrm>
              <a:off x="2976584" y="6121207"/>
              <a:ext cx="200369" cy="87811"/>
            </a:xfrm>
            <a:prstGeom prst="rect">
              <a:avLst/>
            </a:prstGeom>
          </p:spPr>
        </p:pic>
        <p:pic>
          <p:nvPicPr>
            <p:cNvPr id="130" name="object 146">
              <a:extLst>
                <a:ext uri="{FF2B5EF4-FFF2-40B4-BE49-F238E27FC236}">
                  <a16:creationId xmlns:a16="http://schemas.microsoft.com/office/drawing/2014/main" id="{86AE6664-6B5C-0834-D589-2AB4253F0AC2}"/>
                </a:ext>
              </a:extLst>
            </p:cNvPr>
            <p:cNvPicPr/>
            <p:nvPr/>
          </p:nvPicPr>
          <p:blipFill>
            <a:blip r:embed="rId118" cstate="print"/>
            <a:stretch>
              <a:fillRect/>
            </a:stretch>
          </p:blipFill>
          <p:spPr>
            <a:xfrm>
              <a:off x="2659665" y="6122804"/>
              <a:ext cx="235494" cy="82223"/>
            </a:xfrm>
            <a:prstGeom prst="rect">
              <a:avLst/>
            </a:prstGeom>
          </p:spPr>
        </p:pic>
        <p:pic>
          <p:nvPicPr>
            <p:cNvPr id="131" name="object 147">
              <a:extLst>
                <a:ext uri="{FF2B5EF4-FFF2-40B4-BE49-F238E27FC236}">
                  <a16:creationId xmlns:a16="http://schemas.microsoft.com/office/drawing/2014/main" id="{D1371D07-E3E5-DF07-2E30-B31343639FFC}"/>
                </a:ext>
              </a:extLst>
            </p:cNvPr>
            <p:cNvPicPr/>
            <p:nvPr/>
          </p:nvPicPr>
          <p:blipFill>
            <a:blip r:embed="rId119" cstate="print"/>
            <a:stretch>
              <a:fillRect/>
            </a:stretch>
          </p:blipFill>
          <p:spPr>
            <a:xfrm>
              <a:off x="2341947" y="6122005"/>
              <a:ext cx="236292" cy="87811"/>
            </a:xfrm>
            <a:prstGeom prst="rect">
              <a:avLst/>
            </a:prstGeom>
          </p:spPr>
        </p:pic>
        <p:sp>
          <p:nvSpPr>
            <p:cNvPr id="132" name="object 148">
              <a:extLst>
                <a:ext uri="{FF2B5EF4-FFF2-40B4-BE49-F238E27FC236}">
                  <a16:creationId xmlns:a16="http://schemas.microsoft.com/office/drawing/2014/main" id="{04D5BEB1-AFAC-CA6E-C287-A30A64D9AE02}"/>
                </a:ext>
              </a:extLst>
            </p:cNvPr>
            <p:cNvSpPr/>
            <p:nvPr/>
          </p:nvSpPr>
          <p:spPr>
            <a:xfrm>
              <a:off x="2326341" y="5583646"/>
              <a:ext cx="4445" cy="4445"/>
            </a:xfrm>
            <a:custGeom>
              <a:avLst/>
              <a:gdLst/>
              <a:ahLst/>
              <a:cxnLst/>
              <a:rect l="l" t="t" r="r" b="b"/>
              <a:pathLst>
                <a:path w="4444" h="4445">
                  <a:moveTo>
                    <a:pt x="0" y="1911"/>
                  </a:moveTo>
                  <a:lnTo>
                    <a:pt x="559" y="559"/>
                  </a:lnTo>
                  <a:lnTo>
                    <a:pt x="1911" y="0"/>
                  </a:lnTo>
                  <a:lnTo>
                    <a:pt x="3262" y="559"/>
                  </a:lnTo>
                  <a:lnTo>
                    <a:pt x="3822" y="1911"/>
                  </a:lnTo>
                  <a:lnTo>
                    <a:pt x="3262" y="3262"/>
                  </a:lnTo>
                  <a:lnTo>
                    <a:pt x="1911" y="3822"/>
                  </a:lnTo>
                  <a:lnTo>
                    <a:pt x="559" y="3262"/>
                  </a:lnTo>
                  <a:lnTo>
                    <a:pt x="0" y="1911"/>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 name="object 149">
              <a:extLst>
                <a:ext uri="{FF2B5EF4-FFF2-40B4-BE49-F238E27FC236}">
                  <a16:creationId xmlns:a16="http://schemas.microsoft.com/office/drawing/2014/main" id="{515B977A-0E7E-4BBC-C474-510484285077}"/>
                </a:ext>
              </a:extLst>
            </p:cNvPr>
            <p:cNvSpPr/>
            <p:nvPr/>
          </p:nvSpPr>
          <p:spPr>
            <a:xfrm>
              <a:off x="2335888" y="5585557"/>
              <a:ext cx="3760470" cy="0"/>
            </a:xfrm>
            <a:custGeom>
              <a:avLst/>
              <a:gdLst/>
              <a:ahLst/>
              <a:cxnLst/>
              <a:rect l="l" t="t" r="r" b="b"/>
              <a:pathLst>
                <a:path w="3760470">
                  <a:moveTo>
                    <a:pt x="0" y="0"/>
                  </a:moveTo>
                  <a:lnTo>
                    <a:pt x="3759974" y="0"/>
                  </a:lnTo>
                </a:path>
              </a:pathLst>
            </a:custGeom>
            <a:ln w="3822">
              <a:solidFill>
                <a:srgbClr val="231F20"/>
              </a:solidFill>
              <a:prstDash val="dot"/>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4" name="object 150">
              <a:extLst>
                <a:ext uri="{FF2B5EF4-FFF2-40B4-BE49-F238E27FC236}">
                  <a16:creationId xmlns:a16="http://schemas.microsoft.com/office/drawing/2014/main" id="{34BB2FCA-F91A-4D5B-6511-B5E6E333BAFC}"/>
                </a:ext>
              </a:extLst>
            </p:cNvPr>
            <p:cNvSpPr/>
            <p:nvPr/>
          </p:nvSpPr>
          <p:spPr>
            <a:xfrm>
              <a:off x="2326335" y="5583656"/>
              <a:ext cx="3775710" cy="500380"/>
            </a:xfrm>
            <a:custGeom>
              <a:avLst/>
              <a:gdLst/>
              <a:ahLst/>
              <a:cxnLst/>
              <a:rect l="l" t="t" r="r" b="b"/>
              <a:pathLst>
                <a:path w="3775710" h="500379">
                  <a:moveTo>
                    <a:pt x="3822" y="498436"/>
                  </a:moveTo>
                  <a:lnTo>
                    <a:pt x="3263" y="497090"/>
                  </a:lnTo>
                  <a:lnTo>
                    <a:pt x="1917" y="496531"/>
                  </a:lnTo>
                  <a:lnTo>
                    <a:pt x="558" y="497090"/>
                  </a:lnTo>
                  <a:lnTo>
                    <a:pt x="0" y="498436"/>
                  </a:lnTo>
                  <a:lnTo>
                    <a:pt x="558" y="499795"/>
                  </a:lnTo>
                  <a:lnTo>
                    <a:pt x="1917" y="500354"/>
                  </a:lnTo>
                  <a:lnTo>
                    <a:pt x="3263" y="499795"/>
                  </a:lnTo>
                  <a:lnTo>
                    <a:pt x="3822" y="498436"/>
                  </a:lnTo>
                  <a:close/>
                </a:path>
                <a:path w="3775710" h="500379">
                  <a:moveTo>
                    <a:pt x="3775252" y="1905"/>
                  </a:moveTo>
                  <a:lnTo>
                    <a:pt x="3774694" y="558"/>
                  </a:lnTo>
                  <a:lnTo>
                    <a:pt x="3773335" y="0"/>
                  </a:lnTo>
                  <a:lnTo>
                    <a:pt x="3771989" y="558"/>
                  </a:lnTo>
                  <a:lnTo>
                    <a:pt x="3771430" y="1905"/>
                  </a:lnTo>
                  <a:lnTo>
                    <a:pt x="3771989" y="3263"/>
                  </a:lnTo>
                  <a:lnTo>
                    <a:pt x="3773335" y="3822"/>
                  </a:lnTo>
                  <a:lnTo>
                    <a:pt x="3774694" y="3263"/>
                  </a:lnTo>
                  <a:lnTo>
                    <a:pt x="3775252" y="1905"/>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5" name="object 151">
              <a:extLst>
                <a:ext uri="{FF2B5EF4-FFF2-40B4-BE49-F238E27FC236}">
                  <a16:creationId xmlns:a16="http://schemas.microsoft.com/office/drawing/2014/main" id="{8244DA0D-B375-7886-1439-3F3350778516}"/>
                </a:ext>
              </a:extLst>
            </p:cNvPr>
            <p:cNvSpPr/>
            <p:nvPr/>
          </p:nvSpPr>
          <p:spPr>
            <a:xfrm>
              <a:off x="2335888" y="6082091"/>
              <a:ext cx="3760470" cy="0"/>
            </a:xfrm>
            <a:custGeom>
              <a:avLst/>
              <a:gdLst/>
              <a:ahLst/>
              <a:cxnLst/>
              <a:rect l="l" t="t" r="r" b="b"/>
              <a:pathLst>
                <a:path w="3760470">
                  <a:moveTo>
                    <a:pt x="0" y="0"/>
                  </a:moveTo>
                  <a:lnTo>
                    <a:pt x="3759974" y="0"/>
                  </a:lnTo>
                </a:path>
              </a:pathLst>
            </a:custGeom>
            <a:ln w="3822">
              <a:solidFill>
                <a:srgbClr val="231F20"/>
              </a:solidFill>
              <a:prstDash val="dot"/>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6" name="object 152">
              <a:extLst>
                <a:ext uri="{FF2B5EF4-FFF2-40B4-BE49-F238E27FC236}">
                  <a16:creationId xmlns:a16="http://schemas.microsoft.com/office/drawing/2014/main" id="{605C88F2-ADBC-E4DE-513F-07DCE5BD2736}"/>
                </a:ext>
              </a:extLst>
            </p:cNvPr>
            <p:cNvSpPr/>
            <p:nvPr/>
          </p:nvSpPr>
          <p:spPr>
            <a:xfrm>
              <a:off x="2326335" y="6080188"/>
              <a:ext cx="3775710" cy="264160"/>
            </a:xfrm>
            <a:custGeom>
              <a:avLst/>
              <a:gdLst/>
              <a:ahLst/>
              <a:cxnLst/>
              <a:rect l="l" t="t" r="r" b="b"/>
              <a:pathLst>
                <a:path w="3775710" h="264160">
                  <a:moveTo>
                    <a:pt x="3822" y="262153"/>
                  </a:moveTo>
                  <a:lnTo>
                    <a:pt x="3263" y="260794"/>
                  </a:lnTo>
                  <a:lnTo>
                    <a:pt x="1917" y="260235"/>
                  </a:lnTo>
                  <a:lnTo>
                    <a:pt x="558" y="260794"/>
                  </a:lnTo>
                  <a:lnTo>
                    <a:pt x="0" y="262153"/>
                  </a:lnTo>
                  <a:lnTo>
                    <a:pt x="558" y="263499"/>
                  </a:lnTo>
                  <a:lnTo>
                    <a:pt x="1917" y="264058"/>
                  </a:lnTo>
                  <a:lnTo>
                    <a:pt x="3263" y="263499"/>
                  </a:lnTo>
                  <a:lnTo>
                    <a:pt x="3822" y="262153"/>
                  </a:lnTo>
                  <a:close/>
                </a:path>
                <a:path w="3775710" h="264160">
                  <a:moveTo>
                    <a:pt x="3775252" y="1905"/>
                  </a:moveTo>
                  <a:lnTo>
                    <a:pt x="3774694" y="558"/>
                  </a:lnTo>
                  <a:lnTo>
                    <a:pt x="3773335" y="0"/>
                  </a:lnTo>
                  <a:lnTo>
                    <a:pt x="3771989" y="558"/>
                  </a:lnTo>
                  <a:lnTo>
                    <a:pt x="3771430" y="1905"/>
                  </a:lnTo>
                  <a:lnTo>
                    <a:pt x="3771989" y="3263"/>
                  </a:lnTo>
                  <a:lnTo>
                    <a:pt x="3773335" y="3822"/>
                  </a:lnTo>
                  <a:lnTo>
                    <a:pt x="3774694" y="3263"/>
                  </a:lnTo>
                  <a:lnTo>
                    <a:pt x="3775252" y="1905"/>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7" name="object 153">
              <a:extLst>
                <a:ext uri="{FF2B5EF4-FFF2-40B4-BE49-F238E27FC236}">
                  <a16:creationId xmlns:a16="http://schemas.microsoft.com/office/drawing/2014/main" id="{EABD01B9-C7FF-47B6-1DCB-47550BB399F9}"/>
                </a:ext>
              </a:extLst>
            </p:cNvPr>
            <p:cNvSpPr/>
            <p:nvPr/>
          </p:nvSpPr>
          <p:spPr>
            <a:xfrm>
              <a:off x="2335888" y="6342333"/>
              <a:ext cx="3760470" cy="0"/>
            </a:xfrm>
            <a:custGeom>
              <a:avLst/>
              <a:gdLst/>
              <a:ahLst/>
              <a:cxnLst/>
              <a:rect l="l" t="t" r="r" b="b"/>
              <a:pathLst>
                <a:path w="3760470">
                  <a:moveTo>
                    <a:pt x="0" y="0"/>
                  </a:moveTo>
                  <a:lnTo>
                    <a:pt x="3759974" y="0"/>
                  </a:lnTo>
                </a:path>
              </a:pathLst>
            </a:custGeom>
            <a:ln w="3822">
              <a:solidFill>
                <a:srgbClr val="231F20"/>
              </a:solidFill>
              <a:prstDash val="dot"/>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8" name="object 154">
              <a:extLst>
                <a:ext uri="{FF2B5EF4-FFF2-40B4-BE49-F238E27FC236}">
                  <a16:creationId xmlns:a16="http://schemas.microsoft.com/office/drawing/2014/main" id="{A718D942-81B8-8318-EBEC-089368546B19}"/>
                </a:ext>
              </a:extLst>
            </p:cNvPr>
            <p:cNvSpPr/>
            <p:nvPr/>
          </p:nvSpPr>
          <p:spPr>
            <a:xfrm>
              <a:off x="6097770" y="6340421"/>
              <a:ext cx="4445" cy="4445"/>
            </a:xfrm>
            <a:custGeom>
              <a:avLst/>
              <a:gdLst/>
              <a:ahLst/>
              <a:cxnLst/>
              <a:rect l="l" t="t" r="r" b="b"/>
              <a:pathLst>
                <a:path w="4445" h="4445">
                  <a:moveTo>
                    <a:pt x="0" y="1911"/>
                  </a:moveTo>
                  <a:lnTo>
                    <a:pt x="559" y="559"/>
                  </a:lnTo>
                  <a:lnTo>
                    <a:pt x="1911" y="0"/>
                  </a:lnTo>
                  <a:lnTo>
                    <a:pt x="3262" y="559"/>
                  </a:lnTo>
                  <a:lnTo>
                    <a:pt x="3822" y="1911"/>
                  </a:lnTo>
                  <a:lnTo>
                    <a:pt x="3262" y="3262"/>
                  </a:lnTo>
                  <a:lnTo>
                    <a:pt x="1911" y="3822"/>
                  </a:lnTo>
                  <a:lnTo>
                    <a:pt x="559" y="3262"/>
                  </a:lnTo>
                  <a:lnTo>
                    <a:pt x="0" y="1911"/>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139" name="object 155">
              <a:extLst>
                <a:ext uri="{FF2B5EF4-FFF2-40B4-BE49-F238E27FC236}">
                  <a16:creationId xmlns:a16="http://schemas.microsoft.com/office/drawing/2014/main" id="{7FAACAA1-1323-D2B6-1AEC-18EBB5718927}"/>
                </a:ext>
              </a:extLst>
            </p:cNvPr>
            <p:cNvPicPr/>
            <p:nvPr/>
          </p:nvPicPr>
          <p:blipFill>
            <a:blip r:embed="rId120" cstate="print"/>
            <a:stretch>
              <a:fillRect/>
            </a:stretch>
          </p:blipFill>
          <p:spPr>
            <a:xfrm>
              <a:off x="5112804" y="5034740"/>
              <a:ext cx="1012219" cy="537232"/>
            </a:xfrm>
            <a:prstGeom prst="rect">
              <a:avLst/>
            </a:prstGeom>
          </p:spPr>
        </p:pic>
      </p:grpSp>
      <p:pic>
        <p:nvPicPr>
          <p:cNvPr id="140" name="図 139">
            <a:extLst>
              <a:ext uri="{FF2B5EF4-FFF2-40B4-BE49-F238E27FC236}">
                <a16:creationId xmlns:a16="http://schemas.microsoft.com/office/drawing/2014/main" id="{0FB3D3FC-1349-3F86-FC97-7F30445E5D22}"/>
              </a:ext>
            </a:extLst>
          </p:cNvPr>
          <p:cNvPicPr>
            <a:picLocks noChangeAspect="1"/>
          </p:cNvPicPr>
          <p:nvPr/>
        </p:nvPicPr>
        <p:blipFill>
          <a:blip r:embed="rId121">
            <a:extLst>
              <a:ext uri="{28A0092B-C50C-407E-A947-70E740481C1C}">
                <a14:useLocalDpi xmlns:a14="http://schemas.microsoft.com/office/drawing/2010/main" val="0"/>
              </a:ext>
            </a:extLst>
          </a:blip>
          <a:stretch>
            <a:fillRect/>
          </a:stretch>
        </p:blipFill>
        <p:spPr>
          <a:xfrm>
            <a:off x="8744750" y="1587830"/>
            <a:ext cx="622300" cy="1257300"/>
          </a:xfrm>
          <a:prstGeom prst="rect">
            <a:avLst/>
          </a:prstGeom>
        </p:spPr>
      </p:pic>
      <p:pic>
        <p:nvPicPr>
          <p:cNvPr id="141" name="図 140">
            <a:extLst>
              <a:ext uri="{FF2B5EF4-FFF2-40B4-BE49-F238E27FC236}">
                <a16:creationId xmlns:a16="http://schemas.microsoft.com/office/drawing/2014/main" id="{AD73F9C1-724D-79A9-D89E-BF097FBF6E4F}"/>
              </a:ext>
            </a:extLst>
          </p:cNvPr>
          <p:cNvPicPr>
            <a:picLocks noChangeAspect="1"/>
          </p:cNvPicPr>
          <p:nvPr/>
        </p:nvPicPr>
        <p:blipFill>
          <a:blip r:embed="rId122">
            <a:extLst>
              <a:ext uri="{28A0092B-C50C-407E-A947-70E740481C1C}">
                <a14:useLocalDpi xmlns:a14="http://schemas.microsoft.com/office/drawing/2010/main" val="0"/>
              </a:ext>
            </a:extLst>
          </a:blip>
          <a:stretch>
            <a:fillRect/>
          </a:stretch>
        </p:blipFill>
        <p:spPr>
          <a:xfrm>
            <a:off x="6314656" y="1600315"/>
            <a:ext cx="2197100" cy="1257300"/>
          </a:xfrm>
          <a:prstGeom prst="rect">
            <a:avLst/>
          </a:prstGeom>
        </p:spPr>
      </p:pic>
      <p:pic>
        <p:nvPicPr>
          <p:cNvPr id="142" name="グラフィックス 141">
            <a:extLst>
              <a:ext uri="{FF2B5EF4-FFF2-40B4-BE49-F238E27FC236}">
                <a16:creationId xmlns:a16="http://schemas.microsoft.com/office/drawing/2014/main" id="{2373D792-CC62-F654-50A9-D70FE904E64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23"/>
              </a:ext>
            </a:extLst>
          </a:blip>
          <a:stretch>
            <a:fillRect/>
          </a:stretch>
        </p:blipFill>
        <p:spPr>
          <a:xfrm>
            <a:off x="1291862" y="2061825"/>
            <a:ext cx="557403" cy="304038"/>
          </a:xfrm>
          <a:prstGeom prst="rect">
            <a:avLst/>
          </a:prstGeom>
        </p:spPr>
      </p:pic>
      <p:pic>
        <p:nvPicPr>
          <p:cNvPr id="143" name="図 142">
            <a:extLst>
              <a:ext uri="{FF2B5EF4-FFF2-40B4-BE49-F238E27FC236}">
                <a16:creationId xmlns:a16="http://schemas.microsoft.com/office/drawing/2014/main" id="{3B2B9FD9-93F9-3FA3-E4B7-47ADE364462C}"/>
              </a:ext>
            </a:extLst>
          </p:cNvPr>
          <p:cNvPicPr>
            <a:picLocks noChangeAspect="1"/>
          </p:cNvPicPr>
          <p:nvPr/>
        </p:nvPicPr>
        <p:blipFill>
          <a:blip r:embed="rId124">
            <a:extLst>
              <a:ext uri="{28A0092B-C50C-407E-A947-70E740481C1C}">
                <a14:useLocalDpi xmlns:a14="http://schemas.microsoft.com/office/drawing/2010/main" val="0"/>
              </a:ext>
            </a:extLst>
          </a:blip>
          <a:stretch>
            <a:fillRect/>
          </a:stretch>
        </p:blipFill>
        <p:spPr>
          <a:xfrm>
            <a:off x="461963" y="1621001"/>
            <a:ext cx="1257300" cy="12319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図 45" descr="室内, 天井, 床, 壁 が含まれている画像&#10;&#10;非常に高い精度で生成された説明">
            <a:extLst>
              <a:ext uri="{FF2B5EF4-FFF2-40B4-BE49-F238E27FC236}">
                <a16:creationId xmlns:a16="http://schemas.microsoft.com/office/drawing/2014/main" id="{6045D77A-8B91-457D-8273-539D887D2B0A}"/>
              </a:ext>
            </a:extLst>
          </p:cNvPr>
          <p:cNvPicPr>
            <a:picLocks noChangeAspect="1" noChangeArrowheads="1"/>
          </p:cNvPicPr>
          <p:nvPr/>
        </p:nvPicPr>
        <p:blipFill>
          <a:blip r:embed="rId3"/>
          <a:srcRect t="14564" b="19811"/>
          <a:stretch>
            <a:fillRect/>
          </a:stretch>
        </p:blipFill>
        <p:spPr bwMode="auto">
          <a:xfrm>
            <a:off x="2404852" y="685941"/>
            <a:ext cx="7209048" cy="1584000"/>
          </a:xfrm>
          <a:custGeom>
            <a:avLst/>
            <a:gdLst>
              <a:gd name="connsiteX0" fmla="*/ 0 w 3455993"/>
              <a:gd name="connsiteY0" fmla="*/ 0 h 1512000"/>
              <a:gd name="connsiteX1" fmla="*/ 3455993 w 3455993"/>
              <a:gd name="connsiteY1" fmla="*/ 0 h 1512000"/>
              <a:gd name="connsiteX2" fmla="*/ 3455993 w 3455993"/>
              <a:gd name="connsiteY2" fmla="*/ 1512000 h 1512000"/>
              <a:gd name="connsiteX3" fmla="*/ 0 w 3455993"/>
              <a:gd name="connsiteY3" fmla="*/ 1512000 h 1512000"/>
            </a:gdLst>
            <a:ahLst/>
            <a:cxnLst>
              <a:cxn ang="0">
                <a:pos x="connsiteX0" y="connsiteY0"/>
              </a:cxn>
              <a:cxn ang="0">
                <a:pos x="connsiteX1" y="connsiteY1"/>
              </a:cxn>
              <a:cxn ang="0">
                <a:pos x="connsiteX2" y="connsiteY2"/>
              </a:cxn>
              <a:cxn ang="0">
                <a:pos x="connsiteX3" y="connsiteY3"/>
              </a:cxn>
            </a:cxnLst>
            <a:rect l="l" t="t" r="r" b="b"/>
            <a:pathLst>
              <a:path w="3455993" h="1512000">
                <a:moveTo>
                  <a:pt x="0" y="0"/>
                </a:moveTo>
                <a:lnTo>
                  <a:pt x="3455993" y="0"/>
                </a:lnTo>
                <a:lnTo>
                  <a:pt x="3455993" y="1512000"/>
                </a:lnTo>
                <a:lnTo>
                  <a:pt x="0" y="1512000"/>
                </a:lnTo>
                <a:close/>
              </a:path>
            </a:pathLst>
          </a:custGeom>
          <a:noFill/>
          <a:ln>
            <a:noFill/>
          </a:ln>
        </p:spPr>
      </p:pic>
      <p:sp>
        <p:nvSpPr>
          <p:cNvPr id="60" name="フリーフォーム: 図形 59">
            <a:extLst>
              <a:ext uri="{FF2B5EF4-FFF2-40B4-BE49-F238E27FC236}">
                <a16:creationId xmlns:a16="http://schemas.microsoft.com/office/drawing/2014/main" id="{E5F03020-83C6-4C54-B5E4-82B109BB3398}"/>
              </a:ext>
            </a:extLst>
          </p:cNvPr>
          <p:cNvSpPr/>
          <p:nvPr/>
        </p:nvSpPr>
        <p:spPr bwMode="auto">
          <a:xfrm>
            <a:off x="2268538" y="676763"/>
            <a:ext cx="7441266" cy="1650512"/>
          </a:xfrm>
          <a:custGeom>
            <a:avLst/>
            <a:gdLst>
              <a:gd name="connsiteX0" fmla="*/ 0 w 3979628"/>
              <a:gd name="connsiteY0" fmla="*/ 0 h 1512000"/>
              <a:gd name="connsiteX1" fmla="*/ 3979628 w 3979628"/>
              <a:gd name="connsiteY1" fmla="*/ 0 h 1512000"/>
              <a:gd name="connsiteX2" fmla="*/ 3979628 w 3979628"/>
              <a:gd name="connsiteY2" fmla="*/ 1512000 h 1512000"/>
              <a:gd name="connsiteX3" fmla="*/ 0 w 3979628"/>
              <a:gd name="connsiteY3" fmla="*/ 1512000 h 1512000"/>
            </a:gdLst>
            <a:ahLst/>
            <a:cxnLst>
              <a:cxn ang="0">
                <a:pos x="connsiteX0" y="connsiteY0"/>
              </a:cxn>
              <a:cxn ang="0">
                <a:pos x="connsiteX1" y="connsiteY1"/>
              </a:cxn>
              <a:cxn ang="0">
                <a:pos x="connsiteX2" y="connsiteY2"/>
              </a:cxn>
              <a:cxn ang="0">
                <a:pos x="connsiteX3" y="connsiteY3"/>
              </a:cxn>
            </a:cxnLst>
            <a:rect l="l" t="t" r="r" b="b"/>
            <a:pathLst>
              <a:path w="3979628" h="1512000">
                <a:moveTo>
                  <a:pt x="0" y="0"/>
                </a:moveTo>
                <a:lnTo>
                  <a:pt x="3979628" y="0"/>
                </a:lnTo>
                <a:lnTo>
                  <a:pt x="3979628" y="1512000"/>
                </a:lnTo>
                <a:lnTo>
                  <a:pt x="0" y="1512000"/>
                </a:lnTo>
                <a:close/>
              </a:path>
            </a:pathLst>
          </a:custGeom>
          <a:gradFill>
            <a:gsLst>
              <a:gs pos="8000">
                <a:srgbClr val="FFFFFF"/>
              </a:gs>
              <a:gs pos="20000">
                <a:srgbClr val="FFFFFF">
                  <a:alpha val="56000"/>
                </a:srgbClr>
              </a:gs>
              <a:gs pos="80000">
                <a:schemeClr val="bg1">
                  <a:alpha val="56000"/>
                </a:schemeClr>
              </a:gs>
              <a:gs pos="92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latin typeface="Meiryo UI" panose="020B0604030504040204" pitchFamily="50" charset="-128"/>
              <a:ea typeface="Meiryo UI" panose="020B0604030504040204" pitchFamily="50" charset="-128"/>
            </a:endParaRPr>
          </a:p>
        </p:txBody>
      </p:sp>
      <p:sp>
        <p:nvSpPr>
          <p:cNvPr id="50" name="テキスト ボックス 49">
            <a:extLst>
              <a:ext uri="{FF2B5EF4-FFF2-40B4-BE49-F238E27FC236}">
                <a16:creationId xmlns:a16="http://schemas.microsoft.com/office/drawing/2014/main" id="{94A79E12-FAFB-40C4-8F89-423105FFA4EA}"/>
              </a:ext>
            </a:extLst>
          </p:cNvPr>
          <p:cNvSpPr txBox="1"/>
          <p:nvPr/>
        </p:nvSpPr>
        <p:spPr>
          <a:xfrm>
            <a:off x="2566253" y="1014418"/>
            <a:ext cx="7143551" cy="1027974"/>
          </a:xfrm>
          <a:prstGeom prst="rect">
            <a:avLst/>
          </a:prstGeom>
          <a:noFill/>
          <a:effectLst/>
        </p:spPr>
        <p:txBody>
          <a:bodyPr wrap="square">
            <a:spAutoFit/>
          </a:bodyPr>
          <a:lstStyle/>
          <a:p>
            <a:pPr algn="ctr">
              <a:lnSpc>
                <a:spcPct val="150000"/>
              </a:lnSpc>
              <a:defRPr/>
            </a:pPr>
            <a:r>
              <a:rPr lang="ja-JP" altLang="en-US"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経営者・役員・医師等の富裕層に該当するビッグデータと累積</a:t>
            </a:r>
            <a:r>
              <a:rPr lang="en-US" altLang="ja-JP"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8,000</a:t>
            </a:r>
            <a:r>
              <a:rPr lang="ja-JP" altLang="en-US"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案件以上の不動産広告掲載実績から得た</a:t>
            </a:r>
            <a:endParaRPr lang="en-US" altLang="ja-JP"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endParaRPr>
          </a:p>
          <a:p>
            <a:pPr algn="ctr">
              <a:lnSpc>
                <a:spcPct val="150000"/>
              </a:lnSpc>
              <a:defRPr/>
            </a:pPr>
            <a:r>
              <a:rPr lang="ja-JP" altLang="en-US"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弊社独自データを利用し、富裕層に対してリーチできるメニューです</a:t>
            </a:r>
            <a:endParaRPr lang="en-US" altLang="ja-JP"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endParaRPr>
          </a:p>
          <a:p>
            <a:pPr algn="ctr">
              <a:lnSpc>
                <a:spcPct val="150000"/>
              </a:lnSpc>
              <a:defRPr/>
            </a:pPr>
            <a:endParaRPr lang="en-US" altLang="ja-JP"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endParaRPr>
          </a:p>
          <a:p>
            <a:pPr algn="ctr">
              <a:lnSpc>
                <a:spcPct val="150000"/>
              </a:lnSpc>
              <a:defRPr/>
            </a:pPr>
            <a:r>
              <a:rPr lang="en-US" altLang="ja-JP"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8,000</a:t>
            </a:r>
            <a:r>
              <a:rPr lang="ja-JP" altLang="en-US"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万円以上の住宅や投資用不動産、高級車などの高額商品や富裕層を対象としたサービスに導入いただいております</a:t>
            </a:r>
          </a:p>
        </p:txBody>
      </p:sp>
      <p:pic>
        <p:nvPicPr>
          <p:cNvPr id="9223" name="図 16">
            <a:extLst>
              <a:ext uri="{FF2B5EF4-FFF2-40B4-BE49-F238E27FC236}">
                <a16:creationId xmlns:a16="http://schemas.microsoft.com/office/drawing/2014/main" id="{040D24D7-B429-476D-B941-D2D9CBACCA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24986"/>
          <a:stretch>
            <a:fillRect/>
          </a:stretch>
        </p:blipFill>
        <p:spPr bwMode="auto">
          <a:xfrm>
            <a:off x="262128" y="1113403"/>
            <a:ext cx="2268537"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2" name="タイトル 1">
            <a:extLst>
              <a:ext uri="{FF2B5EF4-FFF2-40B4-BE49-F238E27FC236}">
                <a16:creationId xmlns:a16="http://schemas.microsoft.com/office/drawing/2014/main" id="{E0E5E280-402C-4FC1-863F-CA60219C392D}"/>
              </a:ext>
            </a:extLst>
          </p:cNvPr>
          <p:cNvSpPr>
            <a:spLocks noGrp="1" noChangeArrowheads="1"/>
          </p:cNvSpPr>
          <p:nvPr>
            <p:ph type="title"/>
          </p:nvPr>
        </p:nvSpPr>
        <p:spPr bwMode="auto">
          <a:xfrm>
            <a:off x="388938" y="288925"/>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72000"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富裕層・エリートリーチ</a:t>
            </a:r>
          </a:p>
        </p:txBody>
      </p:sp>
      <p:sp>
        <p:nvSpPr>
          <p:cNvPr id="54" name="正方形/長方形 53">
            <a:extLst>
              <a:ext uri="{FF2B5EF4-FFF2-40B4-BE49-F238E27FC236}">
                <a16:creationId xmlns:a16="http://schemas.microsoft.com/office/drawing/2014/main" id="{C580767E-92D4-4A13-BEB8-92C9A2710D68}"/>
              </a:ext>
            </a:extLst>
          </p:cNvPr>
          <p:cNvSpPr/>
          <p:nvPr/>
        </p:nvSpPr>
        <p:spPr>
          <a:xfrm>
            <a:off x="388938" y="2657943"/>
            <a:ext cx="9128124" cy="132477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latin typeface="Meiryo UI" panose="020B0604030504040204" pitchFamily="50" charset="-128"/>
              <a:ea typeface="Meiryo UI" panose="020B0604030504040204" pitchFamily="50" charset="-128"/>
            </a:endParaRPr>
          </a:p>
        </p:txBody>
      </p:sp>
      <p:sp>
        <p:nvSpPr>
          <p:cNvPr id="56" name="テキスト ボックス 55">
            <a:extLst>
              <a:ext uri="{FF2B5EF4-FFF2-40B4-BE49-F238E27FC236}">
                <a16:creationId xmlns:a16="http://schemas.microsoft.com/office/drawing/2014/main" id="{4D8968CE-C7A6-4D78-A166-DB2740281A2D}"/>
              </a:ext>
            </a:extLst>
          </p:cNvPr>
          <p:cNvSpPr txBox="1"/>
          <p:nvPr/>
        </p:nvSpPr>
        <p:spPr>
          <a:xfrm>
            <a:off x="486230" y="2668294"/>
            <a:ext cx="2822575" cy="292100"/>
          </a:xfrm>
          <a:prstGeom prst="rect">
            <a:avLst/>
          </a:prstGeom>
          <a:noFill/>
        </p:spPr>
        <p:txBody>
          <a:bodyPr>
            <a:spAutoFit/>
          </a:bodyPr>
          <a:lstStyle/>
          <a:p>
            <a:pPr>
              <a:defRPr/>
            </a:pPr>
            <a:r>
              <a:rPr lang="ja-JP" altLang="en-US" sz="1300" b="1" dirty="0">
                <a:solidFill>
                  <a:schemeClr val="bg1"/>
                </a:solidFill>
                <a:latin typeface="Meiryo UI" panose="020B0604030504040204" pitchFamily="50" charset="-128"/>
                <a:ea typeface="Meiryo UI" panose="020B0604030504040204" pitchFamily="50" charset="-128"/>
                <a:cs typeface="メイリオ" panose="020B0604030504040204" pitchFamily="50" charset="-128"/>
              </a:rPr>
              <a:t>富裕層セグメント</a:t>
            </a:r>
          </a:p>
        </p:txBody>
      </p:sp>
      <p:sp>
        <p:nvSpPr>
          <p:cNvPr id="2" name="object 27">
            <a:extLst>
              <a:ext uri="{FF2B5EF4-FFF2-40B4-BE49-F238E27FC236}">
                <a16:creationId xmlns:a16="http://schemas.microsoft.com/office/drawing/2014/main" id="{229A038E-4240-68A4-852D-75267D9480B9}"/>
              </a:ext>
            </a:extLst>
          </p:cNvPr>
          <p:cNvSpPr txBox="1"/>
          <p:nvPr/>
        </p:nvSpPr>
        <p:spPr>
          <a:xfrm>
            <a:off x="3064784" y="3583503"/>
            <a:ext cx="465455" cy="166712"/>
          </a:xfrm>
          <a:prstGeom prst="rect">
            <a:avLst/>
          </a:prstGeom>
        </p:spPr>
        <p:txBody>
          <a:bodyPr vert="horz" wrap="square" lIns="0" tIns="12700" rIns="0" bIns="0" rtlCol="0">
            <a:spAutoFit/>
          </a:bodyPr>
          <a:lstStyle/>
          <a:p>
            <a:pPr marL="12700">
              <a:spcBef>
                <a:spcPts val="100"/>
              </a:spcBef>
            </a:pPr>
            <a:r>
              <a:rPr sz="1000" b="1" spc="35" dirty="0">
                <a:solidFill>
                  <a:srgbClr val="231F20"/>
                </a:solidFill>
                <a:latin typeface="Meiryo UI" panose="020B0604030504040204" pitchFamily="50" charset="-128"/>
                <a:ea typeface="Meiryo UI" panose="020B0604030504040204" pitchFamily="50" charset="-128"/>
                <a:cs typeface="Yu Gothic"/>
              </a:rPr>
              <a:t>経営者</a:t>
            </a:r>
            <a:endParaRPr sz="1000" dirty="0">
              <a:latin typeface="Meiryo UI" panose="020B0604030504040204" pitchFamily="50" charset="-128"/>
              <a:ea typeface="Meiryo UI" panose="020B0604030504040204" pitchFamily="50" charset="-128"/>
              <a:cs typeface="Yu Gothic"/>
            </a:endParaRPr>
          </a:p>
        </p:txBody>
      </p:sp>
      <p:sp>
        <p:nvSpPr>
          <p:cNvPr id="4" name="object 28">
            <a:extLst>
              <a:ext uri="{FF2B5EF4-FFF2-40B4-BE49-F238E27FC236}">
                <a16:creationId xmlns:a16="http://schemas.microsoft.com/office/drawing/2014/main" id="{E4F796E9-4A1F-16AA-5348-1D4ABC004495}"/>
              </a:ext>
            </a:extLst>
          </p:cNvPr>
          <p:cNvSpPr txBox="1"/>
          <p:nvPr/>
        </p:nvSpPr>
        <p:spPr>
          <a:xfrm>
            <a:off x="4246366" y="3583503"/>
            <a:ext cx="318770" cy="166712"/>
          </a:xfrm>
          <a:prstGeom prst="rect">
            <a:avLst/>
          </a:prstGeom>
        </p:spPr>
        <p:txBody>
          <a:bodyPr vert="horz" wrap="square" lIns="0" tIns="12700" rIns="0" bIns="0" rtlCol="0">
            <a:spAutoFit/>
          </a:bodyPr>
          <a:lstStyle/>
          <a:p>
            <a:pPr marL="12700">
              <a:spcBef>
                <a:spcPts val="100"/>
              </a:spcBef>
            </a:pPr>
            <a:r>
              <a:rPr sz="1000" b="1" spc="30" dirty="0">
                <a:solidFill>
                  <a:srgbClr val="231F20"/>
                </a:solidFill>
                <a:latin typeface="Meiryo UI" panose="020B0604030504040204" pitchFamily="50" charset="-128"/>
                <a:ea typeface="Meiryo UI" panose="020B0604030504040204" pitchFamily="50" charset="-128"/>
                <a:cs typeface="Yu Gothic"/>
              </a:rPr>
              <a:t>役員</a:t>
            </a:r>
            <a:endParaRPr sz="1000" dirty="0">
              <a:latin typeface="Meiryo UI" panose="020B0604030504040204" pitchFamily="50" charset="-128"/>
              <a:ea typeface="Meiryo UI" panose="020B0604030504040204" pitchFamily="50" charset="-128"/>
              <a:cs typeface="Yu Gothic"/>
            </a:endParaRPr>
          </a:p>
        </p:txBody>
      </p:sp>
      <p:sp>
        <p:nvSpPr>
          <p:cNvPr id="5" name="object 29">
            <a:extLst>
              <a:ext uri="{FF2B5EF4-FFF2-40B4-BE49-F238E27FC236}">
                <a16:creationId xmlns:a16="http://schemas.microsoft.com/office/drawing/2014/main" id="{1EC02188-9636-E920-9AD7-D3C91B8C27DD}"/>
              </a:ext>
            </a:extLst>
          </p:cNvPr>
          <p:cNvSpPr txBox="1"/>
          <p:nvPr/>
        </p:nvSpPr>
        <p:spPr>
          <a:xfrm>
            <a:off x="5354606" y="3583503"/>
            <a:ext cx="318770" cy="166712"/>
          </a:xfrm>
          <a:prstGeom prst="rect">
            <a:avLst/>
          </a:prstGeom>
        </p:spPr>
        <p:txBody>
          <a:bodyPr vert="horz" wrap="square" lIns="0" tIns="12700" rIns="0" bIns="0" rtlCol="0">
            <a:spAutoFit/>
          </a:bodyPr>
          <a:lstStyle/>
          <a:p>
            <a:pPr marL="12700">
              <a:spcBef>
                <a:spcPts val="100"/>
              </a:spcBef>
            </a:pPr>
            <a:r>
              <a:rPr sz="1000" b="1" spc="30" dirty="0">
                <a:solidFill>
                  <a:srgbClr val="231F20"/>
                </a:solidFill>
                <a:latin typeface="Meiryo UI" panose="020B0604030504040204" pitchFamily="50" charset="-128"/>
                <a:ea typeface="Meiryo UI" panose="020B0604030504040204" pitchFamily="50" charset="-128"/>
                <a:cs typeface="Yu Gothic"/>
              </a:rPr>
              <a:t>医師</a:t>
            </a:r>
            <a:endParaRPr sz="1000" dirty="0">
              <a:latin typeface="Meiryo UI" panose="020B0604030504040204" pitchFamily="50" charset="-128"/>
              <a:ea typeface="Meiryo UI" panose="020B0604030504040204" pitchFamily="50" charset="-128"/>
              <a:cs typeface="Yu Gothic"/>
            </a:endParaRPr>
          </a:p>
        </p:txBody>
      </p:sp>
      <p:sp>
        <p:nvSpPr>
          <p:cNvPr id="6" name="object 30">
            <a:extLst>
              <a:ext uri="{FF2B5EF4-FFF2-40B4-BE49-F238E27FC236}">
                <a16:creationId xmlns:a16="http://schemas.microsoft.com/office/drawing/2014/main" id="{5641D965-63FA-0C4D-4CCC-BC4FE51E0E88}"/>
              </a:ext>
            </a:extLst>
          </p:cNvPr>
          <p:cNvSpPr txBox="1"/>
          <p:nvPr/>
        </p:nvSpPr>
        <p:spPr>
          <a:xfrm>
            <a:off x="6462847" y="3583503"/>
            <a:ext cx="318770" cy="166712"/>
          </a:xfrm>
          <a:prstGeom prst="rect">
            <a:avLst/>
          </a:prstGeom>
        </p:spPr>
        <p:txBody>
          <a:bodyPr vert="horz" wrap="square" lIns="0" tIns="12700" rIns="0" bIns="0" rtlCol="0">
            <a:spAutoFit/>
          </a:bodyPr>
          <a:lstStyle/>
          <a:p>
            <a:pPr marL="12700">
              <a:spcBef>
                <a:spcPts val="100"/>
              </a:spcBef>
            </a:pPr>
            <a:r>
              <a:rPr sz="1000" b="1" spc="30" dirty="0">
                <a:solidFill>
                  <a:srgbClr val="231F20"/>
                </a:solidFill>
                <a:latin typeface="Meiryo UI" panose="020B0604030504040204" pitchFamily="50" charset="-128"/>
                <a:ea typeface="Meiryo UI" panose="020B0604030504040204" pitchFamily="50" charset="-128"/>
                <a:cs typeface="Yu Gothic"/>
              </a:rPr>
              <a:t>士業</a:t>
            </a:r>
            <a:endParaRPr sz="1000" dirty="0">
              <a:latin typeface="Meiryo UI" panose="020B0604030504040204" pitchFamily="50" charset="-128"/>
              <a:ea typeface="Meiryo UI" panose="020B0604030504040204" pitchFamily="50" charset="-128"/>
              <a:cs typeface="Yu Gothic"/>
            </a:endParaRPr>
          </a:p>
        </p:txBody>
      </p:sp>
      <p:sp>
        <p:nvSpPr>
          <p:cNvPr id="7" name="object 31">
            <a:extLst>
              <a:ext uri="{FF2B5EF4-FFF2-40B4-BE49-F238E27FC236}">
                <a16:creationId xmlns:a16="http://schemas.microsoft.com/office/drawing/2014/main" id="{D4533802-1308-DA27-16F1-EFD309B7BB5A}"/>
              </a:ext>
            </a:extLst>
          </p:cNvPr>
          <p:cNvSpPr txBox="1"/>
          <p:nvPr/>
        </p:nvSpPr>
        <p:spPr>
          <a:xfrm>
            <a:off x="7305092" y="3518837"/>
            <a:ext cx="1077833" cy="303738"/>
          </a:xfrm>
          <a:prstGeom prst="rect">
            <a:avLst/>
          </a:prstGeom>
        </p:spPr>
        <p:txBody>
          <a:bodyPr vert="horz" wrap="square" lIns="0" tIns="12700" rIns="0" bIns="0" rtlCol="0">
            <a:spAutoFit/>
          </a:bodyPr>
          <a:lstStyle/>
          <a:p>
            <a:pPr algn="ctr">
              <a:lnSpc>
                <a:spcPts val="955"/>
              </a:lnSpc>
              <a:spcBef>
                <a:spcPts val="100"/>
              </a:spcBef>
            </a:pPr>
            <a:r>
              <a:rPr sz="700" b="1" spc="-15" dirty="0">
                <a:solidFill>
                  <a:srgbClr val="231F20"/>
                </a:solidFill>
                <a:latin typeface="Meiryo UI" panose="020B0604030504040204" pitchFamily="50" charset="-128"/>
                <a:ea typeface="Meiryo UI" panose="020B0604030504040204" pitchFamily="50" charset="-128"/>
                <a:cs typeface="Yu Gothic"/>
              </a:rPr>
              <a:t>保有資産</a:t>
            </a:r>
            <a:endParaRPr sz="700" dirty="0">
              <a:latin typeface="Meiryo UI" panose="020B0604030504040204" pitchFamily="50" charset="-128"/>
              <a:ea typeface="Meiryo UI" panose="020B0604030504040204" pitchFamily="50" charset="-128"/>
              <a:cs typeface="Yu Gothic"/>
            </a:endParaRPr>
          </a:p>
          <a:p>
            <a:pPr algn="ctr">
              <a:lnSpc>
                <a:spcPts val="1435"/>
              </a:lnSpc>
            </a:pPr>
            <a:r>
              <a:rPr sz="1000" b="1" spc="50" dirty="0">
                <a:solidFill>
                  <a:srgbClr val="231F20"/>
                </a:solidFill>
                <a:latin typeface="Meiryo UI" panose="020B0604030504040204" pitchFamily="50" charset="-128"/>
                <a:ea typeface="Meiryo UI" panose="020B0604030504040204" pitchFamily="50" charset="-128"/>
                <a:cs typeface="Hypatia Sans Pro"/>
              </a:rPr>
              <a:t>5,000</a:t>
            </a:r>
            <a:r>
              <a:rPr sz="700" b="1" spc="-15" dirty="0">
                <a:solidFill>
                  <a:srgbClr val="231F20"/>
                </a:solidFill>
                <a:latin typeface="Meiryo UI" panose="020B0604030504040204" pitchFamily="50" charset="-128"/>
                <a:ea typeface="Meiryo UI" panose="020B0604030504040204" pitchFamily="50" charset="-128"/>
                <a:cs typeface="Yu Gothic"/>
              </a:rPr>
              <a:t>万円以上</a:t>
            </a:r>
            <a:endParaRPr sz="600" dirty="0">
              <a:latin typeface="Meiryo UI" panose="020B0604030504040204" pitchFamily="50" charset="-128"/>
              <a:ea typeface="Meiryo UI" panose="020B0604030504040204" pitchFamily="50" charset="-128"/>
              <a:cs typeface="Yu Gothic"/>
            </a:endParaRPr>
          </a:p>
        </p:txBody>
      </p:sp>
      <p:sp>
        <p:nvSpPr>
          <p:cNvPr id="8" name="object 32">
            <a:extLst>
              <a:ext uri="{FF2B5EF4-FFF2-40B4-BE49-F238E27FC236}">
                <a16:creationId xmlns:a16="http://schemas.microsoft.com/office/drawing/2014/main" id="{C4A48E86-FB5A-8BA5-8BA6-6B096DE9E4AA}"/>
              </a:ext>
            </a:extLst>
          </p:cNvPr>
          <p:cNvSpPr txBox="1"/>
          <p:nvPr/>
        </p:nvSpPr>
        <p:spPr>
          <a:xfrm>
            <a:off x="2661509" y="3273147"/>
            <a:ext cx="163830" cy="166712"/>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Meiryo UI" panose="020B0604030504040204" pitchFamily="50" charset="-128"/>
                <a:ea typeface="Meiryo UI" panose="020B0604030504040204" pitchFamily="50" charset="-128"/>
                <a:cs typeface="Yu Gothic"/>
              </a:rPr>
              <a:t>or</a:t>
            </a:r>
            <a:endParaRPr sz="1000" dirty="0">
              <a:latin typeface="Meiryo UI" panose="020B0604030504040204" pitchFamily="50" charset="-128"/>
              <a:ea typeface="Meiryo UI" panose="020B0604030504040204" pitchFamily="50" charset="-128"/>
              <a:cs typeface="Yu Gothic"/>
            </a:endParaRPr>
          </a:p>
        </p:txBody>
      </p:sp>
      <p:sp>
        <p:nvSpPr>
          <p:cNvPr id="9" name="object 33">
            <a:extLst>
              <a:ext uri="{FF2B5EF4-FFF2-40B4-BE49-F238E27FC236}">
                <a16:creationId xmlns:a16="http://schemas.microsoft.com/office/drawing/2014/main" id="{7ACC7D82-E075-71F5-4D07-9550B646A59F}"/>
              </a:ext>
            </a:extLst>
          </p:cNvPr>
          <p:cNvSpPr txBox="1"/>
          <p:nvPr/>
        </p:nvSpPr>
        <p:spPr>
          <a:xfrm>
            <a:off x="3769711" y="3273147"/>
            <a:ext cx="163830" cy="166712"/>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Meiryo UI" panose="020B0604030504040204" pitchFamily="50" charset="-128"/>
                <a:ea typeface="Meiryo UI" panose="020B0604030504040204" pitchFamily="50" charset="-128"/>
                <a:cs typeface="Yu Gothic"/>
              </a:rPr>
              <a:t>or</a:t>
            </a:r>
            <a:endParaRPr sz="1000">
              <a:latin typeface="Meiryo UI" panose="020B0604030504040204" pitchFamily="50" charset="-128"/>
              <a:ea typeface="Meiryo UI" panose="020B0604030504040204" pitchFamily="50" charset="-128"/>
              <a:cs typeface="Yu Gothic"/>
            </a:endParaRPr>
          </a:p>
        </p:txBody>
      </p:sp>
      <p:sp>
        <p:nvSpPr>
          <p:cNvPr id="10" name="object 34">
            <a:extLst>
              <a:ext uri="{FF2B5EF4-FFF2-40B4-BE49-F238E27FC236}">
                <a16:creationId xmlns:a16="http://schemas.microsoft.com/office/drawing/2014/main" id="{F7F9DB1F-F29B-C348-90EE-4CD2AB0BAD0C}"/>
              </a:ext>
            </a:extLst>
          </p:cNvPr>
          <p:cNvSpPr txBox="1"/>
          <p:nvPr/>
        </p:nvSpPr>
        <p:spPr>
          <a:xfrm>
            <a:off x="4877913" y="3273147"/>
            <a:ext cx="163830" cy="166712"/>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Meiryo UI" panose="020B0604030504040204" pitchFamily="50" charset="-128"/>
                <a:ea typeface="Meiryo UI" panose="020B0604030504040204" pitchFamily="50" charset="-128"/>
                <a:cs typeface="Yu Gothic"/>
              </a:rPr>
              <a:t>or</a:t>
            </a:r>
            <a:endParaRPr sz="1000">
              <a:latin typeface="Meiryo UI" panose="020B0604030504040204" pitchFamily="50" charset="-128"/>
              <a:ea typeface="Meiryo UI" panose="020B0604030504040204" pitchFamily="50" charset="-128"/>
              <a:cs typeface="Yu Gothic"/>
            </a:endParaRPr>
          </a:p>
        </p:txBody>
      </p:sp>
      <p:sp>
        <p:nvSpPr>
          <p:cNvPr id="11" name="object 35">
            <a:extLst>
              <a:ext uri="{FF2B5EF4-FFF2-40B4-BE49-F238E27FC236}">
                <a16:creationId xmlns:a16="http://schemas.microsoft.com/office/drawing/2014/main" id="{B9BF6A13-2A14-8E51-79F3-C34D18EB00BE}"/>
              </a:ext>
            </a:extLst>
          </p:cNvPr>
          <p:cNvSpPr txBox="1"/>
          <p:nvPr/>
        </p:nvSpPr>
        <p:spPr>
          <a:xfrm>
            <a:off x="5986115" y="3273147"/>
            <a:ext cx="163830" cy="166712"/>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Meiryo UI" panose="020B0604030504040204" pitchFamily="50" charset="-128"/>
                <a:ea typeface="Meiryo UI" panose="020B0604030504040204" pitchFamily="50" charset="-128"/>
                <a:cs typeface="Yu Gothic"/>
              </a:rPr>
              <a:t>or</a:t>
            </a:r>
            <a:endParaRPr sz="1000">
              <a:latin typeface="Meiryo UI" panose="020B0604030504040204" pitchFamily="50" charset="-128"/>
              <a:ea typeface="Meiryo UI" panose="020B0604030504040204" pitchFamily="50" charset="-128"/>
              <a:cs typeface="Yu Gothic"/>
            </a:endParaRPr>
          </a:p>
        </p:txBody>
      </p:sp>
      <p:sp>
        <p:nvSpPr>
          <p:cNvPr id="12" name="object 36">
            <a:extLst>
              <a:ext uri="{FF2B5EF4-FFF2-40B4-BE49-F238E27FC236}">
                <a16:creationId xmlns:a16="http://schemas.microsoft.com/office/drawing/2014/main" id="{6BFDE1F2-380C-0FAD-FFF4-D722D68373AB}"/>
              </a:ext>
            </a:extLst>
          </p:cNvPr>
          <p:cNvSpPr txBox="1"/>
          <p:nvPr/>
        </p:nvSpPr>
        <p:spPr>
          <a:xfrm>
            <a:off x="7094317" y="3273147"/>
            <a:ext cx="163830" cy="166712"/>
          </a:xfrm>
          <a:prstGeom prst="rect">
            <a:avLst/>
          </a:prstGeom>
        </p:spPr>
        <p:txBody>
          <a:bodyPr vert="horz" wrap="square" lIns="0" tIns="12700" rIns="0" bIns="0" rtlCol="0">
            <a:spAutoFit/>
          </a:bodyPr>
          <a:lstStyle/>
          <a:p>
            <a:pPr marL="12700">
              <a:spcBef>
                <a:spcPts val="100"/>
              </a:spcBef>
            </a:pPr>
            <a:r>
              <a:rPr sz="1000" b="1" spc="25" dirty="0">
                <a:solidFill>
                  <a:srgbClr val="231F20"/>
                </a:solidFill>
                <a:latin typeface="Meiryo UI" panose="020B0604030504040204" pitchFamily="50" charset="-128"/>
                <a:ea typeface="Meiryo UI" panose="020B0604030504040204" pitchFamily="50" charset="-128"/>
                <a:cs typeface="Yu Gothic"/>
              </a:rPr>
              <a:t>or</a:t>
            </a:r>
            <a:endParaRPr sz="1000" dirty="0">
              <a:latin typeface="Meiryo UI" panose="020B0604030504040204" pitchFamily="50" charset="-128"/>
              <a:ea typeface="Meiryo UI" panose="020B0604030504040204" pitchFamily="50" charset="-128"/>
              <a:cs typeface="Yu Gothic"/>
            </a:endParaRPr>
          </a:p>
        </p:txBody>
      </p:sp>
      <p:sp>
        <p:nvSpPr>
          <p:cNvPr id="13" name="object 37">
            <a:extLst>
              <a:ext uri="{FF2B5EF4-FFF2-40B4-BE49-F238E27FC236}">
                <a16:creationId xmlns:a16="http://schemas.microsoft.com/office/drawing/2014/main" id="{DCDA2F38-5B59-EB9F-8B49-A55F02B98019}"/>
              </a:ext>
            </a:extLst>
          </p:cNvPr>
          <p:cNvSpPr txBox="1"/>
          <p:nvPr/>
        </p:nvSpPr>
        <p:spPr>
          <a:xfrm>
            <a:off x="1544630" y="3512736"/>
            <a:ext cx="1299103" cy="303738"/>
          </a:xfrm>
          <a:prstGeom prst="rect">
            <a:avLst/>
          </a:prstGeom>
        </p:spPr>
        <p:txBody>
          <a:bodyPr vert="horz" wrap="square" lIns="0" tIns="12700" rIns="0" bIns="0" rtlCol="0">
            <a:spAutoFit/>
          </a:bodyPr>
          <a:lstStyle/>
          <a:p>
            <a:pPr algn="ctr">
              <a:lnSpc>
                <a:spcPts val="955"/>
              </a:lnSpc>
              <a:spcBef>
                <a:spcPts val="100"/>
              </a:spcBef>
            </a:pPr>
            <a:r>
              <a:rPr sz="700" b="1" spc="-30" dirty="0">
                <a:solidFill>
                  <a:srgbClr val="231F20"/>
                </a:solidFill>
                <a:latin typeface="Meiryo UI" panose="020B0604030504040204" pitchFamily="50" charset="-128"/>
                <a:ea typeface="Meiryo UI" panose="020B0604030504040204" pitchFamily="50" charset="-128"/>
                <a:cs typeface="Yu Gothic"/>
              </a:rPr>
              <a:t>年収</a:t>
            </a:r>
            <a:endParaRPr sz="700" dirty="0">
              <a:latin typeface="Meiryo UI" panose="020B0604030504040204" pitchFamily="50" charset="-128"/>
              <a:ea typeface="Meiryo UI" panose="020B0604030504040204" pitchFamily="50" charset="-128"/>
              <a:cs typeface="Yu Gothic"/>
            </a:endParaRPr>
          </a:p>
          <a:p>
            <a:pPr algn="ctr">
              <a:lnSpc>
                <a:spcPts val="1435"/>
              </a:lnSpc>
            </a:pPr>
            <a:r>
              <a:rPr sz="1000" b="1" spc="50" dirty="0">
                <a:solidFill>
                  <a:srgbClr val="231F20"/>
                </a:solidFill>
                <a:latin typeface="Meiryo UI" panose="020B0604030504040204" pitchFamily="50" charset="-128"/>
                <a:ea typeface="Meiryo UI" panose="020B0604030504040204" pitchFamily="50" charset="-128"/>
                <a:cs typeface="Hypatia Sans Pro"/>
              </a:rPr>
              <a:t>1,000</a:t>
            </a:r>
            <a:r>
              <a:rPr sz="700" b="1" spc="-15" dirty="0">
                <a:solidFill>
                  <a:srgbClr val="231F20"/>
                </a:solidFill>
                <a:latin typeface="Meiryo UI" panose="020B0604030504040204" pitchFamily="50" charset="-128"/>
                <a:ea typeface="Meiryo UI" panose="020B0604030504040204" pitchFamily="50" charset="-128"/>
                <a:cs typeface="Yu Gothic"/>
              </a:rPr>
              <a:t>万</a:t>
            </a:r>
            <a:r>
              <a:rPr lang="ja-JP" altLang="en-US" sz="700" b="1" spc="-15" dirty="0">
                <a:solidFill>
                  <a:srgbClr val="231F20"/>
                </a:solidFill>
                <a:latin typeface="Meiryo UI" panose="020B0604030504040204" pitchFamily="50" charset="-128"/>
                <a:ea typeface="Meiryo UI" panose="020B0604030504040204" pitchFamily="50" charset="-128"/>
                <a:cs typeface="Yu Gothic"/>
              </a:rPr>
              <a:t>円</a:t>
            </a:r>
            <a:r>
              <a:rPr sz="700" b="1" spc="-15" dirty="0" err="1">
                <a:solidFill>
                  <a:srgbClr val="231F20"/>
                </a:solidFill>
                <a:latin typeface="Meiryo UI" panose="020B0604030504040204" pitchFamily="50" charset="-128"/>
                <a:ea typeface="Meiryo UI" panose="020B0604030504040204" pitchFamily="50" charset="-128"/>
                <a:cs typeface="Yu Gothic"/>
              </a:rPr>
              <a:t>以上</a:t>
            </a:r>
            <a:endParaRPr sz="600" dirty="0">
              <a:latin typeface="Meiryo UI" panose="020B0604030504040204" pitchFamily="50" charset="-128"/>
              <a:ea typeface="Meiryo UI" panose="020B0604030504040204" pitchFamily="50" charset="-128"/>
              <a:cs typeface="Yu Gothic"/>
            </a:endParaRPr>
          </a:p>
        </p:txBody>
      </p:sp>
      <p:pic>
        <p:nvPicPr>
          <p:cNvPr id="14" name="object 45">
            <a:extLst>
              <a:ext uri="{FF2B5EF4-FFF2-40B4-BE49-F238E27FC236}">
                <a16:creationId xmlns:a16="http://schemas.microsoft.com/office/drawing/2014/main" id="{4AC15010-AFBB-6A99-C7E4-D9CBE3EBA6BC}"/>
              </a:ext>
            </a:extLst>
          </p:cNvPr>
          <p:cNvPicPr/>
          <p:nvPr/>
        </p:nvPicPr>
        <p:blipFill>
          <a:blip r:embed="rId5">
            <a:extLst>
              <a:ext uri="{28A0092B-C50C-407E-A947-70E740481C1C}">
                <a14:useLocalDpi xmlns:a14="http://schemas.microsoft.com/office/drawing/2010/main" val="0"/>
              </a:ext>
            </a:extLst>
          </a:blip>
          <a:srcRect/>
          <a:stretch/>
        </p:blipFill>
        <p:spPr>
          <a:xfrm>
            <a:off x="1972037" y="3073937"/>
            <a:ext cx="432815" cy="305516"/>
          </a:xfrm>
          <a:prstGeom prst="rect">
            <a:avLst/>
          </a:prstGeom>
        </p:spPr>
      </p:pic>
      <p:pic>
        <p:nvPicPr>
          <p:cNvPr id="15" name="object 46">
            <a:extLst>
              <a:ext uri="{FF2B5EF4-FFF2-40B4-BE49-F238E27FC236}">
                <a16:creationId xmlns:a16="http://schemas.microsoft.com/office/drawing/2014/main" id="{C64EDBA6-47E6-E2DC-D4D3-F14F0EB32B40}"/>
              </a:ext>
            </a:extLst>
          </p:cNvPr>
          <p:cNvPicPr/>
          <p:nvPr/>
        </p:nvPicPr>
        <p:blipFill>
          <a:blip r:embed="rId6">
            <a:extLst>
              <a:ext uri="{28A0092B-C50C-407E-A947-70E740481C1C}">
                <a14:useLocalDpi xmlns:a14="http://schemas.microsoft.com/office/drawing/2010/main" val="0"/>
              </a:ext>
            </a:extLst>
          </a:blip>
          <a:srcRect/>
          <a:stretch/>
        </p:blipFill>
        <p:spPr>
          <a:xfrm>
            <a:off x="7403573" y="2958515"/>
            <a:ext cx="880872" cy="472351"/>
          </a:xfrm>
          <a:prstGeom prst="rect">
            <a:avLst/>
          </a:prstGeom>
        </p:spPr>
      </p:pic>
      <p:pic>
        <p:nvPicPr>
          <p:cNvPr id="16" name="object 49">
            <a:extLst>
              <a:ext uri="{FF2B5EF4-FFF2-40B4-BE49-F238E27FC236}">
                <a16:creationId xmlns:a16="http://schemas.microsoft.com/office/drawing/2014/main" id="{DC461AF9-CC60-58F3-8BE3-93C9F1B8F3E5}"/>
              </a:ext>
            </a:extLst>
          </p:cNvPr>
          <p:cNvPicPr/>
          <p:nvPr/>
        </p:nvPicPr>
        <p:blipFill>
          <a:blip r:embed="rId7">
            <a:extLst>
              <a:ext uri="{28A0092B-C50C-407E-A947-70E740481C1C}">
                <a14:useLocalDpi xmlns:a14="http://schemas.microsoft.com/office/drawing/2010/main" val="0"/>
              </a:ext>
            </a:extLst>
          </a:blip>
          <a:srcRect/>
          <a:stretch/>
        </p:blipFill>
        <p:spPr>
          <a:xfrm>
            <a:off x="5290500" y="2921896"/>
            <a:ext cx="507584" cy="621791"/>
          </a:xfrm>
          <a:prstGeom prst="rect">
            <a:avLst/>
          </a:prstGeom>
        </p:spPr>
      </p:pic>
      <p:pic>
        <p:nvPicPr>
          <p:cNvPr id="17" name="object 50">
            <a:extLst>
              <a:ext uri="{FF2B5EF4-FFF2-40B4-BE49-F238E27FC236}">
                <a16:creationId xmlns:a16="http://schemas.microsoft.com/office/drawing/2014/main" id="{6D351024-F211-2FA9-1CB0-8BC342317364}"/>
              </a:ext>
            </a:extLst>
          </p:cNvPr>
          <p:cNvPicPr/>
          <p:nvPr/>
        </p:nvPicPr>
        <p:blipFill>
          <a:blip r:embed="rId8">
            <a:extLst>
              <a:ext uri="{28A0092B-C50C-407E-A947-70E740481C1C}">
                <a14:useLocalDpi xmlns:a14="http://schemas.microsoft.com/office/drawing/2010/main" val="0"/>
              </a:ext>
            </a:extLst>
          </a:blip>
          <a:srcRect/>
          <a:stretch/>
        </p:blipFill>
        <p:spPr>
          <a:xfrm>
            <a:off x="3055600" y="2961519"/>
            <a:ext cx="512063" cy="576071"/>
          </a:xfrm>
          <a:prstGeom prst="rect">
            <a:avLst/>
          </a:prstGeom>
        </p:spPr>
      </p:pic>
      <p:pic>
        <p:nvPicPr>
          <p:cNvPr id="18" name="object 53">
            <a:extLst>
              <a:ext uri="{FF2B5EF4-FFF2-40B4-BE49-F238E27FC236}">
                <a16:creationId xmlns:a16="http://schemas.microsoft.com/office/drawing/2014/main" id="{6BABFCA3-740C-7FCD-C30D-A19D4A9C9FF5}"/>
              </a:ext>
            </a:extLst>
          </p:cNvPr>
          <p:cNvPicPr/>
          <p:nvPr/>
        </p:nvPicPr>
        <p:blipFill>
          <a:blip r:embed="rId9">
            <a:extLst>
              <a:ext uri="{28A0092B-C50C-407E-A947-70E740481C1C}">
                <a14:useLocalDpi xmlns:a14="http://schemas.microsoft.com/office/drawing/2010/main" val="0"/>
              </a:ext>
            </a:extLst>
          </a:blip>
          <a:srcRect/>
          <a:stretch/>
        </p:blipFill>
        <p:spPr>
          <a:xfrm>
            <a:off x="6364205" y="2966853"/>
            <a:ext cx="457199" cy="571498"/>
          </a:xfrm>
          <a:prstGeom prst="rect">
            <a:avLst/>
          </a:prstGeom>
        </p:spPr>
      </p:pic>
      <p:pic>
        <p:nvPicPr>
          <p:cNvPr id="19" name="object 54">
            <a:extLst>
              <a:ext uri="{FF2B5EF4-FFF2-40B4-BE49-F238E27FC236}">
                <a16:creationId xmlns:a16="http://schemas.microsoft.com/office/drawing/2014/main" id="{8DA8E6F2-E655-9FEF-2FAA-353B6EEBEC7F}"/>
              </a:ext>
            </a:extLst>
          </p:cNvPr>
          <p:cNvPicPr/>
          <p:nvPr/>
        </p:nvPicPr>
        <p:blipFill>
          <a:blip r:embed="rId10">
            <a:extLst>
              <a:ext uri="{28A0092B-C50C-407E-A947-70E740481C1C}">
                <a14:useLocalDpi xmlns:a14="http://schemas.microsoft.com/office/drawing/2010/main" val="0"/>
              </a:ext>
            </a:extLst>
          </a:blip>
          <a:srcRect/>
          <a:stretch/>
        </p:blipFill>
        <p:spPr>
          <a:xfrm>
            <a:off x="4169645" y="2961602"/>
            <a:ext cx="478535" cy="582002"/>
          </a:xfrm>
          <a:prstGeom prst="rect">
            <a:avLst/>
          </a:prstGeom>
        </p:spPr>
      </p:pic>
      <p:sp>
        <p:nvSpPr>
          <p:cNvPr id="22" name="角丸四角形 7">
            <a:extLst>
              <a:ext uri="{FF2B5EF4-FFF2-40B4-BE49-F238E27FC236}">
                <a16:creationId xmlns:a16="http://schemas.microsoft.com/office/drawing/2014/main" id="{0F571821-D220-6BD8-5187-9BDF2CF49036}"/>
              </a:ext>
            </a:extLst>
          </p:cNvPr>
          <p:cNvSpPr/>
          <p:nvPr/>
        </p:nvSpPr>
        <p:spPr bwMode="auto">
          <a:xfrm>
            <a:off x="388938" y="4323847"/>
            <a:ext cx="9128124" cy="485538"/>
          </a:xfrm>
          <a:prstGeom prst="roundRect">
            <a:avLst>
              <a:gd name="adj" fmla="val 2265"/>
            </a:avLst>
          </a:prstGeom>
          <a:solidFill>
            <a:schemeClr val="accent4">
              <a:lumMod val="60000"/>
              <a:lumOff val="40000"/>
            </a:schemeClr>
          </a:solidFill>
          <a:ln/>
        </p:spPr>
        <p:style>
          <a:lnRef idx="1">
            <a:schemeClr val="accent5"/>
          </a:lnRef>
          <a:fillRef idx="2">
            <a:schemeClr val="accent5"/>
          </a:fillRef>
          <a:effectRef idx="1">
            <a:schemeClr val="accent5"/>
          </a:effectRef>
          <a:fontRef idx="minor">
            <a:schemeClr val="dk1"/>
          </a:fontRef>
        </p:style>
        <p:txBody>
          <a:bodyPr lIns="180000" tIns="90000" anchor="ctr"/>
          <a:lstStyle/>
          <a:p>
            <a:pPr fontAlgn="auto">
              <a:spcBef>
                <a:spcPts val="0"/>
              </a:spcBef>
              <a:spcAft>
                <a:spcPts val="0"/>
              </a:spcAft>
              <a:defRPr/>
            </a:pPr>
            <a:r>
              <a:rPr lang="ja-JP" altLang="en-US" sz="1400" b="1" dirty="0">
                <a:solidFill>
                  <a:schemeClr val="bg1"/>
                </a:solidFill>
                <a:latin typeface="Meiryo UI" panose="020B0604030504040204" pitchFamily="50" charset="-128"/>
                <a:ea typeface="Meiryo UI" panose="020B0604030504040204" pitchFamily="50" charset="-128"/>
                <a:cs typeface="メイリオ" pitchFamily="50" charset="-128"/>
              </a:rPr>
              <a:t>　　 　広告配信地域は都道府県単位～で設定可能</a:t>
            </a:r>
          </a:p>
        </p:txBody>
      </p:sp>
      <p:pic>
        <p:nvPicPr>
          <p:cNvPr id="23" name="図 22" descr="挿絵 が含まれている画像&#10;&#10;自動的に生成された説明">
            <a:extLst>
              <a:ext uri="{FF2B5EF4-FFF2-40B4-BE49-F238E27FC236}">
                <a16:creationId xmlns:a16="http://schemas.microsoft.com/office/drawing/2014/main" id="{7B042B51-AD9A-1C3A-4E6A-CEE7C234F08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80495" y="4397988"/>
            <a:ext cx="389323" cy="331997"/>
          </a:xfrm>
          <a:prstGeom prst="rect">
            <a:avLst/>
          </a:prstGeom>
          <a:solidFill>
            <a:srgbClr val="0598DF"/>
          </a:solidFill>
        </p:spPr>
      </p:pic>
      <p:graphicFrame>
        <p:nvGraphicFramePr>
          <p:cNvPr id="3" name="表 2">
            <a:extLst>
              <a:ext uri="{FF2B5EF4-FFF2-40B4-BE49-F238E27FC236}">
                <a16:creationId xmlns:a16="http://schemas.microsoft.com/office/drawing/2014/main" id="{646E1196-1BDE-111E-126C-01B6E0E166C9}"/>
              </a:ext>
            </a:extLst>
          </p:cNvPr>
          <p:cNvGraphicFramePr>
            <a:graphicFrameLocks noGrp="1"/>
          </p:cNvGraphicFramePr>
          <p:nvPr>
            <p:extLst>
              <p:ext uri="{D42A27DB-BD31-4B8C-83A1-F6EECF244321}">
                <p14:modId xmlns:p14="http://schemas.microsoft.com/office/powerpoint/2010/main" val="2872741623"/>
              </p:ext>
            </p:extLst>
          </p:nvPr>
        </p:nvGraphicFramePr>
        <p:xfrm>
          <a:off x="335813" y="5094079"/>
          <a:ext cx="9181248" cy="730576"/>
        </p:xfrm>
        <a:graphic>
          <a:graphicData uri="http://schemas.openxmlformats.org/drawingml/2006/table">
            <a:tbl>
              <a:tblPr firstRow="1" bandRow="1"/>
              <a:tblGrid>
                <a:gridCol w="1652787">
                  <a:extLst>
                    <a:ext uri="{9D8B030D-6E8A-4147-A177-3AD203B41FA5}">
                      <a16:colId xmlns:a16="http://schemas.microsoft.com/office/drawing/2014/main" val="1932571604"/>
                    </a:ext>
                  </a:extLst>
                </a:gridCol>
                <a:gridCol w="1125856">
                  <a:extLst>
                    <a:ext uri="{9D8B030D-6E8A-4147-A177-3AD203B41FA5}">
                      <a16:colId xmlns:a16="http://schemas.microsoft.com/office/drawing/2014/main" val="4060828644"/>
                    </a:ext>
                  </a:extLst>
                </a:gridCol>
                <a:gridCol w="1125855">
                  <a:extLst>
                    <a:ext uri="{9D8B030D-6E8A-4147-A177-3AD203B41FA5}">
                      <a16:colId xmlns:a16="http://schemas.microsoft.com/office/drawing/2014/main" val="965812569"/>
                    </a:ext>
                  </a:extLst>
                </a:gridCol>
                <a:gridCol w="1758916">
                  <a:extLst>
                    <a:ext uri="{9D8B030D-6E8A-4147-A177-3AD203B41FA5}">
                      <a16:colId xmlns:a16="http://schemas.microsoft.com/office/drawing/2014/main" val="2886085671"/>
                    </a:ext>
                  </a:extLst>
                </a:gridCol>
                <a:gridCol w="1758917">
                  <a:extLst>
                    <a:ext uri="{9D8B030D-6E8A-4147-A177-3AD203B41FA5}">
                      <a16:colId xmlns:a16="http://schemas.microsoft.com/office/drawing/2014/main" val="4170772348"/>
                    </a:ext>
                  </a:extLst>
                </a:gridCol>
                <a:gridCol w="1758917">
                  <a:extLst>
                    <a:ext uri="{9D8B030D-6E8A-4147-A177-3AD203B41FA5}">
                      <a16:colId xmlns:a16="http://schemas.microsoft.com/office/drawing/2014/main" val="4245144204"/>
                    </a:ext>
                  </a:extLst>
                </a:gridCol>
              </a:tblGrid>
              <a:tr h="216000">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20320"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メニュー名</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65532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課金形態</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65532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900" b="1" i="0" spc="0" dirty="0">
                          <a:solidFill>
                            <a:srgbClr val="FFFFFF"/>
                          </a:solidFill>
                          <a:latin typeface="Meiryo UI" panose="020B0604030504040204" pitchFamily="50" charset="-128"/>
                          <a:ea typeface="Meiryo UI" panose="020B0604030504040204" pitchFamily="50" charset="-128"/>
                          <a:cs typeface="Yu Gothic"/>
                        </a:rPr>
                        <a:t>想定クリック 単価</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65532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0"/>
                        </a:spcBef>
                      </a:pPr>
                      <a:r>
                        <a:rPr sz="900" b="1" i="0" spc="0" dirty="0">
                          <a:solidFill>
                            <a:srgbClr val="FFFFFF"/>
                          </a:solidFill>
                          <a:latin typeface="Meiryo UI" panose="020B0604030504040204" pitchFamily="50" charset="-128"/>
                          <a:ea typeface="Meiryo UI" panose="020B0604030504040204" pitchFamily="50" charset="-128"/>
                          <a:cs typeface="Yu Gothic"/>
                        </a:rPr>
                        <a:t>最小対応エリア</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2700" cap="flat" cmpd="sng" algn="ctr">
                      <a:solidFill>
                        <a:srgbClr val="F6F6F9"/>
                      </a:solidFill>
                      <a:prstDash val="solid"/>
                      <a:round/>
                      <a:headEnd type="none" w="med" len="med"/>
                      <a:tailEnd type="none" w="med" len="me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65532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月額最低掲載予算</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65532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ja-JP" altLang="en-US" sz="900" b="1" i="0" spc="0" dirty="0">
                          <a:solidFill>
                            <a:srgbClr val="FFFFFF"/>
                          </a:solidFill>
                          <a:latin typeface="Meiryo UI" panose="020B0604030504040204" pitchFamily="50" charset="-128"/>
                          <a:ea typeface="Meiryo UI" panose="020B0604030504040204" pitchFamily="50" charset="-128"/>
                          <a:cs typeface="Yu Gothic"/>
                        </a:rPr>
                        <a:t>推奨</a:t>
                      </a:r>
                      <a:r>
                        <a:rPr sz="900" b="1" i="0" spc="0" dirty="0" err="1">
                          <a:solidFill>
                            <a:srgbClr val="FFFFFF"/>
                          </a:solidFill>
                          <a:latin typeface="Meiryo UI" panose="020B0604030504040204" pitchFamily="50" charset="-128"/>
                          <a:ea typeface="Meiryo UI" panose="020B0604030504040204" pitchFamily="50" charset="-128"/>
                          <a:cs typeface="Yu Gothic"/>
                        </a:rPr>
                        <a:t>掲載予算</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655320"/>
                    </a:solidFill>
                  </a:tcPr>
                </a:tc>
                <a:extLst>
                  <a:ext uri="{0D108BD9-81ED-4DB2-BD59-A6C34878D82A}">
                    <a16:rowId xmlns:a16="http://schemas.microsoft.com/office/drawing/2014/main" val="615525682"/>
                  </a:ext>
                </a:extLst>
              </a:tr>
              <a:tr h="514576">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pPr>
                      <a:r>
                        <a:rPr lang="ja-JP" altLang="en-US" sz="1050" b="1" i="0" spc="0" dirty="0">
                          <a:solidFill>
                            <a:srgbClr val="231F20"/>
                          </a:solidFill>
                          <a:latin typeface="Meiryo UI" panose="020B0604030504040204" pitchFamily="50" charset="-128"/>
                          <a:ea typeface="Meiryo UI" panose="020B0604030504040204" pitchFamily="50" charset="-128"/>
                          <a:cs typeface="Yu Gothic"/>
                        </a:rPr>
                        <a:t>富裕層・エリートリーチ</a:t>
                      </a:r>
                      <a:endParaRPr lang="ja-JP" altLang="en-US" sz="1050" b="1" i="0" spc="0" dirty="0">
                        <a:latin typeface="Meiryo UI" panose="020B0604030504040204" pitchFamily="50" charset="-128"/>
                        <a:ea typeface="Meiryo UI" panose="020B0604030504040204" pitchFamily="50" charset="-128"/>
                        <a:cs typeface="Yu Gothic"/>
                      </a:endParaRPr>
                    </a:p>
                  </a:txBody>
                  <a:tcPr marL="0" marR="0" marT="0" marB="0" anchor="ctr">
                    <a:lnL>
                      <a:noFill/>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DE4D5"/>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5"/>
                        </a:spcBef>
                      </a:pPr>
                      <a:r>
                        <a:rPr sz="900" b="1" i="0" spc="-10" dirty="0" err="1">
                          <a:solidFill>
                            <a:srgbClr val="231F20"/>
                          </a:solidFill>
                          <a:latin typeface="Meiryo UI" panose="020B0604030504040204" pitchFamily="50" charset="-128"/>
                          <a:ea typeface="Meiryo UI" panose="020B0604030504040204" pitchFamily="50" charset="-128"/>
                          <a:cs typeface="Yu Gothic"/>
                        </a:rPr>
                        <a:t>予算運用型</a:t>
                      </a:r>
                      <a:endParaRPr sz="900" b="1" i="0" dirty="0">
                        <a:latin typeface="Meiryo UI" panose="020B0604030504040204" pitchFamily="50" charset="-128"/>
                        <a:ea typeface="Meiryo UI" panose="020B0604030504040204" pitchFamily="50" charset="-128"/>
                        <a:cs typeface="Yu Gothic"/>
                      </a:endParaRPr>
                    </a:p>
                    <a:p>
                      <a:pPr algn="ctr">
                        <a:lnSpc>
                          <a:spcPct val="100000"/>
                        </a:lnSpc>
                        <a:spcBef>
                          <a:spcPts val="60"/>
                        </a:spcBef>
                      </a:pPr>
                      <a:r>
                        <a:rPr sz="900" b="1" i="0" spc="-50" dirty="0">
                          <a:solidFill>
                            <a:srgbClr val="231F20"/>
                          </a:solidFill>
                          <a:latin typeface="Meiryo UI" panose="020B0604030504040204" pitchFamily="50" charset="-128"/>
                          <a:ea typeface="Meiryo UI" panose="020B0604030504040204" pitchFamily="50" charset="-128"/>
                          <a:cs typeface="Yu Gothic"/>
                        </a:rPr>
                        <a:t>(クリック単価変動)</a:t>
                      </a:r>
                      <a:endParaRPr sz="900" b="1" i="0" dirty="0">
                        <a:latin typeface="Meiryo UI" panose="020B0604030504040204" pitchFamily="50" charset="-128"/>
                        <a:ea typeface="Meiryo UI" panose="020B0604030504040204" pitchFamily="50" charset="-128"/>
                        <a:cs typeface="Yu Gothic"/>
                      </a:endParaRPr>
                    </a:p>
                  </a:txBody>
                  <a:tcPr marL="0" marR="0" marT="635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sz="900" b="1" i="0" dirty="0">
                          <a:solidFill>
                            <a:srgbClr val="231F20"/>
                          </a:solidFill>
                          <a:latin typeface="Meiryo UI" panose="020B0604030504040204" pitchFamily="50" charset="-128"/>
                          <a:ea typeface="Meiryo UI" panose="020B0604030504040204" pitchFamily="50" charset="-128"/>
                          <a:cs typeface="Yu Gothic"/>
                        </a:rPr>
                        <a:t>150円～250</a:t>
                      </a:r>
                      <a:r>
                        <a:rPr sz="900" b="1" i="0" spc="-50" dirty="0">
                          <a:solidFill>
                            <a:srgbClr val="231F20"/>
                          </a:solidFill>
                          <a:latin typeface="Meiryo UI" panose="020B0604030504040204" pitchFamily="50" charset="-128"/>
                          <a:ea typeface="Meiryo UI" panose="020B0604030504040204" pitchFamily="50" charset="-128"/>
                          <a:cs typeface="Yu Gothic"/>
                        </a:rPr>
                        <a:t>円</a:t>
                      </a:r>
                      <a:endParaRPr sz="900" b="1" i="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sz="900" b="1" i="0" spc="-10" dirty="0" err="1">
                          <a:solidFill>
                            <a:srgbClr val="231F20"/>
                          </a:solidFill>
                          <a:latin typeface="Meiryo UI" panose="020B0604030504040204" pitchFamily="50" charset="-128"/>
                          <a:ea typeface="Meiryo UI" panose="020B0604030504040204" pitchFamily="50" charset="-128"/>
                          <a:cs typeface="Yu Gothic"/>
                        </a:rPr>
                        <a:t>都道府県単位</a:t>
                      </a:r>
                      <a:endParaRPr sz="900" b="1" i="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lang="en-US" sz="1050" b="1" i="0" dirty="0">
                          <a:solidFill>
                            <a:srgbClr val="231F20"/>
                          </a:solidFill>
                          <a:latin typeface="Meiryo UI" panose="020B0604030504040204" pitchFamily="50" charset="-128"/>
                          <a:ea typeface="Meiryo UI" panose="020B0604030504040204" pitchFamily="50" charset="-128"/>
                          <a:cs typeface="Yu Gothic"/>
                        </a:rPr>
                        <a:t>1</a:t>
                      </a:r>
                      <a:r>
                        <a:rPr sz="1050" b="1" i="0" dirty="0">
                          <a:solidFill>
                            <a:srgbClr val="231F20"/>
                          </a:solidFill>
                          <a:latin typeface="Meiryo UI" panose="020B0604030504040204" pitchFamily="50" charset="-128"/>
                          <a:ea typeface="Meiryo UI" panose="020B0604030504040204" pitchFamily="50" charset="-128"/>
                          <a:cs typeface="Hypatia Sans Pro"/>
                        </a:rPr>
                        <a:t>00,000</a:t>
                      </a:r>
                      <a:r>
                        <a:rPr sz="900" b="1" i="0" spc="-50" dirty="0">
                          <a:solidFill>
                            <a:srgbClr val="231F20"/>
                          </a:solidFill>
                          <a:latin typeface="Meiryo UI" panose="020B0604030504040204" pitchFamily="50" charset="-128"/>
                          <a:ea typeface="Meiryo UI" panose="020B0604030504040204" pitchFamily="50" charset="-128"/>
                          <a:cs typeface="Yu Gothic"/>
                        </a:rPr>
                        <a:t>円</a:t>
                      </a:r>
                      <a:endParaRPr sz="900" b="1" i="0" dirty="0">
                        <a:latin typeface="Meiryo UI" panose="020B0604030504040204" pitchFamily="50" charset="-128"/>
                        <a:ea typeface="Meiryo UI" panose="020B0604030504040204" pitchFamily="50" charset="-128"/>
                        <a:cs typeface="Yu Gothic"/>
                      </a:endParaRPr>
                    </a:p>
                  </a:txBody>
                  <a:tcPr marL="0" marR="0" marT="508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sz="1050" b="0" i="0" dirty="0">
                          <a:solidFill>
                            <a:srgbClr val="231F20"/>
                          </a:solidFill>
                          <a:latin typeface="Meiryo UI" panose="020B0604030504040204" pitchFamily="50" charset="-128"/>
                          <a:ea typeface="Meiryo UI" panose="020B0604030504040204" pitchFamily="50" charset="-128"/>
                          <a:cs typeface="Hypatia Sans Pro"/>
                        </a:rPr>
                        <a:t>150,000</a:t>
                      </a:r>
                      <a:r>
                        <a:rPr sz="900" b="0" i="0" dirty="0">
                          <a:solidFill>
                            <a:srgbClr val="231F20"/>
                          </a:solidFill>
                          <a:latin typeface="Meiryo UI" panose="020B0604030504040204" pitchFamily="50" charset="-128"/>
                          <a:ea typeface="Meiryo UI" panose="020B0604030504040204" pitchFamily="50" charset="-128"/>
                          <a:cs typeface="Yu Gothic"/>
                        </a:rPr>
                        <a:t>円～</a:t>
                      </a:r>
                      <a:r>
                        <a:rPr sz="1050" b="0" i="0" dirty="0">
                          <a:solidFill>
                            <a:srgbClr val="231F20"/>
                          </a:solidFill>
                          <a:latin typeface="Meiryo UI" panose="020B0604030504040204" pitchFamily="50" charset="-128"/>
                          <a:ea typeface="Meiryo UI" panose="020B0604030504040204" pitchFamily="50" charset="-128"/>
                          <a:cs typeface="Hypatia Sans Pro"/>
                        </a:rPr>
                        <a:t>300,000</a:t>
                      </a:r>
                      <a:r>
                        <a:rPr sz="900" b="0" i="0" spc="-50" dirty="0">
                          <a:solidFill>
                            <a:srgbClr val="231F20"/>
                          </a:solidFill>
                          <a:latin typeface="Meiryo UI" panose="020B0604030504040204" pitchFamily="50" charset="-128"/>
                          <a:ea typeface="Meiryo UI" panose="020B0604030504040204" pitchFamily="50" charset="-128"/>
                          <a:cs typeface="Yu Gothic"/>
                        </a:rPr>
                        <a:t>円</a:t>
                      </a:r>
                      <a:endParaRPr sz="900" b="0" i="0" dirty="0">
                        <a:latin typeface="Meiryo UI" panose="020B0604030504040204" pitchFamily="50" charset="-128"/>
                        <a:ea typeface="Meiryo UI" panose="020B0604030504040204" pitchFamily="50" charset="-128"/>
                        <a:cs typeface="Yu Gothic"/>
                      </a:endParaRPr>
                    </a:p>
                  </a:txBody>
                  <a:tcPr marL="0" marR="0" marT="5080" marB="0" anchor="ctr">
                    <a:lnL w="3175" cap="flat" cmpd="sng" algn="ctr">
                      <a:solidFill>
                        <a:schemeClr val="tx1"/>
                      </a:solidFill>
                      <a:prstDash val="solid"/>
                      <a:round/>
                      <a:headEnd type="none" w="med" len="med"/>
                      <a:tailEnd type="none" w="med" len="med"/>
                    </a:lnL>
                    <a:lnR>
                      <a:noFill/>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621094657"/>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図 45" descr="室内, 天井, 床, 壁 が含まれている画像&#10;&#10;非常に高い精度で生成された説明">
            <a:extLst>
              <a:ext uri="{FF2B5EF4-FFF2-40B4-BE49-F238E27FC236}">
                <a16:creationId xmlns:a16="http://schemas.microsoft.com/office/drawing/2014/main" id="{9320F5A9-C038-4D34-B1C9-AD4748D2B48A}"/>
              </a:ext>
            </a:extLst>
          </p:cNvPr>
          <p:cNvPicPr>
            <a:picLocks noChangeAspect="1" noChangeArrowheads="1"/>
          </p:cNvPicPr>
          <p:nvPr/>
        </p:nvPicPr>
        <p:blipFill>
          <a:blip r:embed="rId3"/>
          <a:srcRect t="14564" b="19811"/>
          <a:stretch>
            <a:fillRect/>
          </a:stretch>
        </p:blipFill>
        <p:spPr bwMode="auto">
          <a:xfrm>
            <a:off x="2404852" y="685941"/>
            <a:ext cx="7305886" cy="1584000"/>
          </a:xfrm>
          <a:custGeom>
            <a:avLst/>
            <a:gdLst>
              <a:gd name="connsiteX0" fmla="*/ 0 w 3455993"/>
              <a:gd name="connsiteY0" fmla="*/ 0 h 1512000"/>
              <a:gd name="connsiteX1" fmla="*/ 3455993 w 3455993"/>
              <a:gd name="connsiteY1" fmla="*/ 0 h 1512000"/>
              <a:gd name="connsiteX2" fmla="*/ 3455993 w 3455993"/>
              <a:gd name="connsiteY2" fmla="*/ 1512000 h 1512000"/>
              <a:gd name="connsiteX3" fmla="*/ 0 w 3455993"/>
              <a:gd name="connsiteY3" fmla="*/ 1512000 h 1512000"/>
            </a:gdLst>
            <a:ahLst/>
            <a:cxnLst>
              <a:cxn ang="0">
                <a:pos x="connsiteX0" y="connsiteY0"/>
              </a:cxn>
              <a:cxn ang="0">
                <a:pos x="connsiteX1" y="connsiteY1"/>
              </a:cxn>
              <a:cxn ang="0">
                <a:pos x="connsiteX2" y="connsiteY2"/>
              </a:cxn>
              <a:cxn ang="0">
                <a:pos x="connsiteX3" y="connsiteY3"/>
              </a:cxn>
            </a:cxnLst>
            <a:rect l="l" t="t" r="r" b="b"/>
            <a:pathLst>
              <a:path w="3455993" h="1512000">
                <a:moveTo>
                  <a:pt x="0" y="0"/>
                </a:moveTo>
                <a:lnTo>
                  <a:pt x="3455993" y="0"/>
                </a:lnTo>
                <a:lnTo>
                  <a:pt x="3455993" y="1512000"/>
                </a:lnTo>
                <a:lnTo>
                  <a:pt x="0" y="1512000"/>
                </a:lnTo>
                <a:close/>
              </a:path>
            </a:pathLst>
          </a:custGeom>
          <a:noFill/>
          <a:ln>
            <a:noFill/>
          </a:ln>
        </p:spPr>
      </p:pic>
      <p:sp>
        <p:nvSpPr>
          <p:cNvPr id="60" name="フリーフォーム: 図形 59">
            <a:extLst>
              <a:ext uri="{FF2B5EF4-FFF2-40B4-BE49-F238E27FC236}">
                <a16:creationId xmlns:a16="http://schemas.microsoft.com/office/drawing/2014/main" id="{A99D9B46-0683-40C9-9A08-DA67DE1EA17C}"/>
              </a:ext>
            </a:extLst>
          </p:cNvPr>
          <p:cNvSpPr/>
          <p:nvPr/>
        </p:nvSpPr>
        <p:spPr bwMode="auto">
          <a:xfrm>
            <a:off x="2377050" y="685941"/>
            <a:ext cx="7333688" cy="1584000"/>
          </a:xfrm>
          <a:custGeom>
            <a:avLst/>
            <a:gdLst>
              <a:gd name="connsiteX0" fmla="*/ 0 w 3979628"/>
              <a:gd name="connsiteY0" fmla="*/ 0 h 1512000"/>
              <a:gd name="connsiteX1" fmla="*/ 3979628 w 3979628"/>
              <a:gd name="connsiteY1" fmla="*/ 0 h 1512000"/>
              <a:gd name="connsiteX2" fmla="*/ 3979628 w 3979628"/>
              <a:gd name="connsiteY2" fmla="*/ 1512000 h 1512000"/>
              <a:gd name="connsiteX3" fmla="*/ 0 w 3979628"/>
              <a:gd name="connsiteY3" fmla="*/ 1512000 h 1512000"/>
            </a:gdLst>
            <a:ahLst/>
            <a:cxnLst>
              <a:cxn ang="0">
                <a:pos x="connsiteX0" y="connsiteY0"/>
              </a:cxn>
              <a:cxn ang="0">
                <a:pos x="connsiteX1" y="connsiteY1"/>
              </a:cxn>
              <a:cxn ang="0">
                <a:pos x="connsiteX2" y="connsiteY2"/>
              </a:cxn>
              <a:cxn ang="0">
                <a:pos x="connsiteX3" y="connsiteY3"/>
              </a:cxn>
            </a:cxnLst>
            <a:rect l="l" t="t" r="r" b="b"/>
            <a:pathLst>
              <a:path w="3979628" h="1512000">
                <a:moveTo>
                  <a:pt x="0" y="0"/>
                </a:moveTo>
                <a:lnTo>
                  <a:pt x="3979628" y="0"/>
                </a:lnTo>
                <a:lnTo>
                  <a:pt x="3979628" y="1512000"/>
                </a:lnTo>
                <a:lnTo>
                  <a:pt x="0" y="1512000"/>
                </a:lnTo>
                <a:close/>
              </a:path>
            </a:pathLst>
          </a:custGeom>
          <a:gradFill>
            <a:gsLst>
              <a:gs pos="8000">
                <a:srgbClr val="FFFFFF"/>
              </a:gs>
              <a:gs pos="20000">
                <a:srgbClr val="FFFFFF">
                  <a:alpha val="56000"/>
                </a:srgbClr>
              </a:gs>
              <a:gs pos="80000">
                <a:schemeClr val="bg1">
                  <a:alpha val="56000"/>
                </a:schemeClr>
              </a:gs>
              <a:gs pos="92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latin typeface="Meiryo UI" panose="020B0604030504040204" pitchFamily="50" charset="-128"/>
              <a:ea typeface="Meiryo UI" panose="020B0604030504040204" pitchFamily="50" charset="-128"/>
            </a:endParaRPr>
          </a:p>
        </p:txBody>
      </p:sp>
      <p:sp>
        <p:nvSpPr>
          <p:cNvPr id="50" name="テキスト ボックス 49">
            <a:extLst>
              <a:ext uri="{FF2B5EF4-FFF2-40B4-BE49-F238E27FC236}">
                <a16:creationId xmlns:a16="http://schemas.microsoft.com/office/drawing/2014/main" id="{E42EE668-8358-4CEE-891F-F8A64D622659}"/>
              </a:ext>
            </a:extLst>
          </p:cNvPr>
          <p:cNvSpPr txBox="1"/>
          <p:nvPr/>
        </p:nvSpPr>
        <p:spPr>
          <a:xfrm>
            <a:off x="2471079" y="989750"/>
            <a:ext cx="7239659" cy="1270348"/>
          </a:xfrm>
          <a:prstGeom prst="rect">
            <a:avLst/>
          </a:prstGeom>
          <a:noFill/>
          <a:effectLst/>
        </p:spPr>
        <p:txBody>
          <a:bodyPr wrap="square">
            <a:spAutoFit/>
          </a:bodyPr>
          <a:lstStyle/>
          <a:p>
            <a:pPr algn="ctr">
              <a:lnSpc>
                <a:spcPct val="150000"/>
              </a:lnSpc>
              <a:defRPr/>
            </a:pPr>
            <a:r>
              <a:rPr lang="ja-JP" altLang="en-US"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「ハイクラス富裕層」に該当するビッグデータと全国累積</a:t>
            </a:r>
            <a:r>
              <a:rPr lang="en-US" altLang="ja-JP"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8,000</a:t>
            </a:r>
            <a:r>
              <a:rPr lang="ja-JP" altLang="en-US"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案件以上の不動産広告掲載実績から得た</a:t>
            </a:r>
            <a:endParaRPr lang="en-US" altLang="ja-JP"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endParaRPr>
          </a:p>
          <a:p>
            <a:pPr algn="ctr">
              <a:lnSpc>
                <a:spcPct val="150000"/>
              </a:lnSpc>
              <a:defRPr/>
            </a:pPr>
            <a:r>
              <a:rPr lang="ja-JP" altLang="en-US"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弊社独自データを利用し、ハイクラス富裕層に対してリーチできるメニューです</a:t>
            </a:r>
            <a:endParaRPr lang="en-US" altLang="ja-JP"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endParaRPr>
          </a:p>
          <a:p>
            <a:pPr algn="ctr">
              <a:lnSpc>
                <a:spcPct val="150000"/>
              </a:lnSpc>
              <a:defRPr/>
            </a:pPr>
            <a:endParaRPr lang="en-US" altLang="ja-JP"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endParaRPr>
          </a:p>
          <a:p>
            <a:pPr algn="ctr">
              <a:lnSpc>
                <a:spcPct val="150000"/>
              </a:lnSpc>
              <a:defRPr/>
            </a:pPr>
            <a:r>
              <a:rPr lang="ja-JP" altLang="en-US"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億ションをはじめとする高額商品やハイクラス富裕層を対象としたサービスに導入いただいております</a:t>
            </a:r>
          </a:p>
          <a:p>
            <a:pPr algn="ctr">
              <a:lnSpc>
                <a:spcPct val="150000"/>
              </a:lnSpc>
              <a:defRPr/>
            </a:pPr>
            <a:endParaRPr lang="ja-JP" altLang="en-US" sz="1050" b="1"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endParaRPr>
          </a:p>
        </p:txBody>
      </p:sp>
      <p:sp>
        <p:nvSpPr>
          <p:cNvPr id="11280" name="タイトル 1">
            <a:extLst>
              <a:ext uri="{FF2B5EF4-FFF2-40B4-BE49-F238E27FC236}">
                <a16:creationId xmlns:a16="http://schemas.microsoft.com/office/drawing/2014/main" id="{7193EB89-F2C3-4EBB-84F4-0BE8DA3E93B2}"/>
              </a:ext>
            </a:extLst>
          </p:cNvPr>
          <p:cNvSpPr>
            <a:spLocks noGrp="1" noChangeArrowheads="1"/>
          </p:cNvSpPr>
          <p:nvPr>
            <p:ph type="title"/>
          </p:nvPr>
        </p:nvSpPr>
        <p:spPr bwMode="auto">
          <a:xfrm>
            <a:off x="388938" y="288925"/>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72000"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ハイクラス富裕層リーチ</a:t>
            </a:r>
          </a:p>
        </p:txBody>
      </p:sp>
      <p:sp>
        <p:nvSpPr>
          <p:cNvPr id="98" name="テキスト ボックス 97">
            <a:extLst>
              <a:ext uri="{FF2B5EF4-FFF2-40B4-BE49-F238E27FC236}">
                <a16:creationId xmlns:a16="http://schemas.microsoft.com/office/drawing/2014/main" id="{D9D8E361-7FF4-4434-8B4D-DE8E136CC553}"/>
              </a:ext>
            </a:extLst>
          </p:cNvPr>
          <p:cNvSpPr txBox="1">
            <a:spLocks/>
          </p:cNvSpPr>
          <p:nvPr/>
        </p:nvSpPr>
        <p:spPr>
          <a:xfrm>
            <a:off x="3203575" y="3300793"/>
            <a:ext cx="1004888" cy="200025"/>
          </a:xfrm>
          <a:prstGeom prst="rect">
            <a:avLst/>
          </a:prstGeom>
          <a:noFill/>
        </p:spPr>
        <p:txBody>
          <a:bodyPr>
            <a:spAutoFit/>
          </a:bodyPr>
          <a:lstStyle/>
          <a:p>
            <a:pPr algn="ctr">
              <a:defRPr/>
            </a:pPr>
            <a:r>
              <a:rPr lang="ja-JP" altLang="en-US" sz="700" b="1" dirty="0">
                <a:solidFill>
                  <a:schemeClr val="accent5"/>
                </a:solidFill>
                <a:latin typeface="Meiryo UI" panose="020B0604030504040204" pitchFamily="50" charset="-128"/>
                <a:ea typeface="Meiryo UI" panose="020B0604030504040204" pitchFamily="50" charset="-128"/>
              </a:rPr>
              <a:t>または</a:t>
            </a:r>
          </a:p>
        </p:txBody>
      </p:sp>
      <p:sp>
        <p:nvSpPr>
          <p:cNvPr id="120" name="正方形/長方形 119">
            <a:extLst>
              <a:ext uri="{FF2B5EF4-FFF2-40B4-BE49-F238E27FC236}">
                <a16:creationId xmlns:a16="http://schemas.microsoft.com/office/drawing/2014/main" id="{FA516F5E-1943-4F85-B7FD-D9C4A0E646CE}"/>
              </a:ext>
            </a:extLst>
          </p:cNvPr>
          <p:cNvSpPr/>
          <p:nvPr/>
        </p:nvSpPr>
        <p:spPr>
          <a:xfrm>
            <a:off x="388938" y="2654588"/>
            <a:ext cx="9128125" cy="131340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latin typeface="Meiryo UI" panose="020B0604030504040204" pitchFamily="50" charset="-128"/>
              <a:ea typeface="Meiryo UI" panose="020B0604030504040204" pitchFamily="50" charset="-128"/>
            </a:endParaRPr>
          </a:p>
        </p:txBody>
      </p:sp>
      <p:sp>
        <p:nvSpPr>
          <p:cNvPr id="11287" name="テキスト ボックス 54">
            <a:extLst>
              <a:ext uri="{FF2B5EF4-FFF2-40B4-BE49-F238E27FC236}">
                <a16:creationId xmlns:a16="http://schemas.microsoft.com/office/drawing/2014/main" id="{B0BC3D2A-EC0C-4728-A3C7-7010C7FB17C9}"/>
              </a:ext>
            </a:extLst>
          </p:cNvPr>
          <p:cNvSpPr txBox="1">
            <a:spLocks noChangeArrowheads="1"/>
          </p:cNvSpPr>
          <p:nvPr/>
        </p:nvSpPr>
        <p:spPr bwMode="auto">
          <a:xfrm>
            <a:off x="546556" y="2683596"/>
            <a:ext cx="332105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r>
              <a:rPr lang="ja-JP" altLang="en-US" sz="1300" b="1" dirty="0">
                <a:solidFill>
                  <a:schemeClr val="bg1"/>
                </a:solidFill>
                <a:latin typeface="Meiryo UI" panose="020B0604030504040204" pitchFamily="50" charset="-128"/>
                <a:ea typeface="Meiryo UI" panose="020B0604030504040204" pitchFamily="50" charset="-128"/>
              </a:rPr>
              <a:t>ハイクラス富裕層セグメント</a:t>
            </a:r>
          </a:p>
        </p:txBody>
      </p:sp>
      <p:sp>
        <p:nvSpPr>
          <p:cNvPr id="123" name="正方形/長方形 122">
            <a:extLst>
              <a:ext uri="{FF2B5EF4-FFF2-40B4-BE49-F238E27FC236}">
                <a16:creationId xmlns:a16="http://schemas.microsoft.com/office/drawing/2014/main" id="{82D009BE-F41A-4B15-898A-D6A261DC8884}"/>
              </a:ext>
            </a:extLst>
          </p:cNvPr>
          <p:cNvSpPr/>
          <p:nvPr/>
        </p:nvSpPr>
        <p:spPr>
          <a:xfrm>
            <a:off x="5889451" y="2924033"/>
            <a:ext cx="3321051" cy="720725"/>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tIns="72000" anchor="ctr"/>
          <a:lstStyle/>
          <a:p>
            <a:pPr algn="ctr">
              <a:lnSpc>
                <a:spcPct val="130000"/>
              </a:lnSpc>
              <a:defRPr/>
            </a:pPr>
            <a:r>
              <a:rPr lang="ja-JP" altLang="en-US" sz="1100" b="1" dirty="0">
                <a:solidFill>
                  <a:schemeClr val="bg1"/>
                </a:solidFill>
                <a:latin typeface="Meiryo UI" panose="020B0604030504040204" pitchFamily="50" charset="-128"/>
                <a:ea typeface="Meiryo UI" panose="020B0604030504040204" pitchFamily="50" charset="-128"/>
                <a:cs typeface="メイリオ" panose="020B0604030504040204" pitchFamily="50" charset="-128"/>
              </a:rPr>
              <a:t>こちらのセグメントの指定は、</a:t>
            </a:r>
            <a:endParaRPr lang="en-US" altLang="ja-JP" sz="1100" b="1" dirty="0">
              <a:solidFill>
                <a:schemeClr val="bg1"/>
              </a:solidFill>
              <a:latin typeface="Meiryo UI" panose="020B0604030504040204" pitchFamily="50" charset="-128"/>
              <a:ea typeface="Meiryo UI" panose="020B0604030504040204" pitchFamily="50" charset="-128"/>
              <a:cs typeface="メイリオ" panose="020B0604030504040204" pitchFamily="50" charset="-128"/>
            </a:endParaRPr>
          </a:p>
          <a:p>
            <a:pPr algn="ctr">
              <a:lnSpc>
                <a:spcPct val="130000"/>
              </a:lnSpc>
              <a:defRPr/>
            </a:pPr>
            <a:r>
              <a:rPr lang="ja-JP" altLang="en-US" sz="1100" b="1" dirty="0">
                <a:solidFill>
                  <a:schemeClr val="bg1"/>
                </a:solidFill>
                <a:latin typeface="Meiryo UI" panose="020B0604030504040204" pitchFamily="50" charset="-128"/>
                <a:ea typeface="Meiryo UI" panose="020B0604030504040204" pitchFamily="50" charset="-128"/>
                <a:cs typeface="メイリオ" panose="020B0604030504040204" pitchFamily="50" charset="-128"/>
              </a:rPr>
              <a:t>予算運用型、月額予算 </a:t>
            </a:r>
            <a:r>
              <a:rPr lang="en-US" altLang="ja-JP" sz="1100" b="1" dirty="0">
                <a:solidFill>
                  <a:schemeClr val="bg1"/>
                </a:solidFill>
                <a:latin typeface="Meiryo UI" panose="020B0604030504040204" pitchFamily="50" charset="-128"/>
                <a:ea typeface="Meiryo UI" panose="020B0604030504040204" pitchFamily="50" charset="-128"/>
                <a:cs typeface="メイリオ" panose="020B0604030504040204" pitchFamily="50" charset="-128"/>
              </a:rPr>
              <a:t>30</a:t>
            </a:r>
            <a:r>
              <a:rPr lang="ja-JP" altLang="en-US" sz="1100" b="1" dirty="0">
                <a:solidFill>
                  <a:schemeClr val="bg1"/>
                </a:solidFill>
                <a:latin typeface="Meiryo UI" panose="020B0604030504040204" pitchFamily="50" charset="-128"/>
                <a:ea typeface="Meiryo UI" panose="020B0604030504040204" pitchFamily="50" charset="-128"/>
                <a:cs typeface="メイリオ" panose="020B0604030504040204" pitchFamily="50" charset="-128"/>
              </a:rPr>
              <a:t>万円から受付いたします。</a:t>
            </a:r>
            <a:endParaRPr lang="en-US" altLang="ja-JP" sz="1100" b="1" dirty="0">
              <a:solidFill>
                <a:schemeClr val="bg1"/>
              </a:solidFill>
              <a:latin typeface="Meiryo UI" panose="020B0604030504040204" pitchFamily="50" charset="-128"/>
              <a:ea typeface="Meiryo UI" panose="020B0604030504040204" pitchFamily="50" charset="-128"/>
              <a:cs typeface="メイリオ" panose="020B0604030504040204" pitchFamily="50" charset="-128"/>
            </a:endParaRPr>
          </a:p>
          <a:p>
            <a:pPr algn="ctr">
              <a:lnSpc>
                <a:spcPct val="130000"/>
              </a:lnSpc>
              <a:defRPr/>
            </a:pPr>
            <a:r>
              <a:rPr lang="ja-JP" altLang="en-US" sz="800" b="1" dirty="0">
                <a:solidFill>
                  <a:schemeClr val="bg1"/>
                </a:solidFill>
                <a:latin typeface="Meiryo UI" panose="020B0604030504040204" pitchFamily="50" charset="-128"/>
                <a:ea typeface="Meiryo UI" panose="020B0604030504040204" pitchFamily="50" charset="-128"/>
                <a:cs typeface="メイリオ" panose="020B0604030504040204" pitchFamily="50" charset="-128"/>
              </a:rPr>
              <a:t>（</a:t>
            </a:r>
            <a:r>
              <a:rPr lang="en-US" altLang="ja-JP" sz="800" b="1" dirty="0">
                <a:solidFill>
                  <a:schemeClr val="bg1"/>
                </a:solidFill>
                <a:latin typeface="Meiryo UI" panose="020B0604030504040204" pitchFamily="50" charset="-128"/>
                <a:ea typeface="Meiryo UI" panose="020B0604030504040204" pitchFamily="50" charset="-128"/>
                <a:cs typeface="メイリオ" panose="020B0604030504040204" pitchFamily="50" charset="-128"/>
              </a:rPr>
              <a:t>1</a:t>
            </a:r>
            <a:r>
              <a:rPr lang="ja-JP" altLang="en-US" sz="800" b="1" dirty="0">
                <a:solidFill>
                  <a:schemeClr val="bg1"/>
                </a:solidFill>
                <a:latin typeface="Meiryo UI" panose="020B0604030504040204" pitchFamily="50" charset="-128"/>
                <a:ea typeface="Meiryo UI" panose="020B0604030504040204" pitchFamily="50" charset="-128"/>
                <a:cs typeface="メイリオ" panose="020B0604030504040204" pitchFamily="50" charset="-128"/>
              </a:rPr>
              <a:t>物件／</a:t>
            </a:r>
            <a:r>
              <a:rPr lang="en-US" altLang="ja-JP" sz="800" b="1" dirty="0">
                <a:solidFill>
                  <a:schemeClr val="bg1"/>
                </a:solidFill>
                <a:latin typeface="Meiryo UI" panose="020B0604030504040204" pitchFamily="50" charset="-128"/>
                <a:ea typeface="Meiryo UI" panose="020B0604030504040204" pitchFamily="50" charset="-128"/>
                <a:cs typeface="メイリオ" panose="020B0604030504040204" pitchFamily="50" charset="-128"/>
              </a:rPr>
              <a:t>1</a:t>
            </a:r>
            <a:r>
              <a:rPr lang="ja-JP" altLang="en-US" sz="800" b="1" dirty="0">
                <a:solidFill>
                  <a:schemeClr val="bg1"/>
                </a:solidFill>
                <a:latin typeface="Meiryo UI" panose="020B0604030504040204" pitchFamily="50" charset="-128"/>
                <a:ea typeface="Meiryo UI" panose="020B0604030504040204" pitchFamily="50" charset="-128"/>
                <a:cs typeface="メイリオ" panose="020B0604030504040204" pitchFamily="50" charset="-128"/>
              </a:rPr>
              <a:t>商品／</a:t>
            </a:r>
            <a:r>
              <a:rPr lang="en-US" altLang="ja-JP" sz="800" b="1" dirty="0">
                <a:solidFill>
                  <a:schemeClr val="bg1"/>
                </a:solidFill>
                <a:latin typeface="Meiryo UI" panose="020B0604030504040204" pitchFamily="50" charset="-128"/>
                <a:ea typeface="Meiryo UI" panose="020B0604030504040204" pitchFamily="50" charset="-128"/>
                <a:cs typeface="メイリオ" panose="020B0604030504040204" pitchFamily="50" charset="-128"/>
              </a:rPr>
              <a:t>1</a:t>
            </a:r>
            <a:r>
              <a:rPr lang="ja-JP" altLang="en-US" sz="800" b="1" dirty="0">
                <a:solidFill>
                  <a:schemeClr val="bg1"/>
                </a:solidFill>
                <a:latin typeface="Meiryo UI" panose="020B0604030504040204" pitchFamily="50" charset="-128"/>
                <a:ea typeface="Meiryo UI" panose="020B0604030504040204" pitchFamily="50" charset="-128"/>
                <a:cs typeface="メイリオ" panose="020B0604030504040204" pitchFamily="50" charset="-128"/>
              </a:rPr>
              <a:t>キャンペーンあたり）</a:t>
            </a:r>
          </a:p>
        </p:txBody>
      </p:sp>
      <p:pic>
        <p:nvPicPr>
          <p:cNvPr id="27" name="図 16">
            <a:extLst>
              <a:ext uri="{FF2B5EF4-FFF2-40B4-BE49-F238E27FC236}">
                <a16:creationId xmlns:a16="http://schemas.microsoft.com/office/drawing/2014/main" id="{0C8D6BBD-621B-4E97-992D-30D7696B74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24986"/>
          <a:stretch>
            <a:fillRect/>
          </a:stretch>
        </p:blipFill>
        <p:spPr bwMode="auto">
          <a:xfrm>
            <a:off x="262128" y="1113403"/>
            <a:ext cx="2268537"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bject 38">
            <a:extLst>
              <a:ext uri="{FF2B5EF4-FFF2-40B4-BE49-F238E27FC236}">
                <a16:creationId xmlns:a16="http://schemas.microsoft.com/office/drawing/2014/main" id="{E8D9CE9B-9609-498A-6549-41D688EBEAA8}"/>
              </a:ext>
            </a:extLst>
          </p:cNvPr>
          <p:cNvSpPr txBox="1"/>
          <p:nvPr/>
        </p:nvSpPr>
        <p:spPr>
          <a:xfrm>
            <a:off x="1367053" y="3564389"/>
            <a:ext cx="864235" cy="303738"/>
          </a:xfrm>
          <a:prstGeom prst="rect">
            <a:avLst/>
          </a:prstGeom>
        </p:spPr>
        <p:txBody>
          <a:bodyPr vert="horz" wrap="square" lIns="0" tIns="12700" rIns="0" bIns="0" rtlCol="0">
            <a:spAutoFit/>
          </a:bodyPr>
          <a:lstStyle/>
          <a:p>
            <a:pPr algn="ctr">
              <a:lnSpc>
                <a:spcPts val="955"/>
              </a:lnSpc>
              <a:spcBef>
                <a:spcPts val="100"/>
              </a:spcBef>
            </a:pPr>
            <a:r>
              <a:rPr sz="700" b="1" spc="-30" dirty="0">
                <a:solidFill>
                  <a:schemeClr val="bg1"/>
                </a:solidFill>
                <a:latin typeface="Meiryo UI" panose="020B0604030504040204" pitchFamily="50" charset="-128"/>
                <a:ea typeface="Meiryo UI" panose="020B0604030504040204" pitchFamily="50" charset="-128"/>
                <a:cs typeface="Yu Gothic"/>
              </a:rPr>
              <a:t>年収</a:t>
            </a:r>
            <a:endParaRPr sz="700" dirty="0">
              <a:solidFill>
                <a:schemeClr val="bg1"/>
              </a:solidFill>
              <a:latin typeface="Meiryo UI" panose="020B0604030504040204" pitchFamily="50" charset="-128"/>
              <a:ea typeface="Meiryo UI" panose="020B0604030504040204" pitchFamily="50" charset="-128"/>
              <a:cs typeface="Yu Gothic"/>
            </a:endParaRPr>
          </a:p>
          <a:p>
            <a:pPr algn="ctr">
              <a:lnSpc>
                <a:spcPts val="1435"/>
              </a:lnSpc>
            </a:pPr>
            <a:r>
              <a:rPr sz="1000" b="1" spc="50" dirty="0">
                <a:solidFill>
                  <a:schemeClr val="bg1"/>
                </a:solidFill>
                <a:latin typeface="Meiryo UI" panose="020B0604030504040204" pitchFamily="50" charset="-128"/>
                <a:ea typeface="Meiryo UI" panose="020B0604030504040204" pitchFamily="50" charset="-128"/>
                <a:cs typeface="Hypatia Sans Pro"/>
              </a:rPr>
              <a:t>2,000</a:t>
            </a:r>
            <a:r>
              <a:rPr sz="700" b="1" spc="-15" dirty="0">
                <a:solidFill>
                  <a:schemeClr val="bg1"/>
                </a:solidFill>
                <a:latin typeface="Meiryo UI" panose="020B0604030504040204" pitchFamily="50" charset="-128"/>
                <a:ea typeface="Meiryo UI" panose="020B0604030504040204" pitchFamily="50" charset="-128"/>
                <a:cs typeface="Yu Gothic"/>
              </a:rPr>
              <a:t>万円以上</a:t>
            </a:r>
            <a:endParaRPr sz="800" dirty="0">
              <a:solidFill>
                <a:schemeClr val="bg1"/>
              </a:solidFill>
              <a:latin typeface="Meiryo UI" panose="020B0604030504040204" pitchFamily="50" charset="-128"/>
              <a:ea typeface="Meiryo UI" panose="020B0604030504040204" pitchFamily="50" charset="-128"/>
              <a:cs typeface="Yu Gothic"/>
            </a:endParaRPr>
          </a:p>
        </p:txBody>
      </p:sp>
      <p:sp>
        <p:nvSpPr>
          <p:cNvPr id="7" name="object 39">
            <a:extLst>
              <a:ext uri="{FF2B5EF4-FFF2-40B4-BE49-F238E27FC236}">
                <a16:creationId xmlns:a16="http://schemas.microsoft.com/office/drawing/2014/main" id="{4CD30AB9-FFBB-2B71-38AC-86051ACEEC8F}"/>
              </a:ext>
            </a:extLst>
          </p:cNvPr>
          <p:cNvSpPr txBox="1"/>
          <p:nvPr/>
        </p:nvSpPr>
        <p:spPr>
          <a:xfrm>
            <a:off x="2830315" y="3557757"/>
            <a:ext cx="750570" cy="338554"/>
          </a:xfrm>
          <a:prstGeom prst="rect">
            <a:avLst/>
          </a:prstGeom>
        </p:spPr>
        <p:txBody>
          <a:bodyPr vert="horz" wrap="square" lIns="0" tIns="30480" rIns="0" bIns="0" rtlCol="0">
            <a:spAutoFit/>
          </a:bodyPr>
          <a:lstStyle/>
          <a:p>
            <a:pPr marL="158115" marR="5080" indent="-146050">
              <a:lnSpc>
                <a:spcPts val="1200"/>
              </a:lnSpc>
              <a:spcBef>
                <a:spcPts val="240"/>
              </a:spcBef>
            </a:pPr>
            <a:r>
              <a:rPr sz="1000" b="1" spc="20" dirty="0">
                <a:solidFill>
                  <a:schemeClr val="bg1"/>
                </a:solidFill>
                <a:latin typeface="Meiryo UI" panose="020B0604030504040204" pitchFamily="50" charset="-128"/>
                <a:ea typeface="Meiryo UI" panose="020B0604030504040204" pitchFamily="50" charset="-128"/>
                <a:cs typeface="Yu Gothic"/>
              </a:rPr>
              <a:t>上場企業の</a:t>
            </a:r>
            <a:r>
              <a:rPr sz="1000" b="1" spc="35" dirty="0">
                <a:solidFill>
                  <a:schemeClr val="bg1"/>
                </a:solidFill>
                <a:latin typeface="Meiryo UI" panose="020B0604030504040204" pitchFamily="50" charset="-128"/>
                <a:ea typeface="Meiryo UI" panose="020B0604030504040204" pitchFamily="50" charset="-128"/>
                <a:cs typeface="Yu Gothic"/>
              </a:rPr>
              <a:t>経営層</a:t>
            </a:r>
            <a:endParaRPr sz="1000" dirty="0">
              <a:solidFill>
                <a:schemeClr val="bg1"/>
              </a:solidFill>
              <a:latin typeface="Meiryo UI" panose="020B0604030504040204" pitchFamily="50" charset="-128"/>
              <a:ea typeface="Meiryo UI" panose="020B0604030504040204" pitchFamily="50" charset="-128"/>
              <a:cs typeface="Yu Gothic"/>
            </a:endParaRPr>
          </a:p>
        </p:txBody>
      </p:sp>
      <p:sp>
        <p:nvSpPr>
          <p:cNvPr id="8" name="object 40">
            <a:extLst>
              <a:ext uri="{FF2B5EF4-FFF2-40B4-BE49-F238E27FC236}">
                <a16:creationId xmlns:a16="http://schemas.microsoft.com/office/drawing/2014/main" id="{433E423A-C478-DD15-2E2C-72B5AC0CE548}"/>
              </a:ext>
            </a:extLst>
          </p:cNvPr>
          <p:cNvSpPr txBox="1"/>
          <p:nvPr/>
        </p:nvSpPr>
        <p:spPr>
          <a:xfrm>
            <a:off x="4510332" y="3564388"/>
            <a:ext cx="702945" cy="303738"/>
          </a:xfrm>
          <a:prstGeom prst="rect">
            <a:avLst/>
          </a:prstGeom>
        </p:spPr>
        <p:txBody>
          <a:bodyPr vert="horz" wrap="square" lIns="0" tIns="12700" rIns="0" bIns="0" rtlCol="0">
            <a:spAutoFit/>
          </a:bodyPr>
          <a:lstStyle/>
          <a:p>
            <a:pPr algn="ctr">
              <a:lnSpc>
                <a:spcPts val="955"/>
              </a:lnSpc>
              <a:spcBef>
                <a:spcPts val="100"/>
              </a:spcBef>
            </a:pPr>
            <a:r>
              <a:rPr sz="700" b="1" spc="-15" dirty="0">
                <a:solidFill>
                  <a:schemeClr val="bg1"/>
                </a:solidFill>
                <a:latin typeface="Meiryo UI" panose="020B0604030504040204" pitchFamily="50" charset="-128"/>
                <a:ea typeface="Meiryo UI" panose="020B0604030504040204" pitchFamily="50" charset="-128"/>
                <a:cs typeface="Yu Gothic"/>
              </a:rPr>
              <a:t>保有資産</a:t>
            </a:r>
            <a:endParaRPr sz="700" dirty="0">
              <a:solidFill>
                <a:schemeClr val="bg1"/>
              </a:solidFill>
              <a:latin typeface="Meiryo UI" panose="020B0604030504040204" pitchFamily="50" charset="-128"/>
              <a:ea typeface="Meiryo UI" panose="020B0604030504040204" pitchFamily="50" charset="-128"/>
              <a:cs typeface="Yu Gothic"/>
            </a:endParaRPr>
          </a:p>
          <a:p>
            <a:pPr algn="ctr">
              <a:lnSpc>
                <a:spcPts val="1435"/>
              </a:lnSpc>
            </a:pPr>
            <a:r>
              <a:rPr sz="1000" b="1" spc="50" dirty="0">
                <a:solidFill>
                  <a:schemeClr val="bg1"/>
                </a:solidFill>
                <a:latin typeface="Meiryo UI" panose="020B0604030504040204" pitchFamily="50" charset="-128"/>
                <a:ea typeface="Meiryo UI" panose="020B0604030504040204" pitchFamily="50" charset="-128"/>
                <a:cs typeface="Hypatia Sans Pro"/>
              </a:rPr>
              <a:t>1</a:t>
            </a:r>
            <a:r>
              <a:rPr sz="700" b="1" spc="40" dirty="0">
                <a:solidFill>
                  <a:schemeClr val="bg1"/>
                </a:solidFill>
                <a:latin typeface="Meiryo UI" panose="020B0604030504040204" pitchFamily="50" charset="-128"/>
                <a:ea typeface="Meiryo UI" panose="020B0604030504040204" pitchFamily="50" charset="-128"/>
                <a:cs typeface="Yu Gothic"/>
              </a:rPr>
              <a:t>億円以上</a:t>
            </a:r>
            <a:endParaRPr sz="1000" dirty="0">
              <a:solidFill>
                <a:schemeClr val="bg1"/>
              </a:solidFill>
              <a:latin typeface="Meiryo UI" panose="020B0604030504040204" pitchFamily="50" charset="-128"/>
              <a:ea typeface="Meiryo UI" panose="020B0604030504040204" pitchFamily="50" charset="-128"/>
              <a:cs typeface="Yu Gothic"/>
            </a:endParaRPr>
          </a:p>
        </p:txBody>
      </p:sp>
      <p:sp>
        <p:nvSpPr>
          <p:cNvPr id="9" name="object 41">
            <a:extLst>
              <a:ext uri="{FF2B5EF4-FFF2-40B4-BE49-F238E27FC236}">
                <a16:creationId xmlns:a16="http://schemas.microsoft.com/office/drawing/2014/main" id="{A64A9BA9-6258-6EA2-3BF1-90B0F07A2DF5}"/>
              </a:ext>
            </a:extLst>
          </p:cNvPr>
          <p:cNvSpPr txBox="1"/>
          <p:nvPr/>
        </p:nvSpPr>
        <p:spPr>
          <a:xfrm>
            <a:off x="2498003" y="3386051"/>
            <a:ext cx="163830" cy="166712"/>
          </a:xfrm>
          <a:prstGeom prst="rect">
            <a:avLst/>
          </a:prstGeom>
        </p:spPr>
        <p:txBody>
          <a:bodyPr vert="horz" wrap="square" lIns="0" tIns="12700" rIns="0" bIns="0" rtlCol="0">
            <a:spAutoFit/>
          </a:bodyPr>
          <a:lstStyle/>
          <a:p>
            <a:pPr marL="12700">
              <a:spcBef>
                <a:spcPts val="100"/>
              </a:spcBef>
            </a:pPr>
            <a:r>
              <a:rPr sz="1000" b="1" spc="25" dirty="0">
                <a:solidFill>
                  <a:schemeClr val="bg1"/>
                </a:solidFill>
                <a:latin typeface="Yu Gothic"/>
                <a:cs typeface="Yu Gothic"/>
              </a:rPr>
              <a:t>or</a:t>
            </a:r>
            <a:endParaRPr sz="1000" dirty="0">
              <a:solidFill>
                <a:schemeClr val="bg1"/>
              </a:solidFill>
              <a:latin typeface="Yu Gothic"/>
              <a:cs typeface="Yu Gothic"/>
            </a:endParaRPr>
          </a:p>
        </p:txBody>
      </p:sp>
      <p:sp>
        <p:nvSpPr>
          <p:cNvPr id="10" name="object 42">
            <a:extLst>
              <a:ext uri="{FF2B5EF4-FFF2-40B4-BE49-F238E27FC236}">
                <a16:creationId xmlns:a16="http://schemas.microsoft.com/office/drawing/2014/main" id="{64A2DBB7-8A6A-9CF8-AADD-5833EEADC67A}"/>
              </a:ext>
            </a:extLst>
          </p:cNvPr>
          <p:cNvSpPr txBox="1"/>
          <p:nvPr/>
        </p:nvSpPr>
        <p:spPr>
          <a:xfrm>
            <a:off x="3785691" y="3379957"/>
            <a:ext cx="163830" cy="166712"/>
          </a:xfrm>
          <a:prstGeom prst="rect">
            <a:avLst/>
          </a:prstGeom>
        </p:spPr>
        <p:txBody>
          <a:bodyPr vert="horz" wrap="square" lIns="0" tIns="12700" rIns="0" bIns="0" rtlCol="0">
            <a:spAutoFit/>
          </a:bodyPr>
          <a:lstStyle/>
          <a:p>
            <a:pPr marL="12700">
              <a:spcBef>
                <a:spcPts val="100"/>
              </a:spcBef>
            </a:pPr>
            <a:r>
              <a:rPr sz="1000" b="1" spc="25" dirty="0">
                <a:solidFill>
                  <a:schemeClr val="bg1"/>
                </a:solidFill>
                <a:latin typeface="Yu Gothic"/>
                <a:cs typeface="Yu Gothic"/>
              </a:rPr>
              <a:t>or</a:t>
            </a:r>
            <a:endParaRPr sz="1000" dirty="0">
              <a:solidFill>
                <a:schemeClr val="bg1"/>
              </a:solidFill>
              <a:latin typeface="Yu Gothic"/>
              <a:cs typeface="Yu Gothic"/>
            </a:endParaRPr>
          </a:p>
        </p:txBody>
      </p:sp>
      <p:pic>
        <p:nvPicPr>
          <p:cNvPr id="11" name="object 47">
            <a:extLst>
              <a:ext uri="{FF2B5EF4-FFF2-40B4-BE49-F238E27FC236}">
                <a16:creationId xmlns:a16="http://schemas.microsoft.com/office/drawing/2014/main" id="{260B7728-4BFE-28D0-62C2-30054A59AF65}"/>
              </a:ext>
            </a:extLst>
          </p:cNvPr>
          <p:cNvPicPr/>
          <p:nvPr/>
        </p:nvPicPr>
        <p:blipFill>
          <a:blip r:embed="rId5">
            <a:extLst>
              <a:ext uri="{28A0092B-C50C-407E-A947-70E740481C1C}">
                <a14:useLocalDpi xmlns:a14="http://schemas.microsoft.com/office/drawing/2010/main" val="0"/>
              </a:ext>
            </a:extLst>
          </a:blip>
          <a:srcRect/>
          <a:stretch/>
        </p:blipFill>
        <p:spPr>
          <a:xfrm>
            <a:off x="1528684" y="3053787"/>
            <a:ext cx="715042" cy="472439"/>
          </a:xfrm>
          <a:prstGeom prst="rect">
            <a:avLst/>
          </a:prstGeom>
        </p:spPr>
      </p:pic>
      <p:pic>
        <p:nvPicPr>
          <p:cNvPr id="12" name="object 48">
            <a:extLst>
              <a:ext uri="{FF2B5EF4-FFF2-40B4-BE49-F238E27FC236}">
                <a16:creationId xmlns:a16="http://schemas.microsoft.com/office/drawing/2014/main" id="{4CEC5ADA-DC1D-66AE-4063-6827F768500F}"/>
              </a:ext>
            </a:extLst>
          </p:cNvPr>
          <p:cNvPicPr/>
          <p:nvPr/>
        </p:nvPicPr>
        <p:blipFill>
          <a:blip r:embed="rId6">
            <a:extLst>
              <a:ext uri="{28A0092B-C50C-407E-A947-70E740481C1C}">
                <a14:useLocalDpi xmlns:a14="http://schemas.microsoft.com/office/drawing/2010/main" val="0"/>
              </a:ext>
            </a:extLst>
          </a:blip>
          <a:srcRect/>
          <a:stretch/>
        </p:blipFill>
        <p:spPr>
          <a:xfrm>
            <a:off x="4208463" y="3031426"/>
            <a:ext cx="1306685" cy="469392"/>
          </a:xfrm>
          <a:prstGeom prst="rect">
            <a:avLst/>
          </a:prstGeom>
        </p:spPr>
      </p:pic>
      <p:pic>
        <p:nvPicPr>
          <p:cNvPr id="13" name="object 71">
            <a:extLst>
              <a:ext uri="{FF2B5EF4-FFF2-40B4-BE49-F238E27FC236}">
                <a16:creationId xmlns:a16="http://schemas.microsoft.com/office/drawing/2014/main" id="{04CD32E9-01DA-B11F-8333-F9EC7527B937}"/>
              </a:ext>
            </a:extLst>
          </p:cNvPr>
          <p:cNvPicPr/>
          <p:nvPr/>
        </p:nvPicPr>
        <p:blipFill>
          <a:blip r:embed="rId7">
            <a:extLst>
              <a:ext uri="{28A0092B-C50C-407E-A947-70E740481C1C}">
                <a14:useLocalDpi xmlns:a14="http://schemas.microsoft.com/office/drawing/2010/main" val="0"/>
              </a:ext>
            </a:extLst>
          </a:blip>
          <a:srcRect/>
          <a:stretch/>
        </p:blipFill>
        <p:spPr>
          <a:xfrm>
            <a:off x="2916854" y="2937631"/>
            <a:ext cx="496619" cy="573023"/>
          </a:xfrm>
          <a:prstGeom prst="rect">
            <a:avLst/>
          </a:prstGeom>
        </p:spPr>
      </p:pic>
      <p:sp>
        <p:nvSpPr>
          <p:cNvPr id="32" name="角丸四角形 7">
            <a:extLst>
              <a:ext uri="{FF2B5EF4-FFF2-40B4-BE49-F238E27FC236}">
                <a16:creationId xmlns:a16="http://schemas.microsoft.com/office/drawing/2014/main" id="{C7FAD795-DFAB-00D7-2F64-686B00DCB355}"/>
              </a:ext>
            </a:extLst>
          </p:cNvPr>
          <p:cNvSpPr/>
          <p:nvPr/>
        </p:nvSpPr>
        <p:spPr bwMode="auto">
          <a:xfrm>
            <a:off x="388938" y="4323847"/>
            <a:ext cx="9128124" cy="485538"/>
          </a:xfrm>
          <a:prstGeom prst="roundRect">
            <a:avLst>
              <a:gd name="adj" fmla="val 2265"/>
            </a:avLst>
          </a:prstGeom>
          <a:solidFill>
            <a:schemeClr val="accent4"/>
          </a:solidFill>
          <a:ln/>
        </p:spPr>
        <p:style>
          <a:lnRef idx="1">
            <a:schemeClr val="accent5"/>
          </a:lnRef>
          <a:fillRef idx="2">
            <a:schemeClr val="accent5"/>
          </a:fillRef>
          <a:effectRef idx="1">
            <a:schemeClr val="accent5"/>
          </a:effectRef>
          <a:fontRef idx="minor">
            <a:schemeClr val="dk1"/>
          </a:fontRef>
        </p:style>
        <p:txBody>
          <a:bodyPr lIns="180000" tIns="90000" anchor="ctr"/>
          <a:lstStyle/>
          <a:p>
            <a:pPr fontAlgn="auto">
              <a:spcBef>
                <a:spcPts val="0"/>
              </a:spcBef>
              <a:spcAft>
                <a:spcPts val="0"/>
              </a:spcAft>
              <a:defRPr/>
            </a:pPr>
            <a:r>
              <a:rPr lang="ja-JP" altLang="en-US" sz="1400" b="1" dirty="0">
                <a:solidFill>
                  <a:schemeClr val="bg1"/>
                </a:solidFill>
                <a:latin typeface="Meiryo UI" panose="020B0604030504040204" pitchFamily="50" charset="-128"/>
                <a:ea typeface="Meiryo UI" panose="020B0604030504040204" pitchFamily="50" charset="-128"/>
                <a:cs typeface="メイリオ" pitchFamily="50" charset="-128"/>
              </a:rPr>
              <a:t>　　 　広告配信地域は全国で設定となります</a:t>
            </a:r>
          </a:p>
        </p:txBody>
      </p:sp>
      <p:pic>
        <p:nvPicPr>
          <p:cNvPr id="33" name="図 32" descr="挿絵 が含まれている画像&#10;&#10;自動的に生成された説明">
            <a:extLst>
              <a:ext uri="{FF2B5EF4-FFF2-40B4-BE49-F238E27FC236}">
                <a16:creationId xmlns:a16="http://schemas.microsoft.com/office/drawing/2014/main" id="{0120285D-5F48-E827-3478-153CC06AA2D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0495" y="4397988"/>
            <a:ext cx="389323" cy="331997"/>
          </a:xfrm>
          <a:prstGeom prst="rect">
            <a:avLst/>
          </a:prstGeom>
          <a:solidFill>
            <a:srgbClr val="0598DF"/>
          </a:solidFill>
        </p:spPr>
      </p:pic>
      <p:graphicFrame>
        <p:nvGraphicFramePr>
          <p:cNvPr id="2" name="表 1">
            <a:extLst>
              <a:ext uri="{FF2B5EF4-FFF2-40B4-BE49-F238E27FC236}">
                <a16:creationId xmlns:a16="http://schemas.microsoft.com/office/drawing/2014/main" id="{E8A2E3E7-996C-ABBC-93DC-8E4C4FCB3842}"/>
              </a:ext>
            </a:extLst>
          </p:cNvPr>
          <p:cNvGraphicFramePr>
            <a:graphicFrameLocks noGrp="1"/>
          </p:cNvGraphicFramePr>
          <p:nvPr>
            <p:extLst>
              <p:ext uri="{D42A27DB-BD31-4B8C-83A1-F6EECF244321}">
                <p14:modId xmlns:p14="http://schemas.microsoft.com/office/powerpoint/2010/main" val="2258261694"/>
              </p:ext>
            </p:extLst>
          </p:nvPr>
        </p:nvGraphicFramePr>
        <p:xfrm>
          <a:off x="335813" y="5094079"/>
          <a:ext cx="9181248" cy="730576"/>
        </p:xfrm>
        <a:graphic>
          <a:graphicData uri="http://schemas.openxmlformats.org/drawingml/2006/table">
            <a:tbl>
              <a:tblPr firstRow="1" bandRow="1"/>
              <a:tblGrid>
                <a:gridCol w="1652787">
                  <a:extLst>
                    <a:ext uri="{9D8B030D-6E8A-4147-A177-3AD203B41FA5}">
                      <a16:colId xmlns:a16="http://schemas.microsoft.com/office/drawing/2014/main" val="1932571604"/>
                    </a:ext>
                  </a:extLst>
                </a:gridCol>
                <a:gridCol w="1125856">
                  <a:extLst>
                    <a:ext uri="{9D8B030D-6E8A-4147-A177-3AD203B41FA5}">
                      <a16:colId xmlns:a16="http://schemas.microsoft.com/office/drawing/2014/main" val="4060828644"/>
                    </a:ext>
                  </a:extLst>
                </a:gridCol>
                <a:gridCol w="1125855">
                  <a:extLst>
                    <a:ext uri="{9D8B030D-6E8A-4147-A177-3AD203B41FA5}">
                      <a16:colId xmlns:a16="http://schemas.microsoft.com/office/drawing/2014/main" val="965812569"/>
                    </a:ext>
                  </a:extLst>
                </a:gridCol>
                <a:gridCol w="1758916">
                  <a:extLst>
                    <a:ext uri="{9D8B030D-6E8A-4147-A177-3AD203B41FA5}">
                      <a16:colId xmlns:a16="http://schemas.microsoft.com/office/drawing/2014/main" val="2886085671"/>
                    </a:ext>
                  </a:extLst>
                </a:gridCol>
                <a:gridCol w="1758917">
                  <a:extLst>
                    <a:ext uri="{9D8B030D-6E8A-4147-A177-3AD203B41FA5}">
                      <a16:colId xmlns:a16="http://schemas.microsoft.com/office/drawing/2014/main" val="4170772348"/>
                    </a:ext>
                  </a:extLst>
                </a:gridCol>
                <a:gridCol w="1758917">
                  <a:extLst>
                    <a:ext uri="{9D8B030D-6E8A-4147-A177-3AD203B41FA5}">
                      <a16:colId xmlns:a16="http://schemas.microsoft.com/office/drawing/2014/main" val="4245144204"/>
                    </a:ext>
                  </a:extLst>
                </a:gridCol>
              </a:tblGrid>
              <a:tr h="216000">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20320"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メニュー名</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65532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課金形態</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65532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900" b="1" i="0" spc="0" dirty="0">
                          <a:solidFill>
                            <a:srgbClr val="FFFFFF"/>
                          </a:solidFill>
                          <a:latin typeface="Meiryo UI" panose="020B0604030504040204" pitchFamily="50" charset="-128"/>
                          <a:ea typeface="Meiryo UI" panose="020B0604030504040204" pitchFamily="50" charset="-128"/>
                          <a:cs typeface="Yu Gothic"/>
                        </a:rPr>
                        <a:t>想定クリック 単価</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65532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0"/>
                        </a:spcBef>
                      </a:pPr>
                      <a:r>
                        <a:rPr sz="900" b="1" i="0" spc="0" dirty="0">
                          <a:solidFill>
                            <a:srgbClr val="FFFFFF"/>
                          </a:solidFill>
                          <a:latin typeface="Meiryo UI" panose="020B0604030504040204" pitchFamily="50" charset="-128"/>
                          <a:ea typeface="Meiryo UI" panose="020B0604030504040204" pitchFamily="50" charset="-128"/>
                          <a:cs typeface="Yu Gothic"/>
                        </a:rPr>
                        <a:t>最小対応エリア</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2700" cap="flat" cmpd="sng" algn="ctr">
                      <a:solidFill>
                        <a:srgbClr val="F6F6F9"/>
                      </a:solidFill>
                      <a:prstDash val="solid"/>
                      <a:round/>
                      <a:headEnd type="none" w="med" len="med"/>
                      <a:tailEnd type="none" w="med" len="me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65532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月額最低掲載予算</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655320"/>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ja-JP" altLang="en-US" sz="900" b="1" i="0" spc="0" dirty="0">
                          <a:solidFill>
                            <a:srgbClr val="FFFFFF"/>
                          </a:solidFill>
                          <a:latin typeface="Meiryo UI" panose="020B0604030504040204" pitchFamily="50" charset="-128"/>
                          <a:ea typeface="Meiryo UI" panose="020B0604030504040204" pitchFamily="50" charset="-128"/>
                          <a:cs typeface="Yu Gothic"/>
                        </a:rPr>
                        <a:t>推奨</a:t>
                      </a:r>
                      <a:r>
                        <a:rPr sz="900" b="1" i="0" spc="0" dirty="0" err="1">
                          <a:solidFill>
                            <a:srgbClr val="FFFFFF"/>
                          </a:solidFill>
                          <a:latin typeface="Meiryo UI" panose="020B0604030504040204" pitchFamily="50" charset="-128"/>
                          <a:ea typeface="Meiryo UI" panose="020B0604030504040204" pitchFamily="50" charset="-128"/>
                          <a:cs typeface="Yu Gothic"/>
                        </a:rPr>
                        <a:t>掲載予算</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655320"/>
                    </a:solidFill>
                  </a:tcPr>
                </a:tc>
                <a:extLst>
                  <a:ext uri="{0D108BD9-81ED-4DB2-BD59-A6C34878D82A}">
                    <a16:rowId xmlns:a16="http://schemas.microsoft.com/office/drawing/2014/main" val="615525682"/>
                  </a:ext>
                </a:extLst>
              </a:tr>
              <a:tr h="514576">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pPr>
                      <a:endParaRPr lang="en-US" sz="1050" b="1" i="0" spc="0" dirty="0">
                        <a:solidFill>
                          <a:srgbClr val="231F20"/>
                        </a:solidFill>
                        <a:latin typeface="Meiryo UI" panose="020B0604030504040204" pitchFamily="50" charset="-128"/>
                        <a:ea typeface="Meiryo UI" panose="020B0604030504040204" pitchFamily="50" charset="-128"/>
                        <a:cs typeface="Yu Gothic"/>
                      </a:endParaRPr>
                    </a:p>
                    <a:p>
                      <a:pPr marL="0" algn="ctr">
                        <a:lnSpc>
                          <a:spcPct val="100000"/>
                        </a:lnSpc>
                      </a:pPr>
                      <a:r>
                        <a:rPr sz="1050" b="1" i="0" spc="0" dirty="0" err="1">
                          <a:solidFill>
                            <a:srgbClr val="231F20"/>
                          </a:solidFill>
                          <a:latin typeface="Meiryo UI" panose="020B0604030504040204" pitchFamily="50" charset="-128"/>
                          <a:ea typeface="Meiryo UI" panose="020B0604030504040204" pitchFamily="50" charset="-128"/>
                          <a:cs typeface="Yu Gothic"/>
                        </a:rPr>
                        <a:t>ハイクラス富裕層リーチ</a:t>
                      </a:r>
                      <a:endParaRPr sz="1050" b="1" i="0" spc="0" dirty="0">
                        <a:latin typeface="Meiryo UI" panose="020B0604030504040204" pitchFamily="50" charset="-128"/>
                        <a:ea typeface="Meiryo UI" panose="020B0604030504040204" pitchFamily="50" charset="-128"/>
                        <a:cs typeface="Yu Gothic"/>
                      </a:endParaRPr>
                    </a:p>
                  </a:txBody>
                  <a:tcPr marL="0" marR="0" marT="3175" marB="0">
                    <a:lnL>
                      <a:noFill/>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DE4D5"/>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sz="900" b="1" i="0" spc="-10" dirty="0" err="1">
                          <a:solidFill>
                            <a:srgbClr val="231F20"/>
                          </a:solidFill>
                          <a:latin typeface="Meiryo UI" panose="020B0604030504040204" pitchFamily="50" charset="-128"/>
                          <a:ea typeface="Meiryo UI" panose="020B0604030504040204" pitchFamily="50" charset="-128"/>
                          <a:cs typeface="Yu Gothic"/>
                        </a:rPr>
                        <a:t>予算運用型</a:t>
                      </a:r>
                      <a:endParaRPr sz="900" b="1" i="0" dirty="0">
                        <a:latin typeface="Meiryo UI" panose="020B0604030504040204" pitchFamily="50" charset="-128"/>
                        <a:ea typeface="Meiryo UI" panose="020B0604030504040204" pitchFamily="50" charset="-128"/>
                        <a:cs typeface="Yu Gothic"/>
                      </a:endParaRPr>
                    </a:p>
                    <a:p>
                      <a:pPr algn="ctr">
                        <a:lnSpc>
                          <a:spcPct val="100000"/>
                        </a:lnSpc>
                        <a:spcBef>
                          <a:spcPts val="60"/>
                        </a:spcBef>
                      </a:pPr>
                      <a:r>
                        <a:rPr sz="900" b="1" i="0" spc="-50" dirty="0">
                          <a:solidFill>
                            <a:srgbClr val="231F20"/>
                          </a:solidFill>
                          <a:latin typeface="Meiryo UI" panose="020B0604030504040204" pitchFamily="50" charset="-128"/>
                          <a:ea typeface="Meiryo UI" panose="020B0604030504040204" pitchFamily="50" charset="-128"/>
                          <a:cs typeface="Yu Gothic"/>
                        </a:rPr>
                        <a:t>(クリック単価変動)</a:t>
                      </a:r>
                      <a:endParaRPr sz="900" b="1" i="0" dirty="0">
                        <a:latin typeface="Meiryo UI" panose="020B0604030504040204" pitchFamily="50" charset="-128"/>
                        <a:ea typeface="Meiryo UI" panose="020B0604030504040204" pitchFamily="50" charset="-128"/>
                        <a:cs typeface="Yu Gothic"/>
                      </a:endParaRPr>
                    </a:p>
                  </a:txBody>
                  <a:tcPr marL="0" marR="0" marT="635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sz="900" b="1" i="0" dirty="0">
                          <a:solidFill>
                            <a:srgbClr val="231F20"/>
                          </a:solidFill>
                          <a:latin typeface="Meiryo UI" panose="020B0604030504040204" pitchFamily="50" charset="-128"/>
                          <a:ea typeface="Meiryo UI" panose="020B0604030504040204" pitchFamily="50" charset="-128"/>
                          <a:cs typeface="Yu Gothic"/>
                        </a:rPr>
                        <a:t>150円～300</a:t>
                      </a:r>
                      <a:r>
                        <a:rPr sz="900" b="1" i="0" spc="-50" dirty="0">
                          <a:solidFill>
                            <a:srgbClr val="231F20"/>
                          </a:solidFill>
                          <a:latin typeface="Meiryo UI" panose="020B0604030504040204" pitchFamily="50" charset="-128"/>
                          <a:ea typeface="Meiryo UI" panose="020B0604030504040204" pitchFamily="50" charset="-128"/>
                          <a:cs typeface="Yu Gothic"/>
                        </a:rPr>
                        <a:t>円</a:t>
                      </a:r>
                      <a:endParaRPr sz="900" b="1" i="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sz="900" b="1" i="0" spc="-25" dirty="0" err="1">
                          <a:solidFill>
                            <a:srgbClr val="231F20"/>
                          </a:solidFill>
                          <a:latin typeface="Meiryo UI" panose="020B0604030504040204" pitchFamily="50" charset="-128"/>
                          <a:ea typeface="Meiryo UI" panose="020B0604030504040204" pitchFamily="50" charset="-128"/>
                          <a:cs typeface="Yu Gothic"/>
                        </a:rPr>
                        <a:t>全国</a:t>
                      </a:r>
                      <a:endParaRPr sz="900" b="1" i="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sz="1050" b="1" i="0" dirty="0">
                          <a:solidFill>
                            <a:srgbClr val="231F20"/>
                          </a:solidFill>
                          <a:latin typeface="Meiryo UI" panose="020B0604030504040204" pitchFamily="50" charset="-128"/>
                          <a:ea typeface="Meiryo UI" panose="020B0604030504040204" pitchFamily="50" charset="-128"/>
                          <a:cs typeface="Hypatia Sans Pro"/>
                        </a:rPr>
                        <a:t>300,000</a:t>
                      </a:r>
                      <a:r>
                        <a:rPr sz="900" b="1" i="0" dirty="0">
                          <a:solidFill>
                            <a:srgbClr val="231F20"/>
                          </a:solidFill>
                          <a:latin typeface="Meiryo UI" panose="020B0604030504040204" pitchFamily="50" charset="-128"/>
                          <a:ea typeface="Meiryo UI" panose="020B0604030504040204" pitchFamily="50" charset="-128"/>
                          <a:cs typeface="Yu Gothic"/>
                        </a:rPr>
                        <a:t>円</a:t>
                      </a:r>
                      <a:endParaRPr sz="900" b="1" i="0" dirty="0">
                        <a:latin typeface="Meiryo UI" panose="020B0604030504040204" pitchFamily="50" charset="-128"/>
                        <a:ea typeface="Meiryo UI" panose="020B0604030504040204" pitchFamily="50" charset="-128"/>
                        <a:cs typeface="Yu Gothic"/>
                      </a:endParaRPr>
                    </a:p>
                  </a:txBody>
                  <a:tcPr marL="0" marR="0" marT="508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sz="1050" b="0" i="0" dirty="0">
                          <a:solidFill>
                            <a:srgbClr val="231F20"/>
                          </a:solidFill>
                          <a:latin typeface="Meiryo UI" panose="020B0604030504040204" pitchFamily="50" charset="-128"/>
                          <a:ea typeface="Meiryo UI" panose="020B0604030504040204" pitchFamily="50" charset="-128"/>
                          <a:cs typeface="Hypatia Sans Pro"/>
                        </a:rPr>
                        <a:t>300,000</a:t>
                      </a:r>
                      <a:r>
                        <a:rPr sz="900" b="0" i="0" spc="-50" dirty="0">
                          <a:solidFill>
                            <a:srgbClr val="231F20"/>
                          </a:solidFill>
                          <a:latin typeface="Meiryo UI" panose="020B0604030504040204" pitchFamily="50" charset="-128"/>
                          <a:ea typeface="Meiryo UI" panose="020B0604030504040204" pitchFamily="50" charset="-128"/>
                          <a:cs typeface="Yu Gothic"/>
                        </a:rPr>
                        <a:t>円</a:t>
                      </a:r>
                      <a:r>
                        <a:rPr lang="ja-JP" altLang="en-US" sz="900" b="0" i="0" spc="-50" dirty="0">
                          <a:solidFill>
                            <a:srgbClr val="231F20"/>
                          </a:solidFill>
                          <a:latin typeface="Meiryo UI" panose="020B0604030504040204" pitchFamily="50" charset="-128"/>
                          <a:ea typeface="Meiryo UI" panose="020B0604030504040204" pitchFamily="50" charset="-128"/>
                          <a:cs typeface="Yu Gothic"/>
                        </a:rPr>
                        <a:t>～</a:t>
                      </a:r>
                      <a:r>
                        <a:rPr kumimoji="1" lang="en-US" altLang="ja-JP" sz="1050" b="0" i="0" u="none" strike="noStrike" kern="1200" cap="none" spc="0" normalizeH="0" baseline="0" noProof="0" dirty="0">
                          <a:ln>
                            <a:noFill/>
                          </a:ln>
                          <a:solidFill>
                            <a:srgbClr val="231F20"/>
                          </a:solidFill>
                          <a:effectLst/>
                          <a:uLnTx/>
                          <a:uFillTx/>
                          <a:latin typeface="Meiryo UI" panose="020B0604030504040204" pitchFamily="50" charset="-128"/>
                          <a:ea typeface="Meiryo UI" panose="020B0604030504040204" pitchFamily="50" charset="-128"/>
                          <a:cs typeface="Yu Gothic"/>
                        </a:rPr>
                        <a:t>5</a:t>
                      </a:r>
                      <a:r>
                        <a:rPr kumimoji="1" lang="en-US" altLang="ja-JP" sz="1050" b="0" i="0" u="none" strike="noStrike" kern="1200" cap="none" spc="0" normalizeH="0" baseline="0" noProof="0" dirty="0">
                          <a:ln>
                            <a:noFill/>
                          </a:ln>
                          <a:solidFill>
                            <a:srgbClr val="231F20"/>
                          </a:solidFill>
                          <a:effectLst/>
                          <a:uLnTx/>
                          <a:uFillTx/>
                          <a:latin typeface="Meiryo UI" panose="020B0604030504040204" pitchFamily="50" charset="-128"/>
                          <a:ea typeface="Meiryo UI" panose="020B0604030504040204" pitchFamily="50" charset="-128"/>
                          <a:cs typeface="Hypatia Sans Pro"/>
                        </a:rPr>
                        <a:t>00,000</a:t>
                      </a:r>
                      <a:r>
                        <a:rPr kumimoji="1" lang="ja-JP" altLang="en-US" sz="900" b="0" i="0" u="none" strike="noStrike" kern="1200" cap="none" spc="-50" normalizeH="0" baseline="0" noProof="0" dirty="0">
                          <a:ln>
                            <a:noFill/>
                          </a:ln>
                          <a:solidFill>
                            <a:srgbClr val="231F20"/>
                          </a:solidFill>
                          <a:effectLst/>
                          <a:uLnTx/>
                          <a:uFillTx/>
                          <a:latin typeface="Meiryo UI" panose="020B0604030504040204" pitchFamily="50" charset="-128"/>
                          <a:ea typeface="Meiryo UI" panose="020B0604030504040204" pitchFamily="50" charset="-128"/>
                          <a:cs typeface="Yu Gothic"/>
                        </a:rPr>
                        <a:t>円</a:t>
                      </a:r>
                      <a:endParaRPr sz="900" b="0" i="0" dirty="0">
                        <a:latin typeface="Meiryo UI" panose="020B0604030504040204" pitchFamily="50" charset="-128"/>
                        <a:ea typeface="Meiryo UI" panose="020B0604030504040204" pitchFamily="50" charset="-128"/>
                        <a:cs typeface="Yu Gothic"/>
                      </a:endParaRPr>
                    </a:p>
                  </a:txBody>
                  <a:tcPr marL="0" marR="0" marT="5080" marB="0" anchor="ctr">
                    <a:lnL w="3175" cap="flat" cmpd="sng" algn="ctr">
                      <a:solidFill>
                        <a:schemeClr val="tx1"/>
                      </a:solidFill>
                      <a:prstDash val="solid"/>
                      <a:round/>
                      <a:headEnd type="none" w="med" len="med"/>
                      <a:tailEnd type="none" w="med" len="med"/>
                    </a:lnL>
                    <a:lnR>
                      <a:noFill/>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621094657"/>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0" name="タイトル 1">
            <a:extLst>
              <a:ext uri="{FF2B5EF4-FFF2-40B4-BE49-F238E27FC236}">
                <a16:creationId xmlns:a16="http://schemas.microsoft.com/office/drawing/2014/main" id="{7193EB89-F2C3-4EBB-84F4-0BE8DA3E93B2}"/>
              </a:ext>
            </a:extLst>
          </p:cNvPr>
          <p:cNvSpPr>
            <a:spLocks noGrp="1" noChangeArrowheads="1"/>
          </p:cNvSpPr>
          <p:nvPr>
            <p:ph type="title"/>
          </p:nvPr>
        </p:nvSpPr>
        <p:spPr bwMode="auto">
          <a:xfrm>
            <a:off x="388938" y="288925"/>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tIns="72000" rIns="91440" bIns="45720" numCol="1" anchor="t" anchorCtr="0" compatLnSpc="1">
            <a:prstTxWarp prst="textNoShape">
              <a:avLst/>
            </a:prstTxWarp>
          </a:bodyPr>
          <a:lstStyle/>
          <a:p>
            <a:r>
              <a:rPr lang="en-US" altLang="ja-JP" dirty="0">
                <a:latin typeface="Meiryo UI" panose="020B0604030504040204" pitchFamily="50" charset="-128"/>
                <a:ea typeface="Meiryo UI" panose="020B0604030504040204" pitchFamily="50" charset="-128"/>
              </a:rPr>
              <a:t>Premium Nexus</a:t>
            </a:r>
            <a:r>
              <a:rPr lang="ja-JP" altLang="en-US" dirty="0">
                <a:latin typeface="Meiryo UI" panose="020B0604030504040204" pitchFamily="50" charset="-128"/>
                <a:ea typeface="Meiryo UI" panose="020B0604030504040204" pitchFamily="50" charset="-128"/>
              </a:rPr>
              <a:t>　カスタム</a:t>
            </a:r>
          </a:p>
        </p:txBody>
      </p:sp>
      <p:grpSp>
        <p:nvGrpSpPr>
          <p:cNvPr id="11343" name="グループ化 11342">
            <a:extLst>
              <a:ext uri="{FF2B5EF4-FFF2-40B4-BE49-F238E27FC236}">
                <a16:creationId xmlns:a16="http://schemas.microsoft.com/office/drawing/2014/main" id="{CF374CC9-0313-7FE3-14AF-F012C305EC11}"/>
              </a:ext>
            </a:extLst>
          </p:cNvPr>
          <p:cNvGrpSpPr/>
          <p:nvPr/>
        </p:nvGrpSpPr>
        <p:grpSpPr>
          <a:xfrm>
            <a:off x="549376" y="4320303"/>
            <a:ext cx="8940696" cy="2352167"/>
            <a:chOff x="501751" y="4234578"/>
            <a:chExt cx="8940696" cy="2352167"/>
          </a:xfrm>
        </p:grpSpPr>
        <p:sp>
          <p:nvSpPr>
            <p:cNvPr id="4" name="角丸四角形 74">
              <a:extLst>
                <a:ext uri="{FF2B5EF4-FFF2-40B4-BE49-F238E27FC236}">
                  <a16:creationId xmlns:a16="http://schemas.microsoft.com/office/drawing/2014/main" id="{A6AFF8F7-41CB-222B-6D7F-14A8D98E363C}"/>
                </a:ext>
              </a:extLst>
            </p:cNvPr>
            <p:cNvSpPr/>
            <p:nvPr/>
          </p:nvSpPr>
          <p:spPr>
            <a:xfrm>
              <a:off x="5338455" y="4498751"/>
              <a:ext cx="4103992" cy="2087994"/>
            </a:xfrm>
            <a:prstGeom prst="roundRect">
              <a:avLst>
                <a:gd name="adj" fmla="val 4838"/>
              </a:avLst>
            </a:prstGeom>
            <a:gradFill>
              <a:gsLst>
                <a:gs pos="0">
                  <a:srgbClr val="F1EBE1"/>
                </a:gs>
                <a:gs pos="99000">
                  <a:srgbClr val="ECE3D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latin typeface="Meiryo UI" panose="020B0604030504040204" pitchFamily="50" charset="-128"/>
                <a:ea typeface="Meiryo UI" panose="020B0604030504040204" pitchFamily="50" charset="-128"/>
              </a:endParaRPr>
            </a:p>
          </p:txBody>
        </p:sp>
        <p:sp>
          <p:nvSpPr>
            <p:cNvPr id="5" name="円/楕円 77">
              <a:extLst>
                <a:ext uri="{FF2B5EF4-FFF2-40B4-BE49-F238E27FC236}">
                  <a16:creationId xmlns:a16="http://schemas.microsoft.com/office/drawing/2014/main" id="{98B7C090-A3B9-0720-544D-4C703957CA5B}"/>
                </a:ext>
              </a:extLst>
            </p:cNvPr>
            <p:cNvSpPr/>
            <p:nvPr/>
          </p:nvSpPr>
          <p:spPr>
            <a:xfrm>
              <a:off x="5482793" y="4436202"/>
              <a:ext cx="575995" cy="576008"/>
            </a:xfrm>
            <a:prstGeom prst="ellipse">
              <a:avLst/>
            </a:prstGeom>
            <a:gradFill>
              <a:gsLst>
                <a:gs pos="0">
                  <a:srgbClr val="535050"/>
                </a:gs>
                <a:gs pos="98000">
                  <a:srgbClr val="0D0708"/>
                </a:gs>
              </a:gsLst>
              <a:lin ang="5400000" scaled="0"/>
            </a:gradFill>
            <a:ln w="12699">
              <a:solidFill>
                <a:srgbClr val="F6F6F9"/>
              </a:solidFill>
            </a:ln>
          </p:spPr>
          <p:txBody>
            <a:bodyPr wrap="squar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6" name="角丸四角形 69">
              <a:extLst>
                <a:ext uri="{FF2B5EF4-FFF2-40B4-BE49-F238E27FC236}">
                  <a16:creationId xmlns:a16="http://schemas.microsoft.com/office/drawing/2014/main" id="{FFA15B59-CA00-A029-7C26-1CE7048141C5}"/>
                </a:ext>
              </a:extLst>
            </p:cNvPr>
            <p:cNvSpPr/>
            <p:nvPr/>
          </p:nvSpPr>
          <p:spPr>
            <a:xfrm>
              <a:off x="514448" y="4498751"/>
              <a:ext cx="4103992" cy="2087994"/>
            </a:xfrm>
            <a:prstGeom prst="roundRect">
              <a:avLst>
                <a:gd name="adj" fmla="val 4838"/>
              </a:avLst>
            </a:prstGeom>
            <a:gradFill>
              <a:gsLst>
                <a:gs pos="0">
                  <a:srgbClr val="F1EBE1"/>
                </a:gs>
                <a:gs pos="99000">
                  <a:srgbClr val="ECE3D3"/>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latin typeface="Meiryo UI" panose="020B0604030504040204" pitchFamily="50" charset="-128"/>
                <a:ea typeface="Meiryo UI" panose="020B0604030504040204" pitchFamily="50" charset="-128"/>
              </a:endParaRPr>
            </a:p>
          </p:txBody>
        </p:sp>
        <p:sp>
          <p:nvSpPr>
            <p:cNvPr id="7" name="円/楕円 76">
              <a:extLst>
                <a:ext uri="{FF2B5EF4-FFF2-40B4-BE49-F238E27FC236}">
                  <a16:creationId xmlns:a16="http://schemas.microsoft.com/office/drawing/2014/main" id="{F9F96573-84D5-383D-6E1F-4A20E778C4AA}"/>
                </a:ext>
              </a:extLst>
            </p:cNvPr>
            <p:cNvSpPr/>
            <p:nvPr/>
          </p:nvSpPr>
          <p:spPr>
            <a:xfrm>
              <a:off x="658200" y="4436202"/>
              <a:ext cx="575995" cy="576008"/>
            </a:xfrm>
            <a:prstGeom prst="ellipse">
              <a:avLst/>
            </a:prstGeom>
            <a:gradFill>
              <a:gsLst>
                <a:gs pos="0">
                  <a:srgbClr val="535050"/>
                </a:gs>
                <a:gs pos="98000">
                  <a:srgbClr val="0D0708"/>
                </a:gs>
              </a:gsLst>
              <a:lin ang="5400000" scaled="0"/>
            </a:gradFill>
            <a:ln w="12699">
              <a:solidFill>
                <a:srgbClr val="F6F6F9"/>
              </a:solidFill>
            </a:ln>
          </p:spPr>
          <p:txBody>
            <a:bodyPr wrap="squar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11272" name="object 41">
              <a:extLst>
                <a:ext uri="{FF2B5EF4-FFF2-40B4-BE49-F238E27FC236}">
                  <a16:creationId xmlns:a16="http://schemas.microsoft.com/office/drawing/2014/main" id="{CE1CD68E-2DC7-9C75-632B-91BD3167E4D3}"/>
                </a:ext>
              </a:extLst>
            </p:cNvPr>
            <p:cNvSpPr txBox="1"/>
            <p:nvPr/>
          </p:nvSpPr>
          <p:spPr>
            <a:xfrm>
              <a:off x="1512952" y="4697285"/>
              <a:ext cx="2086530" cy="135935"/>
            </a:xfrm>
            <a:prstGeom prst="rect">
              <a:avLst/>
            </a:prstGeom>
          </p:spPr>
          <p:txBody>
            <a:bodyPr vert="horz" wrap="square" lIns="0" tIns="12700" rIns="0" bIns="0" rtlCol="0">
              <a:spAutoFit/>
            </a:bodyPr>
            <a:lstStyle/>
            <a:p>
              <a:pPr marL="12700">
                <a:spcBef>
                  <a:spcPts val="100"/>
                </a:spcBef>
                <a:tabLst>
                  <a:tab pos="370205" algn="l"/>
                </a:tabLst>
              </a:pPr>
              <a:r>
                <a:rPr sz="800" b="1" dirty="0">
                  <a:solidFill>
                    <a:srgbClr val="433529"/>
                  </a:solidFill>
                  <a:latin typeface="Meiryo UI" panose="020B0604030504040204" pitchFamily="50" charset="-128"/>
                  <a:ea typeface="Meiryo UI" panose="020B0604030504040204" pitchFamily="50" charset="-128"/>
                  <a:cs typeface="Yu Gothic"/>
                </a:rPr>
                <a:t>対象	地方の1億円を超えるマンション</a:t>
              </a:r>
              <a:endParaRPr sz="800" dirty="0">
                <a:latin typeface="Meiryo UI" panose="020B0604030504040204" pitchFamily="50" charset="-128"/>
                <a:ea typeface="Meiryo UI" panose="020B0604030504040204" pitchFamily="50" charset="-128"/>
                <a:cs typeface="Yu Gothic"/>
              </a:endParaRPr>
            </a:p>
          </p:txBody>
        </p:sp>
        <p:sp>
          <p:nvSpPr>
            <p:cNvPr id="11273" name="object 42">
              <a:extLst>
                <a:ext uri="{FF2B5EF4-FFF2-40B4-BE49-F238E27FC236}">
                  <a16:creationId xmlns:a16="http://schemas.microsoft.com/office/drawing/2014/main" id="{E4864059-D78F-A4BF-AE06-843E56F285B1}"/>
                </a:ext>
              </a:extLst>
            </p:cNvPr>
            <p:cNvSpPr txBox="1"/>
            <p:nvPr/>
          </p:nvSpPr>
          <p:spPr>
            <a:xfrm>
              <a:off x="1512952" y="5061216"/>
              <a:ext cx="238760" cy="135935"/>
            </a:xfrm>
            <a:prstGeom prst="rect">
              <a:avLst/>
            </a:prstGeom>
          </p:spPr>
          <p:txBody>
            <a:bodyPr vert="horz" wrap="square" lIns="0" tIns="12700" rIns="0" bIns="0" rtlCol="0">
              <a:spAutoFit/>
            </a:bodyPr>
            <a:lstStyle/>
            <a:p>
              <a:pPr marL="12700">
                <a:spcBef>
                  <a:spcPts val="100"/>
                </a:spcBef>
              </a:pPr>
              <a:r>
                <a:rPr sz="800" b="1" spc="-30" dirty="0">
                  <a:solidFill>
                    <a:srgbClr val="433529"/>
                  </a:solidFill>
                  <a:latin typeface="Meiryo UI" panose="020B0604030504040204" pitchFamily="50" charset="-128"/>
                  <a:ea typeface="Meiryo UI" panose="020B0604030504040204" pitchFamily="50" charset="-128"/>
                  <a:cs typeface="Yu Gothic"/>
                </a:rPr>
                <a:t>内容</a:t>
              </a:r>
              <a:endParaRPr sz="800">
                <a:latin typeface="Meiryo UI" panose="020B0604030504040204" pitchFamily="50" charset="-128"/>
                <a:ea typeface="Meiryo UI" panose="020B0604030504040204" pitchFamily="50" charset="-128"/>
                <a:cs typeface="Yu Gothic"/>
              </a:endParaRPr>
            </a:p>
          </p:txBody>
        </p:sp>
        <p:sp>
          <p:nvSpPr>
            <p:cNvPr id="11274" name="object 43">
              <a:extLst>
                <a:ext uri="{FF2B5EF4-FFF2-40B4-BE49-F238E27FC236}">
                  <a16:creationId xmlns:a16="http://schemas.microsoft.com/office/drawing/2014/main" id="{C736AB15-57CE-0D8B-56F8-90D8DBF088DC}"/>
                </a:ext>
              </a:extLst>
            </p:cNvPr>
            <p:cNvSpPr txBox="1"/>
            <p:nvPr/>
          </p:nvSpPr>
          <p:spPr>
            <a:xfrm>
              <a:off x="1870686" y="5006148"/>
              <a:ext cx="2011045" cy="259045"/>
            </a:xfrm>
            <a:prstGeom prst="rect">
              <a:avLst/>
            </a:prstGeom>
          </p:spPr>
          <p:txBody>
            <a:bodyPr vert="horz" wrap="square" lIns="0" tIns="12700" rIns="0" bIns="0" rtlCol="0">
              <a:spAutoFit/>
            </a:bodyPr>
            <a:lstStyle/>
            <a:p>
              <a:pPr marL="12700">
                <a:spcBef>
                  <a:spcPts val="100"/>
                </a:spcBef>
              </a:pPr>
              <a:r>
                <a:rPr sz="800" b="1" dirty="0">
                  <a:solidFill>
                    <a:srgbClr val="433529"/>
                  </a:solidFill>
                  <a:latin typeface="Meiryo UI" panose="020B0604030504040204" pitchFamily="50" charset="-128"/>
                  <a:ea typeface="Meiryo UI" panose="020B0604030504040204" pitchFamily="50" charset="-128"/>
                  <a:cs typeface="Yu Gothic"/>
                </a:rPr>
                <a:t>物件所在地近隣に住んでいる</a:t>
              </a:r>
              <a:endParaRPr sz="800" dirty="0">
                <a:latin typeface="Meiryo UI" panose="020B0604030504040204" pitchFamily="50" charset="-128"/>
                <a:ea typeface="Meiryo UI" panose="020B0604030504040204" pitchFamily="50" charset="-128"/>
                <a:cs typeface="Yu Gothic"/>
              </a:endParaRPr>
            </a:p>
            <a:p>
              <a:pPr marL="12700">
                <a:spcBef>
                  <a:spcPts val="40"/>
                </a:spcBef>
              </a:pPr>
              <a:r>
                <a:rPr sz="800" b="1" dirty="0">
                  <a:solidFill>
                    <a:srgbClr val="433529"/>
                  </a:solidFill>
                  <a:latin typeface="Meiryo UI" panose="020B0604030504040204" pitchFamily="50" charset="-128"/>
                  <a:ea typeface="Meiryo UI" panose="020B0604030504040204" pitchFamily="50" charset="-128"/>
                  <a:cs typeface="Yu Gothic"/>
                </a:rPr>
                <a:t>年収1,000万円以上の不動産検討層に配信</a:t>
              </a:r>
              <a:endParaRPr sz="800" dirty="0">
                <a:latin typeface="Meiryo UI" panose="020B0604030504040204" pitchFamily="50" charset="-128"/>
                <a:ea typeface="Meiryo UI" panose="020B0604030504040204" pitchFamily="50" charset="-128"/>
                <a:cs typeface="Yu Gothic"/>
              </a:endParaRPr>
            </a:p>
          </p:txBody>
        </p:sp>
        <p:sp>
          <p:nvSpPr>
            <p:cNvPr id="11275" name="object 45">
              <a:extLst>
                <a:ext uri="{FF2B5EF4-FFF2-40B4-BE49-F238E27FC236}">
                  <a16:creationId xmlns:a16="http://schemas.microsoft.com/office/drawing/2014/main" id="{FAB51E78-B6D2-5E4E-2226-6120CD903A55}"/>
                </a:ext>
              </a:extLst>
            </p:cNvPr>
            <p:cNvSpPr/>
            <p:nvPr/>
          </p:nvSpPr>
          <p:spPr>
            <a:xfrm>
              <a:off x="1821802" y="4638687"/>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11276" name="object 46">
              <a:extLst>
                <a:ext uri="{FF2B5EF4-FFF2-40B4-BE49-F238E27FC236}">
                  <a16:creationId xmlns:a16="http://schemas.microsoft.com/office/drawing/2014/main" id="{2D76BEFE-5A39-B652-5B68-45CE3652AD9D}"/>
                </a:ext>
              </a:extLst>
            </p:cNvPr>
            <p:cNvSpPr/>
            <p:nvPr/>
          </p:nvSpPr>
          <p:spPr>
            <a:xfrm>
              <a:off x="1821802" y="5002673"/>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11277" name="object 51">
              <a:extLst>
                <a:ext uri="{FF2B5EF4-FFF2-40B4-BE49-F238E27FC236}">
                  <a16:creationId xmlns:a16="http://schemas.microsoft.com/office/drawing/2014/main" id="{7471C898-4A47-BEEF-FF5B-6AAEF70259D7}"/>
                </a:ext>
              </a:extLst>
            </p:cNvPr>
            <p:cNvSpPr txBox="1"/>
            <p:nvPr/>
          </p:nvSpPr>
          <p:spPr>
            <a:xfrm>
              <a:off x="6336955" y="4697285"/>
              <a:ext cx="1999485" cy="135935"/>
            </a:xfrm>
            <a:prstGeom prst="rect">
              <a:avLst/>
            </a:prstGeom>
          </p:spPr>
          <p:txBody>
            <a:bodyPr vert="horz" wrap="square" lIns="0" tIns="12700" rIns="0" bIns="0" rtlCol="0">
              <a:spAutoFit/>
            </a:bodyPr>
            <a:lstStyle/>
            <a:p>
              <a:pPr marL="12700">
                <a:spcBef>
                  <a:spcPts val="100"/>
                </a:spcBef>
                <a:tabLst>
                  <a:tab pos="370205" algn="l"/>
                </a:tabLst>
              </a:pPr>
              <a:r>
                <a:rPr sz="800" b="1" dirty="0">
                  <a:solidFill>
                    <a:srgbClr val="433529"/>
                  </a:solidFill>
                  <a:latin typeface="Meiryo UI" panose="020B0604030504040204" pitchFamily="50" charset="-128"/>
                  <a:ea typeface="Meiryo UI" panose="020B0604030504040204" pitchFamily="50" charset="-128"/>
                  <a:cs typeface="Yu Gothic"/>
                </a:rPr>
                <a:t>対象	会員制リゾートホテル</a:t>
              </a:r>
              <a:endParaRPr sz="800" dirty="0">
                <a:latin typeface="Meiryo UI" panose="020B0604030504040204" pitchFamily="50" charset="-128"/>
                <a:ea typeface="Meiryo UI" panose="020B0604030504040204" pitchFamily="50" charset="-128"/>
                <a:cs typeface="Yu Gothic"/>
              </a:endParaRPr>
            </a:p>
          </p:txBody>
        </p:sp>
        <p:sp>
          <p:nvSpPr>
            <p:cNvPr id="11278" name="object 52">
              <a:extLst>
                <a:ext uri="{FF2B5EF4-FFF2-40B4-BE49-F238E27FC236}">
                  <a16:creationId xmlns:a16="http://schemas.microsoft.com/office/drawing/2014/main" id="{CDE00A08-7463-6F7C-095A-B9B00440B2FE}"/>
                </a:ext>
              </a:extLst>
            </p:cNvPr>
            <p:cNvSpPr txBox="1"/>
            <p:nvPr/>
          </p:nvSpPr>
          <p:spPr>
            <a:xfrm>
              <a:off x="6336956" y="5061216"/>
              <a:ext cx="238760" cy="135935"/>
            </a:xfrm>
            <a:prstGeom prst="rect">
              <a:avLst/>
            </a:prstGeom>
          </p:spPr>
          <p:txBody>
            <a:bodyPr vert="horz" wrap="square" lIns="0" tIns="12700" rIns="0" bIns="0" rtlCol="0">
              <a:spAutoFit/>
            </a:bodyPr>
            <a:lstStyle/>
            <a:p>
              <a:pPr marL="12700">
                <a:spcBef>
                  <a:spcPts val="100"/>
                </a:spcBef>
              </a:pPr>
              <a:r>
                <a:rPr sz="800" b="1" spc="-30" dirty="0">
                  <a:solidFill>
                    <a:srgbClr val="433529"/>
                  </a:solidFill>
                  <a:latin typeface="Meiryo UI" panose="020B0604030504040204" pitchFamily="50" charset="-128"/>
                  <a:ea typeface="Meiryo UI" panose="020B0604030504040204" pitchFamily="50" charset="-128"/>
                  <a:cs typeface="Yu Gothic"/>
                </a:rPr>
                <a:t>内容</a:t>
              </a:r>
              <a:endParaRPr sz="800">
                <a:latin typeface="Meiryo UI" panose="020B0604030504040204" pitchFamily="50" charset="-128"/>
                <a:ea typeface="Meiryo UI" panose="020B0604030504040204" pitchFamily="50" charset="-128"/>
                <a:cs typeface="Yu Gothic"/>
              </a:endParaRPr>
            </a:p>
          </p:txBody>
        </p:sp>
        <p:sp>
          <p:nvSpPr>
            <p:cNvPr id="11279" name="object 53">
              <a:extLst>
                <a:ext uri="{FF2B5EF4-FFF2-40B4-BE49-F238E27FC236}">
                  <a16:creationId xmlns:a16="http://schemas.microsoft.com/office/drawing/2014/main" id="{29902BE4-CA22-827B-30AC-AED85FA23B52}"/>
                </a:ext>
              </a:extLst>
            </p:cNvPr>
            <p:cNvSpPr txBox="1"/>
            <p:nvPr/>
          </p:nvSpPr>
          <p:spPr>
            <a:xfrm>
              <a:off x="6694689" y="5006148"/>
              <a:ext cx="2057400" cy="260649"/>
            </a:xfrm>
            <a:prstGeom prst="rect">
              <a:avLst/>
            </a:prstGeom>
          </p:spPr>
          <p:txBody>
            <a:bodyPr vert="horz" wrap="square" lIns="0" tIns="7620" rIns="0" bIns="0" rtlCol="0">
              <a:spAutoFit/>
            </a:bodyPr>
            <a:lstStyle/>
            <a:p>
              <a:pPr marL="12700" marR="5080">
                <a:lnSpc>
                  <a:spcPct val="104200"/>
                </a:lnSpc>
                <a:spcBef>
                  <a:spcPts val="60"/>
                </a:spcBef>
              </a:pPr>
              <a:r>
                <a:rPr sz="800" b="1" dirty="0">
                  <a:solidFill>
                    <a:srgbClr val="433529"/>
                  </a:solidFill>
                  <a:latin typeface="Meiryo UI" panose="020B0604030504040204" pitchFamily="50" charset="-128"/>
                  <a:ea typeface="Meiryo UI" panose="020B0604030504040204" pitchFamily="50" charset="-128"/>
                  <a:cs typeface="Yu Gothic"/>
                </a:rPr>
                <a:t>全国各地の経営層や、年収2,000万円以上で</a:t>
              </a:r>
              <a:br>
                <a:rPr lang="en-US" sz="800" b="1" dirty="0">
                  <a:solidFill>
                    <a:srgbClr val="433529"/>
                  </a:solidFill>
                  <a:latin typeface="Meiryo UI" panose="020B0604030504040204" pitchFamily="50" charset="-128"/>
                  <a:ea typeface="Meiryo UI" panose="020B0604030504040204" pitchFamily="50" charset="-128"/>
                  <a:cs typeface="Yu Gothic"/>
                </a:rPr>
              </a:br>
              <a:r>
                <a:rPr sz="800" b="1" dirty="0">
                  <a:solidFill>
                    <a:srgbClr val="433529"/>
                  </a:solidFill>
                  <a:latin typeface="Meiryo UI" panose="020B0604030504040204" pitchFamily="50" charset="-128"/>
                  <a:ea typeface="Meiryo UI" panose="020B0604030504040204" pitchFamily="50" charset="-128"/>
                  <a:cs typeface="Yu Gothic"/>
                </a:rPr>
                <a:t>時計・高級車に興味がある富裕層に配信</a:t>
              </a:r>
              <a:endParaRPr sz="800" dirty="0">
                <a:latin typeface="Meiryo UI" panose="020B0604030504040204" pitchFamily="50" charset="-128"/>
                <a:ea typeface="Meiryo UI" panose="020B0604030504040204" pitchFamily="50" charset="-128"/>
                <a:cs typeface="Yu Gothic"/>
              </a:endParaRPr>
            </a:p>
          </p:txBody>
        </p:sp>
        <p:sp>
          <p:nvSpPr>
            <p:cNvPr id="11281" name="object 55">
              <a:extLst>
                <a:ext uri="{FF2B5EF4-FFF2-40B4-BE49-F238E27FC236}">
                  <a16:creationId xmlns:a16="http://schemas.microsoft.com/office/drawing/2014/main" id="{883B5B66-FB96-794A-9BD2-A3FE79B2E6A2}"/>
                </a:ext>
              </a:extLst>
            </p:cNvPr>
            <p:cNvSpPr/>
            <p:nvPr/>
          </p:nvSpPr>
          <p:spPr>
            <a:xfrm>
              <a:off x="6645802" y="4638687"/>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11282" name="object 56">
              <a:extLst>
                <a:ext uri="{FF2B5EF4-FFF2-40B4-BE49-F238E27FC236}">
                  <a16:creationId xmlns:a16="http://schemas.microsoft.com/office/drawing/2014/main" id="{249369A7-48F5-A27F-9F3F-0D8B59A5B497}"/>
                </a:ext>
              </a:extLst>
            </p:cNvPr>
            <p:cNvSpPr/>
            <p:nvPr/>
          </p:nvSpPr>
          <p:spPr>
            <a:xfrm>
              <a:off x="6645802" y="5002673"/>
              <a:ext cx="0" cy="288290"/>
            </a:xfrm>
            <a:custGeom>
              <a:avLst/>
              <a:gdLst/>
              <a:ahLst/>
              <a:cxnLst/>
              <a:rect l="l" t="t" r="r" b="b"/>
              <a:pathLst>
                <a:path h="288289">
                  <a:moveTo>
                    <a:pt x="0" y="0"/>
                  </a:moveTo>
                  <a:lnTo>
                    <a:pt x="0" y="287997"/>
                  </a:lnTo>
                </a:path>
              </a:pathLst>
            </a:custGeom>
            <a:ln w="11150">
              <a:solidFill>
                <a:srgbClr val="43352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11283" name="object 63">
              <a:extLst>
                <a:ext uri="{FF2B5EF4-FFF2-40B4-BE49-F238E27FC236}">
                  <a16:creationId xmlns:a16="http://schemas.microsoft.com/office/drawing/2014/main" id="{B91627B3-E316-A6F7-F658-24A25E06E1F3}"/>
                </a:ext>
              </a:extLst>
            </p:cNvPr>
            <p:cNvSpPr txBox="1"/>
            <p:nvPr/>
          </p:nvSpPr>
          <p:spPr>
            <a:xfrm>
              <a:off x="501751" y="4234578"/>
              <a:ext cx="558800" cy="135935"/>
            </a:xfrm>
            <a:prstGeom prst="rect">
              <a:avLst/>
            </a:prstGeom>
          </p:spPr>
          <p:txBody>
            <a:bodyPr vert="horz" wrap="square" lIns="0" tIns="12700" rIns="0" bIns="0" rtlCol="0">
              <a:spAutoFit/>
            </a:bodyPr>
            <a:lstStyle/>
            <a:p>
              <a:pPr marL="119380" indent="-106680">
                <a:spcBef>
                  <a:spcPts val="100"/>
                </a:spcBef>
                <a:buClr>
                  <a:srgbClr val="A38237"/>
                </a:buClr>
                <a:buSzPct val="87500"/>
                <a:buFontTx/>
                <a:buChar char="■"/>
                <a:tabLst>
                  <a:tab pos="119380" algn="l"/>
                </a:tabLst>
              </a:pPr>
              <a:r>
                <a:rPr sz="800" b="1" spc="-15" dirty="0">
                  <a:solidFill>
                    <a:srgbClr val="231F20"/>
                  </a:solidFill>
                  <a:latin typeface="Meiryo UI" panose="020B0604030504040204" pitchFamily="50" charset="-128"/>
                  <a:ea typeface="Meiryo UI" panose="020B0604030504040204" pitchFamily="50" charset="-128"/>
                  <a:cs typeface="Yu Gothic"/>
                </a:rPr>
                <a:t>導入事例</a:t>
              </a:r>
              <a:endParaRPr sz="800" dirty="0">
                <a:latin typeface="Meiryo UI" panose="020B0604030504040204" pitchFamily="50" charset="-128"/>
                <a:ea typeface="Meiryo UI" panose="020B0604030504040204" pitchFamily="50" charset="-128"/>
                <a:cs typeface="Yu Gothic"/>
              </a:endParaRPr>
            </a:p>
          </p:txBody>
        </p:sp>
        <p:sp>
          <p:nvSpPr>
            <p:cNvPr id="11284" name="object 64">
              <a:extLst>
                <a:ext uri="{FF2B5EF4-FFF2-40B4-BE49-F238E27FC236}">
                  <a16:creationId xmlns:a16="http://schemas.microsoft.com/office/drawing/2014/main" id="{1CE9F432-3338-DD50-981A-BB0F24B9967D}"/>
                </a:ext>
              </a:extLst>
            </p:cNvPr>
            <p:cNvSpPr txBox="1"/>
            <p:nvPr/>
          </p:nvSpPr>
          <p:spPr>
            <a:xfrm>
              <a:off x="755702" y="4555365"/>
              <a:ext cx="381000" cy="120546"/>
            </a:xfrm>
            <a:prstGeom prst="rect">
              <a:avLst/>
            </a:prstGeom>
          </p:spPr>
          <p:txBody>
            <a:bodyPr vert="horz" wrap="square" lIns="0" tIns="12700" rIns="0" bIns="0" rtlCol="0">
              <a:spAutoFit/>
            </a:bodyPr>
            <a:lstStyle/>
            <a:p>
              <a:pPr marL="12700" algn="ctr">
                <a:spcBef>
                  <a:spcPts val="100"/>
                </a:spcBef>
              </a:pPr>
              <a:r>
                <a:rPr sz="700" b="1" dirty="0">
                  <a:solidFill>
                    <a:srgbClr val="FFFFFF"/>
                  </a:solidFill>
                  <a:latin typeface="Meiryo UI" panose="020B0604030504040204" pitchFamily="50" charset="-128"/>
                  <a:ea typeface="Meiryo UI" panose="020B0604030504040204" pitchFamily="50" charset="-128"/>
                  <a:cs typeface="Yu Gothic"/>
                </a:rPr>
                <a:t>導入事例</a:t>
              </a:r>
              <a:endParaRPr sz="700">
                <a:latin typeface="Meiryo UI" panose="020B0604030504040204" pitchFamily="50" charset="-128"/>
                <a:ea typeface="Meiryo UI" panose="020B0604030504040204" pitchFamily="50" charset="-128"/>
                <a:cs typeface="Yu Gothic"/>
              </a:endParaRPr>
            </a:p>
          </p:txBody>
        </p:sp>
        <p:sp>
          <p:nvSpPr>
            <p:cNvPr id="11285" name="object 69">
              <a:extLst>
                <a:ext uri="{FF2B5EF4-FFF2-40B4-BE49-F238E27FC236}">
                  <a16:creationId xmlns:a16="http://schemas.microsoft.com/office/drawing/2014/main" id="{4E90891F-31CC-9655-7B0C-C207D5472DB9}"/>
                </a:ext>
              </a:extLst>
            </p:cNvPr>
            <p:cNvSpPr txBox="1"/>
            <p:nvPr/>
          </p:nvSpPr>
          <p:spPr>
            <a:xfrm>
              <a:off x="5579705" y="4555365"/>
              <a:ext cx="381000" cy="120546"/>
            </a:xfrm>
            <a:prstGeom prst="rect">
              <a:avLst/>
            </a:prstGeom>
          </p:spPr>
          <p:txBody>
            <a:bodyPr vert="horz" wrap="square" lIns="0" tIns="12700" rIns="0" bIns="0" rtlCol="0">
              <a:spAutoFit/>
            </a:bodyPr>
            <a:lstStyle/>
            <a:p>
              <a:pPr marL="12700" algn="ctr">
                <a:spcBef>
                  <a:spcPts val="100"/>
                </a:spcBef>
              </a:pPr>
              <a:r>
                <a:rPr sz="700" b="1" dirty="0">
                  <a:solidFill>
                    <a:srgbClr val="FFFFFF"/>
                  </a:solidFill>
                  <a:latin typeface="Meiryo UI" panose="020B0604030504040204" pitchFamily="50" charset="-128"/>
                  <a:ea typeface="Meiryo UI" panose="020B0604030504040204" pitchFamily="50" charset="-128"/>
                  <a:cs typeface="Yu Gothic"/>
                </a:rPr>
                <a:t>導入事例</a:t>
              </a:r>
              <a:endParaRPr sz="700">
                <a:latin typeface="Meiryo UI" panose="020B0604030504040204" pitchFamily="50" charset="-128"/>
                <a:ea typeface="Meiryo UI" panose="020B0604030504040204" pitchFamily="50" charset="-128"/>
                <a:cs typeface="Yu Gothic"/>
              </a:endParaRPr>
            </a:p>
          </p:txBody>
        </p:sp>
        <p:pic>
          <p:nvPicPr>
            <p:cNvPr id="11286" name="object 71">
              <a:extLst>
                <a:ext uri="{FF2B5EF4-FFF2-40B4-BE49-F238E27FC236}">
                  <a16:creationId xmlns:a16="http://schemas.microsoft.com/office/drawing/2014/main" id="{EB396EB0-B033-C8F3-6A9D-20FD29E7FE06}"/>
                </a:ext>
              </a:extLst>
            </p:cNvPr>
            <p:cNvPicPr/>
            <p:nvPr/>
          </p:nvPicPr>
          <p:blipFill>
            <a:blip r:embed="rId3" cstate="email">
              <a:extLst>
                <a:ext uri="{28A0092B-C50C-407E-A947-70E740481C1C}">
                  <a14:useLocalDpi xmlns:a14="http://schemas.microsoft.com/office/drawing/2010/main"/>
                </a:ext>
              </a:extLst>
            </a:blip>
            <a:srcRect/>
            <a:stretch/>
          </p:blipFill>
          <p:spPr>
            <a:xfrm>
              <a:off x="700138" y="5346745"/>
              <a:ext cx="1776984" cy="1078883"/>
            </a:xfrm>
            <a:prstGeom prst="rect">
              <a:avLst/>
            </a:prstGeom>
          </p:spPr>
        </p:pic>
        <p:pic>
          <p:nvPicPr>
            <p:cNvPr id="11287" name="object 72">
              <a:extLst>
                <a:ext uri="{FF2B5EF4-FFF2-40B4-BE49-F238E27FC236}">
                  <a16:creationId xmlns:a16="http://schemas.microsoft.com/office/drawing/2014/main" id="{EC65D6E6-02BC-E9D9-F9A4-BF9F16AAD156}"/>
                </a:ext>
              </a:extLst>
            </p:cNvPr>
            <p:cNvPicPr/>
            <p:nvPr/>
          </p:nvPicPr>
          <p:blipFill>
            <a:blip r:embed="rId4" cstate="email">
              <a:extLst>
                <a:ext uri="{28A0092B-C50C-407E-A947-70E740481C1C}">
                  <a14:useLocalDpi xmlns:a14="http://schemas.microsoft.com/office/drawing/2010/main"/>
                </a:ext>
              </a:extLst>
            </a:blip>
            <a:srcRect/>
            <a:stretch/>
          </p:blipFill>
          <p:spPr>
            <a:xfrm>
              <a:off x="5473307" y="5575368"/>
              <a:ext cx="1999487" cy="853284"/>
            </a:xfrm>
            <a:prstGeom prst="rect">
              <a:avLst/>
            </a:prstGeom>
          </p:spPr>
        </p:pic>
        <p:sp>
          <p:nvSpPr>
            <p:cNvPr id="11288" name="object 69">
              <a:extLst>
                <a:ext uri="{FF2B5EF4-FFF2-40B4-BE49-F238E27FC236}">
                  <a16:creationId xmlns:a16="http://schemas.microsoft.com/office/drawing/2014/main" id="{FEBA399B-F03A-48C7-1317-21775252EAE7}"/>
                </a:ext>
              </a:extLst>
            </p:cNvPr>
            <p:cNvSpPr txBox="1"/>
            <p:nvPr/>
          </p:nvSpPr>
          <p:spPr>
            <a:xfrm>
              <a:off x="879353" y="4651099"/>
              <a:ext cx="133985" cy="246221"/>
            </a:xfrm>
            <a:prstGeom prst="rect">
              <a:avLst/>
            </a:prstGeom>
          </p:spPr>
          <p:txBody>
            <a:bodyPr vert="horz" wrap="none" lIns="0" tIns="0" rIns="0" bIns="0" rtlCol="0">
              <a:noAutofit/>
            </a:bodyPr>
            <a:lstStyle/>
            <a:p>
              <a:pPr marL="12700" algn="l">
                <a:lnSpc>
                  <a:spcPct val="100000"/>
                </a:lnSpc>
                <a:spcBef>
                  <a:spcPts val="100"/>
                </a:spcBef>
              </a:pPr>
              <a:r>
                <a:rPr sz="1600" spc="-215" dirty="0">
                  <a:solidFill>
                    <a:srgbClr val="FFFFFF"/>
                  </a:solidFill>
                  <a:latin typeface="Meiryo UI" panose="020B0604030504040204" pitchFamily="50" charset="-128"/>
                  <a:ea typeface="Meiryo UI" panose="020B0604030504040204" pitchFamily="50" charset="-128"/>
                  <a:cs typeface="Arial Black"/>
                </a:rPr>
                <a:t>1</a:t>
              </a:r>
              <a:endParaRPr sz="1600">
                <a:latin typeface="Meiryo UI" panose="020B0604030504040204" pitchFamily="50" charset="-128"/>
                <a:ea typeface="Meiryo UI" panose="020B0604030504040204" pitchFamily="50" charset="-128"/>
                <a:cs typeface="Arial Black"/>
              </a:endParaRPr>
            </a:p>
          </p:txBody>
        </p:sp>
        <p:sp>
          <p:nvSpPr>
            <p:cNvPr id="11289" name="object 74">
              <a:extLst>
                <a:ext uri="{FF2B5EF4-FFF2-40B4-BE49-F238E27FC236}">
                  <a16:creationId xmlns:a16="http://schemas.microsoft.com/office/drawing/2014/main" id="{8F7F41D9-976E-83FD-ACD8-900FF7C5F86D}"/>
                </a:ext>
              </a:extLst>
            </p:cNvPr>
            <p:cNvSpPr txBox="1"/>
            <p:nvPr/>
          </p:nvSpPr>
          <p:spPr>
            <a:xfrm>
              <a:off x="5703357" y="4651099"/>
              <a:ext cx="133985" cy="246221"/>
            </a:xfrm>
            <a:prstGeom prst="rect">
              <a:avLst/>
            </a:prstGeom>
          </p:spPr>
          <p:txBody>
            <a:bodyPr vert="horz" wrap="none" lIns="0" tIns="0" rIns="0" bIns="0" rtlCol="0">
              <a:noAutofit/>
            </a:bodyPr>
            <a:lstStyle/>
            <a:p>
              <a:pPr marL="12700" algn="l">
                <a:lnSpc>
                  <a:spcPct val="100000"/>
                </a:lnSpc>
                <a:spcBef>
                  <a:spcPts val="100"/>
                </a:spcBef>
              </a:pPr>
              <a:r>
                <a:rPr sz="1600" spc="-215" dirty="0">
                  <a:solidFill>
                    <a:srgbClr val="FFFFFF"/>
                  </a:solidFill>
                  <a:latin typeface="Meiryo UI" panose="020B0604030504040204" pitchFamily="50" charset="-128"/>
                  <a:ea typeface="Meiryo UI" panose="020B0604030504040204" pitchFamily="50" charset="-128"/>
                  <a:cs typeface="Arial Black"/>
                </a:rPr>
                <a:t>2</a:t>
              </a:r>
              <a:endParaRPr sz="1600">
                <a:latin typeface="Meiryo UI" panose="020B0604030504040204" pitchFamily="50" charset="-128"/>
                <a:ea typeface="Meiryo UI" panose="020B0604030504040204" pitchFamily="50" charset="-128"/>
                <a:cs typeface="Arial Black"/>
              </a:endParaRPr>
            </a:p>
          </p:txBody>
        </p:sp>
        <p:sp>
          <p:nvSpPr>
            <p:cNvPr id="11298" name="object 53">
              <a:extLst>
                <a:ext uri="{FF2B5EF4-FFF2-40B4-BE49-F238E27FC236}">
                  <a16:creationId xmlns:a16="http://schemas.microsoft.com/office/drawing/2014/main" id="{6BB2E225-1AED-1F75-0DCA-8BB4496397E3}"/>
                </a:ext>
              </a:extLst>
            </p:cNvPr>
            <p:cNvSpPr txBox="1"/>
            <p:nvPr/>
          </p:nvSpPr>
          <p:spPr>
            <a:xfrm>
              <a:off x="7568448" y="5785299"/>
              <a:ext cx="1470660" cy="382270"/>
            </a:xfrm>
            <a:prstGeom prst="rect">
              <a:avLst/>
            </a:prstGeom>
            <a:solidFill>
              <a:schemeClr val="bg1"/>
            </a:solidFill>
            <a:ln>
              <a:solidFill>
                <a:srgbClr val="433529"/>
              </a:solidFill>
            </a:ln>
          </p:spPr>
          <p:txBody>
            <a:bodyPr vert="horz" wrap="none" lIns="0" tIns="36000" rIns="0" bIns="0" rtlCol="0" anchor="ctr" anchorCtr="0">
              <a:noAutofit/>
            </a:bodyPr>
            <a:lstStyle>
              <a:defPPr>
                <a:defRPr kern="0"/>
              </a:defPPr>
              <a:lvl1pPr marL="12700" algn="ctr">
                <a:lnSpc>
                  <a:spcPct val="100000"/>
                </a:lnSpc>
                <a:spcBef>
                  <a:spcPts val="100"/>
                </a:spcBef>
                <a:defRPr sz="800" b="1" spc="-30">
                  <a:solidFill>
                    <a:srgbClr val="231F20"/>
                  </a:solidFill>
                  <a:latin typeface="Yu Gothic"/>
                  <a:cs typeface="Yu Gothic"/>
                </a:defRPr>
              </a:lvl1pPr>
            </a:lstStyle>
            <a:p>
              <a:r>
                <a:rPr lang="ja-JP" altLang="en-US" dirty="0">
                  <a:latin typeface="Meiryo UI" panose="020B0604030504040204" pitchFamily="50" charset="-128"/>
                  <a:ea typeface="Meiryo UI" panose="020B0604030504040204" pitchFamily="50" charset="-128"/>
                </a:rPr>
                <a:t>ハイクラス富裕層リーチ</a:t>
              </a:r>
            </a:p>
          </p:txBody>
        </p:sp>
        <p:sp>
          <p:nvSpPr>
            <p:cNvPr id="11299" name="object 53">
              <a:extLst>
                <a:ext uri="{FF2B5EF4-FFF2-40B4-BE49-F238E27FC236}">
                  <a16:creationId xmlns:a16="http://schemas.microsoft.com/office/drawing/2014/main" id="{ABC9C8D4-7544-74CA-6CC3-A068BAA48CC8}"/>
                </a:ext>
              </a:extLst>
            </p:cNvPr>
            <p:cNvSpPr txBox="1"/>
            <p:nvPr/>
          </p:nvSpPr>
          <p:spPr>
            <a:xfrm>
              <a:off x="2744442" y="5785299"/>
              <a:ext cx="1470660" cy="382270"/>
            </a:xfrm>
            <a:prstGeom prst="rect">
              <a:avLst/>
            </a:prstGeom>
            <a:solidFill>
              <a:schemeClr val="bg1"/>
            </a:solidFill>
            <a:ln>
              <a:solidFill>
                <a:srgbClr val="433529"/>
              </a:solidFill>
            </a:ln>
          </p:spPr>
          <p:txBody>
            <a:bodyPr vert="horz" wrap="none" lIns="0" tIns="36000" rIns="0" bIns="0" rtlCol="0" anchor="ctr" anchorCtr="0">
              <a:noAutofit/>
            </a:bodyPr>
            <a:lstStyle>
              <a:defPPr>
                <a:defRPr kern="0"/>
              </a:defPPr>
              <a:lvl1pPr marL="12700">
                <a:lnSpc>
                  <a:spcPct val="100000"/>
                </a:lnSpc>
                <a:spcBef>
                  <a:spcPts val="100"/>
                </a:spcBef>
                <a:defRPr sz="800" b="1" spc="-30">
                  <a:solidFill>
                    <a:srgbClr val="231F20"/>
                  </a:solidFill>
                  <a:latin typeface="Yu Gothic"/>
                  <a:cs typeface="Yu Gothic"/>
                </a:defRPr>
              </a:lvl1pPr>
            </a:lstStyle>
            <a:p>
              <a:pPr algn="ctr"/>
              <a:r>
                <a:rPr lang="ja-JP" altLang="en-US" dirty="0">
                  <a:latin typeface="Meiryo UI" panose="020B0604030504040204" pitchFamily="50" charset="-128"/>
                  <a:ea typeface="Meiryo UI" panose="020B0604030504040204" pitchFamily="50" charset="-128"/>
                </a:rPr>
                <a:t>富裕層・エリートリーチ</a:t>
              </a:r>
            </a:p>
          </p:txBody>
        </p:sp>
        <p:sp>
          <p:nvSpPr>
            <p:cNvPr id="11300" name="object 52">
              <a:extLst>
                <a:ext uri="{FF2B5EF4-FFF2-40B4-BE49-F238E27FC236}">
                  <a16:creationId xmlns:a16="http://schemas.microsoft.com/office/drawing/2014/main" id="{33B9B830-D870-E670-949E-8E3F6F9C3360}"/>
                </a:ext>
              </a:extLst>
            </p:cNvPr>
            <p:cNvSpPr/>
            <p:nvPr/>
          </p:nvSpPr>
          <p:spPr>
            <a:xfrm>
              <a:off x="2718750" y="5721507"/>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433529"/>
            </a:solidFill>
          </p:spPr>
          <p:txBody>
            <a:bodyPr wrap="square" lIns="0" tIns="0" rIns="0" bIns="0" rtlCol="0" anchor="ctr" anchorCtr="0"/>
            <a:lstStyle/>
            <a:p>
              <a:pPr algn="ctr"/>
              <a:r>
                <a:rPr lang="ja-JP" altLang="en-US" sz="700" b="1" spc="-50" dirty="0">
                  <a:solidFill>
                    <a:srgbClr val="FFFFFF"/>
                  </a:solidFill>
                  <a:latin typeface="Meiryo UI" panose="020B0604030504040204" pitchFamily="50" charset="-128"/>
                  <a:ea typeface="Meiryo UI" panose="020B0604030504040204" pitchFamily="50" charset="-128"/>
                  <a:cs typeface="Yu Gothic"/>
                </a:rPr>
                <a:t>実施メニュー</a:t>
              </a:r>
              <a:endParaRPr lang="ja-JP" altLang="en-US" sz="700">
                <a:latin typeface="Meiryo UI" panose="020B0604030504040204" pitchFamily="50" charset="-128"/>
                <a:ea typeface="Meiryo UI" panose="020B0604030504040204" pitchFamily="50" charset="-128"/>
                <a:cs typeface="Yu Gothic"/>
              </a:endParaRPr>
            </a:p>
          </p:txBody>
        </p:sp>
        <p:sp>
          <p:nvSpPr>
            <p:cNvPr id="11301" name="object 52">
              <a:extLst>
                <a:ext uri="{FF2B5EF4-FFF2-40B4-BE49-F238E27FC236}">
                  <a16:creationId xmlns:a16="http://schemas.microsoft.com/office/drawing/2014/main" id="{38B45B58-2134-FB23-A121-84AD44C9DDB5}"/>
                </a:ext>
              </a:extLst>
            </p:cNvPr>
            <p:cNvSpPr/>
            <p:nvPr/>
          </p:nvSpPr>
          <p:spPr>
            <a:xfrm>
              <a:off x="7542756" y="5721507"/>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433529"/>
            </a:solidFill>
          </p:spPr>
          <p:txBody>
            <a:bodyPr wrap="square" lIns="0" tIns="0" rIns="0" bIns="0" rtlCol="0" anchor="ctr" anchorCtr="0"/>
            <a:lstStyle/>
            <a:p>
              <a:pPr algn="ctr"/>
              <a:r>
                <a:rPr lang="ja-JP" altLang="en-US" sz="700" b="1" spc="-50" dirty="0">
                  <a:solidFill>
                    <a:srgbClr val="FFFFFF"/>
                  </a:solidFill>
                  <a:latin typeface="Meiryo UI" panose="020B0604030504040204" pitchFamily="50" charset="-128"/>
                  <a:ea typeface="Meiryo UI" panose="020B0604030504040204" pitchFamily="50" charset="-128"/>
                  <a:cs typeface="Yu Gothic"/>
                </a:rPr>
                <a:t>実施メニュー</a:t>
              </a:r>
              <a:endParaRPr lang="ja-JP" altLang="en-US" sz="700">
                <a:latin typeface="Meiryo UI" panose="020B0604030504040204" pitchFamily="50" charset="-128"/>
                <a:ea typeface="Meiryo UI" panose="020B0604030504040204" pitchFamily="50" charset="-128"/>
              </a:endParaRPr>
            </a:p>
          </p:txBody>
        </p:sp>
      </p:grpSp>
      <p:sp>
        <p:nvSpPr>
          <p:cNvPr id="2" name="object 8">
            <a:extLst>
              <a:ext uri="{FF2B5EF4-FFF2-40B4-BE49-F238E27FC236}">
                <a16:creationId xmlns:a16="http://schemas.microsoft.com/office/drawing/2014/main" id="{30B13560-13CF-38AC-5F83-53D024529153}"/>
              </a:ext>
            </a:extLst>
          </p:cNvPr>
          <p:cNvSpPr txBox="1"/>
          <p:nvPr/>
        </p:nvSpPr>
        <p:spPr>
          <a:xfrm>
            <a:off x="2934221" y="838842"/>
            <a:ext cx="6532880" cy="1517223"/>
          </a:xfrm>
          <a:prstGeom prst="rect">
            <a:avLst/>
          </a:prstGeom>
          <a:ln w="50800">
            <a:solidFill>
              <a:srgbClr val="EDE4D5"/>
            </a:solidFill>
          </a:ln>
        </p:spPr>
        <p:txBody>
          <a:bodyPr vert="horz" wrap="square" lIns="0" tIns="0" rIns="0" bIns="0" rtlCol="0">
            <a:noAutofit/>
          </a:bodyPr>
          <a:lstStyle/>
          <a:p>
            <a:endParaRPr lang="en" sz="700">
              <a:latin typeface="Meiryo UI" panose="020B0604030504040204" pitchFamily="50" charset="-128"/>
              <a:ea typeface="Meiryo UI" panose="020B0604030504040204" pitchFamily="50" charset="-128"/>
              <a:cs typeface="Yu Gothic"/>
            </a:endParaRPr>
          </a:p>
        </p:txBody>
      </p:sp>
      <p:sp>
        <p:nvSpPr>
          <p:cNvPr id="3" name="object 9">
            <a:extLst>
              <a:ext uri="{FF2B5EF4-FFF2-40B4-BE49-F238E27FC236}">
                <a16:creationId xmlns:a16="http://schemas.microsoft.com/office/drawing/2014/main" id="{66E9CB35-6BF5-DDD9-2CC5-CE3AC684190F}"/>
              </a:ext>
            </a:extLst>
          </p:cNvPr>
          <p:cNvSpPr txBox="1"/>
          <p:nvPr/>
        </p:nvSpPr>
        <p:spPr>
          <a:xfrm>
            <a:off x="1309909" y="1020146"/>
            <a:ext cx="403860" cy="135935"/>
          </a:xfrm>
          <a:prstGeom prst="rect">
            <a:avLst/>
          </a:prstGeom>
          <a:ln>
            <a:noFill/>
          </a:ln>
        </p:spPr>
        <p:txBody>
          <a:bodyPr vert="horz" wrap="square" lIns="0" tIns="12700" rIns="0" bIns="0" rtlCol="0">
            <a:spAutoFit/>
          </a:bodyPr>
          <a:lstStyle/>
          <a:p>
            <a:pPr>
              <a:spcBef>
                <a:spcPts val="100"/>
              </a:spcBef>
            </a:pPr>
            <a:r>
              <a:rPr sz="800" b="1" spc="-40" dirty="0">
                <a:solidFill>
                  <a:srgbClr val="282828"/>
                </a:solidFill>
                <a:latin typeface="Meiryo UI" panose="020B0604030504040204" pitchFamily="50" charset="-128"/>
                <a:ea typeface="Meiryo UI" panose="020B0604030504040204" pitchFamily="50" charset="-128"/>
                <a:cs typeface="Yu Gothic"/>
              </a:rPr>
              <a:t>デバイス</a:t>
            </a:r>
            <a:endParaRPr sz="800" dirty="0">
              <a:solidFill>
                <a:srgbClr val="282828"/>
              </a:solidFill>
              <a:latin typeface="Meiryo UI" panose="020B0604030504040204" pitchFamily="50" charset="-128"/>
              <a:ea typeface="Meiryo UI" panose="020B0604030504040204" pitchFamily="50" charset="-128"/>
              <a:cs typeface="Yu Gothic"/>
            </a:endParaRPr>
          </a:p>
        </p:txBody>
      </p:sp>
      <p:sp>
        <p:nvSpPr>
          <p:cNvPr id="14" name="object 10">
            <a:extLst>
              <a:ext uri="{FF2B5EF4-FFF2-40B4-BE49-F238E27FC236}">
                <a16:creationId xmlns:a16="http://schemas.microsoft.com/office/drawing/2014/main" id="{0FC059D0-60A2-F5A7-F4AA-C4BC6868AA0F}"/>
              </a:ext>
            </a:extLst>
          </p:cNvPr>
          <p:cNvSpPr txBox="1"/>
          <p:nvPr/>
        </p:nvSpPr>
        <p:spPr>
          <a:xfrm>
            <a:off x="1411850" y="3045336"/>
            <a:ext cx="226060" cy="135935"/>
          </a:xfrm>
          <a:prstGeom prst="rect">
            <a:avLst/>
          </a:prstGeom>
        </p:spPr>
        <p:txBody>
          <a:bodyPr vert="horz" wrap="square" lIns="0" tIns="12700" rIns="0" bIns="0" rtlCol="0">
            <a:spAutoFit/>
          </a:bodyPr>
          <a:lstStyle/>
          <a:p>
            <a:pPr>
              <a:spcBef>
                <a:spcPts val="100"/>
              </a:spcBef>
            </a:pPr>
            <a:r>
              <a:rPr sz="800" b="1" spc="-30" dirty="0">
                <a:solidFill>
                  <a:srgbClr val="282828"/>
                </a:solidFill>
                <a:latin typeface="Meiryo UI" panose="020B0604030504040204" pitchFamily="50" charset="-128"/>
                <a:ea typeface="Meiryo UI" panose="020B0604030504040204" pitchFamily="50" charset="-128"/>
                <a:cs typeface="Yu Gothic"/>
              </a:rPr>
              <a:t>性別</a:t>
            </a:r>
            <a:endParaRPr sz="800">
              <a:solidFill>
                <a:srgbClr val="282828"/>
              </a:solidFill>
              <a:latin typeface="Meiryo UI" panose="020B0604030504040204" pitchFamily="50" charset="-128"/>
              <a:ea typeface="Meiryo UI" panose="020B0604030504040204" pitchFamily="50" charset="-128"/>
              <a:cs typeface="Yu Gothic"/>
            </a:endParaRPr>
          </a:p>
        </p:txBody>
      </p:sp>
      <p:sp>
        <p:nvSpPr>
          <p:cNvPr id="15" name="object 22">
            <a:extLst>
              <a:ext uri="{FF2B5EF4-FFF2-40B4-BE49-F238E27FC236}">
                <a16:creationId xmlns:a16="http://schemas.microsoft.com/office/drawing/2014/main" id="{730025FF-25CB-469C-C8BB-EC711F32E6F6}"/>
              </a:ext>
            </a:extLst>
          </p:cNvPr>
          <p:cNvSpPr/>
          <p:nvPr/>
        </p:nvSpPr>
        <p:spPr>
          <a:xfrm>
            <a:off x="539101" y="838842"/>
            <a:ext cx="1944370" cy="3267282"/>
          </a:xfrm>
          <a:custGeom>
            <a:avLst/>
            <a:gdLst/>
            <a:ahLst/>
            <a:cxnLst/>
            <a:rect l="l" t="t" r="r" b="b"/>
            <a:pathLst>
              <a:path w="1944370" h="2831465">
                <a:moveTo>
                  <a:pt x="1944001" y="2831058"/>
                </a:moveTo>
                <a:lnTo>
                  <a:pt x="0" y="2831058"/>
                </a:lnTo>
                <a:lnTo>
                  <a:pt x="0" y="0"/>
                </a:lnTo>
                <a:lnTo>
                  <a:pt x="1944001" y="0"/>
                </a:lnTo>
                <a:lnTo>
                  <a:pt x="1944001" y="2831058"/>
                </a:lnTo>
                <a:close/>
              </a:path>
            </a:pathLst>
          </a:custGeom>
          <a:ln w="49657">
            <a:solidFill>
              <a:srgbClr val="EDE4D5"/>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18" name="object 30">
            <a:extLst>
              <a:ext uri="{FF2B5EF4-FFF2-40B4-BE49-F238E27FC236}">
                <a16:creationId xmlns:a16="http://schemas.microsoft.com/office/drawing/2014/main" id="{AD944C7D-2561-B44C-50A2-C012119AE3A5}"/>
              </a:ext>
            </a:extLst>
          </p:cNvPr>
          <p:cNvSpPr/>
          <p:nvPr/>
        </p:nvSpPr>
        <p:spPr>
          <a:xfrm>
            <a:off x="684870" y="1184049"/>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19" name="object 32">
            <a:extLst>
              <a:ext uri="{FF2B5EF4-FFF2-40B4-BE49-F238E27FC236}">
                <a16:creationId xmlns:a16="http://schemas.microsoft.com/office/drawing/2014/main" id="{1B162DAB-B580-2BDD-F782-8F77988FB16F}"/>
              </a:ext>
            </a:extLst>
          </p:cNvPr>
          <p:cNvSpPr/>
          <p:nvPr/>
        </p:nvSpPr>
        <p:spPr>
          <a:xfrm>
            <a:off x="691103" y="3209221"/>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21" name="object 34">
            <a:extLst>
              <a:ext uri="{FF2B5EF4-FFF2-40B4-BE49-F238E27FC236}">
                <a16:creationId xmlns:a16="http://schemas.microsoft.com/office/drawing/2014/main" id="{7C2B314A-0E23-00CF-71B9-6223D3C95CC5}"/>
              </a:ext>
            </a:extLst>
          </p:cNvPr>
          <p:cNvSpPr/>
          <p:nvPr/>
        </p:nvSpPr>
        <p:spPr>
          <a:xfrm>
            <a:off x="1524726" y="3814227"/>
            <a:ext cx="3810" cy="635"/>
          </a:xfrm>
          <a:custGeom>
            <a:avLst/>
            <a:gdLst/>
            <a:ahLst/>
            <a:cxnLst/>
            <a:rect l="l" t="t" r="r" b="b"/>
            <a:pathLst>
              <a:path w="3810" h="635">
                <a:moveTo>
                  <a:pt x="3517" y="0"/>
                </a:moveTo>
                <a:lnTo>
                  <a:pt x="0" y="0"/>
                </a:lnTo>
                <a:lnTo>
                  <a:pt x="1168" y="266"/>
                </a:lnTo>
                <a:lnTo>
                  <a:pt x="2387" y="292"/>
                </a:lnTo>
                <a:lnTo>
                  <a:pt x="3517" y="0"/>
                </a:lnTo>
                <a:close/>
              </a:path>
            </a:pathLst>
          </a:custGeom>
          <a:solidFill>
            <a:srgbClr val="777F9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24" name="object 57">
            <a:extLst>
              <a:ext uri="{FF2B5EF4-FFF2-40B4-BE49-F238E27FC236}">
                <a16:creationId xmlns:a16="http://schemas.microsoft.com/office/drawing/2014/main" id="{D5EC6292-E18F-9F1F-F6FC-8E575EC1F8AA}"/>
              </a:ext>
            </a:extLst>
          </p:cNvPr>
          <p:cNvSpPr txBox="1"/>
          <p:nvPr/>
        </p:nvSpPr>
        <p:spPr>
          <a:xfrm>
            <a:off x="2023782" y="3467140"/>
            <a:ext cx="226060" cy="135935"/>
          </a:xfrm>
          <a:prstGeom prst="rect">
            <a:avLst/>
          </a:prstGeom>
        </p:spPr>
        <p:txBody>
          <a:bodyPr vert="horz" wrap="square" lIns="0" tIns="12700" rIns="0" bIns="0" rtlCol="0">
            <a:spAutoFit/>
          </a:bodyPr>
          <a:lstStyle/>
          <a:p>
            <a:pPr>
              <a:spcBef>
                <a:spcPts val="100"/>
              </a:spcBef>
            </a:pPr>
            <a:r>
              <a:rPr sz="800" b="1" spc="-30" dirty="0">
                <a:solidFill>
                  <a:srgbClr val="231F20"/>
                </a:solidFill>
                <a:latin typeface="Meiryo UI" panose="020B0604030504040204" pitchFamily="50" charset="-128"/>
                <a:ea typeface="Meiryo UI" panose="020B0604030504040204" pitchFamily="50" charset="-128"/>
                <a:cs typeface="Yu Gothic"/>
              </a:rPr>
              <a:t>女性</a:t>
            </a:r>
            <a:endParaRPr sz="800">
              <a:latin typeface="Meiryo UI" panose="020B0604030504040204" pitchFamily="50" charset="-128"/>
              <a:ea typeface="Meiryo UI" panose="020B0604030504040204" pitchFamily="50" charset="-128"/>
              <a:cs typeface="Yu Gothic"/>
            </a:endParaRPr>
          </a:p>
        </p:txBody>
      </p:sp>
      <p:sp>
        <p:nvSpPr>
          <p:cNvPr id="26" name="object 58">
            <a:extLst>
              <a:ext uri="{FF2B5EF4-FFF2-40B4-BE49-F238E27FC236}">
                <a16:creationId xmlns:a16="http://schemas.microsoft.com/office/drawing/2014/main" id="{DFEFD098-1FD5-4684-A76A-D7D89936DF8A}"/>
              </a:ext>
            </a:extLst>
          </p:cNvPr>
          <p:cNvSpPr txBox="1"/>
          <p:nvPr/>
        </p:nvSpPr>
        <p:spPr>
          <a:xfrm>
            <a:off x="799808" y="3467140"/>
            <a:ext cx="226060" cy="135935"/>
          </a:xfrm>
          <a:prstGeom prst="rect">
            <a:avLst/>
          </a:prstGeom>
        </p:spPr>
        <p:txBody>
          <a:bodyPr vert="horz" wrap="square" lIns="0" tIns="12700" rIns="0" bIns="0" rtlCol="0">
            <a:spAutoFit/>
          </a:bodyPr>
          <a:lstStyle/>
          <a:p>
            <a:pPr>
              <a:spcBef>
                <a:spcPts val="100"/>
              </a:spcBef>
            </a:pPr>
            <a:r>
              <a:rPr sz="800" b="1" spc="-30" dirty="0">
                <a:solidFill>
                  <a:srgbClr val="231F20"/>
                </a:solidFill>
                <a:latin typeface="Meiryo UI" panose="020B0604030504040204" pitchFamily="50" charset="-128"/>
                <a:ea typeface="Meiryo UI" panose="020B0604030504040204" pitchFamily="50" charset="-128"/>
                <a:cs typeface="Yu Gothic"/>
              </a:rPr>
              <a:t>男性</a:t>
            </a:r>
            <a:endParaRPr sz="800" dirty="0">
              <a:latin typeface="Meiryo UI" panose="020B0604030504040204" pitchFamily="50" charset="-128"/>
              <a:ea typeface="Meiryo UI" panose="020B0604030504040204" pitchFamily="50" charset="-128"/>
              <a:cs typeface="Yu Gothic"/>
            </a:endParaRPr>
          </a:p>
        </p:txBody>
      </p:sp>
      <p:sp>
        <p:nvSpPr>
          <p:cNvPr id="28" name="object 14">
            <a:extLst>
              <a:ext uri="{FF2B5EF4-FFF2-40B4-BE49-F238E27FC236}">
                <a16:creationId xmlns:a16="http://schemas.microsoft.com/office/drawing/2014/main" id="{E0FEF6A5-74D2-7863-1C11-AF0B5D6AE07E}"/>
              </a:ext>
            </a:extLst>
          </p:cNvPr>
          <p:cNvSpPr txBox="1"/>
          <p:nvPr/>
        </p:nvSpPr>
        <p:spPr>
          <a:xfrm>
            <a:off x="1153979" y="2087652"/>
            <a:ext cx="790281" cy="135935"/>
          </a:xfrm>
          <a:prstGeom prst="rect">
            <a:avLst/>
          </a:prstGeom>
        </p:spPr>
        <p:txBody>
          <a:bodyPr vert="horz" wrap="none" lIns="0" tIns="12700" rIns="0" bIns="0" rtlCol="0">
            <a:spAutoFit/>
          </a:bodyPr>
          <a:lstStyle/>
          <a:p>
            <a:pPr marL="12700" algn="ctr">
              <a:spcBef>
                <a:spcPts val="100"/>
              </a:spcBef>
            </a:pPr>
            <a:r>
              <a:rPr sz="800" b="1" dirty="0">
                <a:solidFill>
                  <a:srgbClr val="282828"/>
                </a:solidFill>
                <a:latin typeface="Meiryo UI" panose="020B0604030504040204" pitchFamily="50" charset="-128"/>
                <a:ea typeface="Meiryo UI" panose="020B0604030504040204" pitchFamily="50" charset="-128"/>
                <a:cs typeface="Yu Gothic"/>
              </a:rPr>
              <a:t>年齢（5歳刻み）</a:t>
            </a:r>
            <a:endParaRPr sz="800">
              <a:solidFill>
                <a:srgbClr val="282828"/>
              </a:solidFill>
              <a:latin typeface="Meiryo UI" panose="020B0604030504040204" pitchFamily="50" charset="-128"/>
              <a:ea typeface="Meiryo UI" panose="020B0604030504040204" pitchFamily="50" charset="-128"/>
              <a:cs typeface="Yu Gothic"/>
            </a:endParaRPr>
          </a:p>
        </p:txBody>
      </p:sp>
      <p:sp>
        <p:nvSpPr>
          <p:cNvPr id="29" name="object 33">
            <a:extLst>
              <a:ext uri="{FF2B5EF4-FFF2-40B4-BE49-F238E27FC236}">
                <a16:creationId xmlns:a16="http://schemas.microsoft.com/office/drawing/2014/main" id="{A158CF41-57AB-011E-387C-EEAC35ACC878}"/>
              </a:ext>
            </a:extLst>
          </p:cNvPr>
          <p:cNvSpPr txBox="1"/>
          <p:nvPr/>
        </p:nvSpPr>
        <p:spPr>
          <a:xfrm>
            <a:off x="1156600" y="2554907"/>
            <a:ext cx="265218" cy="120546"/>
          </a:xfrm>
          <a:prstGeom prst="rect">
            <a:avLst/>
          </a:prstGeom>
        </p:spPr>
        <p:txBody>
          <a:bodyPr vert="horz" wrap="square" lIns="0" tIns="12700" rIns="0" bIns="0" rtlCol="0">
            <a:spAutoFit/>
          </a:bodyPr>
          <a:lstStyle/>
          <a:p>
            <a:pPr marL="12700" algn="ctr">
              <a:spcBef>
                <a:spcPts val="100"/>
              </a:spcBef>
            </a:pPr>
            <a:r>
              <a:rPr sz="700" b="1" dirty="0">
                <a:solidFill>
                  <a:srgbClr val="231F20"/>
                </a:solidFill>
                <a:latin typeface="Meiryo UI" panose="020B0604030504040204" pitchFamily="50" charset="-128"/>
                <a:ea typeface="Meiryo UI" panose="020B0604030504040204" pitchFamily="50" charset="-128"/>
                <a:cs typeface="Yu Gothic"/>
              </a:rPr>
              <a:t>…</a:t>
            </a:r>
            <a:endParaRPr sz="700" dirty="0">
              <a:latin typeface="Meiryo UI" panose="020B0604030504040204" pitchFamily="50" charset="-128"/>
              <a:ea typeface="Meiryo UI" panose="020B0604030504040204" pitchFamily="50" charset="-128"/>
              <a:cs typeface="Yu Gothic"/>
            </a:endParaRPr>
          </a:p>
        </p:txBody>
      </p:sp>
      <p:sp>
        <p:nvSpPr>
          <p:cNvPr id="30" name="object 42">
            <a:extLst>
              <a:ext uri="{FF2B5EF4-FFF2-40B4-BE49-F238E27FC236}">
                <a16:creationId xmlns:a16="http://schemas.microsoft.com/office/drawing/2014/main" id="{E16C8F5D-8CF7-E6BF-05CA-057DFA71E682}"/>
              </a:ext>
            </a:extLst>
          </p:cNvPr>
          <p:cNvSpPr/>
          <p:nvPr/>
        </p:nvSpPr>
        <p:spPr>
          <a:xfrm>
            <a:off x="698591" y="2251563"/>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31" name="object 11">
            <a:extLst>
              <a:ext uri="{FF2B5EF4-FFF2-40B4-BE49-F238E27FC236}">
                <a16:creationId xmlns:a16="http://schemas.microsoft.com/office/drawing/2014/main" id="{68ADA407-B438-D537-1973-6DFE6DB0DAE1}"/>
              </a:ext>
            </a:extLst>
          </p:cNvPr>
          <p:cNvSpPr txBox="1"/>
          <p:nvPr/>
        </p:nvSpPr>
        <p:spPr>
          <a:xfrm>
            <a:off x="4805459" y="1044079"/>
            <a:ext cx="1238250" cy="166712"/>
          </a:xfrm>
          <a:prstGeom prst="rect">
            <a:avLst/>
          </a:prstGeom>
        </p:spPr>
        <p:txBody>
          <a:bodyPr vert="horz" wrap="square" lIns="0" tIns="12700" rIns="0" bIns="0" rtlCol="0">
            <a:spAutoFit/>
          </a:bodyPr>
          <a:lstStyle/>
          <a:p>
            <a:pPr marL="12700">
              <a:lnSpc>
                <a:spcPct val="100000"/>
              </a:lnSpc>
              <a:spcBef>
                <a:spcPts val="100"/>
              </a:spcBef>
            </a:pPr>
            <a:r>
              <a:rPr lang="ja-JP" altLang="en-US" sz="1000" b="1" spc="-60" dirty="0">
                <a:latin typeface="Meiryo UI" panose="020B0604030504040204" pitchFamily="50" charset="-128"/>
                <a:ea typeface="Meiryo UI" panose="020B0604030504040204" pitchFamily="50" charset="-128"/>
                <a:cs typeface="Yu Gothic"/>
              </a:rPr>
              <a:t>オーディエンスデータ</a:t>
            </a:r>
            <a:endParaRPr lang="ja-JP" altLang="en-US" sz="1000" dirty="0">
              <a:latin typeface="Meiryo UI" panose="020B0604030504040204" pitchFamily="50" charset="-128"/>
              <a:ea typeface="Meiryo UI" panose="020B0604030504040204" pitchFamily="50" charset="-128"/>
              <a:cs typeface="Yu Gothic"/>
            </a:endParaRPr>
          </a:p>
        </p:txBody>
      </p:sp>
      <p:sp>
        <p:nvSpPr>
          <p:cNvPr id="32" name="object 37">
            <a:extLst>
              <a:ext uri="{FF2B5EF4-FFF2-40B4-BE49-F238E27FC236}">
                <a16:creationId xmlns:a16="http://schemas.microsoft.com/office/drawing/2014/main" id="{7663F2A5-4240-7C45-9AF3-3CEF6B227F71}"/>
              </a:ext>
            </a:extLst>
          </p:cNvPr>
          <p:cNvSpPr/>
          <p:nvPr/>
        </p:nvSpPr>
        <p:spPr>
          <a:xfrm>
            <a:off x="3909077" y="1241277"/>
            <a:ext cx="3034665" cy="0"/>
          </a:xfrm>
          <a:custGeom>
            <a:avLst/>
            <a:gdLst/>
            <a:ahLst/>
            <a:cxnLst/>
            <a:rect l="l" t="t" r="r" b="b"/>
            <a:pathLst>
              <a:path w="3034665">
                <a:moveTo>
                  <a:pt x="0" y="0"/>
                </a:moveTo>
                <a:lnTo>
                  <a:pt x="3034080" y="0"/>
                </a:lnTo>
              </a:path>
            </a:pathLst>
          </a:custGeom>
          <a:ln w="6350">
            <a:solidFill>
              <a:srgbClr val="58595B"/>
            </a:solidFill>
          </a:ln>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33" name="object 26">
            <a:extLst>
              <a:ext uri="{FF2B5EF4-FFF2-40B4-BE49-F238E27FC236}">
                <a16:creationId xmlns:a16="http://schemas.microsoft.com/office/drawing/2014/main" id="{2F08F878-438B-2B1D-34F4-5983D0E41860}"/>
              </a:ext>
            </a:extLst>
          </p:cNvPr>
          <p:cNvSpPr txBox="1"/>
          <p:nvPr/>
        </p:nvSpPr>
        <p:spPr>
          <a:xfrm>
            <a:off x="1083221" y="1626190"/>
            <a:ext cx="138179" cy="135935"/>
          </a:xfrm>
          <a:prstGeom prst="rect">
            <a:avLst/>
          </a:prstGeom>
        </p:spPr>
        <p:txBody>
          <a:bodyPr vert="horz" wrap="none" lIns="0" tIns="12700" rIns="0" bIns="0" rtlCol="0">
            <a:spAutoFit/>
          </a:bodyPr>
          <a:lstStyle/>
          <a:p>
            <a:pPr marL="5080" algn="ctr">
              <a:spcBef>
                <a:spcPts val="100"/>
              </a:spcBef>
              <a:tabLst>
                <a:tab pos="721995" algn="l"/>
              </a:tabLst>
            </a:pPr>
            <a:r>
              <a:rPr sz="800" b="1" spc="-25" dirty="0">
                <a:solidFill>
                  <a:srgbClr val="231F20"/>
                </a:solidFill>
                <a:latin typeface="Meiryo UI" panose="020B0604030504040204" pitchFamily="50" charset="-128"/>
                <a:ea typeface="Meiryo UI" panose="020B0604030504040204" pitchFamily="50" charset="-128"/>
                <a:cs typeface="Yu Gothic"/>
              </a:rPr>
              <a:t>SP</a:t>
            </a:r>
            <a:endParaRPr sz="700" dirty="0">
              <a:latin typeface="Meiryo UI" panose="020B0604030504040204" pitchFamily="50" charset="-128"/>
              <a:ea typeface="Meiryo UI" panose="020B0604030504040204" pitchFamily="50" charset="-128"/>
              <a:cs typeface="Yu Gothic"/>
            </a:endParaRPr>
          </a:p>
        </p:txBody>
      </p:sp>
      <p:sp>
        <p:nvSpPr>
          <p:cNvPr id="34" name="object 26">
            <a:extLst>
              <a:ext uri="{FF2B5EF4-FFF2-40B4-BE49-F238E27FC236}">
                <a16:creationId xmlns:a16="http://schemas.microsoft.com/office/drawing/2014/main" id="{566FF9CF-B94A-B762-2F1C-BD64F1685667}"/>
              </a:ext>
            </a:extLst>
          </p:cNvPr>
          <p:cNvSpPr txBox="1"/>
          <p:nvPr/>
        </p:nvSpPr>
        <p:spPr>
          <a:xfrm>
            <a:off x="1800147" y="1626190"/>
            <a:ext cx="142988" cy="135935"/>
          </a:xfrm>
          <a:prstGeom prst="rect">
            <a:avLst/>
          </a:prstGeom>
        </p:spPr>
        <p:txBody>
          <a:bodyPr vert="horz" wrap="none" lIns="0" tIns="12700" rIns="0" bIns="0" rtlCol="0">
            <a:spAutoFit/>
          </a:bodyPr>
          <a:lstStyle/>
          <a:p>
            <a:pPr marL="5080" algn="ctr">
              <a:spcBef>
                <a:spcPts val="100"/>
              </a:spcBef>
              <a:tabLst>
                <a:tab pos="721995" algn="l"/>
              </a:tabLst>
            </a:pPr>
            <a:r>
              <a:rPr lang="en-US" sz="800" b="1" spc="-25" dirty="0">
                <a:solidFill>
                  <a:srgbClr val="231F20"/>
                </a:solidFill>
                <a:latin typeface="Meiryo UI" panose="020B0604030504040204" pitchFamily="50" charset="-128"/>
                <a:ea typeface="Meiryo UI" panose="020B0604030504040204" pitchFamily="50" charset="-128"/>
                <a:cs typeface="Yu Gothic"/>
              </a:rPr>
              <a:t>PC</a:t>
            </a:r>
            <a:endParaRPr sz="700" dirty="0">
              <a:latin typeface="Meiryo UI" panose="020B0604030504040204" pitchFamily="50" charset="-128"/>
              <a:ea typeface="Meiryo UI" panose="020B0604030504040204" pitchFamily="50" charset="-128"/>
              <a:cs typeface="Yu Gothic"/>
            </a:endParaRPr>
          </a:p>
        </p:txBody>
      </p:sp>
      <p:grpSp>
        <p:nvGrpSpPr>
          <p:cNvPr id="35" name="グループ化 34">
            <a:extLst>
              <a:ext uri="{FF2B5EF4-FFF2-40B4-BE49-F238E27FC236}">
                <a16:creationId xmlns:a16="http://schemas.microsoft.com/office/drawing/2014/main" id="{9C4C78BE-4199-0CF4-FDA4-851F0CD719DF}"/>
              </a:ext>
            </a:extLst>
          </p:cNvPr>
          <p:cNvGrpSpPr/>
          <p:nvPr/>
        </p:nvGrpSpPr>
        <p:grpSpPr>
          <a:xfrm>
            <a:off x="3911328" y="2919453"/>
            <a:ext cx="1091654" cy="957965"/>
            <a:chOff x="3677860" y="3142620"/>
            <a:chExt cx="1637897" cy="1360427"/>
          </a:xfrm>
        </p:grpSpPr>
        <p:sp>
          <p:nvSpPr>
            <p:cNvPr id="36" name="Freeform 3">
              <a:extLst>
                <a:ext uri="{FF2B5EF4-FFF2-40B4-BE49-F238E27FC236}">
                  <a16:creationId xmlns:a16="http://schemas.microsoft.com/office/drawing/2014/main" id="{8CED47EC-1F63-BC2A-5870-C2D86ABCBCE4}"/>
                </a:ext>
              </a:extLst>
            </p:cNvPr>
            <p:cNvSpPr/>
            <p:nvPr/>
          </p:nvSpPr>
          <p:spPr>
            <a:xfrm>
              <a:off x="3816569" y="3142620"/>
              <a:ext cx="1499188" cy="1249395"/>
            </a:xfrm>
            <a:custGeom>
              <a:avLst/>
              <a:gdLst/>
              <a:ahLst/>
              <a:cxnLst/>
              <a:rect l="l" t="t" r="r" b="b"/>
              <a:pathLst>
                <a:path w="3010210" h="3095332">
                  <a:moveTo>
                    <a:pt x="0" y="0"/>
                  </a:moveTo>
                  <a:lnTo>
                    <a:pt x="3010210" y="0"/>
                  </a:lnTo>
                  <a:lnTo>
                    <a:pt x="3010210" y="3095332"/>
                  </a:lnTo>
                  <a:lnTo>
                    <a:pt x="0" y="3095332"/>
                  </a:lnTo>
                  <a:lnTo>
                    <a:pt x="0" y="0"/>
                  </a:lnTo>
                  <a:close/>
                </a:path>
              </a:pathLst>
            </a:custGeom>
            <a:blipFill>
              <a:blip>
                <a:extLst>
                  <a:ext uri="{96DAC541-7B7A-43D3-8B79-37D633B846F1}">
                    <asvg:svgBlip xmlns:asvg="http://schemas.microsoft.com/office/drawing/2016/SVG/main" r:embed="rId5"/>
                  </a:ext>
                </a:extLst>
              </a:blip>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grpSp>
          <p:nvGrpSpPr>
            <p:cNvPr id="37" name="Group 6">
              <a:extLst>
                <a:ext uri="{FF2B5EF4-FFF2-40B4-BE49-F238E27FC236}">
                  <a16:creationId xmlns:a16="http://schemas.microsoft.com/office/drawing/2014/main" id="{FF682336-D08F-BF78-AFEE-B58F78665EBC}"/>
                </a:ext>
              </a:extLst>
            </p:cNvPr>
            <p:cNvGrpSpPr/>
            <p:nvPr/>
          </p:nvGrpSpPr>
          <p:grpSpPr>
            <a:xfrm>
              <a:off x="4599034" y="3164379"/>
              <a:ext cx="591997" cy="586659"/>
              <a:chOff x="0" y="0"/>
              <a:chExt cx="812800" cy="812800"/>
            </a:xfrm>
          </p:grpSpPr>
          <p:sp>
            <p:nvSpPr>
              <p:cNvPr id="44" name="Freeform 7">
                <a:extLst>
                  <a:ext uri="{FF2B5EF4-FFF2-40B4-BE49-F238E27FC236}">
                    <a16:creationId xmlns:a16="http://schemas.microsoft.com/office/drawing/2014/main" id="{FFC51F98-D924-5E10-5230-983C0C768C13}"/>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6"/>
                <a:stretch>
                  <a:fillRect l="-25046" r="-25046"/>
                </a:stretch>
              </a:blipFill>
            </p:spPr>
            <p:txBody>
              <a:bodyPr/>
              <a:lstStyle/>
              <a:p>
                <a:endParaRPr lang="ja-JP" altLang="en-US">
                  <a:latin typeface="Meiryo UI" panose="020B0604030504040204" pitchFamily="50" charset="-128"/>
                  <a:ea typeface="Meiryo UI" panose="020B0604030504040204" pitchFamily="50" charset="-128"/>
                </a:endParaRPr>
              </a:p>
            </p:txBody>
          </p:sp>
        </p:grpSp>
        <p:grpSp>
          <p:nvGrpSpPr>
            <p:cNvPr id="38" name="Group 8">
              <a:extLst>
                <a:ext uri="{FF2B5EF4-FFF2-40B4-BE49-F238E27FC236}">
                  <a16:creationId xmlns:a16="http://schemas.microsoft.com/office/drawing/2014/main" id="{FDD4FB0A-EBB4-3B81-52EB-3E06A68AF8B9}"/>
                </a:ext>
              </a:extLst>
            </p:cNvPr>
            <p:cNvGrpSpPr/>
            <p:nvPr/>
          </p:nvGrpSpPr>
          <p:grpSpPr>
            <a:xfrm>
              <a:off x="3823198" y="3916388"/>
              <a:ext cx="558800" cy="586659"/>
              <a:chOff x="0" y="0"/>
              <a:chExt cx="812800" cy="812800"/>
            </a:xfrm>
          </p:grpSpPr>
          <p:sp>
            <p:nvSpPr>
              <p:cNvPr id="43" name="Freeform 9">
                <a:extLst>
                  <a:ext uri="{FF2B5EF4-FFF2-40B4-BE49-F238E27FC236}">
                    <a16:creationId xmlns:a16="http://schemas.microsoft.com/office/drawing/2014/main" id="{89C65389-4F0E-578C-A53A-AA50FB105306}"/>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a:stretch>
                  <a:fillRect l="-25329" r="-25329"/>
                </a:stretch>
              </a:blipFill>
            </p:spPr>
            <p:txBody>
              <a:bodyPr/>
              <a:lstStyle/>
              <a:p>
                <a:endParaRPr lang="ja-JP" altLang="en-US">
                  <a:latin typeface="Meiryo UI" panose="020B0604030504040204" pitchFamily="50" charset="-128"/>
                  <a:ea typeface="Meiryo UI" panose="020B0604030504040204" pitchFamily="50" charset="-128"/>
                </a:endParaRPr>
              </a:p>
            </p:txBody>
          </p:sp>
        </p:grpSp>
        <p:grpSp>
          <p:nvGrpSpPr>
            <p:cNvPr id="39" name="Group 10">
              <a:extLst>
                <a:ext uri="{FF2B5EF4-FFF2-40B4-BE49-F238E27FC236}">
                  <a16:creationId xmlns:a16="http://schemas.microsoft.com/office/drawing/2014/main" id="{3F03E120-4C7B-4DAB-1631-ECA67D6E7F55}"/>
                </a:ext>
              </a:extLst>
            </p:cNvPr>
            <p:cNvGrpSpPr/>
            <p:nvPr/>
          </p:nvGrpSpPr>
          <p:grpSpPr>
            <a:xfrm>
              <a:off x="3677860" y="3150148"/>
              <a:ext cx="591997" cy="586659"/>
              <a:chOff x="0" y="0"/>
              <a:chExt cx="812800" cy="812800"/>
            </a:xfrm>
          </p:grpSpPr>
          <p:sp>
            <p:nvSpPr>
              <p:cNvPr id="42" name="Freeform 11">
                <a:extLst>
                  <a:ext uri="{FF2B5EF4-FFF2-40B4-BE49-F238E27FC236}">
                    <a16:creationId xmlns:a16="http://schemas.microsoft.com/office/drawing/2014/main" id="{E3E99326-4D41-7BEB-155B-DE92A4A1DBB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8"/>
                <a:stretch>
                  <a:fillRect l="-25046" r="-25046"/>
                </a:stretch>
              </a:blipFill>
            </p:spPr>
            <p:txBody>
              <a:bodyPr/>
              <a:lstStyle/>
              <a:p>
                <a:endParaRPr lang="ja-JP" altLang="en-US">
                  <a:latin typeface="Meiryo UI" panose="020B0604030504040204" pitchFamily="50" charset="-128"/>
                  <a:ea typeface="Meiryo UI" panose="020B0604030504040204" pitchFamily="50" charset="-128"/>
                </a:endParaRPr>
              </a:p>
            </p:txBody>
          </p:sp>
        </p:grpSp>
        <p:grpSp>
          <p:nvGrpSpPr>
            <p:cNvPr id="40" name="Group 12">
              <a:extLst>
                <a:ext uri="{FF2B5EF4-FFF2-40B4-BE49-F238E27FC236}">
                  <a16:creationId xmlns:a16="http://schemas.microsoft.com/office/drawing/2014/main" id="{6B548E4E-7CAA-987A-D698-E4EE49EAEBEB}"/>
                </a:ext>
              </a:extLst>
            </p:cNvPr>
            <p:cNvGrpSpPr/>
            <p:nvPr/>
          </p:nvGrpSpPr>
          <p:grpSpPr>
            <a:xfrm>
              <a:off x="4723761" y="3699054"/>
              <a:ext cx="591996" cy="586659"/>
              <a:chOff x="0" y="0"/>
              <a:chExt cx="812800" cy="812800"/>
            </a:xfrm>
          </p:grpSpPr>
          <p:sp>
            <p:nvSpPr>
              <p:cNvPr id="41" name="Freeform 13">
                <a:extLst>
                  <a:ext uri="{FF2B5EF4-FFF2-40B4-BE49-F238E27FC236}">
                    <a16:creationId xmlns:a16="http://schemas.microsoft.com/office/drawing/2014/main" id="{2C0EF754-BE72-A54D-F833-074096EFEF2F}"/>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9"/>
                <a:stretch>
                  <a:fillRect l="-25046" r="-25046"/>
                </a:stretch>
              </a:blipFill>
            </p:spPr>
            <p:txBody>
              <a:bodyPr/>
              <a:lstStyle/>
              <a:p>
                <a:endParaRPr lang="ja-JP" altLang="en-US">
                  <a:latin typeface="Meiryo UI" panose="020B0604030504040204" pitchFamily="50" charset="-128"/>
                  <a:ea typeface="Meiryo UI" panose="020B0604030504040204" pitchFamily="50" charset="-128"/>
                </a:endParaRPr>
              </a:p>
            </p:txBody>
          </p:sp>
        </p:grpSp>
      </p:grpSp>
      <p:sp>
        <p:nvSpPr>
          <p:cNvPr id="45" name="TextBox 21">
            <a:extLst>
              <a:ext uri="{FF2B5EF4-FFF2-40B4-BE49-F238E27FC236}">
                <a16:creationId xmlns:a16="http://schemas.microsoft.com/office/drawing/2014/main" id="{CC265E79-FB04-ED47-78A4-18FC6ECF119E}"/>
              </a:ext>
            </a:extLst>
          </p:cNvPr>
          <p:cNvSpPr txBox="1"/>
          <p:nvPr/>
        </p:nvSpPr>
        <p:spPr>
          <a:xfrm>
            <a:off x="3346450" y="3777590"/>
            <a:ext cx="2357576" cy="244875"/>
          </a:xfrm>
          <a:prstGeom prst="rect">
            <a:avLst/>
          </a:prstGeom>
        </p:spPr>
        <p:txBody>
          <a:bodyPr wrap="square" lIns="0" tIns="0" rIns="0" bIns="0" rtlCol="0" anchor="t">
            <a:spAutoFit/>
          </a:bodyPr>
          <a:lstStyle/>
          <a:p>
            <a:pPr marL="0" lvl="0" indent="0" algn="ctr">
              <a:lnSpc>
                <a:spcPts val="2285"/>
              </a:lnSpc>
              <a:spcBef>
                <a:spcPct val="0"/>
              </a:spcBef>
            </a:pPr>
            <a:r>
              <a:rPr lang="en-US" sz="800" dirty="0" err="1">
                <a:solidFill>
                  <a:schemeClr val="tx1"/>
                </a:solidFill>
                <a:latin typeface="Meiryo UI" panose="020B0604030504040204" pitchFamily="50" charset="-128"/>
                <a:ea typeface="Meiryo UI" panose="020B0604030504040204" pitchFamily="50" charset="-128"/>
              </a:rPr>
              <a:t>ドリームネクサス</a:t>
            </a:r>
            <a:r>
              <a:rPr lang="en-US" sz="700" dirty="0">
                <a:solidFill>
                  <a:schemeClr val="tx1"/>
                </a:solidFill>
                <a:latin typeface="Meiryo UI" panose="020B0604030504040204" pitchFamily="50" charset="-128"/>
                <a:ea typeface="Meiryo UI" panose="020B0604030504040204" pitchFamily="50" charset="-128"/>
              </a:rPr>
              <a:t> × </a:t>
            </a:r>
            <a:r>
              <a:rPr lang="en-US" sz="700" dirty="0" err="1">
                <a:solidFill>
                  <a:schemeClr val="tx1"/>
                </a:solidFill>
                <a:latin typeface="Meiryo UI" panose="020B0604030504040204" pitchFamily="50" charset="-128"/>
                <a:ea typeface="Meiryo UI" panose="020B0604030504040204" pitchFamily="50" charset="-128"/>
              </a:rPr>
              <a:t>ビッグデータ</a:t>
            </a:r>
            <a:endParaRPr lang="en-US" sz="700" dirty="0">
              <a:solidFill>
                <a:schemeClr val="tx1"/>
              </a:solidFill>
              <a:latin typeface="Meiryo UI" panose="020B0604030504040204" pitchFamily="50" charset="-128"/>
              <a:ea typeface="Meiryo UI" panose="020B0604030504040204" pitchFamily="50" charset="-128"/>
            </a:endParaRPr>
          </a:p>
        </p:txBody>
      </p:sp>
      <p:sp>
        <p:nvSpPr>
          <p:cNvPr id="47" name="Freeform 4">
            <a:extLst>
              <a:ext uri="{FF2B5EF4-FFF2-40B4-BE49-F238E27FC236}">
                <a16:creationId xmlns:a16="http://schemas.microsoft.com/office/drawing/2014/main" id="{3C132FA8-BA97-F2DD-A38A-1A748035FD40}"/>
              </a:ext>
            </a:extLst>
          </p:cNvPr>
          <p:cNvSpPr/>
          <p:nvPr/>
        </p:nvSpPr>
        <p:spPr>
          <a:xfrm>
            <a:off x="5832197" y="3123763"/>
            <a:ext cx="899587" cy="577258"/>
          </a:xfrm>
          <a:custGeom>
            <a:avLst/>
            <a:gdLst/>
            <a:ahLst/>
            <a:cxnLst/>
            <a:rect l="l" t="t" r="r" b="b"/>
            <a:pathLst>
              <a:path w="1366880" h="1195398">
                <a:moveTo>
                  <a:pt x="0" y="0"/>
                </a:moveTo>
                <a:lnTo>
                  <a:pt x="1366880" y="0"/>
                </a:lnTo>
                <a:lnTo>
                  <a:pt x="1366880" y="1195398"/>
                </a:lnTo>
                <a:lnTo>
                  <a:pt x="0" y="1195398"/>
                </a:lnTo>
                <a:lnTo>
                  <a:pt x="0" y="0"/>
                </a:lnTo>
                <a:close/>
              </a:path>
            </a:pathLst>
          </a:custGeom>
          <a:blipFill>
            <a:blip>
              <a:extLst>
                <a:ext uri="{96DAC541-7B7A-43D3-8B79-37D633B846F1}">
                  <asvg:svgBlip xmlns:asvg="http://schemas.microsoft.com/office/drawing/2016/SVG/main" r:embed="rId10"/>
                </a:ext>
              </a:extLst>
            </a:blip>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sp>
        <p:nvSpPr>
          <p:cNvPr id="48" name="object 8">
            <a:extLst>
              <a:ext uri="{FF2B5EF4-FFF2-40B4-BE49-F238E27FC236}">
                <a16:creationId xmlns:a16="http://schemas.microsoft.com/office/drawing/2014/main" id="{CAC6B6F4-CF1F-35F7-9F04-DB6E2CE5AFD6}"/>
              </a:ext>
            </a:extLst>
          </p:cNvPr>
          <p:cNvSpPr txBox="1"/>
          <p:nvPr/>
        </p:nvSpPr>
        <p:spPr>
          <a:xfrm>
            <a:off x="2934221" y="2578627"/>
            <a:ext cx="6532879" cy="1517223"/>
          </a:xfrm>
          <a:prstGeom prst="rect">
            <a:avLst/>
          </a:prstGeom>
          <a:ln w="50800">
            <a:solidFill>
              <a:srgbClr val="EDE4D5"/>
            </a:solidFill>
          </a:ln>
        </p:spPr>
        <p:txBody>
          <a:bodyPr vert="horz" wrap="square" lIns="0" tIns="0" rIns="0" bIns="0" rtlCol="0">
            <a:noAutofit/>
          </a:bodyPr>
          <a:lstStyle/>
          <a:p>
            <a:endParaRPr lang="en" sz="700">
              <a:latin typeface="Meiryo UI" panose="020B0604030504040204" pitchFamily="50" charset="-128"/>
              <a:ea typeface="Meiryo UI" panose="020B0604030504040204" pitchFamily="50" charset="-128"/>
              <a:cs typeface="Yu Gothic"/>
            </a:endParaRPr>
          </a:p>
        </p:txBody>
      </p:sp>
      <p:grpSp>
        <p:nvGrpSpPr>
          <p:cNvPr id="49" name="グループ化 48">
            <a:extLst>
              <a:ext uri="{FF2B5EF4-FFF2-40B4-BE49-F238E27FC236}">
                <a16:creationId xmlns:a16="http://schemas.microsoft.com/office/drawing/2014/main" id="{A3EB399F-63DE-4A1B-3A2A-719811D81E60}"/>
              </a:ext>
            </a:extLst>
          </p:cNvPr>
          <p:cNvGrpSpPr/>
          <p:nvPr/>
        </p:nvGrpSpPr>
        <p:grpSpPr>
          <a:xfrm>
            <a:off x="7560998" y="2918611"/>
            <a:ext cx="1012607" cy="1039606"/>
            <a:chOff x="7596929" y="3103733"/>
            <a:chExt cx="1439692" cy="1439692"/>
          </a:xfrm>
        </p:grpSpPr>
        <p:pic>
          <p:nvPicPr>
            <p:cNvPr id="51" name="図 50" descr="アイコン&#10;&#10;自動的に生成された説明">
              <a:extLst>
                <a:ext uri="{FF2B5EF4-FFF2-40B4-BE49-F238E27FC236}">
                  <a16:creationId xmlns:a16="http://schemas.microsoft.com/office/drawing/2014/main" id="{92AEA015-5773-52E0-F372-05CBEADFB55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96929" y="3103733"/>
              <a:ext cx="1439692" cy="1439692"/>
            </a:xfrm>
            <a:prstGeom prst="rect">
              <a:avLst/>
            </a:prstGeom>
          </p:spPr>
        </p:pic>
        <p:sp>
          <p:nvSpPr>
            <p:cNvPr id="62" name="Freeform 4">
              <a:extLst>
                <a:ext uri="{FF2B5EF4-FFF2-40B4-BE49-F238E27FC236}">
                  <a16:creationId xmlns:a16="http://schemas.microsoft.com/office/drawing/2014/main" id="{5BB17665-D357-D2CF-E60B-04434A88EC02}"/>
                </a:ext>
              </a:extLst>
            </p:cNvPr>
            <p:cNvSpPr/>
            <p:nvPr/>
          </p:nvSpPr>
          <p:spPr>
            <a:xfrm>
              <a:off x="7724778" y="3856083"/>
              <a:ext cx="548750" cy="534942"/>
            </a:xfrm>
            <a:custGeom>
              <a:avLst/>
              <a:gdLst/>
              <a:ahLst/>
              <a:cxnLst/>
              <a:rect l="l" t="t" r="r" b="b"/>
              <a:pathLst>
                <a:path w="1037236" h="1037236">
                  <a:moveTo>
                    <a:pt x="0" y="0"/>
                  </a:moveTo>
                  <a:lnTo>
                    <a:pt x="1037236" y="0"/>
                  </a:lnTo>
                  <a:lnTo>
                    <a:pt x="1037236" y="1037236"/>
                  </a:lnTo>
                  <a:lnTo>
                    <a:pt x="0" y="1037236"/>
                  </a:lnTo>
                  <a:lnTo>
                    <a:pt x="0" y="0"/>
                  </a:lnTo>
                  <a:close/>
                </a:path>
              </a:pathLst>
            </a:custGeom>
            <a:blipFill>
              <a:blip>
                <a:extLst>
                  <a:ext uri="{96DAC541-7B7A-43D3-8B79-37D633B846F1}">
                    <asvg:svgBlip xmlns:asvg="http://schemas.microsoft.com/office/drawing/2016/SVG/main" r:embed="rId12"/>
                  </a:ext>
                </a:extLst>
              </a:blip>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sp>
          <p:nvSpPr>
            <p:cNvPr id="63" name="Freeform 20">
              <a:extLst>
                <a:ext uri="{FF2B5EF4-FFF2-40B4-BE49-F238E27FC236}">
                  <a16:creationId xmlns:a16="http://schemas.microsoft.com/office/drawing/2014/main" id="{9AB72BA8-F71F-4BB6-71AA-F9CF6C816478}"/>
                </a:ext>
              </a:extLst>
            </p:cNvPr>
            <p:cNvSpPr/>
            <p:nvPr/>
          </p:nvSpPr>
          <p:spPr>
            <a:xfrm>
              <a:off x="7635933" y="3171825"/>
              <a:ext cx="548751" cy="534942"/>
            </a:xfrm>
            <a:custGeom>
              <a:avLst/>
              <a:gdLst/>
              <a:ahLst/>
              <a:cxnLst/>
              <a:rect l="l" t="t" r="r" b="b"/>
              <a:pathLst>
                <a:path w="809527" h="809527">
                  <a:moveTo>
                    <a:pt x="0" y="0"/>
                  </a:moveTo>
                  <a:lnTo>
                    <a:pt x="809527" y="0"/>
                  </a:lnTo>
                  <a:lnTo>
                    <a:pt x="809527" y="809527"/>
                  </a:lnTo>
                  <a:lnTo>
                    <a:pt x="0" y="809527"/>
                  </a:lnTo>
                  <a:lnTo>
                    <a:pt x="0" y="0"/>
                  </a:lnTo>
                  <a:close/>
                </a:path>
              </a:pathLst>
            </a:custGeom>
            <a:blipFill>
              <a:blip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endParaRPr lang="ja-JP" altLang="en-US" dirty="0">
                <a:latin typeface="Meiryo UI" panose="020B0604030504040204" pitchFamily="50" charset="-128"/>
                <a:ea typeface="Meiryo UI" panose="020B0604030504040204" pitchFamily="50" charset="-128"/>
              </a:endParaRPr>
            </a:p>
          </p:txBody>
        </p:sp>
        <p:sp>
          <p:nvSpPr>
            <p:cNvPr id="11302" name="Freeform 21">
              <a:extLst>
                <a:ext uri="{FF2B5EF4-FFF2-40B4-BE49-F238E27FC236}">
                  <a16:creationId xmlns:a16="http://schemas.microsoft.com/office/drawing/2014/main" id="{745E61C4-7CB3-E57A-CC29-B1F2A60EE591}"/>
                </a:ext>
              </a:extLst>
            </p:cNvPr>
            <p:cNvSpPr/>
            <p:nvPr/>
          </p:nvSpPr>
          <p:spPr>
            <a:xfrm>
              <a:off x="8451708" y="3475082"/>
              <a:ext cx="548750" cy="534943"/>
            </a:xfrm>
            <a:custGeom>
              <a:avLst/>
              <a:gdLst/>
              <a:ahLst/>
              <a:cxnLst/>
              <a:rect l="l" t="t" r="r" b="b"/>
              <a:pathLst>
                <a:path w="821027" h="821027">
                  <a:moveTo>
                    <a:pt x="0" y="0"/>
                  </a:moveTo>
                  <a:lnTo>
                    <a:pt x="821027" y="0"/>
                  </a:lnTo>
                  <a:lnTo>
                    <a:pt x="821027" y="821027"/>
                  </a:lnTo>
                  <a:lnTo>
                    <a:pt x="0" y="821027"/>
                  </a:lnTo>
                  <a:lnTo>
                    <a:pt x="0" y="0"/>
                  </a:lnTo>
                  <a:close/>
                </a:path>
              </a:pathLst>
            </a:custGeom>
            <a:blipFill>
              <a:blip r:embed="rId14"/>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grpSp>
      <p:sp>
        <p:nvSpPr>
          <p:cNvPr id="11303" name="object 95">
            <a:extLst>
              <a:ext uri="{FF2B5EF4-FFF2-40B4-BE49-F238E27FC236}">
                <a16:creationId xmlns:a16="http://schemas.microsoft.com/office/drawing/2014/main" id="{12DAC4FD-D060-4EF7-B5A2-50B00E4EA51A}"/>
              </a:ext>
            </a:extLst>
          </p:cNvPr>
          <p:cNvSpPr txBox="1"/>
          <p:nvPr/>
        </p:nvSpPr>
        <p:spPr>
          <a:xfrm>
            <a:off x="4184885" y="2675136"/>
            <a:ext cx="1796646" cy="138499"/>
          </a:xfrm>
          <a:prstGeom prst="rect">
            <a:avLst/>
          </a:prstGeom>
        </p:spPr>
        <p:txBody>
          <a:bodyPr vert="horz" wrap="none" lIns="0" tIns="0" rIns="0" bIns="0" rtlCol="0">
            <a:spAutoFit/>
          </a:bodyPr>
          <a:lstStyle/>
          <a:p>
            <a:pPr algn="ctr"/>
            <a:r>
              <a:rPr lang="ja-JP" altLang="en-US" sz="900" b="1" spc="-60" dirty="0">
                <a:solidFill>
                  <a:srgbClr val="282828"/>
                </a:solidFill>
                <a:latin typeface="Meiryo UI" panose="020B0604030504040204" pitchFamily="50" charset="-128"/>
                <a:ea typeface="Meiryo UI" panose="020B0604030504040204" pitchFamily="50" charset="-128"/>
                <a:cs typeface="Yu Gothic"/>
              </a:rPr>
              <a:t>配信先に各種</a:t>
            </a:r>
            <a:r>
              <a:rPr lang="en-US" altLang="ja-JP" sz="900" b="1" spc="-60" dirty="0">
                <a:solidFill>
                  <a:srgbClr val="282828"/>
                </a:solidFill>
                <a:latin typeface="Meiryo UI" panose="020B0604030504040204" pitchFamily="50" charset="-128"/>
                <a:ea typeface="Meiryo UI" panose="020B0604030504040204" pitchFamily="50" charset="-128"/>
                <a:cs typeface="Yu Gothic"/>
              </a:rPr>
              <a:t>SNS</a:t>
            </a:r>
            <a:r>
              <a:rPr lang="ja-JP" altLang="en-US" sz="900" b="1" spc="-60" dirty="0">
                <a:solidFill>
                  <a:srgbClr val="282828"/>
                </a:solidFill>
                <a:latin typeface="Meiryo UI" panose="020B0604030504040204" pitchFamily="50" charset="-128"/>
                <a:ea typeface="Meiryo UI" panose="020B0604030504040204" pitchFamily="50" charset="-128"/>
                <a:cs typeface="Yu Gothic"/>
              </a:rPr>
              <a:t>を指定することが可能</a:t>
            </a:r>
            <a:endParaRPr lang="ja-JP" altLang="en-US" sz="900" b="1" dirty="0">
              <a:solidFill>
                <a:srgbClr val="282828"/>
              </a:solidFill>
              <a:latin typeface="Meiryo UI" panose="020B0604030504040204" pitchFamily="50" charset="-128"/>
              <a:ea typeface="Meiryo UI" panose="020B0604030504040204" pitchFamily="50" charset="-128"/>
            </a:endParaRPr>
          </a:p>
        </p:txBody>
      </p:sp>
      <p:sp>
        <p:nvSpPr>
          <p:cNvPr id="11304" name="object 23">
            <a:extLst>
              <a:ext uri="{FF2B5EF4-FFF2-40B4-BE49-F238E27FC236}">
                <a16:creationId xmlns:a16="http://schemas.microsoft.com/office/drawing/2014/main" id="{4A5FBC03-F58D-3D7E-B49A-472403FD9112}"/>
              </a:ext>
            </a:extLst>
          </p:cNvPr>
          <p:cNvSpPr txBox="1"/>
          <p:nvPr/>
        </p:nvSpPr>
        <p:spPr>
          <a:xfrm>
            <a:off x="6795401" y="3882365"/>
            <a:ext cx="2427974" cy="135935"/>
          </a:xfrm>
          <a:prstGeom prst="rect">
            <a:avLst/>
          </a:prstGeom>
        </p:spPr>
        <p:txBody>
          <a:bodyPr vert="horz" wrap="square" lIns="0" tIns="12700" rIns="0" bIns="0" rtlCol="0">
            <a:spAutoFit/>
          </a:bodyPr>
          <a:lstStyle/>
          <a:p>
            <a:pPr marL="12700">
              <a:spcBef>
                <a:spcPts val="100"/>
              </a:spcBef>
            </a:pPr>
            <a:r>
              <a:rPr sz="800" dirty="0">
                <a:solidFill>
                  <a:schemeClr val="tx1"/>
                </a:solidFill>
                <a:latin typeface="Meiryo UI" panose="020B0604030504040204" pitchFamily="50" charset="-128"/>
                <a:ea typeface="Meiryo UI" panose="020B0604030504040204" pitchFamily="50" charset="-128"/>
                <a:cs typeface="Yu Gothic"/>
              </a:rPr>
              <a:t>※</a:t>
            </a:r>
            <a:r>
              <a:rPr lang="en-US" altLang="ja-JP" sz="800" dirty="0">
                <a:solidFill>
                  <a:schemeClr val="tx1"/>
                </a:solidFill>
                <a:latin typeface="Meiryo UI" panose="020B0604030504040204" pitchFamily="50" charset="-128"/>
                <a:ea typeface="Meiryo UI" panose="020B0604030504040204" pitchFamily="50" charset="-128"/>
                <a:cs typeface="Yu Gothic"/>
              </a:rPr>
              <a:t>Meta</a:t>
            </a:r>
            <a:r>
              <a:rPr lang="ja-JP" altLang="en-US" sz="800" dirty="0">
                <a:solidFill>
                  <a:schemeClr val="tx1"/>
                </a:solidFill>
                <a:latin typeface="Meiryo UI" panose="020B0604030504040204" pitchFamily="50" charset="-128"/>
                <a:ea typeface="Meiryo UI" panose="020B0604030504040204" pitchFamily="50" charset="-128"/>
                <a:cs typeface="Yu Gothic"/>
              </a:rPr>
              <a:t>（</a:t>
            </a:r>
            <a:r>
              <a:rPr lang="en-US" sz="800" dirty="0">
                <a:solidFill>
                  <a:schemeClr val="tx1"/>
                </a:solidFill>
                <a:latin typeface="Meiryo UI" panose="020B0604030504040204" pitchFamily="50" charset="-128"/>
                <a:ea typeface="Meiryo UI" panose="020B0604030504040204" pitchFamily="50" charset="-128"/>
                <a:cs typeface="Yu Gothic"/>
              </a:rPr>
              <a:t>Facebook/Instagram</a:t>
            </a:r>
            <a:r>
              <a:rPr lang="ja-JP" altLang="en-US" sz="800" dirty="0">
                <a:solidFill>
                  <a:schemeClr val="tx1"/>
                </a:solidFill>
                <a:latin typeface="Meiryo UI" panose="020B0604030504040204" pitchFamily="50" charset="-128"/>
                <a:ea typeface="Meiryo UI" panose="020B0604030504040204" pitchFamily="50" charset="-128"/>
                <a:cs typeface="Yu Gothic"/>
              </a:rPr>
              <a:t>）は配信先指定可</a:t>
            </a:r>
            <a:endParaRPr sz="800" dirty="0">
              <a:solidFill>
                <a:schemeClr val="tx1"/>
              </a:solidFill>
              <a:latin typeface="Meiryo UI" panose="020B0604030504040204" pitchFamily="50" charset="-128"/>
              <a:ea typeface="Meiryo UI" panose="020B0604030504040204" pitchFamily="50" charset="-128"/>
              <a:cs typeface="Yu Gothic"/>
            </a:endParaRPr>
          </a:p>
        </p:txBody>
      </p:sp>
      <p:sp>
        <p:nvSpPr>
          <p:cNvPr id="11307" name="object 30">
            <a:extLst>
              <a:ext uri="{FF2B5EF4-FFF2-40B4-BE49-F238E27FC236}">
                <a16:creationId xmlns:a16="http://schemas.microsoft.com/office/drawing/2014/main" id="{D6043AD2-C5DC-A378-21FD-DF3450485D79}"/>
              </a:ext>
            </a:extLst>
          </p:cNvPr>
          <p:cNvSpPr txBox="1"/>
          <p:nvPr/>
        </p:nvSpPr>
        <p:spPr>
          <a:xfrm>
            <a:off x="724151" y="2358391"/>
            <a:ext cx="380869" cy="540000"/>
          </a:xfrm>
          <a:prstGeom prst="rect">
            <a:avLst/>
          </a:prstGeom>
          <a:solidFill>
            <a:srgbClr val="EDE4D5"/>
          </a:solidFill>
        </p:spPr>
        <p:txBody>
          <a:bodyPr vert="horz" wrap="square" lIns="0" tIns="3175" rIns="0" bIns="0" rtlCol="0">
            <a:spAutoFit/>
          </a:bodyPr>
          <a:lstStyle/>
          <a:p>
            <a:pPr algn="ctr">
              <a:spcBef>
                <a:spcPts val="25"/>
              </a:spcBef>
            </a:pPr>
            <a:endParaRPr lang="ja-JP" altLang="en-US" sz="600" dirty="0">
              <a:latin typeface="Meiryo UI" panose="020B0604030504040204" pitchFamily="50" charset="-128"/>
              <a:ea typeface="Meiryo UI" panose="020B0604030504040204" pitchFamily="50" charset="-128"/>
              <a:cs typeface="Times New Roman"/>
            </a:endParaRPr>
          </a:p>
        </p:txBody>
      </p:sp>
      <p:sp>
        <p:nvSpPr>
          <p:cNvPr id="11308" name="テキスト ボックス 11307">
            <a:extLst>
              <a:ext uri="{FF2B5EF4-FFF2-40B4-BE49-F238E27FC236}">
                <a16:creationId xmlns:a16="http://schemas.microsoft.com/office/drawing/2014/main" id="{671B2059-0B9D-2F81-DEED-F83D25A2AF32}"/>
              </a:ext>
            </a:extLst>
          </p:cNvPr>
          <p:cNvSpPr txBox="1"/>
          <p:nvPr/>
        </p:nvSpPr>
        <p:spPr>
          <a:xfrm>
            <a:off x="640110" y="2411205"/>
            <a:ext cx="539788" cy="461665"/>
          </a:xfrm>
          <a:prstGeom prst="rect">
            <a:avLst/>
          </a:prstGeom>
          <a:noFill/>
        </p:spPr>
        <p:txBody>
          <a:bodyPr wrap="square" rtlCol="0">
            <a:spAutoFit/>
          </a:bodyPr>
          <a:lstStyle/>
          <a:p>
            <a:pPr algn="ctr"/>
            <a:r>
              <a:rPr kumimoji="1" lang="en-US" altLang="ja-JP" sz="800" b="1" dirty="0">
                <a:latin typeface="Meiryo UI" panose="020B0604030504040204" pitchFamily="50" charset="-128"/>
                <a:ea typeface="Meiryo UI" panose="020B0604030504040204" pitchFamily="50" charset="-128"/>
              </a:rPr>
              <a:t>20</a:t>
            </a:r>
          </a:p>
          <a:p>
            <a:pPr algn="ctr"/>
            <a:r>
              <a:rPr lang="ja-JP" altLang="en-US" sz="800" b="1" dirty="0">
                <a:latin typeface="Meiryo UI" panose="020B0604030504040204" pitchFamily="50" charset="-128"/>
                <a:ea typeface="Meiryo UI" panose="020B0604030504040204" pitchFamily="50" charset="-128"/>
              </a:rPr>
              <a:t>～</a:t>
            </a:r>
            <a:endParaRPr lang="en-US" altLang="ja-JP" sz="800" b="1" dirty="0">
              <a:latin typeface="Meiryo UI" panose="020B0604030504040204" pitchFamily="50" charset="-128"/>
              <a:ea typeface="Meiryo UI" panose="020B0604030504040204" pitchFamily="50" charset="-128"/>
            </a:endParaRPr>
          </a:p>
          <a:p>
            <a:pPr algn="ctr"/>
            <a:r>
              <a:rPr kumimoji="1" lang="en-US" altLang="ja-JP" sz="800" b="1" dirty="0">
                <a:latin typeface="Meiryo UI" panose="020B0604030504040204" pitchFamily="50" charset="-128"/>
                <a:ea typeface="Meiryo UI" panose="020B0604030504040204" pitchFamily="50" charset="-128"/>
              </a:rPr>
              <a:t>24</a:t>
            </a:r>
            <a:r>
              <a:rPr kumimoji="1" lang="ja-JP" altLang="en-US" sz="800" b="1" dirty="0">
                <a:latin typeface="Meiryo UI" panose="020B0604030504040204" pitchFamily="50" charset="-128"/>
                <a:ea typeface="Meiryo UI" panose="020B0604030504040204" pitchFamily="50" charset="-128"/>
              </a:rPr>
              <a:t>歳</a:t>
            </a:r>
          </a:p>
        </p:txBody>
      </p:sp>
      <p:sp>
        <p:nvSpPr>
          <p:cNvPr id="11310" name="object 30">
            <a:extLst>
              <a:ext uri="{FF2B5EF4-FFF2-40B4-BE49-F238E27FC236}">
                <a16:creationId xmlns:a16="http://schemas.microsoft.com/office/drawing/2014/main" id="{004786C4-4748-3E68-8498-873C2038811B}"/>
              </a:ext>
            </a:extLst>
          </p:cNvPr>
          <p:cNvSpPr txBox="1"/>
          <p:nvPr/>
        </p:nvSpPr>
        <p:spPr>
          <a:xfrm>
            <a:off x="1467101" y="2358391"/>
            <a:ext cx="380869" cy="540000"/>
          </a:xfrm>
          <a:prstGeom prst="rect">
            <a:avLst/>
          </a:prstGeom>
          <a:solidFill>
            <a:srgbClr val="EDE4D5"/>
          </a:solidFill>
        </p:spPr>
        <p:txBody>
          <a:bodyPr vert="horz" wrap="square" lIns="0" tIns="3175" rIns="0" bIns="0" rtlCol="0">
            <a:spAutoFit/>
          </a:bodyPr>
          <a:lstStyle/>
          <a:p>
            <a:pPr algn="ctr">
              <a:spcBef>
                <a:spcPts val="25"/>
              </a:spcBef>
            </a:pPr>
            <a:endParaRPr lang="ja-JP" altLang="en-US" sz="600" dirty="0">
              <a:latin typeface="Meiryo UI" panose="020B0604030504040204" pitchFamily="50" charset="-128"/>
              <a:ea typeface="Meiryo UI" panose="020B0604030504040204" pitchFamily="50" charset="-128"/>
              <a:cs typeface="Times New Roman"/>
            </a:endParaRPr>
          </a:p>
        </p:txBody>
      </p:sp>
      <p:sp>
        <p:nvSpPr>
          <p:cNvPr id="11311" name="テキスト ボックス 11310">
            <a:extLst>
              <a:ext uri="{FF2B5EF4-FFF2-40B4-BE49-F238E27FC236}">
                <a16:creationId xmlns:a16="http://schemas.microsoft.com/office/drawing/2014/main" id="{0E8F22C9-1501-2C1E-C978-9F49240AE613}"/>
              </a:ext>
            </a:extLst>
          </p:cNvPr>
          <p:cNvSpPr txBox="1"/>
          <p:nvPr/>
        </p:nvSpPr>
        <p:spPr>
          <a:xfrm>
            <a:off x="1383060" y="2411205"/>
            <a:ext cx="539788" cy="461665"/>
          </a:xfrm>
          <a:prstGeom prst="rect">
            <a:avLst/>
          </a:prstGeom>
          <a:noFill/>
        </p:spPr>
        <p:txBody>
          <a:bodyPr wrap="square" rtlCol="0">
            <a:spAutoFit/>
          </a:bodyPr>
          <a:lstStyle/>
          <a:p>
            <a:pPr algn="ctr"/>
            <a:r>
              <a:rPr lang="en-US" altLang="ja-JP" sz="800" b="1" dirty="0">
                <a:latin typeface="Meiryo UI" panose="020B0604030504040204" pitchFamily="50" charset="-128"/>
                <a:ea typeface="Meiryo UI" panose="020B0604030504040204" pitchFamily="50" charset="-128"/>
              </a:rPr>
              <a:t>55</a:t>
            </a:r>
            <a:endParaRPr kumimoji="1" lang="en-US" altLang="ja-JP" sz="800" b="1" dirty="0">
              <a:latin typeface="Meiryo UI" panose="020B0604030504040204" pitchFamily="50" charset="-128"/>
              <a:ea typeface="Meiryo UI" panose="020B0604030504040204" pitchFamily="50" charset="-128"/>
            </a:endParaRPr>
          </a:p>
          <a:p>
            <a:pPr algn="ctr"/>
            <a:r>
              <a:rPr lang="ja-JP" altLang="en-US" sz="800" b="1" dirty="0">
                <a:latin typeface="Meiryo UI" panose="020B0604030504040204" pitchFamily="50" charset="-128"/>
                <a:ea typeface="Meiryo UI" panose="020B0604030504040204" pitchFamily="50" charset="-128"/>
              </a:rPr>
              <a:t>～</a:t>
            </a:r>
            <a:endParaRPr lang="en-US" altLang="ja-JP" sz="800" b="1" dirty="0">
              <a:latin typeface="Meiryo UI" panose="020B0604030504040204" pitchFamily="50" charset="-128"/>
              <a:ea typeface="Meiryo UI" panose="020B0604030504040204" pitchFamily="50" charset="-128"/>
            </a:endParaRPr>
          </a:p>
          <a:p>
            <a:pPr algn="ctr"/>
            <a:r>
              <a:rPr lang="en-US" altLang="ja-JP" sz="800" b="1" dirty="0">
                <a:latin typeface="Meiryo UI" panose="020B0604030504040204" pitchFamily="50" charset="-128"/>
                <a:ea typeface="Meiryo UI" panose="020B0604030504040204" pitchFamily="50" charset="-128"/>
              </a:rPr>
              <a:t>59</a:t>
            </a:r>
            <a:r>
              <a:rPr kumimoji="1" lang="ja-JP" altLang="en-US" sz="800" b="1" dirty="0">
                <a:latin typeface="Meiryo UI" panose="020B0604030504040204" pitchFamily="50" charset="-128"/>
                <a:ea typeface="Meiryo UI" panose="020B0604030504040204" pitchFamily="50" charset="-128"/>
              </a:rPr>
              <a:t>歳</a:t>
            </a:r>
          </a:p>
        </p:txBody>
      </p:sp>
      <p:grpSp>
        <p:nvGrpSpPr>
          <p:cNvPr id="11312" name="グループ化 11311">
            <a:extLst>
              <a:ext uri="{FF2B5EF4-FFF2-40B4-BE49-F238E27FC236}">
                <a16:creationId xmlns:a16="http://schemas.microsoft.com/office/drawing/2014/main" id="{A66E1E78-84B6-77BC-30F3-38947EE42E0F}"/>
              </a:ext>
            </a:extLst>
          </p:cNvPr>
          <p:cNvGrpSpPr/>
          <p:nvPr/>
        </p:nvGrpSpPr>
        <p:grpSpPr>
          <a:xfrm>
            <a:off x="1840260" y="2358391"/>
            <a:ext cx="539788" cy="540000"/>
            <a:chOff x="1506885" y="2358391"/>
            <a:chExt cx="539788" cy="540000"/>
          </a:xfrm>
        </p:grpSpPr>
        <p:sp>
          <p:nvSpPr>
            <p:cNvPr id="11313" name="object 30">
              <a:extLst>
                <a:ext uri="{FF2B5EF4-FFF2-40B4-BE49-F238E27FC236}">
                  <a16:creationId xmlns:a16="http://schemas.microsoft.com/office/drawing/2014/main" id="{36898A38-C019-F28F-3F7D-5CE0A628B853}"/>
                </a:ext>
              </a:extLst>
            </p:cNvPr>
            <p:cNvSpPr txBox="1"/>
            <p:nvPr/>
          </p:nvSpPr>
          <p:spPr>
            <a:xfrm>
              <a:off x="1590926" y="2358391"/>
              <a:ext cx="380869" cy="540000"/>
            </a:xfrm>
            <a:prstGeom prst="rect">
              <a:avLst/>
            </a:prstGeom>
            <a:solidFill>
              <a:srgbClr val="EDE4D5"/>
            </a:solidFill>
          </p:spPr>
          <p:txBody>
            <a:bodyPr vert="horz" wrap="square" lIns="0" tIns="3175" rIns="0" bIns="0" rtlCol="0">
              <a:spAutoFit/>
            </a:bodyPr>
            <a:lstStyle/>
            <a:p>
              <a:pPr algn="ctr">
                <a:spcBef>
                  <a:spcPts val="25"/>
                </a:spcBef>
              </a:pPr>
              <a:endParaRPr lang="ja-JP" altLang="en-US" sz="600" dirty="0">
                <a:latin typeface="Meiryo UI" panose="020B0604030504040204" pitchFamily="50" charset="-128"/>
                <a:ea typeface="Meiryo UI" panose="020B0604030504040204" pitchFamily="50" charset="-128"/>
                <a:cs typeface="Times New Roman"/>
              </a:endParaRPr>
            </a:p>
          </p:txBody>
        </p:sp>
        <p:sp>
          <p:nvSpPr>
            <p:cNvPr id="11314" name="テキスト ボックス 11313">
              <a:extLst>
                <a:ext uri="{FF2B5EF4-FFF2-40B4-BE49-F238E27FC236}">
                  <a16:creationId xmlns:a16="http://schemas.microsoft.com/office/drawing/2014/main" id="{86EC5970-ADB9-FEB9-9A46-BE0AA12721FB}"/>
                </a:ext>
              </a:extLst>
            </p:cNvPr>
            <p:cNvSpPr txBox="1"/>
            <p:nvPr/>
          </p:nvSpPr>
          <p:spPr>
            <a:xfrm>
              <a:off x="1506885" y="2458830"/>
              <a:ext cx="539788" cy="338554"/>
            </a:xfrm>
            <a:prstGeom prst="rect">
              <a:avLst/>
            </a:prstGeom>
            <a:noFill/>
          </p:spPr>
          <p:txBody>
            <a:bodyPr wrap="square" rtlCol="0">
              <a:spAutoFit/>
            </a:bodyPr>
            <a:lstStyle/>
            <a:p>
              <a:pPr algn="ctr"/>
              <a:r>
                <a:rPr kumimoji="1" lang="en-US" altLang="ja-JP" sz="800" b="1" dirty="0">
                  <a:latin typeface="Meiryo UI" panose="020B0604030504040204" pitchFamily="50" charset="-128"/>
                  <a:ea typeface="Meiryo UI" panose="020B0604030504040204" pitchFamily="50" charset="-128"/>
                </a:rPr>
                <a:t>60</a:t>
              </a:r>
              <a:r>
                <a:rPr kumimoji="1" lang="ja-JP" altLang="en-US" sz="800" b="1" dirty="0">
                  <a:latin typeface="Meiryo UI" panose="020B0604030504040204" pitchFamily="50" charset="-128"/>
                  <a:ea typeface="Meiryo UI" panose="020B0604030504040204" pitchFamily="50" charset="-128"/>
                </a:rPr>
                <a:t>歳</a:t>
              </a:r>
              <a:endParaRPr kumimoji="1" lang="en-US" altLang="ja-JP" sz="800" b="1" dirty="0">
                <a:latin typeface="Meiryo UI" panose="020B0604030504040204" pitchFamily="50" charset="-128"/>
                <a:ea typeface="Meiryo UI" panose="020B0604030504040204" pitchFamily="50" charset="-128"/>
              </a:endParaRPr>
            </a:p>
            <a:p>
              <a:pPr algn="ctr"/>
              <a:r>
                <a:rPr lang="ja-JP" altLang="en-US" sz="800" b="1" dirty="0">
                  <a:latin typeface="Meiryo UI" panose="020B0604030504040204" pitchFamily="50" charset="-128"/>
                  <a:ea typeface="Meiryo UI" panose="020B0604030504040204" pitchFamily="50" charset="-128"/>
                </a:rPr>
                <a:t>以上</a:t>
              </a:r>
              <a:endParaRPr kumimoji="1" lang="en-US" altLang="ja-JP" sz="800" b="1" dirty="0">
                <a:latin typeface="Meiryo UI" panose="020B0604030504040204" pitchFamily="50" charset="-128"/>
                <a:ea typeface="Meiryo UI" panose="020B0604030504040204" pitchFamily="50" charset="-128"/>
              </a:endParaRPr>
            </a:p>
          </p:txBody>
        </p:sp>
      </p:grpSp>
      <p:graphicFrame>
        <p:nvGraphicFramePr>
          <p:cNvPr id="11372" name="表 11371">
            <a:extLst>
              <a:ext uri="{FF2B5EF4-FFF2-40B4-BE49-F238E27FC236}">
                <a16:creationId xmlns:a16="http://schemas.microsoft.com/office/drawing/2014/main" id="{12FF9F68-3D08-6B8F-05C2-36693487C640}"/>
              </a:ext>
            </a:extLst>
          </p:cNvPr>
          <p:cNvGraphicFramePr>
            <a:graphicFrameLocks noGrp="1"/>
          </p:cNvGraphicFramePr>
          <p:nvPr>
            <p:extLst>
              <p:ext uri="{D42A27DB-BD31-4B8C-83A1-F6EECF244321}">
                <p14:modId xmlns:p14="http://schemas.microsoft.com/office/powerpoint/2010/main" val="1379353678"/>
              </p:ext>
            </p:extLst>
          </p:nvPr>
        </p:nvGraphicFramePr>
        <p:xfrm>
          <a:off x="3279775" y="1324158"/>
          <a:ext cx="5832000" cy="900000"/>
        </p:xfrm>
        <a:graphic>
          <a:graphicData uri="http://schemas.openxmlformats.org/drawingml/2006/table">
            <a:tbl>
              <a:tblPr/>
              <a:tblGrid>
                <a:gridCol w="1166400">
                  <a:extLst>
                    <a:ext uri="{9D8B030D-6E8A-4147-A177-3AD203B41FA5}">
                      <a16:colId xmlns:a16="http://schemas.microsoft.com/office/drawing/2014/main" val="4176341428"/>
                    </a:ext>
                  </a:extLst>
                </a:gridCol>
                <a:gridCol w="1166400">
                  <a:extLst>
                    <a:ext uri="{9D8B030D-6E8A-4147-A177-3AD203B41FA5}">
                      <a16:colId xmlns:a16="http://schemas.microsoft.com/office/drawing/2014/main" val="3297006059"/>
                    </a:ext>
                  </a:extLst>
                </a:gridCol>
                <a:gridCol w="1166400">
                  <a:extLst>
                    <a:ext uri="{9D8B030D-6E8A-4147-A177-3AD203B41FA5}">
                      <a16:colId xmlns:a16="http://schemas.microsoft.com/office/drawing/2014/main" val="3476669616"/>
                    </a:ext>
                  </a:extLst>
                </a:gridCol>
                <a:gridCol w="1166400">
                  <a:extLst>
                    <a:ext uri="{9D8B030D-6E8A-4147-A177-3AD203B41FA5}">
                      <a16:colId xmlns:a16="http://schemas.microsoft.com/office/drawing/2014/main" val="2161683012"/>
                    </a:ext>
                  </a:extLst>
                </a:gridCol>
                <a:gridCol w="1166400">
                  <a:extLst>
                    <a:ext uri="{9D8B030D-6E8A-4147-A177-3AD203B41FA5}">
                      <a16:colId xmlns:a16="http://schemas.microsoft.com/office/drawing/2014/main" val="4235704969"/>
                    </a:ext>
                  </a:extLst>
                </a:gridCol>
              </a:tblGrid>
              <a:tr h="150000">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住宅ローン</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投資家</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高級車</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国内旅行</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Meiryo UI" panose="020B0604030504040204" pitchFamily="50" charset="-128"/>
                          <a:ea typeface="Meiryo UI" panose="020B0604030504040204" pitchFamily="50" charset="-128"/>
                        </a:rPr>
                        <a:t>ふるさと納税</a:t>
                      </a:r>
                    </a:p>
                  </a:txBody>
                  <a:tcPr marL="7620" marR="7620" marT="7620" marB="0" anchor="ctr">
                    <a:lnL>
                      <a:noFill/>
                    </a:lnL>
                    <a:lnR>
                      <a:noFill/>
                    </a:lnR>
                    <a:lnT>
                      <a:noFill/>
                    </a:lnT>
                    <a:lnB>
                      <a:noFill/>
                    </a:lnB>
                    <a:noFill/>
                  </a:tcPr>
                </a:tc>
                <a:extLst>
                  <a:ext uri="{0D108BD9-81ED-4DB2-BD59-A6C34878D82A}">
                    <a16:rowId xmlns:a16="http://schemas.microsoft.com/office/drawing/2014/main" val="4100868472"/>
                  </a:ext>
                </a:extLst>
              </a:tr>
              <a:tr h="150000">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住宅保有</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不動産投資</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クルーズ</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海外旅行</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Meiryo UI" panose="020B0604030504040204" pitchFamily="50" charset="-128"/>
                          <a:ea typeface="Meiryo UI" panose="020B0604030504040204" pitchFamily="50" charset="-128"/>
                        </a:rPr>
                        <a:t>健康</a:t>
                      </a:r>
                    </a:p>
                  </a:txBody>
                  <a:tcPr marL="7620" marR="7620" marT="7620" marB="0" anchor="ctr">
                    <a:lnL>
                      <a:noFill/>
                    </a:lnL>
                    <a:lnR>
                      <a:noFill/>
                    </a:lnR>
                    <a:lnT>
                      <a:noFill/>
                    </a:lnT>
                    <a:lnB>
                      <a:noFill/>
                    </a:lnB>
                    <a:noFill/>
                  </a:tcPr>
                </a:tc>
                <a:extLst>
                  <a:ext uri="{0D108BD9-81ED-4DB2-BD59-A6C34878D82A}">
                    <a16:rowId xmlns:a16="http://schemas.microsoft.com/office/drawing/2014/main" val="3632837839"/>
                  </a:ext>
                </a:extLst>
              </a:tr>
              <a:tr h="150000">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戸建て</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金融投資</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ゴルフ</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リゾート・ホテル</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Meiryo UI" panose="020B0604030504040204" pitchFamily="50" charset="-128"/>
                          <a:ea typeface="Meiryo UI" panose="020B0604030504040204" pitchFamily="50" charset="-128"/>
                        </a:rPr>
                        <a:t>ペット愛好家</a:t>
                      </a:r>
                    </a:p>
                  </a:txBody>
                  <a:tcPr marL="7620" marR="7620" marT="7620" marB="0" anchor="ctr">
                    <a:lnL>
                      <a:noFill/>
                    </a:lnL>
                    <a:lnR>
                      <a:noFill/>
                    </a:lnR>
                    <a:lnT>
                      <a:noFill/>
                    </a:lnT>
                    <a:lnB>
                      <a:noFill/>
                    </a:lnB>
                    <a:noFill/>
                  </a:tcPr>
                </a:tc>
                <a:extLst>
                  <a:ext uri="{0D108BD9-81ED-4DB2-BD59-A6C34878D82A}">
                    <a16:rowId xmlns:a16="http://schemas.microsoft.com/office/drawing/2014/main" val="4271278061"/>
                  </a:ext>
                </a:extLst>
              </a:tr>
              <a:tr h="150000">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賃貸</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資産運用</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高級ジュエリー</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別荘</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Meiryo UI" panose="020B0604030504040204" pitchFamily="50" charset="-128"/>
                          <a:ea typeface="Meiryo UI" panose="020B0604030504040204" pitchFamily="50" charset="-128"/>
                        </a:rPr>
                        <a:t>家事代行</a:t>
                      </a:r>
                    </a:p>
                  </a:txBody>
                  <a:tcPr marL="7620" marR="7620" marT="7620" marB="0" anchor="ctr">
                    <a:lnL>
                      <a:noFill/>
                    </a:lnL>
                    <a:lnR>
                      <a:noFill/>
                    </a:lnR>
                    <a:lnT>
                      <a:noFill/>
                    </a:lnT>
                    <a:lnB>
                      <a:noFill/>
                    </a:lnB>
                    <a:noFill/>
                  </a:tcPr>
                </a:tc>
                <a:extLst>
                  <a:ext uri="{0D108BD9-81ED-4DB2-BD59-A6C34878D82A}">
                    <a16:rowId xmlns:a16="http://schemas.microsoft.com/office/drawing/2014/main" val="2774680368"/>
                  </a:ext>
                </a:extLst>
              </a:tr>
              <a:tr h="150000">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土地</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投資信託</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アート</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ファーストクラス</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Meiryo UI" panose="020B0604030504040204" pitchFamily="50" charset="-128"/>
                          <a:ea typeface="Meiryo UI" panose="020B0604030504040204" pitchFamily="50" charset="-128"/>
                        </a:rPr>
                        <a:t>幼児・子供向け商品</a:t>
                      </a:r>
                    </a:p>
                  </a:txBody>
                  <a:tcPr marL="7620" marR="7620" marT="7620" marB="0" anchor="ctr">
                    <a:lnL>
                      <a:noFill/>
                    </a:lnL>
                    <a:lnR>
                      <a:noFill/>
                    </a:lnR>
                    <a:lnT>
                      <a:noFill/>
                    </a:lnT>
                    <a:lnB>
                      <a:noFill/>
                    </a:lnB>
                    <a:noFill/>
                  </a:tcPr>
                </a:tc>
                <a:extLst>
                  <a:ext uri="{0D108BD9-81ED-4DB2-BD59-A6C34878D82A}">
                    <a16:rowId xmlns:a16="http://schemas.microsoft.com/office/drawing/2014/main" val="478516166"/>
                  </a:ext>
                </a:extLst>
              </a:tr>
              <a:tr h="150000">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マイホーム購入予定</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プラチナカード所持</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時計</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Meiryo UI" panose="020B0604030504040204" pitchFamily="50" charset="-128"/>
                          <a:ea typeface="Meiryo UI" panose="020B0604030504040204" pitchFamily="50" charset="-128"/>
                        </a:rPr>
                        <a:t>留学</a:t>
                      </a:r>
                    </a:p>
                  </a:txBody>
                  <a:tcPr marL="7620" marR="7620" marT="7620" marB="0" anchor="ctr">
                    <a:lnL>
                      <a:noFill/>
                    </a:lnL>
                    <a:lnR>
                      <a:noFill/>
                    </a:lnR>
                    <a:lnT>
                      <a:noFill/>
                    </a:lnT>
                    <a:lnB>
                      <a:noFill/>
                    </a:lnB>
                    <a:noFill/>
                  </a:tcPr>
                </a:tc>
                <a:tc>
                  <a:txBody>
                    <a:bodyPr/>
                    <a:lstStyle/>
                    <a:p>
                      <a:pPr algn="l" fontAlgn="ctr"/>
                      <a:r>
                        <a:rPr lang="en-US" altLang="ja-JP" sz="800" b="1" i="0" u="none" strike="noStrike" dirty="0" err="1">
                          <a:solidFill>
                            <a:srgbClr val="000000"/>
                          </a:solidFill>
                          <a:effectLst/>
                          <a:latin typeface="Meiryo UI" panose="020B0604030504040204" pitchFamily="50" charset="-128"/>
                          <a:ea typeface="Meiryo UI" panose="020B0604030504040204" pitchFamily="50" charset="-128"/>
                        </a:rPr>
                        <a:t>etc</a:t>
                      </a:r>
                      <a:endParaRPr lang="ja-JP" altLang="en-US" sz="800" b="1" i="0" u="none" strike="noStrike" dirty="0">
                        <a:solidFill>
                          <a:srgbClr val="000000"/>
                        </a:solidFill>
                        <a:effectLst/>
                        <a:latin typeface="Meiryo UI" panose="020B0604030504040204" pitchFamily="50" charset="-128"/>
                        <a:ea typeface="Meiryo UI" panose="020B0604030504040204"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2949682694"/>
                  </a:ext>
                </a:extLst>
              </a:tr>
            </a:tbl>
          </a:graphicData>
        </a:graphic>
      </p:graphicFrame>
      <p:pic>
        <p:nvPicPr>
          <p:cNvPr id="11376" name="object 37">
            <a:extLst>
              <a:ext uri="{FF2B5EF4-FFF2-40B4-BE49-F238E27FC236}">
                <a16:creationId xmlns:a16="http://schemas.microsoft.com/office/drawing/2014/main" id="{53ABFF5A-965D-D7B3-DF3D-2084B6A9DFCF}"/>
              </a:ext>
            </a:extLst>
          </p:cNvPr>
          <p:cNvPicPr/>
          <p:nvPr/>
        </p:nvPicPr>
        <p:blipFill>
          <a:blip r:embed="rId15" cstate="email">
            <a:extLst>
              <a:ext uri="{28A0092B-C50C-407E-A947-70E740481C1C}">
                <a14:useLocalDpi xmlns:a14="http://schemas.microsoft.com/office/drawing/2010/main"/>
              </a:ext>
            </a:extLst>
          </a:blip>
          <a:srcRect/>
          <a:stretch/>
        </p:blipFill>
        <p:spPr>
          <a:xfrm>
            <a:off x="930089" y="3312421"/>
            <a:ext cx="533387" cy="495287"/>
          </a:xfrm>
          <a:prstGeom prst="rect">
            <a:avLst/>
          </a:prstGeom>
        </p:spPr>
      </p:pic>
      <p:pic>
        <p:nvPicPr>
          <p:cNvPr id="11377" name="object 39">
            <a:extLst>
              <a:ext uri="{FF2B5EF4-FFF2-40B4-BE49-F238E27FC236}">
                <a16:creationId xmlns:a16="http://schemas.microsoft.com/office/drawing/2014/main" id="{BD24F37A-03BF-02D8-3EF4-21BB9846293B}"/>
              </a:ext>
            </a:extLst>
          </p:cNvPr>
          <p:cNvPicPr/>
          <p:nvPr/>
        </p:nvPicPr>
        <p:blipFill>
          <a:blip r:embed="rId16" cstate="email">
            <a:extLst>
              <a:ext uri="{28A0092B-C50C-407E-A947-70E740481C1C}">
                <a14:useLocalDpi xmlns:a14="http://schemas.microsoft.com/office/drawing/2010/main"/>
              </a:ext>
            </a:extLst>
          </a:blip>
          <a:srcRect/>
          <a:stretch/>
        </p:blipFill>
        <p:spPr>
          <a:xfrm>
            <a:off x="1567833" y="3319273"/>
            <a:ext cx="464899" cy="490727"/>
          </a:xfrm>
          <a:prstGeom prst="rect">
            <a:avLst/>
          </a:prstGeom>
        </p:spPr>
      </p:pic>
      <p:pic>
        <p:nvPicPr>
          <p:cNvPr id="11378" name="object 21">
            <a:extLst>
              <a:ext uri="{FF2B5EF4-FFF2-40B4-BE49-F238E27FC236}">
                <a16:creationId xmlns:a16="http://schemas.microsoft.com/office/drawing/2014/main" id="{EA63A9A2-0F70-5381-2533-CD3DC2CED919}"/>
              </a:ext>
            </a:extLst>
          </p:cNvPr>
          <p:cNvPicPr/>
          <p:nvPr/>
        </p:nvPicPr>
        <p:blipFill>
          <a:blip r:embed="rId17" cstate="email">
            <a:extLst>
              <a:ext uri="{28A0092B-C50C-407E-A947-70E740481C1C}">
                <a14:useLocalDpi xmlns:a14="http://schemas.microsoft.com/office/drawing/2010/main"/>
              </a:ext>
            </a:extLst>
          </a:blip>
          <a:srcRect/>
          <a:stretch/>
        </p:blipFill>
        <p:spPr>
          <a:xfrm>
            <a:off x="1040411" y="1249384"/>
            <a:ext cx="231648" cy="360341"/>
          </a:xfrm>
          <a:prstGeom prst="rect">
            <a:avLst/>
          </a:prstGeom>
        </p:spPr>
      </p:pic>
      <p:pic>
        <p:nvPicPr>
          <p:cNvPr id="11379" name="object 22">
            <a:extLst>
              <a:ext uri="{FF2B5EF4-FFF2-40B4-BE49-F238E27FC236}">
                <a16:creationId xmlns:a16="http://schemas.microsoft.com/office/drawing/2014/main" id="{70CA7B67-BDF0-E5F4-769D-1629EF358B2F}"/>
              </a:ext>
            </a:extLst>
          </p:cNvPr>
          <p:cNvPicPr/>
          <p:nvPr/>
        </p:nvPicPr>
        <p:blipFill>
          <a:blip r:embed="rId18" cstate="email">
            <a:extLst>
              <a:ext uri="{28A0092B-C50C-407E-A947-70E740481C1C}">
                <a14:useLocalDpi xmlns:a14="http://schemas.microsoft.com/office/drawing/2010/main"/>
              </a:ext>
            </a:extLst>
          </a:blip>
          <a:srcRect/>
          <a:stretch/>
        </p:blipFill>
        <p:spPr>
          <a:xfrm>
            <a:off x="1661545" y="1290871"/>
            <a:ext cx="428043" cy="289559"/>
          </a:xfrm>
          <a:prstGeom prst="rect">
            <a:avLst/>
          </a:prstGeom>
        </p:spPr>
      </p:pic>
    </p:spTree>
    <p:extLst>
      <p:ext uri="{BB962C8B-B14F-4D97-AF65-F5344CB8AC3E}">
        <p14:creationId xmlns:p14="http://schemas.microsoft.com/office/powerpoint/2010/main" val="25856821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06F3EC2D-F5A2-D633-F527-DA9C4DADABEB}"/>
              </a:ext>
            </a:extLst>
          </p:cNvPr>
          <p:cNvGrpSpPr/>
          <p:nvPr/>
        </p:nvGrpSpPr>
        <p:grpSpPr>
          <a:xfrm>
            <a:off x="1049001" y="852118"/>
            <a:ext cx="5290891" cy="3387764"/>
            <a:chOff x="963276" y="852118"/>
            <a:chExt cx="5290891" cy="3387764"/>
          </a:xfrm>
        </p:grpSpPr>
        <p:pic>
          <p:nvPicPr>
            <p:cNvPr id="13" name="図 12" descr="デスクトップコンピューターの画面&#10;&#10;自動的に生成された説明">
              <a:extLst>
                <a:ext uri="{FF2B5EF4-FFF2-40B4-BE49-F238E27FC236}">
                  <a16:creationId xmlns:a16="http://schemas.microsoft.com/office/drawing/2014/main" id="{71B90332-0805-467E-A65C-2AAB242F96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3276" y="852118"/>
              <a:ext cx="5290891" cy="3387764"/>
            </a:xfrm>
            <a:prstGeom prst="rect">
              <a:avLst/>
            </a:prstGeom>
          </p:spPr>
        </p:pic>
        <p:sp>
          <p:nvSpPr>
            <p:cNvPr id="15" name="正方形/長方形 14">
              <a:extLst>
                <a:ext uri="{FF2B5EF4-FFF2-40B4-BE49-F238E27FC236}">
                  <a16:creationId xmlns:a16="http://schemas.microsoft.com/office/drawing/2014/main" id="{DBCBA9AA-3444-4DC1-AA1F-D1E06DBEF2D8}"/>
                </a:ext>
              </a:extLst>
            </p:cNvPr>
            <p:cNvSpPr>
              <a:spLocks noChangeAspect="1"/>
            </p:cNvSpPr>
            <p:nvPr/>
          </p:nvSpPr>
          <p:spPr>
            <a:xfrm>
              <a:off x="2430178" y="2291704"/>
              <a:ext cx="912887" cy="652062"/>
            </a:xfrm>
            <a:prstGeom prst="rect">
              <a:avLst/>
            </a:prstGeom>
            <a:solidFill>
              <a:srgbClr val="AD87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latin typeface="Meiryo UI" panose="020B0604030504040204" pitchFamily="50" charset="-128"/>
                  <a:ea typeface="Meiryo UI" panose="020B0604030504040204" pitchFamily="50" charset="-128"/>
                </a:rPr>
                <a:t>6</a:t>
              </a:r>
              <a:r>
                <a:rPr kumimoji="1" lang="en-US" altLang="ja-JP" sz="800" dirty="0">
                  <a:solidFill>
                    <a:schemeClr val="bg1"/>
                  </a:solidFill>
                  <a:latin typeface="Meiryo UI" panose="020B0604030504040204" pitchFamily="50" charset="-128"/>
                  <a:ea typeface="Meiryo UI" panose="020B0604030504040204" pitchFamily="50" charset="-128"/>
                </a:rPr>
                <a:t>00×500</a:t>
              </a:r>
            </a:p>
          </p:txBody>
        </p:sp>
        <p:sp>
          <p:nvSpPr>
            <p:cNvPr id="16" name="正方形/長方形 15">
              <a:extLst>
                <a:ext uri="{FF2B5EF4-FFF2-40B4-BE49-F238E27FC236}">
                  <a16:creationId xmlns:a16="http://schemas.microsoft.com/office/drawing/2014/main" id="{1DCD6252-EF15-4ED8-8001-B5F2CC693984}"/>
                </a:ext>
              </a:extLst>
            </p:cNvPr>
            <p:cNvSpPr>
              <a:spLocks noChangeAspect="1"/>
            </p:cNvSpPr>
            <p:nvPr/>
          </p:nvSpPr>
          <p:spPr>
            <a:xfrm>
              <a:off x="4249698" y="1742497"/>
              <a:ext cx="594996" cy="1189991"/>
            </a:xfrm>
            <a:prstGeom prst="rect">
              <a:avLst/>
            </a:prstGeom>
            <a:solidFill>
              <a:srgbClr val="AD873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Rtl" rtlCol="0" anchor="ctr"/>
            <a:lstStyle/>
            <a:p>
              <a:pPr algn="ctr"/>
              <a:r>
                <a:rPr lang="en-US" altLang="ja-JP" sz="800" kern="0" spc="-300" dirty="0">
                  <a:solidFill>
                    <a:schemeClr val="bg1"/>
                  </a:solidFill>
                  <a:latin typeface="Meiryo UI" panose="020B0604030504040204" pitchFamily="50" charset="-128"/>
                  <a:ea typeface="Meiryo UI" panose="020B0604030504040204" pitchFamily="50" charset="-128"/>
                </a:rPr>
                <a:t>600×1200</a:t>
              </a:r>
            </a:p>
          </p:txBody>
        </p:sp>
        <p:sp>
          <p:nvSpPr>
            <p:cNvPr id="17" name="正方形/長方形 16">
              <a:extLst>
                <a:ext uri="{FF2B5EF4-FFF2-40B4-BE49-F238E27FC236}">
                  <a16:creationId xmlns:a16="http://schemas.microsoft.com/office/drawing/2014/main" id="{D344E5B3-B04C-4618-B608-20EC02E6027B}"/>
                </a:ext>
              </a:extLst>
            </p:cNvPr>
            <p:cNvSpPr>
              <a:spLocks/>
            </p:cNvSpPr>
            <p:nvPr/>
          </p:nvSpPr>
          <p:spPr>
            <a:xfrm>
              <a:off x="2399844" y="1742497"/>
              <a:ext cx="1811604" cy="223962"/>
            </a:xfrm>
            <a:prstGeom prst="rect">
              <a:avLst/>
            </a:prstGeom>
            <a:solidFill>
              <a:srgbClr val="AD87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latin typeface="Meiryo UI" panose="020B0604030504040204" pitchFamily="50" charset="-128"/>
                  <a:ea typeface="Meiryo UI" panose="020B0604030504040204" pitchFamily="50" charset="-128"/>
                </a:rPr>
                <a:t>1456</a:t>
              </a:r>
              <a:r>
                <a:rPr kumimoji="1" lang="en-US" altLang="ja-JP" sz="800" dirty="0">
                  <a:solidFill>
                    <a:schemeClr val="bg1"/>
                  </a:solidFill>
                  <a:latin typeface="Meiryo UI" panose="020B0604030504040204" pitchFamily="50" charset="-128"/>
                  <a:ea typeface="Meiryo UI" panose="020B0604030504040204" pitchFamily="50" charset="-128"/>
                </a:rPr>
                <a:t>×180</a:t>
              </a:r>
              <a:endParaRPr kumimoji="1" lang="ja-JP" altLang="en-US" sz="800" dirty="0">
                <a:solidFill>
                  <a:schemeClr val="bg1"/>
                </a:solidFill>
                <a:latin typeface="Meiryo UI" panose="020B0604030504040204" pitchFamily="50" charset="-128"/>
                <a:ea typeface="Meiryo UI" panose="020B0604030504040204" pitchFamily="50" charset="-128"/>
              </a:endParaRPr>
            </a:p>
          </p:txBody>
        </p:sp>
      </p:grpSp>
      <p:pic>
        <p:nvPicPr>
          <p:cNvPr id="4" name="図 3" descr="アイコン が含まれている画像&#10;&#10;自動的に生成された説明">
            <a:extLst>
              <a:ext uri="{FF2B5EF4-FFF2-40B4-BE49-F238E27FC236}">
                <a16:creationId xmlns:a16="http://schemas.microsoft.com/office/drawing/2014/main" id="{EEDF21D3-9BE5-4D03-A538-B328D247BA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31" y="823543"/>
            <a:ext cx="2779959" cy="3387764"/>
          </a:xfrm>
          <a:prstGeom prst="rect">
            <a:avLst/>
          </a:prstGeom>
        </p:spPr>
      </p:pic>
      <p:sp>
        <p:nvSpPr>
          <p:cNvPr id="7" name="正方形/長方形 6">
            <a:extLst>
              <a:ext uri="{FF2B5EF4-FFF2-40B4-BE49-F238E27FC236}">
                <a16:creationId xmlns:a16="http://schemas.microsoft.com/office/drawing/2014/main" id="{7F378D73-7419-4FFE-9226-00B8EE153D0D}"/>
              </a:ext>
            </a:extLst>
          </p:cNvPr>
          <p:cNvSpPr>
            <a:spLocks noChangeAspect="1"/>
          </p:cNvSpPr>
          <p:nvPr/>
        </p:nvSpPr>
        <p:spPr>
          <a:xfrm>
            <a:off x="908512" y="1516542"/>
            <a:ext cx="912887" cy="652062"/>
          </a:xfrm>
          <a:prstGeom prst="rect">
            <a:avLst/>
          </a:prstGeom>
          <a:solidFill>
            <a:srgbClr val="AD87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rPr>
              <a:t>6</a:t>
            </a:r>
            <a:r>
              <a:rPr kumimoji="1" lang="en-US" altLang="ja-JP" sz="800" dirty="0">
                <a:solidFill>
                  <a:schemeClr val="bg1"/>
                </a:solidFill>
              </a:rPr>
              <a:t>00×500</a:t>
            </a:r>
          </a:p>
        </p:txBody>
      </p:sp>
      <p:sp>
        <p:nvSpPr>
          <p:cNvPr id="9" name="正方形/長方形 8">
            <a:extLst>
              <a:ext uri="{FF2B5EF4-FFF2-40B4-BE49-F238E27FC236}">
                <a16:creationId xmlns:a16="http://schemas.microsoft.com/office/drawing/2014/main" id="{0A744B31-C162-415B-8F51-C2DFF4BBC796}"/>
              </a:ext>
            </a:extLst>
          </p:cNvPr>
          <p:cNvSpPr>
            <a:spLocks noChangeAspect="1"/>
          </p:cNvSpPr>
          <p:nvPr/>
        </p:nvSpPr>
        <p:spPr>
          <a:xfrm>
            <a:off x="853210" y="3366401"/>
            <a:ext cx="1021978" cy="159684"/>
          </a:xfrm>
          <a:prstGeom prst="rect">
            <a:avLst/>
          </a:prstGeom>
          <a:solidFill>
            <a:srgbClr val="AD87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rPr>
              <a:t>64</a:t>
            </a:r>
            <a:r>
              <a:rPr kumimoji="1" lang="en-US" altLang="ja-JP" sz="800" dirty="0">
                <a:solidFill>
                  <a:schemeClr val="bg1"/>
                </a:solidFill>
              </a:rPr>
              <a:t>0×100</a:t>
            </a:r>
            <a:endParaRPr kumimoji="1" lang="ja-JP" altLang="en-US" sz="800" dirty="0">
              <a:solidFill>
                <a:schemeClr val="bg1"/>
              </a:solidFill>
            </a:endParaRPr>
          </a:p>
        </p:txBody>
      </p:sp>
      <p:sp>
        <p:nvSpPr>
          <p:cNvPr id="11" name="正方形/長方形 10">
            <a:extLst>
              <a:ext uri="{FF2B5EF4-FFF2-40B4-BE49-F238E27FC236}">
                <a16:creationId xmlns:a16="http://schemas.microsoft.com/office/drawing/2014/main" id="{3A3A30A1-373F-4223-9297-1BC833F4D131}"/>
              </a:ext>
            </a:extLst>
          </p:cNvPr>
          <p:cNvSpPr>
            <a:spLocks noChangeAspect="1"/>
          </p:cNvSpPr>
          <p:nvPr/>
        </p:nvSpPr>
        <p:spPr>
          <a:xfrm>
            <a:off x="852759" y="2984893"/>
            <a:ext cx="1021978" cy="316800"/>
          </a:xfrm>
          <a:prstGeom prst="rect">
            <a:avLst/>
          </a:prstGeom>
          <a:solidFill>
            <a:srgbClr val="AD87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rPr>
              <a:t>64</a:t>
            </a:r>
            <a:r>
              <a:rPr kumimoji="1" lang="en-US" altLang="ja-JP" sz="800" dirty="0">
                <a:solidFill>
                  <a:schemeClr val="bg1"/>
                </a:solidFill>
              </a:rPr>
              <a:t>0×200</a:t>
            </a:r>
            <a:endParaRPr kumimoji="1" lang="ja-JP" altLang="en-US" sz="800" dirty="0">
              <a:solidFill>
                <a:schemeClr val="bg1"/>
              </a:solidFill>
            </a:endParaRPr>
          </a:p>
        </p:txBody>
      </p:sp>
      <p:sp>
        <p:nvSpPr>
          <p:cNvPr id="24" name="テキスト ボックス 3">
            <a:extLst>
              <a:ext uri="{FF2B5EF4-FFF2-40B4-BE49-F238E27FC236}">
                <a16:creationId xmlns:a16="http://schemas.microsoft.com/office/drawing/2014/main" id="{AA25529B-0922-4CE6-9063-068F0EB0C62A}"/>
              </a:ext>
            </a:extLst>
          </p:cNvPr>
          <p:cNvSpPr txBox="1">
            <a:spLocks noChangeArrowheads="1"/>
          </p:cNvSpPr>
          <p:nvPr/>
        </p:nvSpPr>
        <p:spPr bwMode="auto">
          <a:xfrm>
            <a:off x="411163" y="691726"/>
            <a:ext cx="7791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r>
              <a:rPr lang="ja-JP" altLang="en-US" sz="1200" b="1" dirty="0">
                <a:latin typeface="Meiryo UI" panose="020B0604030504040204" pitchFamily="50" charset="-128"/>
                <a:ea typeface="Meiryo UI" panose="020B0604030504040204" pitchFamily="50" charset="-128"/>
              </a:rPr>
              <a:t>■入稿イメージ</a:t>
            </a:r>
          </a:p>
        </p:txBody>
      </p:sp>
      <p:sp>
        <p:nvSpPr>
          <p:cNvPr id="3" name="タイトル 1">
            <a:extLst>
              <a:ext uri="{FF2B5EF4-FFF2-40B4-BE49-F238E27FC236}">
                <a16:creationId xmlns:a16="http://schemas.microsoft.com/office/drawing/2014/main" id="{91AAD6FE-FABB-1FE6-7315-B2CEF5997B78}"/>
              </a:ext>
            </a:extLst>
          </p:cNvPr>
          <p:cNvSpPr>
            <a:spLocks noGrp="1" noChangeArrowheads="1"/>
          </p:cNvSpPr>
          <p:nvPr>
            <p:ph type="title"/>
          </p:nvPr>
        </p:nvSpPr>
        <p:spPr bwMode="auto">
          <a:xfrm>
            <a:off x="393700" y="271463"/>
            <a:ext cx="9288463"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入稿規定</a:t>
            </a:r>
          </a:p>
        </p:txBody>
      </p:sp>
      <p:graphicFrame>
        <p:nvGraphicFramePr>
          <p:cNvPr id="45" name="表 44">
            <a:extLst>
              <a:ext uri="{FF2B5EF4-FFF2-40B4-BE49-F238E27FC236}">
                <a16:creationId xmlns:a16="http://schemas.microsoft.com/office/drawing/2014/main" id="{52E90F1E-A32A-1F26-711B-D93DF30493DC}"/>
              </a:ext>
            </a:extLst>
          </p:cNvPr>
          <p:cNvGraphicFramePr>
            <a:graphicFrameLocks noGrp="1"/>
          </p:cNvGraphicFramePr>
          <p:nvPr>
            <p:extLst>
              <p:ext uri="{D42A27DB-BD31-4B8C-83A1-F6EECF244321}">
                <p14:modId xmlns:p14="http://schemas.microsoft.com/office/powerpoint/2010/main" val="4241383951"/>
              </p:ext>
            </p:extLst>
          </p:nvPr>
        </p:nvGraphicFramePr>
        <p:xfrm>
          <a:off x="741417" y="3921861"/>
          <a:ext cx="8484365" cy="2622282"/>
        </p:xfrm>
        <a:graphic>
          <a:graphicData uri="http://schemas.openxmlformats.org/drawingml/2006/table">
            <a:tbl>
              <a:tblPr>
                <a:tableStyleId>{8799B23B-EC83-4686-B30A-512413B5E67A}</a:tableStyleId>
              </a:tblPr>
              <a:tblGrid>
                <a:gridCol w="1140365">
                  <a:extLst>
                    <a:ext uri="{9D8B030D-6E8A-4147-A177-3AD203B41FA5}">
                      <a16:colId xmlns:a16="http://schemas.microsoft.com/office/drawing/2014/main" val="1288645124"/>
                    </a:ext>
                  </a:extLst>
                </a:gridCol>
                <a:gridCol w="1944000">
                  <a:extLst>
                    <a:ext uri="{9D8B030D-6E8A-4147-A177-3AD203B41FA5}">
                      <a16:colId xmlns:a16="http://schemas.microsoft.com/office/drawing/2014/main" val="946032638"/>
                    </a:ext>
                  </a:extLst>
                </a:gridCol>
                <a:gridCol w="2700000">
                  <a:extLst>
                    <a:ext uri="{9D8B030D-6E8A-4147-A177-3AD203B41FA5}">
                      <a16:colId xmlns:a16="http://schemas.microsoft.com/office/drawing/2014/main" val="2724110451"/>
                    </a:ext>
                  </a:extLst>
                </a:gridCol>
                <a:gridCol w="2700000">
                  <a:extLst>
                    <a:ext uri="{9D8B030D-6E8A-4147-A177-3AD203B41FA5}">
                      <a16:colId xmlns:a16="http://schemas.microsoft.com/office/drawing/2014/main" val="2892357857"/>
                    </a:ext>
                  </a:extLst>
                </a:gridCol>
              </a:tblGrid>
              <a:tr h="246173">
                <a:tc>
                  <a:txBody>
                    <a:bodyPr/>
                    <a:lstStyle/>
                    <a:p>
                      <a:pPr algn="ctr" fontAlgn="ctr"/>
                      <a:r>
                        <a:rPr lang="ja-JP" altLang="en-US" sz="1000" b="1" u="none" strike="noStrike" dirty="0">
                          <a:solidFill>
                            <a:schemeClr val="bg1"/>
                          </a:solidFill>
                          <a:effectLst/>
                        </a:rPr>
                        <a:t>原稿規定一覧</a:t>
                      </a:r>
                      <a:endParaRPr lang="en-US" altLang="ja-JP" sz="1000" b="1" i="0" u="none" strike="noStrike" dirty="0">
                        <a:solidFill>
                          <a:schemeClr val="bg1"/>
                        </a:solidFill>
                        <a:effectLst/>
                        <a:latin typeface="+mn-ea"/>
                        <a:ea typeface="+mn-ea"/>
                      </a:endParaRPr>
                    </a:p>
                  </a:txBody>
                  <a:tcPr marL="108000" marR="72000" marT="46800" marB="36000" anchor="ctr">
                    <a:lnR w="12700" cap="flat" cmpd="sng" algn="ctr">
                      <a:solidFill>
                        <a:schemeClr val="bg1"/>
                      </a:solidFill>
                      <a:prstDash val="solid"/>
                      <a:round/>
                      <a:headEnd type="none" w="med" len="med"/>
                      <a:tailEnd type="none" w="med" len="med"/>
                    </a:lnR>
                    <a:solidFill>
                      <a:srgbClr val="AD873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bg1"/>
                          </a:solidFill>
                        </a:rPr>
                        <a:t>共通</a:t>
                      </a:r>
                      <a:endParaRPr kumimoji="1" lang="ja-JP" altLang="en-US" sz="1000" dirty="0"/>
                    </a:p>
                  </a:txBody>
                  <a:tcPr marL="108000" marR="72000" marT="468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rgbClr val="AD8731"/>
                    </a:solidFill>
                  </a:tcPr>
                </a:tc>
                <a:tc>
                  <a:txBody>
                    <a:bodyPr/>
                    <a:lstStyle/>
                    <a:p>
                      <a:pPr algn="ctr" fontAlgn="ctr"/>
                      <a:r>
                        <a:rPr lang="en-US" altLang="ja-JP" sz="1000" b="1" i="0" u="none" strike="noStrike" dirty="0">
                          <a:solidFill>
                            <a:schemeClr val="bg1"/>
                          </a:solidFill>
                          <a:effectLst/>
                          <a:latin typeface="+mn-ea"/>
                          <a:ea typeface="+mn-ea"/>
                        </a:rPr>
                        <a:t>SP</a:t>
                      </a:r>
                      <a:endParaRPr lang="en-US" altLang="ja-JP" sz="800" b="0" i="0" u="none" strike="noStrike" dirty="0">
                        <a:solidFill>
                          <a:srgbClr val="000000"/>
                        </a:solidFill>
                        <a:effectLst/>
                        <a:latin typeface="+mn-ea"/>
                        <a:ea typeface="+mn-ea"/>
                      </a:endParaRPr>
                    </a:p>
                  </a:txBody>
                  <a:tcPr marL="108000" marR="72000" marT="468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rgbClr val="AD8731"/>
                    </a:solidFill>
                  </a:tcPr>
                </a:tc>
                <a:tc>
                  <a:txBody>
                    <a:bodyPr/>
                    <a:lstStyle/>
                    <a:p>
                      <a:pPr algn="ctr"/>
                      <a:r>
                        <a:rPr kumimoji="1" lang="en-US" altLang="ja-JP" sz="1000" b="1" dirty="0">
                          <a:solidFill>
                            <a:schemeClr val="bg1"/>
                          </a:solidFill>
                        </a:rPr>
                        <a:t>PC</a:t>
                      </a:r>
                      <a:endParaRPr kumimoji="1" lang="ja-JP" altLang="en-US" dirty="0"/>
                    </a:p>
                  </a:txBody>
                  <a:tcPr marL="108000" marR="72000" marT="46800" marB="36000" anchor="ctr">
                    <a:lnL w="12700" cap="flat" cmpd="sng" algn="ctr">
                      <a:solidFill>
                        <a:schemeClr val="bg1"/>
                      </a:solidFill>
                      <a:prstDash val="solid"/>
                      <a:round/>
                      <a:headEnd type="none" w="med" len="med"/>
                      <a:tailEnd type="none" w="med" len="med"/>
                    </a:lnL>
                    <a:solidFill>
                      <a:srgbClr val="AD8731"/>
                    </a:solidFill>
                  </a:tcPr>
                </a:tc>
                <a:extLst>
                  <a:ext uri="{0D108BD9-81ED-4DB2-BD59-A6C34878D82A}">
                    <a16:rowId xmlns:a16="http://schemas.microsoft.com/office/drawing/2014/main" val="336024312"/>
                  </a:ext>
                </a:extLst>
              </a:tr>
              <a:tr h="1614392">
                <a:tc>
                  <a:txBody>
                    <a:bodyPr/>
                    <a:lstStyle/>
                    <a:p>
                      <a:pPr algn="ctr"/>
                      <a:r>
                        <a:rPr kumimoji="1" lang="ja-JP" altLang="en-US" sz="1000" b="0" dirty="0">
                          <a:solidFill>
                            <a:schemeClr val="tx1"/>
                          </a:solidFill>
                        </a:rPr>
                        <a:t>サイズ</a:t>
                      </a:r>
                    </a:p>
                  </a:txBody>
                  <a:tcPr marL="108000" marR="72000" marT="46800" marB="3600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rgbClr val="FF0000"/>
                          </a:solidFill>
                        </a:rPr>
                        <a:t>必須 </a:t>
                      </a:r>
                      <a:r>
                        <a:rPr kumimoji="1" lang="en-US" altLang="ja-JP" sz="1000" dirty="0">
                          <a:solidFill>
                            <a:schemeClr val="tx1"/>
                          </a:solidFill>
                        </a:rPr>
                        <a:t>180×180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1"/>
                          </a:solidFill>
                        </a:rPr>
                        <a:t>（企業またはサービスロゴ）</a:t>
                      </a:r>
                    </a:p>
                  </a:txBody>
                  <a:tcPr marL="108000" marR="72000" marT="46800" marB="36000"/>
                </a:tc>
                <a:tc>
                  <a:txBody>
                    <a:bodyPr/>
                    <a:lstStyle/>
                    <a:p>
                      <a:pPr>
                        <a:lnSpc>
                          <a:spcPct val="110000"/>
                        </a:lnSpc>
                      </a:pPr>
                      <a:r>
                        <a:rPr kumimoji="1" lang="ja-JP" altLang="en-US" sz="1000" dirty="0">
                          <a:solidFill>
                            <a:srgbClr val="FF0000"/>
                          </a:solidFill>
                        </a:rPr>
                        <a:t>必須① </a:t>
                      </a:r>
                      <a:r>
                        <a:rPr kumimoji="1" lang="en-US" altLang="ja-JP" sz="1000" dirty="0">
                          <a:solidFill>
                            <a:schemeClr val="tx1"/>
                          </a:solidFill>
                        </a:rPr>
                        <a:t>600×500</a:t>
                      </a:r>
                      <a:br>
                        <a:rPr kumimoji="1" lang="ja-JP" altLang="en-US" sz="1000" dirty="0">
                          <a:solidFill>
                            <a:schemeClr val="tx1"/>
                          </a:solidFill>
                        </a:rPr>
                      </a:br>
                      <a:r>
                        <a:rPr kumimoji="1" lang="ja-JP" altLang="en-US" sz="1000" dirty="0">
                          <a:solidFill>
                            <a:srgbClr val="FF0000"/>
                          </a:solidFill>
                        </a:rPr>
                        <a:t>必須② </a:t>
                      </a:r>
                      <a:r>
                        <a:rPr kumimoji="1" lang="ja-JP" altLang="en-US" sz="1000" dirty="0">
                          <a:solidFill>
                            <a:schemeClr val="tx1"/>
                          </a:solidFill>
                        </a:rPr>
                        <a:t>レスポンシブ（インフィード）</a:t>
                      </a:r>
                    </a:p>
                    <a:p>
                      <a:pPr>
                        <a:lnSpc>
                          <a:spcPct val="110000"/>
                        </a:lnSpc>
                      </a:pPr>
                      <a:r>
                        <a:rPr kumimoji="1" lang="ja-JP" altLang="en-US" sz="1000" dirty="0">
                          <a:solidFill>
                            <a:schemeClr val="tx1"/>
                          </a:solidFill>
                        </a:rPr>
                        <a:t>（</a:t>
                      </a:r>
                      <a:r>
                        <a:rPr kumimoji="1" lang="en-US" altLang="ja-JP" sz="1000" dirty="0">
                          <a:solidFill>
                            <a:schemeClr val="tx1"/>
                          </a:solidFill>
                        </a:rPr>
                        <a:t>1200×628</a:t>
                      </a:r>
                      <a:r>
                        <a:rPr kumimoji="1" lang="ja-JP" altLang="en-US" sz="1000" dirty="0">
                          <a:solidFill>
                            <a:schemeClr val="tx1"/>
                          </a:solidFill>
                        </a:rPr>
                        <a:t>＋</a:t>
                      </a:r>
                      <a:r>
                        <a:rPr kumimoji="1" lang="en-US" altLang="ja-JP" sz="1000" dirty="0">
                          <a:solidFill>
                            <a:schemeClr val="tx1"/>
                          </a:solidFill>
                        </a:rPr>
                        <a:t>1080×1080</a:t>
                      </a:r>
                      <a:r>
                        <a:rPr kumimoji="1" lang="ja-JP" altLang="en-US" sz="1000" dirty="0">
                          <a:solidFill>
                            <a:schemeClr val="tx1"/>
                          </a:solidFill>
                        </a:rPr>
                        <a:t>＋テキスト）</a:t>
                      </a:r>
                      <a:endParaRPr kumimoji="1" lang="en-US" altLang="ja-JP" sz="10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282828"/>
                          </a:solidFill>
                          <a:effectLst/>
                          <a:uLnTx/>
                          <a:uFillTx/>
                          <a:latin typeface="+mn-lt"/>
                          <a:ea typeface="+mn-ea"/>
                          <a:cs typeface="+mn-cs"/>
                        </a:rPr>
                        <a:t>※</a:t>
                      </a:r>
                      <a:r>
                        <a:rPr kumimoji="1" lang="ja-JP" altLang="en-US" sz="800" b="0" i="0" u="none" strike="noStrike" kern="1200" cap="none" spc="0" normalizeH="0" baseline="0" noProof="0" dirty="0">
                          <a:ln>
                            <a:noFill/>
                          </a:ln>
                          <a:solidFill>
                            <a:srgbClr val="282828"/>
                          </a:solidFill>
                          <a:effectLst/>
                          <a:uLnTx/>
                          <a:uFillTx/>
                          <a:latin typeface="+mn-lt"/>
                          <a:ea typeface="+mn-ea"/>
                          <a:cs typeface="+mn-cs"/>
                        </a:rPr>
                        <a:t>テキストは弊社専用フォーマットに記載の上</a:t>
                      </a:r>
                      <a:endParaRPr kumimoji="1" lang="en-US" altLang="ja-JP" sz="800" b="0" i="0" u="none" strike="noStrike" kern="1200" cap="none" spc="0" normalizeH="0" baseline="0" noProof="0" dirty="0">
                        <a:ln>
                          <a:noFill/>
                        </a:ln>
                        <a:solidFill>
                          <a:srgbClr val="282828"/>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282828"/>
                          </a:solidFill>
                          <a:effectLst/>
                          <a:uLnTx/>
                          <a:uFillTx/>
                          <a:latin typeface="+mn-lt"/>
                          <a:ea typeface="+mn-ea"/>
                          <a:cs typeface="+mn-cs"/>
                        </a:rPr>
                        <a:t>　ご入稿ください</a:t>
                      </a:r>
                      <a:endParaRPr kumimoji="1" lang="en-US" altLang="ja-JP" sz="800" b="0" i="0" u="none" strike="noStrike" kern="1200" cap="none" spc="0" normalizeH="0" baseline="0" noProof="0" dirty="0">
                        <a:ln>
                          <a:noFill/>
                        </a:ln>
                        <a:solidFill>
                          <a:srgbClr val="282828"/>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400" dirty="0">
                        <a:solidFill>
                          <a:schemeClr val="tx1"/>
                        </a:solidFill>
                        <a:latin typeface="+mn-lt"/>
                      </a:endParaRPr>
                    </a:p>
                    <a:p>
                      <a:pPr>
                        <a:lnSpc>
                          <a:spcPct val="110000"/>
                        </a:lnSpc>
                      </a:pPr>
                      <a:r>
                        <a:rPr kumimoji="1" lang="ja-JP" altLang="en-US" sz="1000" dirty="0">
                          <a:solidFill>
                            <a:schemeClr val="tx1"/>
                          </a:solidFill>
                        </a:rPr>
                        <a:t>・</a:t>
                      </a:r>
                      <a:r>
                        <a:rPr kumimoji="1" lang="en-US" altLang="ja-JP" sz="1000" dirty="0">
                          <a:solidFill>
                            <a:schemeClr val="tx1"/>
                          </a:solidFill>
                        </a:rPr>
                        <a:t>640×200</a:t>
                      </a:r>
                      <a:endParaRPr kumimoji="1" lang="ja-JP" altLang="en-US" sz="1000" dirty="0">
                        <a:solidFill>
                          <a:schemeClr val="tx1"/>
                        </a:solidFill>
                      </a:endParaRPr>
                    </a:p>
                    <a:p>
                      <a:pPr>
                        <a:lnSpc>
                          <a:spcPct val="110000"/>
                        </a:lnSpc>
                      </a:pPr>
                      <a:r>
                        <a:rPr kumimoji="1" lang="ja-JP" altLang="en-US" sz="1000" dirty="0">
                          <a:solidFill>
                            <a:schemeClr val="tx1"/>
                          </a:solidFill>
                        </a:rPr>
                        <a:t>・</a:t>
                      </a:r>
                      <a:r>
                        <a:rPr kumimoji="1" lang="en-US" altLang="ja-JP" sz="1000" dirty="0">
                          <a:solidFill>
                            <a:schemeClr val="tx1"/>
                          </a:solidFill>
                        </a:rPr>
                        <a:t>640×100</a:t>
                      </a:r>
                      <a:endParaRPr kumimoji="1" lang="ja-JP" altLang="en-US" sz="1000" dirty="0">
                        <a:solidFill>
                          <a:schemeClr val="tx1"/>
                        </a:solidFill>
                      </a:endParaRPr>
                    </a:p>
                  </a:txBody>
                  <a:tcPr marL="108000" marR="72000" marT="46800" marB="36000"/>
                </a:tc>
                <a:tc>
                  <a:txBody>
                    <a:bodyPr/>
                    <a:lstStyle/>
                    <a:p>
                      <a:r>
                        <a:rPr kumimoji="1" lang="ja-JP" altLang="en-US" sz="1000" dirty="0">
                          <a:solidFill>
                            <a:srgbClr val="FF0000"/>
                          </a:solidFill>
                        </a:rPr>
                        <a:t>必須① </a:t>
                      </a:r>
                      <a:r>
                        <a:rPr kumimoji="1" lang="en-US" altLang="ja-JP" sz="1000" dirty="0">
                          <a:solidFill>
                            <a:schemeClr val="tx1"/>
                          </a:solidFill>
                        </a:rPr>
                        <a:t>600×500</a:t>
                      </a:r>
                    </a:p>
                    <a:p>
                      <a:r>
                        <a:rPr kumimoji="1" lang="ja-JP" altLang="en-US" sz="1000" dirty="0">
                          <a:solidFill>
                            <a:srgbClr val="FF0000"/>
                          </a:solidFill>
                        </a:rPr>
                        <a:t>必須② </a:t>
                      </a:r>
                      <a:r>
                        <a:rPr kumimoji="1" lang="ja-JP" altLang="en-US" sz="1000" dirty="0">
                          <a:solidFill>
                            <a:schemeClr val="tx1"/>
                          </a:solidFill>
                        </a:rPr>
                        <a:t>レスポンシブ（インフィード）</a:t>
                      </a:r>
                    </a:p>
                    <a:p>
                      <a:r>
                        <a:rPr kumimoji="1" lang="ja-JP" altLang="en-US" sz="1000" dirty="0">
                          <a:solidFill>
                            <a:schemeClr val="tx1"/>
                          </a:solidFill>
                        </a:rPr>
                        <a:t>（</a:t>
                      </a:r>
                      <a:r>
                        <a:rPr kumimoji="1" lang="en-US" altLang="ja-JP" sz="1000" dirty="0">
                          <a:solidFill>
                            <a:schemeClr val="tx1"/>
                          </a:solidFill>
                        </a:rPr>
                        <a:t>1200×628</a:t>
                      </a:r>
                      <a:r>
                        <a:rPr kumimoji="1" lang="ja-JP" altLang="en-US" sz="1000" dirty="0">
                          <a:solidFill>
                            <a:schemeClr val="tx1"/>
                          </a:solidFill>
                        </a:rPr>
                        <a:t>＋</a:t>
                      </a:r>
                      <a:r>
                        <a:rPr kumimoji="1" lang="en-US" altLang="ja-JP" sz="1000" dirty="0">
                          <a:solidFill>
                            <a:schemeClr val="tx1"/>
                          </a:solidFill>
                        </a:rPr>
                        <a:t>1080×1080</a:t>
                      </a:r>
                      <a:r>
                        <a:rPr kumimoji="1" lang="ja-JP" altLang="en-US" sz="1000" dirty="0">
                          <a:solidFill>
                            <a:schemeClr val="tx1"/>
                          </a:solidFill>
                        </a:rPr>
                        <a:t>＋テキスト）</a:t>
                      </a:r>
                    </a:p>
                    <a:p>
                      <a:r>
                        <a:rPr kumimoji="1" lang="en-US" altLang="ja-JP" sz="800" dirty="0">
                          <a:solidFill>
                            <a:schemeClr val="tx1"/>
                          </a:solidFill>
                        </a:rPr>
                        <a:t>※</a:t>
                      </a:r>
                      <a:r>
                        <a:rPr kumimoji="1" lang="ja-JP" altLang="en-US" sz="800" dirty="0">
                          <a:solidFill>
                            <a:schemeClr val="tx1"/>
                          </a:solidFill>
                        </a:rPr>
                        <a:t>テキストは、弊社専用フォーマットに記載の上ご入稿ください</a:t>
                      </a:r>
                      <a:endParaRPr kumimoji="1" lang="en-US" altLang="ja-JP" sz="800" dirty="0">
                        <a:solidFill>
                          <a:schemeClr val="tx1"/>
                        </a:solidFill>
                      </a:endParaRPr>
                    </a:p>
                    <a:p>
                      <a:endParaRPr kumimoji="1" lang="ja-JP" altLang="en-US" sz="400" dirty="0">
                        <a:solidFill>
                          <a:srgbClr val="FF0000"/>
                        </a:solidFill>
                      </a:endParaRPr>
                    </a:p>
                    <a:p>
                      <a:r>
                        <a:rPr kumimoji="1" lang="ja-JP" altLang="en-US" sz="1000" dirty="0">
                          <a:solidFill>
                            <a:schemeClr val="tx1"/>
                          </a:solidFill>
                        </a:rPr>
                        <a:t>・</a:t>
                      </a:r>
                      <a:r>
                        <a:rPr kumimoji="1" lang="en-US" altLang="ja-JP" sz="1000" dirty="0">
                          <a:solidFill>
                            <a:schemeClr val="tx1"/>
                          </a:solidFill>
                        </a:rPr>
                        <a:t>970×250</a:t>
                      </a:r>
                      <a:r>
                        <a:rPr kumimoji="1" lang="en-US" altLang="ja-JP" sz="1000" dirty="0">
                          <a:solidFill>
                            <a:srgbClr val="FF0000"/>
                          </a:solidFill>
                        </a:rPr>
                        <a:t>	</a:t>
                      </a:r>
                    </a:p>
                    <a:p>
                      <a:r>
                        <a:rPr kumimoji="1" lang="ja-JP" altLang="en-US" sz="1000" dirty="0">
                          <a:solidFill>
                            <a:schemeClr val="tx1"/>
                          </a:solidFill>
                        </a:rPr>
                        <a:t>・</a:t>
                      </a:r>
                      <a:r>
                        <a:rPr kumimoji="1" lang="en-US" altLang="ja-JP" sz="1000" dirty="0">
                          <a:solidFill>
                            <a:schemeClr val="tx1"/>
                          </a:solidFill>
                        </a:rPr>
                        <a:t>1456×180</a:t>
                      </a:r>
                    </a:p>
                    <a:p>
                      <a:r>
                        <a:rPr kumimoji="1" lang="ja-JP" altLang="en-US" sz="1000" dirty="0">
                          <a:solidFill>
                            <a:schemeClr val="tx1"/>
                          </a:solidFill>
                        </a:rPr>
                        <a:t>・</a:t>
                      </a:r>
                      <a:r>
                        <a:rPr kumimoji="1" lang="en-US" altLang="ja-JP" sz="1000" dirty="0">
                          <a:solidFill>
                            <a:schemeClr val="tx1"/>
                          </a:solidFill>
                        </a:rPr>
                        <a:t>600×1200</a:t>
                      </a:r>
                    </a:p>
                  </a:txBody>
                  <a:tcPr marL="108000" marR="72000" marT="46800" marB="36000"/>
                </a:tc>
                <a:extLst>
                  <a:ext uri="{0D108BD9-81ED-4DB2-BD59-A6C34878D82A}">
                    <a16:rowId xmlns:a16="http://schemas.microsoft.com/office/drawing/2014/main" val="4205072874"/>
                  </a:ext>
                </a:extLst>
              </a:tr>
              <a:tr h="324000">
                <a:tc>
                  <a:txBody>
                    <a:bodyPr/>
                    <a:lstStyle/>
                    <a:p>
                      <a:pPr algn="ctr"/>
                      <a:r>
                        <a:rPr kumimoji="1" lang="ja-JP" altLang="en-US" sz="1000" b="0" dirty="0">
                          <a:solidFill>
                            <a:schemeClr val="tx1"/>
                          </a:solidFill>
                        </a:rPr>
                        <a:t>容量</a:t>
                      </a:r>
                    </a:p>
                  </a:txBody>
                  <a:tcPr marL="108000" marR="72000" marT="46800" marB="36000" anchor="ctr"/>
                </a:tc>
                <a:tc gridSpan="3">
                  <a:txBody>
                    <a:bodyPr/>
                    <a:lstStyle/>
                    <a:p>
                      <a:pPr algn="ctr"/>
                      <a:r>
                        <a:rPr kumimoji="1" lang="en-US" altLang="ja-JP" sz="1000" dirty="0">
                          <a:solidFill>
                            <a:schemeClr val="tx1"/>
                          </a:solidFill>
                        </a:rPr>
                        <a:t>300KB</a:t>
                      </a:r>
                      <a:r>
                        <a:rPr kumimoji="1" lang="ja-JP" altLang="en-US" sz="1000" dirty="0">
                          <a:solidFill>
                            <a:schemeClr val="tx1"/>
                          </a:solidFill>
                        </a:rPr>
                        <a:t>未満</a:t>
                      </a:r>
                      <a:endParaRPr kumimoji="1" lang="en-US" altLang="ja-JP" sz="1000" dirty="0">
                        <a:solidFill>
                          <a:schemeClr val="tx1"/>
                        </a:solidFill>
                      </a:endParaRPr>
                    </a:p>
                  </a:txBody>
                  <a:tcPr marL="108000" marR="72000" marT="46800" marB="36000" anchor="ctr"/>
                </a:tc>
                <a:tc hMerge="1">
                  <a:txBody>
                    <a:bodyPr/>
                    <a:lstStyle/>
                    <a:p>
                      <a:endParaRPr kumimoji="1" lang="ja-JP" altLang="en-US"/>
                    </a:p>
                  </a:txBody>
                  <a:tcPr/>
                </a:tc>
                <a:tc hMerge="1">
                  <a:txBody>
                    <a:bodyPr/>
                    <a:lstStyle/>
                    <a:p>
                      <a:pPr algn="ctr"/>
                      <a:endParaRPr kumimoji="1" lang="en-US" altLang="ja-JP" sz="1000" dirty="0"/>
                    </a:p>
                  </a:txBody>
                  <a:tcPr marL="108000" marR="72000" marT="46800" marB="36000" anchor="ctr"/>
                </a:tc>
                <a:extLst>
                  <a:ext uri="{0D108BD9-81ED-4DB2-BD59-A6C34878D82A}">
                    <a16:rowId xmlns:a16="http://schemas.microsoft.com/office/drawing/2014/main" val="1716549552"/>
                  </a:ext>
                </a:extLst>
              </a:tr>
              <a:tr h="437717">
                <a:tc>
                  <a:txBody>
                    <a:bodyPr/>
                    <a:lstStyle/>
                    <a:p>
                      <a:pPr algn="ctr"/>
                      <a:r>
                        <a:rPr kumimoji="1" lang="ja-JP" altLang="en-US" sz="1000" b="0" dirty="0">
                          <a:solidFill>
                            <a:schemeClr val="tx1"/>
                          </a:solidFill>
                        </a:rPr>
                        <a:t>その他</a:t>
                      </a:r>
                    </a:p>
                  </a:txBody>
                  <a:tcPr marL="108000" marR="72000" marT="46800" marB="36000" anchor="ctr"/>
                </a:tc>
                <a:tc gridSpan="3">
                  <a:txBody>
                    <a:bodyPr/>
                    <a:lstStyle/>
                    <a:p>
                      <a:pPr algn="l"/>
                      <a:r>
                        <a:rPr lang="en-US" altLang="ja-JP" sz="1000" dirty="0"/>
                        <a:t>JPEG</a:t>
                      </a:r>
                      <a:r>
                        <a:rPr lang="ja-JP" altLang="en-US" sz="1000" dirty="0"/>
                        <a:t>データでの入稿を推奨／カラーコードは</a:t>
                      </a:r>
                      <a:r>
                        <a:rPr lang="en-US" altLang="ja-JP" sz="1000" dirty="0"/>
                        <a:t>RGB</a:t>
                      </a:r>
                      <a:r>
                        <a:rPr lang="ja-JP" altLang="en-US" sz="1000" dirty="0"/>
                        <a:t>形式</a:t>
                      </a:r>
                    </a:p>
                    <a:p>
                      <a:pPr algn="l"/>
                      <a:r>
                        <a:rPr lang="ja-JP" altLang="en-US" sz="1000" dirty="0"/>
                        <a:t>メニューによっては配信されないバナーサイズがございます。</a:t>
                      </a:r>
                    </a:p>
                  </a:txBody>
                  <a:tcPr marL="108000" marR="72000" marT="46800" marB="36000" anchor="ctr"/>
                </a:tc>
                <a:tc hMerge="1">
                  <a:txBody>
                    <a:bodyPr/>
                    <a:lstStyle/>
                    <a:p>
                      <a:endParaRPr kumimoji="1" lang="ja-JP" altLang="en-US" dirty="0"/>
                    </a:p>
                  </a:txBody>
                  <a:tcPr/>
                </a:tc>
                <a:tc hMerge="1">
                  <a:txBody>
                    <a:bodyPr/>
                    <a:lstStyle/>
                    <a:p>
                      <a:pPr algn="ctr"/>
                      <a:endParaRPr lang="ja-JP" altLang="en-US" sz="1000" dirty="0"/>
                    </a:p>
                  </a:txBody>
                  <a:tcPr marL="108000" marR="72000" marT="46800" marB="36000" anchor="ctr"/>
                </a:tc>
                <a:extLst>
                  <a:ext uri="{0D108BD9-81ED-4DB2-BD59-A6C34878D82A}">
                    <a16:rowId xmlns:a16="http://schemas.microsoft.com/office/drawing/2014/main" val="316856183"/>
                  </a:ext>
                </a:extLst>
              </a:tr>
            </a:tbl>
          </a:graphicData>
        </a:graphic>
      </p:graphicFrame>
      <p:grpSp>
        <p:nvGrpSpPr>
          <p:cNvPr id="39" name="グループ化 38">
            <a:extLst>
              <a:ext uri="{FF2B5EF4-FFF2-40B4-BE49-F238E27FC236}">
                <a16:creationId xmlns:a16="http://schemas.microsoft.com/office/drawing/2014/main" id="{15CCEF6D-FA38-67BA-0CB8-83BC1316EE7B}"/>
              </a:ext>
            </a:extLst>
          </p:cNvPr>
          <p:cNvGrpSpPr/>
          <p:nvPr/>
        </p:nvGrpSpPr>
        <p:grpSpPr>
          <a:xfrm>
            <a:off x="7805753" y="1219341"/>
            <a:ext cx="1655747" cy="2620782"/>
            <a:chOff x="7348553" y="876441"/>
            <a:chExt cx="1655747" cy="2620782"/>
          </a:xfrm>
        </p:grpSpPr>
        <p:pic>
          <p:nvPicPr>
            <p:cNvPr id="29" name="object 3">
              <a:extLst>
                <a:ext uri="{FF2B5EF4-FFF2-40B4-BE49-F238E27FC236}">
                  <a16:creationId xmlns:a16="http://schemas.microsoft.com/office/drawing/2014/main" id="{1B994ADA-492B-327C-51F5-AA79BF46C315}"/>
                </a:ext>
              </a:extLst>
            </p:cNvPr>
            <p:cNvPicPr/>
            <p:nvPr/>
          </p:nvPicPr>
          <p:blipFill rotWithShape="1">
            <a:blip r:embed="rId5" cstate="email">
              <a:extLst>
                <a:ext uri="{28A0092B-C50C-407E-A947-70E740481C1C}">
                  <a14:useLocalDpi xmlns:a14="http://schemas.microsoft.com/office/drawing/2010/main"/>
                </a:ext>
              </a:extLst>
            </a:blip>
            <a:srcRect l="8673" r="8673"/>
            <a:stretch/>
          </p:blipFill>
          <p:spPr>
            <a:xfrm>
              <a:off x="7940413" y="2382687"/>
              <a:ext cx="357930" cy="359286"/>
            </a:xfrm>
            <a:prstGeom prst="rect">
              <a:avLst/>
            </a:prstGeom>
            <a:ln>
              <a:solidFill>
                <a:schemeClr val="bg1">
                  <a:lumMod val="75000"/>
                </a:schemeClr>
              </a:solidFill>
            </a:ln>
          </p:spPr>
        </p:pic>
        <p:sp>
          <p:nvSpPr>
            <p:cNvPr id="30" name="object 2">
              <a:extLst>
                <a:ext uri="{FF2B5EF4-FFF2-40B4-BE49-F238E27FC236}">
                  <a16:creationId xmlns:a16="http://schemas.microsoft.com/office/drawing/2014/main" id="{7CC44D29-EA32-AE24-A2E5-8D41DC9522B5}"/>
                </a:ext>
              </a:extLst>
            </p:cNvPr>
            <p:cNvSpPr txBox="1"/>
            <p:nvPr/>
          </p:nvSpPr>
          <p:spPr>
            <a:xfrm>
              <a:off x="7383093" y="2870944"/>
              <a:ext cx="1621207" cy="573234"/>
            </a:xfrm>
            <a:prstGeom prst="rect">
              <a:avLst/>
            </a:prstGeom>
            <a:noFill/>
          </p:spPr>
          <p:txBody>
            <a:bodyPr vert="horz" wrap="square" lIns="0" tIns="100330" rIns="0" bIns="0" rtlCol="0">
              <a:spAutoFit/>
            </a:bodyPr>
            <a:lstStyle/>
            <a:p>
              <a:pPr marL="12700">
                <a:lnSpc>
                  <a:spcPct val="100000"/>
                </a:lnSpc>
                <a:spcBef>
                  <a:spcPts val="790"/>
                </a:spcBef>
              </a:pPr>
              <a:r>
                <a:rPr sz="800" b="1" dirty="0" err="1">
                  <a:solidFill>
                    <a:srgbClr val="221714"/>
                  </a:solidFill>
                  <a:latin typeface="Yu Gothic"/>
                  <a:cs typeface="Yu Gothic"/>
                </a:rPr>
                <a:t>広告タイトル</a:t>
              </a:r>
              <a:r>
                <a:rPr sz="800" b="1" dirty="0">
                  <a:solidFill>
                    <a:srgbClr val="221714"/>
                  </a:solidFill>
                  <a:latin typeface="Yu Gothic"/>
                  <a:cs typeface="Yu Gothic"/>
                </a:rPr>
                <a:t>（</a:t>
              </a:r>
              <a:r>
                <a:rPr lang="ja-JP" altLang="en-US" sz="800" b="1" dirty="0">
                  <a:solidFill>
                    <a:srgbClr val="221714"/>
                  </a:solidFill>
                  <a:latin typeface="Yu Gothic"/>
                  <a:cs typeface="Yu Gothic"/>
                </a:rPr>
                <a:t>半角</a:t>
              </a:r>
              <a:r>
                <a:rPr lang="en-US" altLang="ja-JP" sz="800" b="1" dirty="0">
                  <a:solidFill>
                    <a:srgbClr val="221714"/>
                  </a:solidFill>
                  <a:latin typeface="Yu Gothic"/>
                  <a:cs typeface="Yu Gothic"/>
                </a:rPr>
                <a:t>30</a:t>
              </a:r>
              <a:r>
                <a:rPr sz="800" b="1" dirty="0">
                  <a:solidFill>
                    <a:srgbClr val="221714"/>
                  </a:solidFill>
                  <a:latin typeface="Yu Gothic"/>
                  <a:cs typeface="Yu Gothic"/>
                </a:rPr>
                <a:t>文字以内） </a:t>
              </a:r>
              <a:endParaRPr lang="en-US" sz="800" b="1" dirty="0">
                <a:latin typeface="Yu Gothic"/>
                <a:cs typeface="Yu Gothic"/>
              </a:endParaRPr>
            </a:p>
            <a:p>
              <a:pPr marL="12700">
                <a:lnSpc>
                  <a:spcPct val="100000"/>
                </a:lnSpc>
                <a:spcBef>
                  <a:spcPts val="790"/>
                </a:spcBef>
              </a:pPr>
              <a:r>
                <a:rPr lang="ja-JP" altLang="en-US" sz="800" dirty="0">
                  <a:solidFill>
                    <a:srgbClr val="221714"/>
                  </a:solidFill>
                  <a:latin typeface="Yu Gothic"/>
                  <a:cs typeface="Yu Gothic"/>
                </a:rPr>
                <a:t>説明文</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90</a:t>
              </a:r>
              <a:r>
                <a:rPr sz="800" dirty="0">
                  <a:solidFill>
                    <a:srgbClr val="221714"/>
                  </a:solidFill>
                  <a:latin typeface="Yu Gothic"/>
                  <a:cs typeface="Yu Gothic"/>
                </a:rPr>
                <a:t>文字以内）</a:t>
              </a:r>
              <a:br>
                <a:rPr lang="en-US" sz="800" dirty="0">
                  <a:solidFill>
                    <a:srgbClr val="221714"/>
                  </a:solidFill>
                  <a:latin typeface="Yu Gothic"/>
                  <a:cs typeface="Yu Gothic"/>
                </a:rPr>
              </a:br>
              <a:r>
                <a:rPr sz="800" dirty="0" err="1">
                  <a:solidFill>
                    <a:srgbClr val="221714"/>
                  </a:solidFill>
                  <a:latin typeface="Yu Gothic"/>
                  <a:cs typeface="Yu Gothic"/>
                </a:rPr>
                <a:t>広告主</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25</a:t>
              </a:r>
              <a:r>
                <a:rPr sz="800" dirty="0">
                  <a:solidFill>
                    <a:srgbClr val="221714"/>
                  </a:solidFill>
                  <a:latin typeface="Yu Gothic"/>
                  <a:cs typeface="Yu Gothic"/>
                </a:rPr>
                <a:t>文字以内）</a:t>
              </a:r>
              <a:endParaRPr sz="800" dirty="0">
                <a:latin typeface="Yu Gothic"/>
                <a:cs typeface="Yu Gothic"/>
              </a:endParaRPr>
            </a:p>
          </p:txBody>
        </p:sp>
        <p:sp>
          <p:nvSpPr>
            <p:cNvPr id="31" name="正方形/長方形 30">
              <a:extLst>
                <a:ext uri="{FF2B5EF4-FFF2-40B4-BE49-F238E27FC236}">
                  <a16:creationId xmlns:a16="http://schemas.microsoft.com/office/drawing/2014/main" id="{680915E0-755E-46C2-C7A3-4B6A6007B669}"/>
                </a:ext>
              </a:extLst>
            </p:cNvPr>
            <p:cNvSpPr/>
            <p:nvPr/>
          </p:nvSpPr>
          <p:spPr>
            <a:xfrm>
              <a:off x="7348553" y="891245"/>
              <a:ext cx="1440000" cy="2605978"/>
            </a:xfrm>
            <a:prstGeom prst="rect">
              <a:avLst/>
            </a:prstGeom>
            <a:noFill/>
            <a:ln w="127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2" name="図 31" descr="建物の前の家&#10;&#10;AI によって生成されたコンテンツは間違っている可能性があります。">
              <a:extLst>
                <a:ext uri="{FF2B5EF4-FFF2-40B4-BE49-F238E27FC236}">
                  <a16:creationId xmlns:a16="http://schemas.microsoft.com/office/drawing/2014/main" id="{BA284DD0-CB3F-E7F1-7E15-C054C306EB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48795" y="876441"/>
              <a:ext cx="1440000" cy="1440000"/>
            </a:xfrm>
            <a:prstGeom prst="rect">
              <a:avLst/>
            </a:prstGeom>
          </p:spPr>
        </p:pic>
      </p:grpSp>
      <p:grpSp>
        <p:nvGrpSpPr>
          <p:cNvPr id="40" name="グループ化 39">
            <a:extLst>
              <a:ext uri="{FF2B5EF4-FFF2-40B4-BE49-F238E27FC236}">
                <a16:creationId xmlns:a16="http://schemas.microsoft.com/office/drawing/2014/main" id="{FDD5A82C-C4DA-299D-FBBC-9FBF8985A5C1}"/>
              </a:ext>
            </a:extLst>
          </p:cNvPr>
          <p:cNvGrpSpPr/>
          <p:nvPr/>
        </p:nvGrpSpPr>
        <p:grpSpPr>
          <a:xfrm>
            <a:off x="5564376" y="1219341"/>
            <a:ext cx="1662021" cy="2620782"/>
            <a:chOff x="5488176" y="876441"/>
            <a:chExt cx="1662021" cy="2620782"/>
          </a:xfrm>
        </p:grpSpPr>
        <p:sp>
          <p:nvSpPr>
            <p:cNvPr id="34" name="object 2">
              <a:extLst>
                <a:ext uri="{FF2B5EF4-FFF2-40B4-BE49-F238E27FC236}">
                  <a16:creationId xmlns:a16="http://schemas.microsoft.com/office/drawing/2014/main" id="{315D142D-BEC8-C551-02E3-0D8BE82A4F34}"/>
                </a:ext>
              </a:extLst>
            </p:cNvPr>
            <p:cNvSpPr txBox="1"/>
            <p:nvPr/>
          </p:nvSpPr>
          <p:spPr>
            <a:xfrm>
              <a:off x="5522847" y="2870944"/>
              <a:ext cx="1627350" cy="573234"/>
            </a:xfrm>
            <a:prstGeom prst="rect">
              <a:avLst/>
            </a:prstGeom>
            <a:noFill/>
          </p:spPr>
          <p:txBody>
            <a:bodyPr vert="horz" wrap="square" lIns="0" tIns="100330" rIns="0" bIns="0" rtlCol="0">
              <a:spAutoFit/>
            </a:bodyPr>
            <a:lstStyle/>
            <a:p>
              <a:pPr marL="12700">
                <a:lnSpc>
                  <a:spcPct val="100000"/>
                </a:lnSpc>
                <a:spcBef>
                  <a:spcPts val="790"/>
                </a:spcBef>
              </a:pPr>
              <a:r>
                <a:rPr sz="800" b="1" dirty="0" err="1">
                  <a:solidFill>
                    <a:srgbClr val="221714"/>
                  </a:solidFill>
                  <a:latin typeface="Yu Gothic"/>
                  <a:cs typeface="Yu Gothic"/>
                </a:rPr>
                <a:t>広告タイトル</a:t>
              </a:r>
              <a:r>
                <a:rPr sz="800" b="1" dirty="0">
                  <a:solidFill>
                    <a:srgbClr val="221714"/>
                  </a:solidFill>
                  <a:latin typeface="Yu Gothic"/>
                  <a:cs typeface="Yu Gothic"/>
                </a:rPr>
                <a:t>（</a:t>
              </a:r>
              <a:r>
                <a:rPr lang="ja-JP" altLang="en-US" sz="800" b="1" dirty="0">
                  <a:solidFill>
                    <a:srgbClr val="221714"/>
                  </a:solidFill>
                  <a:latin typeface="Yu Gothic"/>
                  <a:cs typeface="Yu Gothic"/>
                </a:rPr>
                <a:t>半角</a:t>
              </a:r>
              <a:r>
                <a:rPr lang="en-US" altLang="ja-JP" sz="800" b="1" dirty="0">
                  <a:solidFill>
                    <a:srgbClr val="221714"/>
                  </a:solidFill>
                  <a:latin typeface="Yu Gothic"/>
                  <a:cs typeface="Yu Gothic"/>
                </a:rPr>
                <a:t>30</a:t>
              </a:r>
              <a:r>
                <a:rPr sz="800" b="1" dirty="0">
                  <a:solidFill>
                    <a:srgbClr val="221714"/>
                  </a:solidFill>
                  <a:latin typeface="Yu Gothic"/>
                  <a:cs typeface="Yu Gothic"/>
                </a:rPr>
                <a:t>文字以内） </a:t>
              </a:r>
              <a:endParaRPr lang="en-US" sz="800" b="1" dirty="0">
                <a:latin typeface="Yu Gothic"/>
                <a:cs typeface="Yu Gothic"/>
              </a:endParaRPr>
            </a:p>
            <a:p>
              <a:pPr marL="12700">
                <a:lnSpc>
                  <a:spcPct val="100000"/>
                </a:lnSpc>
                <a:spcBef>
                  <a:spcPts val="790"/>
                </a:spcBef>
              </a:pPr>
              <a:r>
                <a:rPr lang="ja-JP" altLang="en-US" sz="800" dirty="0">
                  <a:solidFill>
                    <a:srgbClr val="221714"/>
                  </a:solidFill>
                  <a:latin typeface="Yu Gothic"/>
                  <a:cs typeface="Yu Gothic"/>
                </a:rPr>
                <a:t>説明文</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90</a:t>
              </a:r>
              <a:r>
                <a:rPr sz="800" dirty="0">
                  <a:solidFill>
                    <a:srgbClr val="221714"/>
                  </a:solidFill>
                  <a:latin typeface="Yu Gothic"/>
                  <a:cs typeface="Yu Gothic"/>
                </a:rPr>
                <a:t>文字以内）</a:t>
              </a:r>
              <a:br>
                <a:rPr lang="en-US" sz="800" dirty="0">
                  <a:solidFill>
                    <a:srgbClr val="221714"/>
                  </a:solidFill>
                  <a:latin typeface="Yu Gothic"/>
                  <a:cs typeface="Yu Gothic"/>
                </a:rPr>
              </a:br>
              <a:r>
                <a:rPr sz="800" dirty="0" err="1">
                  <a:solidFill>
                    <a:srgbClr val="221714"/>
                  </a:solidFill>
                  <a:latin typeface="Yu Gothic"/>
                  <a:cs typeface="Yu Gothic"/>
                </a:rPr>
                <a:t>広告主</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25</a:t>
              </a:r>
              <a:r>
                <a:rPr sz="800" dirty="0">
                  <a:solidFill>
                    <a:srgbClr val="221714"/>
                  </a:solidFill>
                  <a:latin typeface="Yu Gothic"/>
                  <a:cs typeface="Yu Gothic"/>
                </a:rPr>
                <a:t>文字以内）</a:t>
              </a:r>
              <a:endParaRPr sz="800" dirty="0">
                <a:latin typeface="Yu Gothic"/>
                <a:cs typeface="Yu Gothic"/>
              </a:endParaRPr>
            </a:p>
          </p:txBody>
        </p:sp>
        <p:sp>
          <p:nvSpPr>
            <p:cNvPr id="35" name="正方形/長方形 34">
              <a:extLst>
                <a:ext uri="{FF2B5EF4-FFF2-40B4-BE49-F238E27FC236}">
                  <a16:creationId xmlns:a16="http://schemas.microsoft.com/office/drawing/2014/main" id="{CEFEB7A0-93D0-FC50-F87F-98B70170870D}"/>
                </a:ext>
              </a:extLst>
            </p:cNvPr>
            <p:cNvSpPr/>
            <p:nvPr/>
          </p:nvSpPr>
          <p:spPr>
            <a:xfrm>
              <a:off x="5488176" y="885825"/>
              <a:ext cx="1447736" cy="2611398"/>
            </a:xfrm>
            <a:prstGeom prst="rect">
              <a:avLst/>
            </a:prstGeom>
            <a:noFill/>
            <a:ln w="127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37" name="図 36" descr="建物の前の家&#10;&#10;AI によって生成されたコンテンツは間違っている可能性があります。">
              <a:extLst>
                <a:ext uri="{FF2B5EF4-FFF2-40B4-BE49-F238E27FC236}">
                  <a16:creationId xmlns:a16="http://schemas.microsoft.com/office/drawing/2014/main" id="{B33C07B8-4C64-B562-52B7-0AB46D6D0C8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95912" y="876441"/>
              <a:ext cx="1440000" cy="1440000"/>
            </a:xfrm>
            <a:prstGeom prst="rect">
              <a:avLst/>
            </a:prstGeom>
          </p:spPr>
        </p:pic>
        <p:pic>
          <p:nvPicPr>
            <p:cNvPr id="38" name="図 37" descr="建物の前の家&#10;&#10;AI によって生成されたコンテンツは間違っている可能性があります。">
              <a:extLst>
                <a:ext uri="{FF2B5EF4-FFF2-40B4-BE49-F238E27FC236}">
                  <a16:creationId xmlns:a16="http://schemas.microsoft.com/office/drawing/2014/main" id="{6BDDA6FD-F1D1-DC75-9B3E-1A23F003FBE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92638" y="2382687"/>
              <a:ext cx="396000" cy="396000"/>
            </a:xfrm>
            <a:prstGeom prst="rect">
              <a:avLst/>
            </a:prstGeom>
          </p:spPr>
        </p:pic>
      </p:grpSp>
      <p:sp>
        <p:nvSpPr>
          <p:cNvPr id="41" name="テキスト ボックス 40">
            <a:extLst>
              <a:ext uri="{FF2B5EF4-FFF2-40B4-BE49-F238E27FC236}">
                <a16:creationId xmlns:a16="http://schemas.microsoft.com/office/drawing/2014/main" id="{E5575211-1FC3-2081-B313-227917567F0A}"/>
              </a:ext>
            </a:extLst>
          </p:cNvPr>
          <p:cNvSpPr txBox="1"/>
          <p:nvPr/>
        </p:nvSpPr>
        <p:spPr>
          <a:xfrm>
            <a:off x="742083" y="952861"/>
            <a:ext cx="1832968" cy="246221"/>
          </a:xfrm>
          <a:prstGeom prst="rect">
            <a:avLst/>
          </a:prstGeom>
          <a:noFill/>
        </p:spPr>
        <p:txBody>
          <a:bodyPr wrap="square" rtlCol="0">
            <a:spAutoFit/>
          </a:bodyPr>
          <a:lstStyle/>
          <a:p>
            <a:r>
              <a:rPr lang="ja-JP" altLang="en-US" sz="1000" b="1" spc="-35" dirty="0">
                <a:solidFill>
                  <a:srgbClr val="221714"/>
                </a:solidFill>
                <a:latin typeface="Meiryo UI" panose="020B0604030504040204" pitchFamily="50" charset="-128"/>
                <a:ea typeface="Meiryo UI" panose="020B0604030504040204" pitchFamily="50" charset="-128"/>
                <a:cs typeface="Yu Gothic"/>
              </a:rPr>
              <a:t>＞バナー</a:t>
            </a:r>
            <a:endParaRPr lang="ja-JP" altLang="en-US" sz="1000" b="1" dirty="0">
              <a:latin typeface="Meiryo UI" panose="020B0604030504040204" pitchFamily="50" charset="-128"/>
              <a:ea typeface="Meiryo UI" panose="020B0604030504040204" pitchFamily="50" charset="-128"/>
              <a:cs typeface="Yu Gothic"/>
            </a:endParaRPr>
          </a:p>
        </p:txBody>
      </p:sp>
      <p:sp>
        <p:nvSpPr>
          <p:cNvPr id="42" name="テキスト ボックス 41">
            <a:extLst>
              <a:ext uri="{FF2B5EF4-FFF2-40B4-BE49-F238E27FC236}">
                <a16:creationId xmlns:a16="http://schemas.microsoft.com/office/drawing/2014/main" id="{64557587-FD03-C91A-F87F-24256E3BEF35}"/>
              </a:ext>
            </a:extLst>
          </p:cNvPr>
          <p:cNvSpPr txBox="1"/>
          <p:nvPr/>
        </p:nvSpPr>
        <p:spPr>
          <a:xfrm>
            <a:off x="5477606" y="949013"/>
            <a:ext cx="2451226" cy="253916"/>
          </a:xfrm>
          <a:prstGeom prst="rect">
            <a:avLst/>
          </a:prstGeom>
          <a:noFill/>
        </p:spPr>
        <p:txBody>
          <a:bodyPr wrap="square" rtlCol="0">
            <a:spAutoFit/>
          </a:bodyPr>
          <a:lstStyle/>
          <a:p>
            <a:r>
              <a:rPr lang="ja-JP" altLang="en-US" sz="1000" b="1" spc="-35" dirty="0">
                <a:solidFill>
                  <a:srgbClr val="221714"/>
                </a:solidFill>
                <a:latin typeface="Meiryo UI" panose="020B0604030504040204" pitchFamily="50" charset="-128"/>
                <a:ea typeface="Meiryo UI" panose="020B0604030504040204" pitchFamily="50" charset="-128"/>
                <a:cs typeface="Yu Gothic"/>
              </a:rPr>
              <a:t>＞レスポンシブ（インフィード）ロゴなし</a:t>
            </a:r>
            <a:endParaRPr lang="ja-JP" altLang="en-US" sz="1000" b="1" dirty="0">
              <a:latin typeface="Meiryo UI" panose="020B0604030504040204" pitchFamily="50" charset="-128"/>
              <a:ea typeface="Meiryo UI" panose="020B0604030504040204" pitchFamily="50" charset="-128"/>
              <a:cs typeface="Yu Gothic"/>
            </a:endParaRPr>
          </a:p>
        </p:txBody>
      </p:sp>
      <p:sp>
        <p:nvSpPr>
          <p:cNvPr id="43" name="テキスト ボックス 42">
            <a:extLst>
              <a:ext uri="{FF2B5EF4-FFF2-40B4-BE49-F238E27FC236}">
                <a16:creationId xmlns:a16="http://schemas.microsoft.com/office/drawing/2014/main" id="{49735836-C3CB-A1DE-7270-533D2765E6AB}"/>
              </a:ext>
            </a:extLst>
          </p:cNvPr>
          <p:cNvSpPr txBox="1"/>
          <p:nvPr/>
        </p:nvSpPr>
        <p:spPr>
          <a:xfrm>
            <a:off x="7707187" y="949013"/>
            <a:ext cx="2451226" cy="253916"/>
          </a:xfrm>
          <a:prstGeom prst="rect">
            <a:avLst/>
          </a:prstGeom>
          <a:noFill/>
        </p:spPr>
        <p:txBody>
          <a:bodyPr wrap="square" rtlCol="0">
            <a:spAutoFit/>
          </a:bodyPr>
          <a:lstStyle/>
          <a:p>
            <a:r>
              <a:rPr lang="ja-JP" altLang="en-US" sz="1000" b="1" spc="-35" dirty="0">
                <a:solidFill>
                  <a:srgbClr val="221714"/>
                </a:solidFill>
                <a:latin typeface="Meiryo UI" panose="020B0604030504040204" pitchFamily="50" charset="-128"/>
                <a:ea typeface="Meiryo UI" panose="020B0604030504040204" pitchFamily="50" charset="-128"/>
                <a:cs typeface="Yu Gothic"/>
              </a:rPr>
              <a:t>＞レスポンシブ（インフィード）ロゴあり</a:t>
            </a:r>
            <a:endParaRPr lang="ja-JP" altLang="en-US" sz="1000" b="1" dirty="0">
              <a:latin typeface="Meiryo UI" panose="020B0604030504040204" pitchFamily="50" charset="-128"/>
              <a:ea typeface="Meiryo UI" panose="020B0604030504040204" pitchFamily="50" charset="-128"/>
              <a:cs typeface="Yu Gothic"/>
            </a:endParaRPr>
          </a:p>
        </p:txBody>
      </p:sp>
    </p:spTree>
    <p:extLst>
      <p:ext uri="{BB962C8B-B14F-4D97-AF65-F5344CB8AC3E}">
        <p14:creationId xmlns:p14="http://schemas.microsoft.com/office/powerpoint/2010/main" val="3711278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タイトル 1">
            <a:extLst>
              <a:ext uri="{FF2B5EF4-FFF2-40B4-BE49-F238E27FC236}">
                <a16:creationId xmlns:a16="http://schemas.microsoft.com/office/drawing/2014/main" id="{DB779DB2-4E83-46E6-AA45-52A25F9467E3}"/>
              </a:ext>
            </a:extLst>
          </p:cNvPr>
          <p:cNvSpPr>
            <a:spLocks noGrp="1" noChangeArrowheads="1"/>
          </p:cNvSpPr>
          <p:nvPr>
            <p:ph type="title"/>
          </p:nvPr>
        </p:nvSpPr>
        <p:spPr bwMode="auto">
          <a:xfrm>
            <a:off x="411163" y="277813"/>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スケジュール</a:t>
            </a:r>
          </a:p>
        </p:txBody>
      </p:sp>
      <p:grpSp>
        <p:nvGrpSpPr>
          <p:cNvPr id="6" name="グループ化 5">
            <a:extLst>
              <a:ext uri="{FF2B5EF4-FFF2-40B4-BE49-F238E27FC236}">
                <a16:creationId xmlns:a16="http://schemas.microsoft.com/office/drawing/2014/main" id="{7565592E-AEF0-2186-8CB5-7AE509306D44}"/>
              </a:ext>
            </a:extLst>
          </p:cNvPr>
          <p:cNvGrpSpPr/>
          <p:nvPr/>
        </p:nvGrpSpPr>
        <p:grpSpPr>
          <a:xfrm>
            <a:off x="1276509" y="1722324"/>
            <a:ext cx="7668542" cy="1050542"/>
            <a:chOff x="1276509" y="1722324"/>
            <a:chExt cx="7668542" cy="1050542"/>
          </a:xfrm>
        </p:grpSpPr>
        <p:sp>
          <p:nvSpPr>
            <p:cNvPr id="8" name="object 3">
              <a:extLst>
                <a:ext uri="{FF2B5EF4-FFF2-40B4-BE49-F238E27FC236}">
                  <a16:creationId xmlns:a16="http://schemas.microsoft.com/office/drawing/2014/main" id="{34D9B95D-2F4F-D640-E56C-9920C89BE463}"/>
                </a:ext>
              </a:extLst>
            </p:cNvPr>
            <p:cNvSpPr/>
            <p:nvPr/>
          </p:nvSpPr>
          <p:spPr>
            <a:xfrm>
              <a:off x="4498497" y="1722326"/>
              <a:ext cx="1530350" cy="504190"/>
            </a:xfrm>
            <a:custGeom>
              <a:avLst/>
              <a:gdLst/>
              <a:ahLst/>
              <a:cxnLst/>
              <a:rect l="l" t="t" r="r" b="b"/>
              <a:pathLst>
                <a:path w="1530350" h="504189">
                  <a:moveTo>
                    <a:pt x="1368005" y="0"/>
                  </a:moveTo>
                  <a:lnTo>
                    <a:pt x="0" y="0"/>
                  </a:lnTo>
                  <a:lnTo>
                    <a:pt x="162001" y="251993"/>
                  </a:lnTo>
                  <a:lnTo>
                    <a:pt x="0" y="503999"/>
                  </a:lnTo>
                  <a:lnTo>
                    <a:pt x="1368005" y="503999"/>
                  </a:lnTo>
                  <a:lnTo>
                    <a:pt x="1530007" y="251993"/>
                  </a:lnTo>
                  <a:lnTo>
                    <a:pt x="1368005" y="0"/>
                  </a:lnTo>
                  <a:close/>
                </a:path>
              </a:pathLst>
            </a:custGeom>
            <a:solidFill>
              <a:srgbClr val="BEDCE3"/>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pic>
          <p:nvPicPr>
            <p:cNvPr id="26" name="object 4">
              <a:extLst>
                <a:ext uri="{FF2B5EF4-FFF2-40B4-BE49-F238E27FC236}">
                  <a16:creationId xmlns:a16="http://schemas.microsoft.com/office/drawing/2014/main" id="{DA6DD850-3B54-AEE8-1762-DC9757AB32BA}"/>
                </a:ext>
              </a:extLst>
            </p:cNvPr>
            <p:cNvPicPr/>
            <p:nvPr/>
          </p:nvPicPr>
          <p:blipFill>
            <a:blip r:embed="rId3" cstate="email">
              <a:extLst>
                <a:ext uri="{28A0092B-C50C-407E-A947-70E740481C1C}">
                  <a14:useLocalDpi xmlns:a14="http://schemas.microsoft.com/office/drawing/2010/main"/>
                </a:ext>
              </a:extLst>
            </a:blip>
            <a:stretch>
              <a:fillRect/>
            </a:stretch>
          </p:blipFill>
          <p:spPr>
            <a:xfrm>
              <a:off x="1276509" y="1722324"/>
              <a:ext cx="863993" cy="503999"/>
            </a:xfrm>
            <a:prstGeom prst="rect">
              <a:avLst/>
            </a:prstGeom>
          </p:spPr>
        </p:pic>
        <p:sp>
          <p:nvSpPr>
            <p:cNvPr id="33" name="object 8">
              <a:extLst>
                <a:ext uri="{FF2B5EF4-FFF2-40B4-BE49-F238E27FC236}">
                  <a16:creationId xmlns:a16="http://schemas.microsoft.com/office/drawing/2014/main" id="{7B87C033-33A3-DB16-B5BB-964494E597AC}"/>
                </a:ext>
              </a:extLst>
            </p:cNvPr>
            <p:cNvSpPr txBox="1"/>
            <p:nvPr/>
          </p:nvSpPr>
          <p:spPr>
            <a:xfrm>
              <a:off x="1564535" y="1871085"/>
              <a:ext cx="345440" cy="206477"/>
            </a:xfrm>
            <a:prstGeom prst="rect">
              <a:avLst/>
            </a:prstGeom>
          </p:spPr>
          <p:txBody>
            <a:bodyPr vert="horz" wrap="square" lIns="0" tIns="21600" rIns="0" bIns="0" rtlCol="0">
              <a:spAutoFit/>
            </a:bodyPr>
            <a:lstStyle/>
            <a:p>
              <a:pPr marL="12700">
                <a:lnSpc>
                  <a:spcPct val="100000"/>
                </a:lnSpc>
                <a:spcBef>
                  <a:spcPts val="100"/>
                </a:spcBef>
              </a:pPr>
              <a:r>
                <a:rPr sz="1200" b="1" spc="35" dirty="0">
                  <a:solidFill>
                    <a:srgbClr val="FFFFFF"/>
                  </a:solidFill>
                  <a:latin typeface="Meiryo UI" panose="020B0604030504040204" pitchFamily="50" charset="-128"/>
                  <a:ea typeface="Meiryo UI" panose="020B0604030504040204" pitchFamily="50" charset="-128"/>
                  <a:cs typeface="Yu Gothic"/>
                </a:rPr>
                <a:t>貴社</a:t>
              </a:r>
              <a:endParaRPr sz="1200">
                <a:latin typeface="Meiryo UI" panose="020B0604030504040204" pitchFamily="50" charset="-128"/>
                <a:ea typeface="Meiryo UI" panose="020B0604030504040204" pitchFamily="50" charset="-128"/>
                <a:cs typeface="Yu Gothic"/>
              </a:endParaRPr>
            </a:p>
          </p:txBody>
        </p:sp>
        <p:sp>
          <p:nvSpPr>
            <p:cNvPr id="34" name="object 9">
              <a:extLst>
                <a:ext uri="{FF2B5EF4-FFF2-40B4-BE49-F238E27FC236}">
                  <a16:creationId xmlns:a16="http://schemas.microsoft.com/office/drawing/2014/main" id="{7C65F50E-842D-C920-7606-FADF87C4D878}"/>
                </a:ext>
              </a:extLst>
            </p:cNvPr>
            <p:cNvSpPr/>
            <p:nvPr/>
          </p:nvSpPr>
          <p:spPr>
            <a:xfrm>
              <a:off x="2014501" y="172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BEDCE3"/>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35" name="object 10">
              <a:extLst>
                <a:ext uri="{FF2B5EF4-FFF2-40B4-BE49-F238E27FC236}">
                  <a16:creationId xmlns:a16="http://schemas.microsoft.com/office/drawing/2014/main" id="{B2DDA142-CB1D-C81B-0099-97E1C8B1B055}"/>
                </a:ext>
              </a:extLst>
            </p:cNvPr>
            <p:cNvSpPr txBox="1"/>
            <p:nvPr/>
          </p:nvSpPr>
          <p:spPr>
            <a:xfrm>
              <a:off x="2288198" y="1895953"/>
              <a:ext cx="620395" cy="151323"/>
            </a:xfrm>
            <a:prstGeom prst="rect">
              <a:avLst/>
            </a:prstGeom>
          </p:spPr>
          <p:txBody>
            <a:bodyPr vert="horz" wrap="square" lIns="0" tIns="12700" rIns="0" bIns="0" rtlCol="0">
              <a:spAutoFit/>
            </a:bodyPr>
            <a:lstStyle/>
            <a:p>
              <a:pPr marL="12700">
                <a:lnSpc>
                  <a:spcPct val="100000"/>
                </a:lnSpc>
                <a:spcBef>
                  <a:spcPts val="100"/>
                </a:spcBef>
              </a:pPr>
              <a:r>
                <a:rPr sz="900" b="1" spc="-10" dirty="0">
                  <a:solidFill>
                    <a:srgbClr val="231F20"/>
                  </a:solidFill>
                  <a:latin typeface="Meiryo UI" panose="020B0604030504040204" pitchFamily="50" charset="-128"/>
                  <a:ea typeface="Meiryo UI" panose="020B0604030504040204" pitchFamily="50" charset="-128"/>
                  <a:cs typeface="Yu Gothic"/>
                </a:rPr>
                <a:t>配信申込み</a:t>
              </a:r>
              <a:endParaRPr sz="900">
                <a:latin typeface="Meiryo UI" panose="020B0604030504040204" pitchFamily="50" charset="-128"/>
                <a:ea typeface="Meiryo UI" panose="020B0604030504040204" pitchFamily="50" charset="-128"/>
                <a:cs typeface="Yu Gothic"/>
              </a:endParaRPr>
            </a:p>
          </p:txBody>
        </p:sp>
        <p:sp>
          <p:nvSpPr>
            <p:cNvPr id="36" name="object 11">
              <a:extLst>
                <a:ext uri="{FF2B5EF4-FFF2-40B4-BE49-F238E27FC236}">
                  <a16:creationId xmlns:a16="http://schemas.microsoft.com/office/drawing/2014/main" id="{940EBF62-5E45-0499-6D03-15FBD3223C32}"/>
                </a:ext>
              </a:extLst>
            </p:cNvPr>
            <p:cNvSpPr txBox="1"/>
            <p:nvPr/>
          </p:nvSpPr>
          <p:spPr>
            <a:xfrm>
              <a:off x="5115066" y="1895953"/>
              <a:ext cx="254000" cy="151323"/>
            </a:xfrm>
            <a:prstGeom prst="rect">
              <a:avLst/>
            </a:prstGeom>
          </p:spPr>
          <p:txBody>
            <a:bodyPr vert="horz" wrap="square" lIns="0" tIns="12700" rIns="0" bIns="0" rtlCol="0">
              <a:spAutoFit/>
            </a:bodyPr>
            <a:lstStyle/>
            <a:p>
              <a:pPr marL="12700">
                <a:lnSpc>
                  <a:spcPct val="100000"/>
                </a:lnSpc>
                <a:spcBef>
                  <a:spcPts val="100"/>
                </a:spcBef>
              </a:pPr>
              <a:r>
                <a:rPr sz="900" b="1" spc="-25" dirty="0">
                  <a:solidFill>
                    <a:srgbClr val="231F20"/>
                  </a:solidFill>
                  <a:latin typeface="Meiryo UI" panose="020B0604030504040204" pitchFamily="50" charset="-128"/>
                  <a:ea typeface="Meiryo UI" panose="020B0604030504040204" pitchFamily="50" charset="-128"/>
                  <a:cs typeface="Yu Gothic"/>
                </a:rPr>
                <a:t>入稿</a:t>
              </a:r>
              <a:endParaRPr sz="900">
                <a:latin typeface="Meiryo UI" panose="020B0604030504040204" pitchFamily="50" charset="-128"/>
                <a:ea typeface="Meiryo UI" panose="020B0604030504040204" pitchFamily="50" charset="-128"/>
                <a:cs typeface="Yu Gothic"/>
              </a:endParaRPr>
            </a:p>
          </p:txBody>
        </p:sp>
        <p:grpSp>
          <p:nvGrpSpPr>
            <p:cNvPr id="37" name="object 12">
              <a:extLst>
                <a:ext uri="{FF2B5EF4-FFF2-40B4-BE49-F238E27FC236}">
                  <a16:creationId xmlns:a16="http://schemas.microsoft.com/office/drawing/2014/main" id="{860EFF5F-0946-2910-289B-9B36EE99E6BF}"/>
                </a:ext>
              </a:extLst>
            </p:cNvPr>
            <p:cNvGrpSpPr/>
            <p:nvPr/>
          </p:nvGrpSpPr>
          <p:grpSpPr>
            <a:xfrm>
              <a:off x="2242148" y="2255976"/>
              <a:ext cx="876935" cy="516890"/>
              <a:chOff x="2511089" y="2491014"/>
              <a:chExt cx="876935" cy="516890"/>
            </a:xfrm>
          </p:grpSpPr>
          <p:pic>
            <p:nvPicPr>
              <p:cNvPr id="55" name="object 13">
                <a:extLst>
                  <a:ext uri="{FF2B5EF4-FFF2-40B4-BE49-F238E27FC236}">
                    <a16:creationId xmlns:a16="http://schemas.microsoft.com/office/drawing/2014/main" id="{B922C6C9-42F4-BE97-0585-969E68DEF9D2}"/>
                  </a:ext>
                </a:extLst>
              </p:cNvPr>
              <p:cNvPicPr/>
              <p:nvPr/>
            </p:nvPicPr>
            <p:blipFill>
              <a:blip r:embed="rId4" cstate="email">
                <a:extLst>
                  <a:ext uri="{28A0092B-C50C-407E-A947-70E740481C1C}">
                    <a14:useLocalDpi xmlns:a14="http://schemas.microsoft.com/office/drawing/2010/main"/>
                  </a:ext>
                </a:extLst>
              </a:blip>
              <a:stretch>
                <a:fillRect/>
              </a:stretch>
            </p:blipFill>
            <p:spPr>
              <a:xfrm>
                <a:off x="2517444" y="2497366"/>
                <a:ext cx="863993" cy="503999"/>
              </a:xfrm>
              <a:prstGeom prst="rect">
                <a:avLst/>
              </a:prstGeom>
            </p:spPr>
          </p:pic>
          <p:sp>
            <p:nvSpPr>
              <p:cNvPr id="56" name="object 14">
                <a:extLst>
                  <a:ext uri="{FF2B5EF4-FFF2-40B4-BE49-F238E27FC236}">
                    <a16:creationId xmlns:a16="http://schemas.microsoft.com/office/drawing/2014/main" id="{8617F50E-079A-375D-38FB-67DBF406BBE6}"/>
                  </a:ext>
                </a:extLst>
              </p:cNvPr>
              <p:cNvSpPr/>
              <p:nvPr/>
            </p:nvSpPr>
            <p:spPr>
              <a:xfrm>
                <a:off x="2517439" y="2497364"/>
                <a:ext cx="864235" cy="504190"/>
              </a:xfrm>
              <a:custGeom>
                <a:avLst/>
                <a:gdLst/>
                <a:ahLst/>
                <a:cxnLst/>
                <a:rect l="l" t="t" r="r" b="b"/>
                <a:pathLst>
                  <a:path w="864235" h="504189">
                    <a:moveTo>
                      <a:pt x="702005" y="503999"/>
                    </a:moveTo>
                    <a:lnTo>
                      <a:pt x="0" y="503999"/>
                    </a:lnTo>
                    <a:lnTo>
                      <a:pt x="162001" y="251993"/>
                    </a:lnTo>
                    <a:lnTo>
                      <a:pt x="0" y="0"/>
                    </a:lnTo>
                    <a:lnTo>
                      <a:pt x="702005" y="0"/>
                    </a:lnTo>
                    <a:lnTo>
                      <a:pt x="864006" y="251993"/>
                    </a:lnTo>
                    <a:lnTo>
                      <a:pt x="702005" y="503999"/>
                    </a:lnTo>
                    <a:close/>
                  </a:path>
                </a:pathLst>
              </a:custGeom>
              <a:ln w="12700">
                <a:solidFill>
                  <a:srgbClr val="F6F6F9"/>
                </a:solidFill>
              </a:ln>
            </p:spPr>
            <p:txBody>
              <a:bodyPr wrap="square" lIns="0" tIns="0" rIns="0" bIns="0" rtlCol="0"/>
              <a:lstStyle/>
              <a:p>
                <a:endParaRPr>
                  <a:latin typeface="Meiryo UI" panose="020B0604030504040204" pitchFamily="50" charset="-128"/>
                  <a:ea typeface="Meiryo UI" panose="020B0604030504040204" pitchFamily="50" charset="-128"/>
                </a:endParaRPr>
              </a:p>
            </p:txBody>
          </p:sp>
        </p:grpSp>
        <p:sp>
          <p:nvSpPr>
            <p:cNvPr id="38" name="object 15">
              <a:extLst>
                <a:ext uri="{FF2B5EF4-FFF2-40B4-BE49-F238E27FC236}">
                  <a16:creationId xmlns:a16="http://schemas.microsoft.com/office/drawing/2014/main" id="{1964FFD5-9929-63CB-AFDF-138DC7E7220D}"/>
                </a:ext>
              </a:extLst>
            </p:cNvPr>
            <p:cNvSpPr txBox="1"/>
            <p:nvPr/>
          </p:nvSpPr>
          <p:spPr>
            <a:xfrm>
              <a:off x="2536537" y="2411183"/>
              <a:ext cx="345440" cy="206477"/>
            </a:xfrm>
            <a:prstGeom prst="rect">
              <a:avLst/>
            </a:prstGeom>
          </p:spPr>
          <p:txBody>
            <a:bodyPr vert="horz" wrap="square" lIns="0" tIns="21600" rIns="0" bIns="0" rtlCol="0">
              <a:spAutoFit/>
            </a:bodyPr>
            <a:lstStyle/>
            <a:p>
              <a:pPr marL="12700">
                <a:lnSpc>
                  <a:spcPct val="100000"/>
                </a:lnSpc>
                <a:spcBef>
                  <a:spcPts val="100"/>
                </a:spcBef>
              </a:pPr>
              <a:r>
                <a:rPr sz="1200" b="1" spc="35" dirty="0">
                  <a:solidFill>
                    <a:srgbClr val="FFFFFF"/>
                  </a:solidFill>
                  <a:latin typeface="Meiryo UI" panose="020B0604030504040204" pitchFamily="50" charset="-128"/>
                  <a:ea typeface="Meiryo UI" panose="020B0604030504040204" pitchFamily="50" charset="-128"/>
                  <a:cs typeface="Yu Gothic"/>
                </a:rPr>
                <a:t>弊社</a:t>
              </a:r>
              <a:endParaRPr sz="1200">
                <a:latin typeface="Meiryo UI" panose="020B0604030504040204" pitchFamily="50" charset="-128"/>
                <a:ea typeface="Meiryo UI" panose="020B0604030504040204" pitchFamily="50" charset="-128"/>
                <a:cs typeface="Yu Gothic"/>
              </a:endParaRPr>
            </a:p>
          </p:txBody>
        </p:sp>
        <p:sp>
          <p:nvSpPr>
            <p:cNvPr id="39" name="object 16">
              <a:extLst>
                <a:ext uri="{FF2B5EF4-FFF2-40B4-BE49-F238E27FC236}">
                  <a16:creationId xmlns:a16="http://schemas.microsoft.com/office/drawing/2014/main" id="{929C86B8-9302-2D43-AB7E-A70FF722CB45}"/>
                </a:ext>
              </a:extLst>
            </p:cNvPr>
            <p:cNvSpPr/>
            <p:nvPr/>
          </p:nvSpPr>
          <p:spPr>
            <a:xfrm>
              <a:off x="2986500"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40" name="object 17">
              <a:extLst>
                <a:ext uri="{FF2B5EF4-FFF2-40B4-BE49-F238E27FC236}">
                  <a16:creationId xmlns:a16="http://schemas.microsoft.com/office/drawing/2014/main" id="{DED7319C-417F-0AED-316F-4913927EB74A}"/>
                </a:ext>
              </a:extLst>
            </p:cNvPr>
            <p:cNvSpPr txBox="1"/>
            <p:nvPr/>
          </p:nvSpPr>
          <p:spPr>
            <a:xfrm>
              <a:off x="3319645" y="2435950"/>
              <a:ext cx="505459" cy="151323"/>
            </a:xfrm>
            <a:prstGeom prst="rect">
              <a:avLst/>
            </a:prstGeom>
          </p:spPr>
          <p:txBody>
            <a:bodyPr vert="horz" wrap="square" lIns="0" tIns="12700" rIns="0" bIns="0" rtlCol="0">
              <a:spAutoFit/>
            </a:bodyPr>
            <a:lstStyle/>
            <a:p>
              <a:pPr marL="12700">
                <a:lnSpc>
                  <a:spcPct val="100000"/>
                </a:lnSpc>
                <a:spcBef>
                  <a:spcPts val="100"/>
                </a:spcBef>
              </a:pPr>
              <a:r>
                <a:rPr sz="900" b="1" spc="-15" dirty="0">
                  <a:solidFill>
                    <a:srgbClr val="231F20"/>
                  </a:solidFill>
                  <a:latin typeface="Meiryo UI" panose="020B0604030504040204" pitchFamily="50" charset="-128"/>
                  <a:ea typeface="Meiryo UI" panose="020B0604030504040204" pitchFamily="50" charset="-128"/>
                  <a:cs typeface="Yu Gothic"/>
                </a:rPr>
                <a:t>申込受領</a:t>
              </a:r>
              <a:endParaRPr sz="900" dirty="0">
                <a:latin typeface="Meiryo UI" panose="020B0604030504040204" pitchFamily="50" charset="-128"/>
                <a:ea typeface="Meiryo UI" panose="020B0604030504040204" pitchFamily="50" charset="-128"/>
                <a:cs typeface="Yu Gothic"/>
              </a:endParaRPr>
            </a:p>
          </p:txBody>
        </p:sp>
        <p:sp>
          <p:nvSpPr>
            <p:cNvPr id="41" name="object 18">
              <a:extLst>
                <a:ext uri="{FF2B5EF4-FFF2-40B4-BE49-F238E27FC236}">
                  <a16:creationId xmlns:a16="http://schemas.microsoft.com/office/drawing/2014/main" id="{68C6DF8B-85DF-1246-068B-24B4C0F38CB7}"/>
                </a:ext>
              </a:extLst>
            </p:cNvPr>
            <p:cNvSpPr/>
            <p:nvPr/>
          </p:nvSpPr>
          <p:spPr>
            <a:xfrm>
              <a:off x="3958501"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42" name="object 19">
              <a:extLst>
                <a:ext uri="{FF2B5EF4-FFF2-40B4-BE49-F238E27FC236}">
                  <a16:creationId xmlns:a16="http://schemas.microsoft.com/office/drawing/2014/main" id="{519E7C32-A4A8-CCA0-B554-3AC7025B705D}"/>
                </a:ext>
              </a:extLst>
            </p:cNvPr>
            <p:cNvSpPr txBox="1"/>
            <p:nvPr/>
          </p:nvSpPr>
          <p:spPr>
            <a:xfrm>
              <a:off x="4097717" y="2375225"/>
              <a:ext cx="814091" cy="302647"/>
            </a:xfrm>
            <a:prstGeom prst="rect">
              <a:avLst/>
            </a:prstGeom>
          </p:spPr>
          <p:txBody>
            <a:bodyPr vert="horz" wrap="square" lIns="0" tIns="12700" rIns="0" bIns="0" rtlCol="0">
              <a:spAutoFit/>
            </a:bodyPr>
            <a:lstStyle/>
            <a:p>
              <a:pPr marL="12700" algn="ctr">
                <a:lnSpc>
                  <a:spcPct val="100000"/>
                </a:lnSpc>
                <a:spcBef>
                  <a:spcPts val="100"/>
                </a:spcBef>
              </a:pPr>
              <a:r>
                <a:rPr lang="ja-JP" altLang="en-US" sz="900" b="1" spc="-40" dirty="0">
                  <a:solidFill>
                    <a:srgbClr val="231F20"/>
                  </a:solidFill>
                  <a:latin typeface="Meiryo UI" panose="020B0604030504040204" pitchFamily="50" charset="-128"/>
                  <a:ea typeface="Meiryo UI" panose="020B0604030504040204" pitchFamily="50" charset="-128"/>
                  <a:cs typeface="Yu Gothic"/>
                </a:rPr>
                <a:t>アカウント開設</a:t>
              </a:r>
            </a:p>
            <a:p>
              <a:pPr marL="12700" algn="ctr">
                <a:lnSpc>
                  <a:spcPct val="100000"/>
                </a:lnSpc>
                <a:spcBef>
                  <a:spcPts val="100"/>
                </a:spcBef>
              </a:pPr>
              <a:r>
                <a:rPr lang="ja-JP" altLang="en-US" sz="900" b="1" spc="-40" dirty="0">
                  <a:solidFill>
                    <a:srgbClr val="231F20"/>
                  </a:solidFill>
                  <a:latin typeface="Meiryo UI" panose="020B0604030504040204" pitchFamily="50" charset="-128"/>
                  <a:ea typeface="Meiryo UI" panose="020B0604030504040204" pitchFamily="50" charset="-128"/>
                  <a:cs typeface="Yu Gothic"/>
                </a:rPr>
                <a:t>タグ発行</a:t>
              </a:r>
              <a:endParaRPr lang="ja-JP" altLang="en-US" sz="900" dirty="0">
                <a:latin typeface="Meiryo UI" panose="020B0604030504040204" pitchFamily="50" charset="-128"/>
                <a:ea typeface="Meiryo UI" panose="020B0604030504040204" pitchFamily="50" charset="-128"/>
                <a:cs typeface="Yu Gothic"/>
              </a:endParaRPr>
            </a:p>
          </p:txBody>
        </p:sp>
        <p:grpSp>
          <p:nvGrpSpPr>
            <p:cNvPr id="43" name="object 20">
              <a:extLst>
                <a:ext uri="{FF2B5EF4-FFF2-40B4-BE49-F238E27FC236}">
                  <a16:creationId xmlns:a16="http://schemas.microsoft.com/office/drawing/2014/main" id="{C697EC8B-5EA7-F56F-5F41-19D2E652E2E5}"/>
                </a:ext>
              </a:extLst>
            </p:cNvPr>
            <p:cNvGrpSpPr/>
            <p:nvPr/>
          </p:nvGrpSpPr>
          <p:grpSpPr>
            <a:xfrm>
              <a:off x="5902500" y="1722326"/>
              <a:ext cx="1098550" cy="1044575"/>
              <a:chOff x="6171441" y="1957364"/>
              <a:chExt cx="1098550" cy="1044575"/>
            </a:xfrm>
          </p:grpSpPr>
          <p:sp>
            <p:nvSpPr>
              <p:cNvPr id="53" name="object 21">
                <a:extLst>
                  <a:ext uri="{FF2B5EF4-FFF2-40B4-BE49-F238E27FC236}">
                    <a16:creationId xmlns:a16="http://schemas.microsoft.com/office/drawing/2014/main" id="{FECB2596-14AB-9FC9-5CD8-5B49F2471884}"/>
                  </a:ext>
                </a:extLst>
              </p:cNvPr>
              <p:cNvSpPr/>
              <p:nvPr/>
            </p:nvSpPr>
            <p:spPr>
              <a:xfrm>
                <a:off x="6171441" y="2497364"/>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54" name="object 22">
                <a:extLst>
                  <a:ext uri="{FF2B5EF4-FFF2-40B4-BE49-F238E27FC236}">
                    <a16:creationId xmlns:a16="http://schemas.microsoft.com/office/drawing/2014/main" id="{F49335DA-BBC9-7FE4-169B-886A479669FC}"/>
                  </a:ext>
                </a:extLst>
              </p:cNvPr>
              <p:cNvSpPr/>
              <p:nvPr/>
            </p:nvSpPr>
            <p:spPr>
              <a:xfrm>
                <a:off x="6171441" y="1957364"/>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BEDCE3"/>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grpSp>
        <p:sp>
          <p:nvSpPr>
            <p:cNvPr id="45" name="object 23">
              <a:extLst>
                <a:ext uri="{FF2B5EF4-FFF2-40B4-BE49-F238E27FC236}">
                  <a16:creationId xmlns:a16="http://schemas.microsoft.com/office/drawing/2014/main" id="{7624334F-A927-548A-9789-08EFF5D5508B}"/>
                </a:ext>
              </a:extLst>
            </p:cNvPr>
            <p:cNvSpPr txBox="1"/>
            <p:nvPr/>
          </p:nvSpPr>
          <p:spPr>
            <a:xfrm>
              <a:off x="6244973" y="1895953"/>
              <a:ext cx="473709" cy="151323"/>
            </a:xfrm>
            <a:prstGeom prst="rect">
              <a:avLst/>
            </a:prstGeom>
          </p:spPr>
          <p:txBody>
            <a:bodyPr vert="horz" wrap="square" lIns="0" tIns="12700" rIns="0" bIns="0" rtlCol="0">
              <a:spAutoFit/>
            </a:bodyPr>
            <a:lstStyle/>
            <a:p>
              <a:pPr marL="12700">
                <a:lnSpc>
                  <a:spcPct val="100000"/>
                </a:lnSpc>
                <a:spcBef>
                  <a:spcPts val="100"/>
                </a:spcBef>
              </a:pPr>
              <a:r>
                <a:rPr sz="900" b="1" spc="-40" dirty="0">
                  <a:solidFill>
                    <a:srgbClr val="231F20"/>
                  </a:solidFill>
                  <a:latin typeface="Meiryo UI" panose="020B0604030504040204" pitchFamily="50" charset="-128"/>
                  <a:ea typeface="Meiryo UI" panose="020B0604030504040204" pitchFamily="50" charset="-128"/>
                  <a:cs typeface="Yu Gothic"/>
                </a:rPr>
                <a:t>タグ設置</a:t>
              </a:r>
              <a:endParaRPr sz="900">
                <a:latin typeface="Meiryo UI" panose="020B0604030504040204" pitchFamily="50" charset="-128"/>
                <a:ea typeface="Meiryo UI" panose="020B0604030504040204" pitchFamily="50" charset="-128"/>
                <a:cs typeface="Yu Gothic"/>
              </a:endParaRPr>
            </a:p>
          </p:txBody>
        </p:sp>
        <p:sp>
          <p:nvSpPr>
            <p:cNvPr id="46" name="object 24">
              <a:extLst>
                <a:ext uri="{FF2B5EF4-FFF2-40B4-BE49-F238E27FC236}">
                  <a16:creationId xmlns:a16="http://schemas.microsoft.com/office/drawing/2014/main" id="{AF721460-1988-804B-B160-A810D0E4A6B5}"/>
                </a:ext>
              </a:extLst>
            </p:cNvPr>
            <p:cNvSpPr txBox="1"/>
            <p:nvPr/>
          </p:nvSpPr>
          <p:spPr>
            <a:xfrm>
              <a:off x="6244173" y="2346180"/>
              <a:ext cx="482600" cy="304827"/>
            </a:xfrm>
            <a:prstGeom prst="rect">
              <a:avLst/>
            </a:prstGeom>
          </p:spPr>
          <p:txBody>
            <a:bodyPr vert="horz" wrap="square" lIns="0" tIns="12700" rIns="0" bIns="0" rtlCol="0">
              <a:spAutoFit/>
            </a:bodyPr>
            <a:lstStyle/>
            <a:p>
              <a:pPr marL="46355" marR="5080" indent="-34290">
                <a:lnSpc>
                  <a:spcPct val="111100"/>
                </a:lnSpc>
                <a:spcBef>
                  <a:spcPts val="100"/>
                </a:spcBef>
              </a:pPr>
              <a:r>
                <a:rPr sz="900" b="1" spc="-15" dirty="0">
                  <a:solidFill>
                    <a:srgbClr val="231F20"/>
                  </a:solidFill>
                  <a:latin typeface="Meiryo UI" panose="020B0604030504040204" pitchFamily="50" charset="-128"/>
                  <a:ea typeface="Meiryo UI" panose="020B0604030504040204" pitchFamily="50" charset="-128"/>
                  <a:cs typeface="Yu Gothic"/>
                </a:rPr>
                <a:t>入稿不備</a:t>
              </a:r>
              <a:r>
                <a:rPr sz="900" b="1" spc="-140" dirty="0">
                  <a:solidFill>
                    <a:srgbClr val="231F20"/>
                  </a:solidFill>
                  <a:latin typeface="Meiryo UI" panose="020B0604030504040204" pitchFamily="50" charset="-128"/>
                  <a:ea typeface="Meiryo UI" panose="020B0604030504040204" pitchFamily="50" charset="-128"/>
                  <a:cs typeface="Yu Gothic"/>
                </a:rPr>
                <a:t>チェック</a:t>
              </a:r>
              <a:endParaRPr sz="900">
                <a:latin typeface="Meiryo UI" panose="020B0604030504040204" pitchFamily="50" charset="-128"/>
                <a:ea typeface="Meiryo UI" panose="020B0604030504040204" pitchFamily="50" charset="-128"/>
                <a:cs typeface="Yu Gothic"/>
              </a:endParaRPr>
            </a:p>
          </p:txBody>
        </p:sp>
        <p:sp>
          <p:nvSpPr>
            <p:cNvPr id="47" name="object 25">
              <a:extLst>
                <a:ext uri="{FF2B5EF4-FFF2-40B4-BE49-F238E27FC236}">
                  <a16:creationId xmlns:a16="http://schemas.microsoft.com/office/drawing/2014/main" id="{66682283-E008-EA4B-89C8-4B33DAC1E4F7}"/>
                </a:ext>
              </a:extLst>
            </p:cNvPr>
            <p:cNvSpPr/>
            <p:nvPr/>
          </p:nvSpPr>
          <p:spPr>
            <a:xfrm>
              <a:off x="6874502"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48" name="object 26">
              <a:extLst>
                <a:ext uri="{FF2B5EF4-FFF2-40B4-BE49-F238E27FC236}">
                  <a16:creationId xmlns:a16="http://schemas.microsoft.com/office/drawing/2014/main" id="{9D74B7A1-4E21-B7CA-3192-257D2834E8C5}"/>
                </a:ext>
              </a:extLst>
            </p:cNvPr>
            <p:cNvSpPr txBox="1"/>
            <p:nvPr/>
          </p:nvSpPr>
          <p:spPr>
            <a:xfrm>
              <a:off x="7085785" y="2435950"/>
              <a:ext cx="702310" cy="151323"/>
            </a:xfrm>
            <a:prstGeom prst="rect">
              <a:avLst/>
            </a:prstGeom>
          </p:spPr>
          <p:txBody>
            <a:bodyPr vert="horz" wrap="square" lIns="0" tIns="12700" rIns="0" bIns="0" rtlCol="0">
              <a:spAutoFit/>
            </a:bodyPr>
            <a:lstStyle/>
            <a:p>
              <a:pPr marL="12700">
                <a:lnSpc>
                  <a:spcPct val="100000"/>
                </a:lnSpc>
                <a:spcBef>
                  <a:spcPts val="100"/>
                </a:spcBef>
              </a:pPr>
              <a:r>
                <a:rPr sz="900" b="1" spc="-30" dirty="0">
                  <a:solidFill>
                    <a:srgbClr val="231F20"/>
                  </a:solidFill>
                  <a:latin typeface="Meiryo UI" panose="020B0604030504040204" pitchFamily="50" charset="-128"/>
                  <a:ea typeface="Meiryo UI" panose="020B0604030504040204" pitchFamily="50" charset="-128"/>
                  <a:cs typeface="Yu Gothic"/>
                </a:rPr>
                <a:t>タグ設置確認</a:t>
              </a:r>
              <a:endParaRPr sz="900">
                <a:latin typeface="Meiryo UI" panose="020B0604030504040204" pitchFamily="50" charset="-128"/>
                <a:ea typeface="Meiryo UI" panose="020B0604030504040204" pitchFamily="50" charset="-128"/>
                <a:cs typeface="Yu Gothic"/>
              </a:endParaRPr>
            </a:p>
          </p:txBody>
        </p:sp>
        <p:sp>
          <p:nvSpPr>
            <p:cNvPr id="49" name="object 27">
              <a:extLst>
                <a:ext uri="{FF2B5EF4-FFF2-40B4-BE49-F238E27FC236}">
                  <a16:creationId xmlns:a16="http://schemas.microsoft.com/office/drawing/2014/main" id="{909F0BDE-3ECC-DD52-11B6-91DF0AF0EA4C}"/>
                </a:ext>
              </a:extLst>
            </p:cNvPr>
            <p:cNvSpPr/>
            <p:nvPr/>
          </p:nvSpPr>
          <p:spPr>
            <a:xfrm>
              <a:off x="7846501"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50" name="object 28">
              <a:extLst>
                <a:ext uri="{FF2B5EF4-FFF2-40B4-BE49-F238E27FC236}">
                  <a16:creationId xmlns:a16="http://schemas.microsoft.com/office/drawing/2014/main" id="{B6E54EEF-C064-277D-05C8-29E3A334674E}"/>
                </a:ext>
              </a:extLst>
            </p:cNvPr>
            <p:cNvSpPr txBox="1"/>
            <p:nvPr/>
          </p:nvSpPr>
          <p:spPr>
            <a:xfrm>
              <a:off x="8171325" y="2435950"/>
              <a:ext cx="482600" cy="151323"/>
            </a:xfrm>
            <a:prstGeom prst="rect">
              <a:avLst/>
            </a:prstGeom>
          </p:spPr>
          <p:txBody>
            <a:bodyPr vert="horz" wrap="square" lIns="0" tIns="12700" rIns="0" bIns="0" rtlCol="0">
              <a:spAutoFit/>
            </a:bodyPr>
            <a:lstStyle/>
            <a:p>
              <a:pPr marL="12700">
                <a:lnSpc>
                  <a:spcPct val="100000"/>
                </a:lnSpc>
                <a:spcBef>
                  <a:spcPts val="100"/>
                </a:spcBef>
              </a:pPr>
              <a:r>
                <a:rPr sz="900" b="1" spc="-15" dirty="0">
                  <a:solidFill>
                    <a:srgbClr val="231F20"/>
                  </a:solidFill>
                  <a:latin typeface="Meiryo UI" panose="020B0604030504040204" pitchFamily="50" charset="-128"/>
                  <a:ea typeface="Meiryo UI" panose="020B0604030504040204" pitchFamily="50" charset="-128"/>
                  <a:cs typeface="Yu Gothic"/>
                </a:rPr>
                <a:t>配信開始</a:t>
              </a:r>
              <a:endParaRPr sz="900">
                <a:latin typeface="Meiryo UI" panose="020B0604030504040204" pitchFamily="50" charset="-128"/>
                <a:ea typeface="Meiryo UI" panose="020B0604030504040204" pitchFamily="50" charset="-128"/>
                <a:cs typeface="Yu Gothic"/>
              </a:endParaRPr>
            </a:p>
          </p:txBody>
        </p:sp>
        <p:sp>
          <p:nvSpPr>
            <p:cNvPr id="51" name="object 57">
              <a:extLst>
                <a:ext uri="{FF2B5EF4-FFF2-40B4-BE49-F238E27FC236}">
                  <a16:creationId xmlns:a16="http://schemas.microsoft.com/office/drawing/2014/main" id="{8B634337-9C0E-B94F-6976-501B9637BA6B}"/>
                </a:ext>
              </a:extLst>
            </p:cNvPr>
            <p:cNvSpPr/>
            <p:nvPr/>
          </p:nvSpPr>
          <p:spPr>
            <a:xfrm>
              <a:off x="3147613" y="1974325"/>
              <a:ext cx="1440000" cy="0"/>
            </a:xfrm>
            <a:custGeom>
              <a:avLst/>
              <a:gdLst/>
              <a:ahLst/>
              <a:cxnLst/>
              <a:rect l="l" t="t" r="r" b="b"/>
              <a:pathLst>
                <a:path w="1400175">
                  <a:moveTo>
                    <a:pt x="0" y="0"/>
                  </a:moveTo>
                  <a:lnTo>
                    <a:pt x="1399654" y="0"/>
                  </a:lnTo>
                </a:path>
              </a:pathLst>
            </a:custGeom>
            <a:ln w="25400">
              <a:solidFill>
                <a:srgbClr val="BEDCE3"/>
              </a:solidFill>
              <a:prstDash val="sysDot"/>
            </a:ln>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52" name="object 60">
              <a:extLst>
                <a:ext uri="{FF2B5EF4-FFF2-40B4-BE49-F238E27FC236}">
                  <a16:creationId xmlns:a16="http://schemas.microsoft.com/office/drawing/2014/main" id="{6D62F4AF-7281-0F0E-5E01-134D8A2960EC}"/>
                </a:ext>
              </a:extLst>
            </p:cNvPr>
            <p:cNvSpPr/>
            <p:nvPr/>
          </p:nvSpPr>
          <p:spPr>
            <a:xfrm>
              <a:off x="5087173" y="2514325"/>
              <a:ext cx="900000" cy="0"/>
            </a:xfrm>
            <a:custGeom>
              <a:avLst/>
              <a:gdLst/>
              <a:ahLst/>
              <a:cxnLst/>
              <a:rect l="l" t="t" r="r" b="b"/>
              <a:pathLst>
                <a:path w="858520">
                  <a:moveTo>
                    <a:pt x="0" y="0"/>
                  </a:moveTo>
                  <a:lnTo>
                    <a:pt x="857999" y="0"/>
                  </a:lnTo>
                </a:path>
              </a:pathLst>
            </a:custGeom>
            <a:ln w="25400">
              <a:solidFill>
                <a:srgbClr val="D1D3D4"/>
              </a:solidFill>
              <a:prstDash val="sysDot"/>
            </a:ln>
          </p:spPr>
          <p:txBody>
            <a:bodyPr wrap="square" lIns="0" tIns="0" rIns="0" bIns="0" rtlCol="0"/>
            <a:lstStyle/>
            <a:p>
              <a:endParaRPr>
                <a:latin typeface="Meiryo UI" panose="020B0604030504040204" pitchFamily="50" charset="-128"/>
                <a:ea typeface="Meiryo UI" panose="020B0604030504040204" pitchFamily="50" charset="-128"/>
              </a:endParaRPr>
            </a:p>
          </p:txBody>
        </p:sp>
      </p:grpSp>
      <p:grpSp>
        <p:nvGrpSpPr>
          <p:cNvPr id="57" name="グループ化 56">
            <a:extLst>
              <a:ext uri="{FF2B5EF4-FFF2-40B4-BE49-F238E27FC236}">
                <a16:creationId xmlns:a16="http://schemas.microsoft.com/office/drawing/2014/main" id="{B23C196C-4135-E2F9-888E-B379B2E68848}"/>
              </a:ext>
            </a:extLst>
          </p:cNvPr>
          <p:cNvGrpSpPr/>
          <p:nvPr/>
        </p:nvGrpSpPr>
        <p:grpSpPr>
          <a:xfrm>
            <a:off x="803284" y="2967949"/>
            <a:ext cx="8132009" cy="3691839"/>
            <a:chOff x="803284" y="2967949"/>
            <a:chExt cx="8132009" cy="3691839"/>
          </a:xfrm>
        </p:grpSpPr>
        <p:sp>
          <p:nvSpPr>
            <p:cNvPr id="58" name="テキスト ボックス 57">
              <a:extLst>
                <a:ext uri="{FF2B5EF4-FFF2-40B4-BE49-F238E27FC236}">
                  <a16:creationId xmlns:a16="http://schemas.microsoft.com/office/drawing/2014/main" id="{02046573-C257-7398-E54D-24FC637FA47D}"/>
                </a:ext>
              </a:extLst>
            </p:cNvPr>
            <p:cNvSpPr txBox="1"/>
            <p:nvPr/>
          </p:nvSpPr>
          <p:spPr>
            <a:xfrm>
              <a:off x="5897719" y="6290456"/>
              <a:ext cx="1885453" cy="3693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商材の完売・天災や事故に起因する</a:t>
              </a:r>
            </a:p>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「やむを得ない事情」のみ可能です。</a:t>
              </a:r>
            </a:p>
          </p:txBody>
        </p:sp>
        <p:grpSp>
          <p:nvGrpSpPr>
            <p:cNvPr id="59" name="グループ化 58">
              <a:extLst>
                <a:ext uri="{FF2B5EF4-FFF2-40B4-BE49-F238E27FC236}">
                  <a16:creationId xmlns:a16="http://schemas.microsoft.com/office/drawing/2014/main" id="{4193BC27-9080-715C-D335-38C17A38211E}"/>
                </a:ext>
              </a:extLst>
            </p:cNvPr>
            <p:cNvGrpSpPr/>
            <p:nvPr/>
          </p:nvGrpSpPr>
          <p:grpSpPr>
            <a:xfrm>
              <a:off x="803284" y="2967949"/>
              <a:ext cx="8132009" cy="3553339"/>
              <a:chOff x="803284" y="2967949"/>
              <a:chExt cx="8132009" cy="3553339"/>
            </a:xfrm>
          </p:grpSpPr>
          <p:sp>
            <p:nvSpPr>
              <p:cNvPr id="60" name="テキスト ボックス 59">
                <a:extLst>
                  <a:ext uri="{FF2B5EF4-FFF2-40B4-BE49-F238E27FC236}">
                    <a16:creationId xmlns:a16="http://schemas.microsoft.com/office/drawing/2014/main" id="{9571FAAD-D7C3-77AF-9582-846A19E0E6E6}"/>
                  </a:ext>
                </a:extLst>
              </p:cNvPr>
              <p:cNvSpPr txBox="1"/>
              <p:nvPr/>
            </p:nvSpPr>
            <p:spPr>
              <a:xfrm>
                <a:off x="884400" y="3062308"/>
                <a:ext cx="668773" cy="369332"/>
              </a:xfrm>
              <a:prstGeom prst="rect">
                <a:avLst/>
              </a:prstGeom>
              <a:noFill/>
            </p:spPr>
            <p:txBody>
              <a:bodyPr wrap="none" rtlCol="0">
                <a:spAutoFit/>
              </a:bodyPr>
              <a:lstStyle/>
              <a:p>
                <a:pPr algn="ctr"/>
                <a:r>
                  <a:rPr lang="en-US" altLang="ja-JP" spc="100">
                    <a:ln/>
                    <a:solidFill>
                      <a:srgbClr val="231815"/>
                    </a:solidFill>
                    <a:latin typeface="Meiryo UI" panose="020B0604030504040204" pitchFamily="50" charset="-128"/>
                    <a:ea typeface="Meiryo UI" panose="020B0604030504040204" pitchFamily="50" charset="-128"/>
                    <a:cs typeface="DINPro-Medium"/>
                    <a:sym typeface="DINPro-Medium"/>
                    <a:rtl val="0"/>
                  </a:rPr>
                  <a:t>Q</a:t>
                </a:r>
                <a:r>
                  <a:rPr lang="en-US" altLang="ja-JP" sz="1200" spc="100">
                    <a:ln/>
                    <a:solidFill>
                      <a:srgbClr val="231815"/>
                    </a:solidFill>
                    <a:latin typeface="Meiryo UI" panose="020B0604030504040204" pitchFamily="50" charset="-128"/>
                    <a:ea typeface="Meiryo UI" panose="020B0604030504040204" pitchFamily="50" charset="-128"/>
                    <a:cs typeface="DINPro-Medium"/>
                    <a:sym typeface="DINPro-Medium"/>
                    <a:rtl val="0"/>
                  </a:rPr>
                  <a:t>&amp;</a:t>
                </a:r>
                <a:r>
                  <a:rPr lang="en-US" altLang="ja-JP" spc="100">
                    <a:ln/>
                    <a:solidFill>
                      <a:srgbClr val="231815"/>
                    </a:solidFill>
                    <a:latin typeface="Meiryo UI" panose="020B0604030504040204" pitchFamily="50" charset="-128"/>
                    <a:ea typeface="Meiryo UI" panose="020B0604030504040204" pitchFamily="50" charset="-128"/>
                    <a:cs typeface="DINPro-Medium"/>
                    <a:sym typeface="DINPro-Medium"/>
                    <a:rtl val="0"/>
                  </a:rPr>
                  <a:t>A</a:t>
                </a:r>
                <a:endParaRPr lang="ja-JP" altLang="en-US" spc="100">
                  <a:ln/>
                  <a:solidFill>
                    <a:srgbClr val="231815"/>
                  </a:solidFill>
                  <a:latin typeface="Meiryo UI" panose="020B0604030504040204" pitchFamily="50" charset="-128"/>
                  <a:ea typeface="Meiryo UI" panose="020B0604030504040204" pitchFamily="50" charset="-128"/>
                  <a:cs typeface="DINPro-Medium"/>
                  <a:sym typeface="DINPro-Medium"/>
                  <a:rtl val="0"/>
                </a:endParaRPr>
              </a:p>
            </p:txBody>
          </p:sp>
          <p:sp>
            <p:nvSpPr>
              <p:cNvPr id="61" name="フリーフォーム 378">
                <a:extLst>
                  <a:ext uri="{FF2B5EF4-FFF2-40B4-BE49-F238E27FC236}">
                    <a16:creationId xmlns:a16="http://schemas.microsoft.com/office/drawing/2014/main" id="{E835F6AA-F629-D598-4752-A78BA717D76E}"/>
                  </a:ext>
                </a:extLst>
              </p:cNvPr>
              <p:cNvSpPr/>
              <p:nvPr/>
            </p:nvSpPr>
            <p:spPr>
              <a:xfrm>
                <a:off x="1037947" y="350842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7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7"/>
                    </a:lnTo>
                    <a:cubicBezTo>
                      <a:pt x="3589715" y="267626"/>
                      <a:pt x="3570948" y="286335"/>
                      <a:pt x="3547797" y="286335"/>
                    </a:cubicBezTo>
                    <a:lnTo>
                      <a:pt x="41918" y="286335"/>
                    </a:lnTo>
                    <a:cubicBezTo>
                      <a:pt x="18767" y="286335"/>
                      <a:pt x="0" y="267626"/>
                      <a:pt x="0" y="244547"/>
                    </a:cubicBezTo>
                    <a:lnTo>
                      <a:pt x="0" y="41789"/>
                    </a:lnTo>
                    <a:cubicBezTo>
                      <a:pt x="0" y="18709"/>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24254436-6999-8459-CA3F-E52BB962BEEF}"/>
                  </a:ext>
                </a:extLst>
              </p:cNvPr>
              <p:cNvSpPr txBox="1"/>
              <p:nvPr/>
            </p:nvSpPr>
            <p:spPr>
              <a:xfrm>
                <a:off x="1026416" y="348972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Q1</a:t>
                </a:r>
              </a:p>
            </p:txBody>
          </p:sp>
          <p:sp>
            <p:nvSpPr>
              <p:cNvPr id="63" name="テキスト ボックス 62">
                <a:extLst>
                  <a:ext uri="{FF2B5EF4-FFF2-40B4-BE49-F238E27FC236}">
                    <a16:creationId xmlns:a16="http://schemas.microsoft.com/office/drawing/2014/main" id="{08E4605F-5289-7C28-465E-44CFEBE4F1A8}"/>
                  </a:ext>
                </a:extLst>
              </p:cNvPr>
              <p:cNvSpPr txBox="1"/>
              <p:nvPr/>
            </p:nvSpPr>
            <p:spPr>
              <a:xfrm>
                <a:off x="1320852" y="3533279"/>
                <a:ext cx="1503938" cy="230832"/>
              </a:xfrm>
              <a:prstGeom prst="rect">
                <a:avLst/>
              </a:prstGeom>
              <a:noFill/>
            </p:spPr>
            <p:txBody>
              <a:bodyPr wrap="none" rtlCol="0">
                <a:spAutoFit/>
              </a:bodyPr>
              <a:lstStyle/>
              <a:p>
                <a:pPr algn="l"/>
                <a:r>
                  <a:rPr lang="ja-JP" altLang="en-US" sz="900" b="1" dirty="0">
                    <a:ln/>
                    <a:solidFill>
                      <a:srgbClr val="002870"/>
                    </a:solidFill>
                    <a:latin typeface="Meiryo UI" panose="020B0604030504040204" pitchFamily="50" charset="-128"/>
                    <a:ea typeface="Meiryo UI" panose="020B0604030504040204" pitchFamily="50" charset="-128"/>
                    <a:sym typeface="游ゴシック"/>
                    <a:rtl val="0"/>
                  </a:rPr>
                  <a:t>運用はどちらで行いますか？</a:t>
                </a:r>
                <a:endParaRPr lang="ja-JP" altLang="en-US" sz="900" b="1" baseline="0" dirty="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60" name="テキスト ボックス 15359">
                <a:extLst>
                  <a:ext uri="{FF2B5EF4-FFF2-40B4-BE49-F238E27FC236}">
                    <a16:creationId xmlns:a16="http://schemas.microsoft.com/office/drawing/2014/main" id="{91A67A63-A0AD-719B-E7C4-7B7F297FAD2E}"/>
                  </a:ext>
                </a:extLst>
              </p:cNvPr>
              <p:cNvSpPr txBox="1"/>
              <p:nvPr/>
            </p:nvSpPr>
            <p:spPr>
              <a:xfrm>
                <a:off x="1295651" y="3794112"/>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A1</a:t>
                </a:r>
              </a:p>
            </p:txBody>
          </p:sp>
          <p:sp>
            <p:nvSpPr>
              <p:cNvPr id="15361" name="テキスト ボックス 15360">
                <a:extLst>
                  <a:ext uri="{FF2B5EF4-FFF2-40B4-BE49-F238E27FC236}">
                    <a16:creationId xmlns:a16="http://schemas.microsoft.com/office/drawing/2014/main" id="{231EA442-D0DE-D053-F88A-00032A27DB57}"/>
                  </a:ext>
                </a:extLst>
              </p:cNvPr>
              <p:cNvSpPr txBox="1"/>
              <p:nvPr/>
            </p:nvSpPr>
            <p:spPr>
              <a:xfrm>
                <a:off x="1574510" y="3854586"/>
                <a:ext cx="1595309" cy="230832"/>
              </a:xfrm>
              <a:prstGeom prst="rect">
                <a:avLst/>
              </a:prstGeom>
              <a:noFill/>
            </p:spPr>
            <p:txBody>
              <a:bodyPr wrap="none" rtlCol="0">
                <a:spAutoFit/>
              </a:bodyPr>
              <a:lstStyle/>
              <a:p>
                <a:pPr algn="l"/>
                <a:r>
                  <a:rPr lang="ja-JP" altLang="en-US" sz="900" b="1" dirty="0">
                    <a:ln/>
                    <a:solidFill>
                      <a:srgbClr val="231815"/>
                    </a:solidFill>
                    <a:latin typeface="Meiryo UI" panose="020B0604030504040204" pitchFamily="50" charset="-128"/>
                    <a:ea typeface="Meiryo UI" panose="020B0604030504040204" pitchFamily="50" charset="-128"/>
                    <a:sym typeface="游ゴシック"/>
                    <a:rtl val="0"/>
                  </a:rPr>
                  <a:t>ドリームネクサスにて行います。</a:t>
                </a:r>
                <a:endParaRPr lang="ja-JP" altLang="en-US" sz="900" b="1" baseline="0" dirty="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62" name="フリーフォーム 409">
                <a:extLst>
                  <a:ext uri="{FF2B5EF4-FFF2-40B4-BE49-F238E27FC236}">
                    <a16:creationId xmlns:a16="http://schemas.microsoft.com/office/drawing/2014/main" id="{6E0E18A2-BB69-4573-3752-2AF3EF1B56D8}"/>
                  </a:ext>
                </a:extLst>
              </p:cNvPr>
              <p:cNvSpPr/>
              <p:nvPr/>
            </p:nvSpPr>
            <p:spPr>
              <a:xfrm>
                <a:off x="1151542" y="3788069"/>
                <a:ext cx="147408" cy="184703"/>
              </a:xfrm>
              <a:custGeom>
                <a:avLst/>
                <a:gdLst>
                  <a:gd name="connsiteX0" fmla="*/ 81429 w 147408"/>
                  <a:gd name="connsiteY0" fmla="*/ 0 h 184703"/>
                  <a:gd name="connsiteX1" fmla="*/ 147408 w 147408"/>
                  <a:gd name="connsiteY1" fmla="*/ 184704 h 184703"/>
                  <a:gd name="connsiteX2" fmla="*/ 0 w 147408"/>
                  <a:gd name="connsiteY2" fmla="*/ 0 h 184703"/>
                </a:gdLst>
                <a:ahLst/>
                <a:cxnLst>
                  <a:cxn ang="0">
                    <a:pos x="connsiteX0" y="connsiteY0"/>
                  </a:cxn>
                  <a:cxn ang="0">
                    <a:pos x="connsiteX1" y="connsiteY1"/>
                  </a:cxn>
                  <a:cxn ang="0">
                    <a:pos x="connsiteX2" y="connsiteY2"/>
                  </a:cxn>
                </a:cxnLst>
                <a:rect l="l" t="t" r="r" b="b"/>
                <a:pathLst>
                  <a:path w="147408" h="184703">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64" name="フリーフォーム 411">
                <a:extLst>
                  <a:ext uri="{FF2B5EF4-FFF2-40B4-BE49-F238E27FC236}">
                    <a16:creationId xmlns:a16="http://schemas.microsoft.com/office/drawing/2014/main" id="{F37C9930-6F42-29DF-0A64-43FB7C73E15A}"/>
                  </a:ext>
                </a:extLst>
              </p:cNvPr>
              <p:cNvSpPr/>
              <p:nvPr/>
            </p:nvSpPr>
            <p:spPr>
              <a:xfrm>
                <a:off x="1037947" y="4320340"/>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10"/>
                      <a:pt x="3589715" y="41789"/>
                    </a:cubicBezTo>
                    <a:lnTo>
                      <a:pt x="3589715" y="244546"/>
                    </a:lnTo>
                    <a:cubicBezTo>
                      <a:pt x="3589715" y="267626"/>
                      <a:pt x="3570948" y="286335"/>
                      <a:pt x="3547797" y="286335"/>
                    </a:cubicBezTo>
                    <a:lnTo>
                      <a:pt x="41918" y="286335"/>
                    </a:lnTo>
                    <a:cubicBezTo>
                      <a:pt x="18767" y="286335"/>
                      <a:pt x="0" y="267626"/>
                      <a:pt x="0" y="244547"/>
                    </a:cubicBezTo>
                    <a:lnTo>
                      <a:pt x="0" y="41789"/>
                    </a:lnTo>
                    <a:cubicBezTo>
                      <a:pt x="0" y="18710"/>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65" name="テキスト ボックス 15364">
                <a:extLst>
                  <a:ext uri="{FF2B5EF4-FFF2-40B4-BE49-F238E27FC236}">
                    <a16:creationId xmlns:a16="http://schemas.microsoft.com/office/drawing/2014/main" id="{9F39AF01-9F0D-B950-700D-1AAD3F469923}"/>
                  </a:ext>
                </a:extLst>
              </p:cNvPr>
              <p:cNvSpPr txBox="1"/>
              <p:nvPr/>
            </p:nvSpPr>
            <p:spPr>
              <a:xfrm>
                <a:off x="1026416" y="4301637"/>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Q2</a:t>
                </a:r>
              </a:p>
            </p:txBody>
          </p:sp>
          <p:sp>
            <p:nvSpPr>
              <p:cNvPr id="15366" name="テキスト ボックス 15365">
                <a:extLst>
                  <a:ext uri="{FF2B5EF4-FFF2-40B4-BE49-F238E27FC236}">
                    <a16:creationId xmlns:a16="http://schemas.microsoft.com/office/drawing/2014/main" id="{54FA824E-D37E-4B00-AD6D-C85EEDB5B94A}"/>
                  </a:ext>
                </a:extLst>
              </p:cNvPr>
              <p:cNvSpPr txBox="1"/>
              <p:nvPr/>
            </p:nvSpPr>
            <p:spPr>
              <a:xfrm>
                <a:off x="1320852" y="4345194"/>
                <a:ext cx="1667444"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管理画面開放はしていますか？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67" name="テキスト ボックス 15366">
                <a:extLst>
                  <a:ext uri="{FF2B5EF4-FFF2-40B4-BE49-F238E27FC236}">
                    <a16:creationId xmlns:a16="http://schemas.microsoft.com/office/drawing/2014/main" id="{97E8027D-BB26-AF38-F70D-066F9C9C253D}"/>
                  </a:ext>
                </a:extLst>
              </p:cNvPr>
              <p:cNvSpPr txBox="1"/>
              <p:nvPr/>
            </p:nvSpPr>
            <p:spPr>
              <a:xfrm>
                <a:off x="1295651" y="4606153"/>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A2</a:t>
                </a:r>
              </a:p>
            </p:txBody>
          </p:sp>
          <p:sp>
            <p:nvSpPr>
              <p:cNvPr id="15368" name="テキスト ボックス 15367">
                <a:extLst>
                  <a:ext uri="{FF2B5EF4-FFF2-40B4-BE49-F238E27FC236}">
                    <a16:creationId xmlns:a16="http://schemas.microsoft.com/office/drawing/2014/main" id="{6C3506B3-A249-12F1-1EC9-5B2C78B41172}"/>
                  </a:ext>
                </a:extLst>
              </p:cNvPr>
              <p:cNvSpPr txBox="1"/>
              <p:nvPr/>
            </p:nvSpPr>
            <p:spPr>
              <a:xfrm>
                <a:off x="1590087" y="4666500"/>
                <a:ext cx="1136850" cy="2308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開放しておりません。</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69" name="フリーフォーム 434">
                <a:extLst>
                  <a:ext uri="{FF2B5EF4-FFF2-40B4-BE49-F238E27FC236}">
                    <a16:creationId xmlns:a16="http://schemas.microsoft.com/office/drawing/2014/main" id="{1B51A5B5-6075-B3F6-C3B8-02AE1B60D85D}"/>
                  </a:ext>
                </a:extLst>
              </p:cNvPr>
              <p:cNvSpPr/>
              <p:nvPr/>
            </p:nvSpPr>
            <p:spPr>
              <a:xfrm>
                <a:off x="1151542" y="4599984"/>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70" name="フリーフォーム 436">
                <a:extLst>
                  <a:ext uri="{FF2B5EF4-FFF2-40B4-BE49-F238E27FC236}">
                    <a16:creationId xmlns:a16="http://schemas.microsoft.com/office/drawing/2014/main" id="{18B2C684-9C9E-57DB-B4EC-58FAEFD2E512}"/>
                  </a:ext>
                </a:extLst>
              </p:cNvPr>
              <p:cNvSpPr/>
              <p:nvPr/>
            </p:nvSpPr>
            <p:spPr>
              <a:xfrm>
                <a:off x="1037947" y="5132381"/>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6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7" y="286335"/>
                      <a:pt x="0" y="267626"/>
                      <a:pt x="0" y="244546"/>
                    </a:cubicBezTo>
                    <a:lnTo>
                      <a:pt x="0" y="41789"/>
                    </a:lnTo>
                    <a:cubicBezTo>
                      <a:pt x="0" y="18709"/>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71" name="テキスト ボックス 15370">
                <a:extLst>
                  <a:ext uri="{FF2B5EF4-FFF2-40B4-BE49-F238E27FC236}">
                    <a16:creationId xmlns:a16="http://schemas.microsoft.com/office/drawing/2014/main" id="{2D4A9AEF-4E1A-B36A-2BE5-DF87006E083C}"/>
                  </a:ext>
                </a:extLst>
              </p:cNvPr>
              <p:cNvSpPr txBox="1"/>
              <p:nvPr/>
            </p:nvSpPr>
            <p:spPr>
              <a:xfrm>
                <a:off x="1026416" y="5113678"/>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Q3</a:t>
                </a:r>
              </a:p>
            </p:txBody>
          </p:sp>
          <p:sp>
            <p:nvSpPr>
              <p:cNvPr id="15372" name="テキスト ボックス 15371">
                <a:extLst>
                  <a:ext uri="{FF2B5EF4-FFF2-40B4-BE49-F238E27FC236}">
                    <a16:creationId xmlns:a16="http://schemas.microsoft.com/office/drawing/2014/main" id="{E9A86D9F-82A5-B4B8-DBB2-61DE29F8DDD9}"/>
                  </a:ext>
                </a:extLst>
              </p:cNvPr>
              <p:cNvSpPr txBox="1"/>
              <p:nvPr/>
            </p:nvSpPr>
            <p:spPr>
              <a:xfrm>
                <a:off x="1320852" y="5157235"/>
                <a:ext cx="2117887"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掲載において用意するものはありますか？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73" name="テキスト ボックス 15372">
                <a:extLst>
                  <a:ext uri="{FF2B5EF4-FFF2-40B4-BE49-F238E27FC236}">
                    <a16:creationId xmlns:a16="http://schemas.microsoft.com/office/drawing/2014/main" id="{8B1B0FC1-4B4D-BF96-3E13-3D0F2DAFC9B0}"/>
                  </a:ext>
                </a:extLst>
              </p:cNvPr>
              <p:cNvSpPr txBox="1"/>
              <p:nvPr/>
            </p:nvSpPr>
            <p:spPr>
              <a:xfrm>
                <a:off x="1295651" y="5418067"/>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A3</a:t>
                </a:r>
              </a:p>
            </p:txBody>
          </p:sp>
          <p:sp>
            <p:nvSpPr>
              <p:cNvPr id="15374" name="テキスト ボックス 15373">
                <a:extLst>
                  <a:ext uri="{FF2B5EF4-FFF2-40B4-BE49-F238E27FC236}">
                    <a16:creationId xmlns:a16="http://schemas.microsoft.com/office/drawing/2014/main" id="{33EAFC14-5FA3-BE15-9D54-E34A023F7E19}"/>
                  </a:ext>
                </a:extLst>
              </p:cNvPr>
              <p:cNvSpPr txBox="1"/>
              <p:nvPr/>
            </p:nvSpPr>
            <p:spPr>
              <a:xfrm>
                <a:off x="1575397" y="5478415"/>
                <a:ext cx="2517036" cy="3693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リンク先</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en" altLang="ja-JP" sz="900" b="1" dirty="0">
                    <a:ln/>
                    <a:solidFill>
                      <a:srgbClr val="231815"/>
                    </a:solidFill>
                    <a:latin typeface="Meiryo UI" panose="020B0604030504040204" pitchFamily="50" charset="-128"/>
                    <a:ea typeface="Meiryo UI" panose="020B0604030504040204" pitchFamily="50" charset="-128"/>
                    <a:sym typeface="游ゴシック"/>
                    <a:rtl val="0"/>
                  </a:rPr>
                  <a:t>LP</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ja-JP" altLang="en" sz="900" b="1">
                    <a:ln/>
                    <a:solidFill>
                      <a:srgbClr val="231815"/>
                    </a:solidFill>
                    <a:latin typeface="Meiryo UI" panose="020B0604030504040204" pitchFamily="50" charset="-128"/>
                    <a:ea typeface="Meiryo UI" panose="020B0604030504040204" pitchFamily="50" charset="-128"/>
                    <a:sym typeface="游ゴシック"/>
                    <a:rtl val="0"/>
                  </a:rPr>
                  <a:t>、</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バナー</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デバイス毎の必須サイズ</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a:t>
                </a:r>
                <a:endParaRPr lang="en-US" altLang="ja-JP" sz="900" b="1" dirty="0">
                  <a:ln/>
                  <a:solidFill>
                    <a:srgbClr val="231815"/>
                  </a:solidFill>
                  <a:latin typeface="Meiryo UI" panose="020B0604030504040204" pitchFamily="50" charset="-128"/>
                  <a:ea typeface="Meiryo UI" panose="020B0604030504040204" pitchFamily="50" charset="-128"/>
                  <a:sym typeface="游ゴシック"/>
                  <a:rtl val="0"/>
                </a:endParaRPr>
              </a:p>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テキスト原稿です。</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75" name="フリーフォーム 490">
                <a:extLst>
                  <a:ext uri="{FF2B5EF4-FFF2-40B4-BE49-F238E27FC236}">
                    <a16:creationId xmlns:a16="http://schemas.microsoft.com/office/drawing/2014/main" id="{5F9AA699-D651-D0EA-D7A0-DDE8F9199892}"/>
                  </a:ext>
                </a:extLst>
              </p:cNvPr>
              <p:cNvSpPr/>
              <p:nvPr/>
            </p:nvSpPr>
            <p:spPr>
              <a:xfrm>
                <a:off x="1151542" y="5411899"/>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76" name="フリーフォーム 492">
                <a:extLst>
                  <a:ext uri="{FF2B5EF4-FFF2-40B4-BE49-F238E27FC236}">
                    <a16:creationId xmlns:a16="http://schemas.microsoft.com/office/drawing/2014/main" id="{0C762A62-330E-1FA3-9434-A68E251C637D}"/>
                  </a:ext>
                </a:extLst>
              </p:cNvPr>
              <p:cNvSpPr/>
              <p:nvPr/>
            </p:nvSpPr>
            <p:spPr>
              <a:xfrm>
                <a:off x="1037947" y="594429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7" y="286335"/>
                      <a:pt x="0" y="267626"/>
                      <a:pt x="0" y="244547"/>
                    </a:cubicBezTo>
                    <a:lnTo>
                      <a:pt x="0" y="41789"/>
                    </a:lnTo>
                    <a:cubicBezTo>
                      <a:pt x="0" y="18710"/>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77" name="テキスト ボックス 15376">
                <a:extLst>
                  <a:ext uri="{FF2B5EF4-FFF2-40B4-BE49-F238E27FC236}">
                    <a16:creationId xmlns:a16="http://schemas.microsoft.com/office/drawing/2014/main" id="{6780D996-B340-7473-E0B7-47BE676D800E}"/>
                  </a:ext>
                </a:extLst>
              </p:cNvPr>
              <p:cNvSpPr txBox="1"/>
              <p:nvPr/>
            </p:nvSpPr>
            <p:spPr>
              <a:xfrm>
                <a:off x="1026416" y="592559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Q4</a:t>
                </a:r>
              </a:p>
            </p:txBody>
          </p:sp>
          <p:sp>
            <p:nvSpPr>
              <p:cNvPr id="15378" name="テキスト ボックス 15377">
                <a:extLst>
                  <a:ext uri="{FF2B5EF4-FFF2-40B4-BE49-F238E27FC236}">
                    <a16:creationId xmlns:a16="http://schemas.microsoft.com/office/drawing/2014/main" id="{03CBB91B-D07B-3FE1-F695-81093EDF2326}"/>
                  </a:ext>
                </a:extLst>
              </p:cNvPr>
              <p:cNvSpPr txBox="1"/>
              <p:nvPr/>
            </p:nvSpPr>
            <p:spPr>
              <a:xfrm>
                <a:off x="1320852" y="5969149"/>
                <a:ext cx="1436612"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初期費用はかかりますか？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79" name="テキスト ボックス 15378">
                <a:extLst>
                  <a:ext uri="{FF2B5EF4-FFF2-40B4-BE49-F238E27FC236}">
                    <a16:creationId xmlns:a16="http://schemas.microsoft.com/office/drawing/2014/main" id="{51BE2BF8-A751-DE34-B62F-94C1AA4CFC6D}"/>
                  </a:ext>
                </a:extLst>
              </p:cNvPr>
              <p:cNvSpPr txBox="1"/>
              <p:nvPr/>
            </p:nvSpPr>
            <p:spPr>
              <a:xfrm>
                <a:off x="1295651" y="6230108"/>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A4</a:t>
                </a:r>
              </a:p>
            </p:txBody>
          </p:sp>
          <p:sp>
            <p:nvSpPr>
              <p:cNvPr id="15380" name="テキスト ボックス 15379">
                <a:extLst>
                  <a:ext uri="{FF2B5EF4-FFF2-40B4-BE49-F238E27FC236}">
                    <a16:creationId xmlns:a16="http://schemas.microsoft.com/office/drawing/2014/main" id="{33FA80D5-E4B2-EB0A-9897-0BD2C60949CB}"/>
                  </a:ext>
                </a:extLst>
              </p:cNvPr>
              <p:cNvSpPr txBox="1"/>
              <p:nvPr/>
            </p:nvSpPr>
            <p:spPr>
              <a:xfrm>
                <a:off x="1590087" y="6290456"/>
                <a:ext cx="1954381" cy="230832"/>
              </a:xfrm>
              <a:prstGeom prst="rect">
                <a:avLst/>
              </a:prstGeom>
              <a:noFill/>
            </p:spPr>
            <p:txBody>
              <a:bodyPr wrap="none" rtlCol="0">
                <a:spAutoFit/>
              </a:bodyPr>
              <a:lstStyle/>
              <a:p>
                <a:pPr algn="l"/>
                <a:r>
                  <a:rPr lang="ja-JP" altLang="en-US" sz="900" b="1" dirty="0">
                    <a:ln/>
                    <a:solidFill>
                      <a:srgbClr val="231815"/>
                    </a:solidFill>
                    <a:latin typeface="Meiryo UI" panose="020B0604030504040204" pitchFamily="50" charset="-128"/>
                    <a:ea typeface="Meiryo UI" panose="020B0604030504040204" pitchFamily="50" charset="-128"/>
                    <a:sym typeface="游ゴシック"/>
                    <a:rtl val="0"/>
                  </a:rPr>
                  <a:t>初期費用や管理費用はかかりません。</a:t>
                </a:r>
                <a:endParaRPr lang="ja-JP" altLang="en-US" sz="900" b="1" baseline="0" dirty="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81" name="フリーフォーム 518">
                <a:extLst>
                  <a:ext uri="{FF2B5EF4-FFF2-40B4-BE49-F238E27FC236}">
                    <a16:creationId xmlns:a16="http://schemas.microsoft.com/office/drawing/2014/main" id="{2073D2CC-B454-D78A-BBCC-9A57D8FDC67B}"/>
                  </a:ext>
                </a:extLst>
              </p:cNvPr>
              <p:cNvSpPr/>
              <p:nvPr/>
            </p:nvSpPr>
            <p:spPr>
              <a:xfrm>
                <a:off x="1151542" y="6223940"/>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82" name="フリーフォーム 520">
                <a:extLst>
                  <a:ext uri="{FF2B5EF4-FFF2-40B4-BE49-F238E27FC236}">
                    <a16:creationId xmlns:a16="http://schemas.microsoft.com/office/drawing/2014/main" id="{1C0882A8-9C38-7BAC-8E9D-6DAD7973AA26}"/>
                  </a:ext>
                </a:extLst>
              </p:cNvPr>
              <p:cNvSpPr/>
              <p:nvPr/>
            </p:nvSpPr>
            <p:spPr>
              <a:xfrm>
                <a:off x="5345579" y="350842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7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7"/>
                    </a:lnTo>
                    <a:cubicBezTo>
                      <a:pt x="3589715" y="267626"/>
                      <a:pt x="3570948" y="286335"/>
                      <a:pt x="3547797" y="286335"/>
                    </a:cubicBezTo>
                    <a:lnTo>
                      <a:pt x="41918" y="286335"/>
                    </a:lnTo>
                    <a:cubicBezTo>
                      <a:pt x="18768" y="286335"/>
                      <a:pt x="0" y="267626"/>
                      <a:pt x="0" y="244547"/>
                    </a:cubicBezTo>
                    <a:lnTo>
                      <a:pt x="0" y="41789"/>
                    </a:lnTo>
                    <a:cubicBezTo>
                      <a:pt x="0" y="18709"/>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5383" name="テキスト ボックス 15382">
                <a:extLst>
                  <a:ext uri="{FF2B5EF4-FFF2-40B4-BE49-F238E27FC236}">
                    <a16:creationId xmlns:a16="http://schemas.microsoft.com/office/drawing/2014/main" id="{CC404ACE-F14B-39C3-55BD-F68246163592}"/>
                  </a:ext>
                </a:extLst>
              </p:cNvPr>
              <p:cNvSpPr txBox="1"/>
              <p:nvPr/>
            </p:nvSpPr>
            <p:spPr>
              <a:xfrm>
                <a:off x="5334175" y="348972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Q5</a:t>
                </a:r>
              </a:p>
            </p:txBody>
          </p:sp>
          <p:sp>
            <p:nvSpPr>
              <p:cNvPr id="15384" name="テキスト ボックス 15383">
                <a:extLst>
                  <a:ext uri="{FF2B5EF4-FFF2-40B4-BE49-F238E27FC236}">
                    <a16:creationId xmlns:a16="http://schemas.microsoft.com/office/drawing/2014/main" id="{E009EA25-A3F9-F993-3888-BDDF452BF917}"/>
                  </a:ext>
                </a:extLst>
              </p:cNvPr>
              <p:cNvSpPr txBox="1"/>
              <p:nvPr/>
            </p:nvSpPr>
            <p:spPr>
              <a:xfrm>
                <a:off x="5619873" y="3533279"/>
                <a:ext cx="2032929"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タグ設置しなくても配信は可能ですか？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85" name="テキスト ボックス 15384">
                <a:extLst>
                  <a:ext uri="{FF2B5EF4-FFF2-40B4-BE49-F238E27FC236}">
                    <a16:creationId xmlns:a16="http://schemas.microsoft.com/office/drawing/2014/main" id="{101F9C5D-B086-B6EE-3F37-19C86159B7FF}"/>
                  </a:ext>
                </a:extLst>
              </p:cNvPr>
              <p:cNvSpPr txBox="1"/>
              <p:nvPr/>
            </p:nvSpPr>
            <p:spPr>
              <a:xfrm>
                <a:off x="5603283" y="3794112"/>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A5</a:t>
                </a:r>
              </a:p>
            </p:txBody>
          </p:sp>
          <p:sp>
            <p:nvSpPr>
              <p:cNvPr id="15386" name="テキスト ボックス 15385">
                <a:extLst>
                  <a:ext uri="{FF2B5EF4-FFF2-40B4-BE49-F238E27FC236}">
                    <a16:creationId xmlns:a16="http://schemas.microsoft.com/office/drawing/2014/main" id="{906737EA-33FF-7F3F-D862-D8FFEF036FD1}"/>
                  </a:ext>
                </a:extLst>
              </p:cNvPr>
              <p:cNvSpPr txBox="1"/>
              <p:nvPr/>
            </p:nvSpPr>
            <p:spPr>
              <a:xfrm>
                <a:off x="5883156" y="3854586"/>
                <a:ext cx="2097049" cy="3693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リターゲティングや</a:t>
                </a:r>
                <a:r>
                  <a:rPr lang="en" altLang="ja-JP" sz="900" b="1">
                    <a:ln/>
                    <a:solidFill>
                      <a:srgbClr val="231815"/>
                    </a:solidFill>
                    <a:latin typeface="Meiryo UI" panose="020B0604030504040204" pitchFamily="50" charset="-128"/>
                    <a:ea typeface="Meiryo UI" panose="020B0604030504040204" pitchFamily="50" charset="-128"/>
                    <a:sym typeface="游ゴシック"/>
                    <a:rtl val="0"/>
                  </a:rPr>
                  <a:t>CV</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計測はできませんが</a:t>
                </a:r>
                <a:endParaRPr lang="en-US" altLang="ja-JP" sz="900" b="1">
                  <a:ln/>
                  <a:solidFill>
                    <a:srgbClr val="231815"/>
                  </a:solidFill>
                  <a:latin typeface="Meiryo UI" panose="020B0604030504040204" pitchFamily="50" charset="-128"/>
                  <a:ea typeface="Meiryo UI" panose="020B0604030504040204" pitchFamily="50" charset="-128"/>
                  <a:sym typeface="游ゴシック"/>
                  <a:rtl val="0"/>
                </a:endParaRPr>
              </a:p>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配信は可能です。</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87" name="フリーフォーム 567">
                <a:extLst>
                  <a:ext uri="{FF2B5EF4-FFF2-40B4-BE49-F238E27FC236}">
                    <a16:creationId xmlns:a16="http://schemas.microsoft.com/office/drawing/2014/main" id="{264CFFE3-5AC9-C4E2-E27B-ECC9E7C488C3}"/>
                  </a:ext>
                </a:extLst>
              </p:cNvPr>
              <p:cNvSpPr/>
              <p:nvPr/>
            </p:nvSpPr>
            <p:spPr>
              <a:xfrm>
                <a:off x="5459301" y="3788069"/>
                <a:ext cx="147408" cy="184703"/>
              </a:xfrm>
              <a:custGeom>
                <a:avLst/>
                <a:gdLst>
                  <a:gd name="connsiteX0" fmla="*/ 81429 w 147408"/>
                  <a:gd name="connsiteY0" fmla="*/ 0 h 184703"/>
                  <a:gd name="connsiteX1" fmla="*/ 147408 w 147408"/>
                  <a:gd name="connsiteY1" fmla="*/ 184704 h 184703"/>
                  <a:gd name="connsiteX2" fmla="*/ 0 w 147408"/>
                  <a:gd name="connsiteY2" fmla="*/ 0 h 184703"/>
                </a:gdLst>
                <a:ahLst/>
                <a:cxnLst>
                  <a:cxn ang="0">
                    <a:pos x="connsiteX0" y="connsiteY0"/>
                  </a:cxn>
                  <a:cxn ang="0">
                    <a:pos x="connsiteX1" y="connsiteY1"/>
                  </a:cxn>
                  <a:cxn ang="0">
                    <a:pos x="connsiteX2" y="connsiteY2"/>
                  </a:cxn>
                </a:cxnLst>
                <a:rect l="l" t="t" r="r" b="b"/>
                <a:pathLst>
                  <a:path w="147408" h="184703">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88" name="フリーフォーム 569">
                <a:extLst>
                  <a:ext uri="{FF2B5EF4-FFF2-40B4-BE49-F238E27FC236}">
                    <a16:creationId xmlns:a16="http://schemas.microsoft.com/office/drawing/2014/main" id="{C8D39564-29DE-CA8A-A8B5-E58E855819D6}"/>
                  </a:ext>
                </a:extLst>
              </p:cNvPr>
              <p:cNvSpPr/>
              <p:nvPr/>
            </p:nvSpPr>
            <p:spPr>
              <a:xfrm>
                <a:off x="5345579" y="4320340"/>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10"/>
                      <a:pt x="3589715" y="41789"/>
                    </a:cubicBezTo>
                    <a:lnTo>
                      <a:pt x="3589715" y="244546"/>
                    </a:lnTo>
                    <a:cubicBezTo>
                      <a:pt x="3589715" y="267626"/>
                      <a:pt x="3570948" y="286335"/>
                      <a:pt x="3547797" y="286335"/>
                    </a:cubicBezTo>
                    <a:lnTo>
                      <a:pt x="41918" y="286335"/>
                    </a:lnTo>
                    <a:cubicBezTo>
                      <a:pt x="18768" y="286335"/>
                      <a:pt x="0" y="267626"/>
                      <a:pt x="0" y="244547"/>
                    </a:cubicBezTo>
                    <a:lnTo>
                      <a:pt x="0" y="41789"/>
                    </a:lnTo>
                    <a:cubicBezTo>
                      <a:pt x="0" y="18710"/>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5389" name="テキスト ボックス 15388">
                <a:extLst>
                  <a:ext uri="{FF2B5EF4-FFF2-40B4-BE49-F238E27FC236}">
                    <a16:creationId xmlns:a16="http://schemas.microsoft.com/office/drawing/2014/main" id="{2D536CB3-38A8-1518-3626-6FEE9A64927E}"/>
                  </a:ext>
                </a:extLst>
              </p:cNvPr>
              <p:cNvSpPr txBox="1"/>
              <p:nvPr/>
            </p:nvSpPr>
            <p:spPr>
              <a:xfrm>
                <a:off x="5334175" y="4301637"/>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Q6</a:t>
                </a:r>
              </a:p>
            </p:txBody>
          </p:sp>
          <p:sp>
            <p:nvSpPr>
              <p:cNvPr id="15390" name="テキスト ボックス 15389">
                <a:extLst>
                  <a:ext uri="{FF2B5EF4-FFF2-40B4-BE49-F238E27FC236}">
                    <a16:creationId xmlns:a16="http://schemas.microsoft.com/office/drawing/2014/main" id="{715B81EC-47D5-8193-D630-59FA396C96B6}"/>
                  </a:ext>
                </a:extLst>
              </p:cNvPr>
              <p:cNvSpPr txBox="1"/>
              <p:nvPr/>
            </p:nvSpPr>
            <p:spPr>
              <a:xfrm>
                <a:off x="5628611" y="4345194"/>
                <a:ext cx="2133918" cy="230832"/>
              </a:xfrm>
              <a:prstGeom prst="rect">
                <a:avLst/>
              </a:prstGeom>
              <a:noFill/>
            </p:spPr>
            <p:txBody>
              <a:bodyPr wrap="none" rtlCol="0">
                <a:spAutoFit/>
              </a:bodyPr>
              <a:lstStyle/>
              <a:p>
                <a:r>
                  <a:rPr lang="ja-JP" altLang="en-US" sz="900" b="1" dirty="0">
                    <a:ln/>
                    <a:solidFill>
                      <a:srgbClr val="002870"/>
                    </a:solidFill>
                    <a:latin typeface="Meiryo UI" panose="020B0604030504040204" pitchFamily="50" charset="-128"/>
                    <a:ea typeface="Meiryo UI" panose="020B0604030504040204" pitchFamily="50" charset="-128"/>
                    <a:sym typeface="游ゴシック"/>
                    <a:rtl val="0"/>
                  </a:rPr>
                  <a:t>配信期間を指定した配信は可能ですか？</a:t>
                </a:r>
                <a:endParaRPr lang="ja-JP" altLang="en-US" sz="900" b="1" baseline="0" dirty="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91" name="テキスト ボックス 15390">
                <a:extLst>
                  <a:ext uri="{FF2B5EF4-FFF2-40B4-BE49-F238E27FC236}">
                    <a16:creationId xmlns:a16="http://schemas.microsoft.com/office/drawing/2014/main" id="{ED484412-D034-047E-10BB-39D33FCECF5C}"/>
                  </a:ext>
                </a:extLst>
              </p:cNvPr>
              <p:cNvSpPr txBox="1"/>
              <p:nvPr/>
            </p:nvSpPr>
            <p:spPr>
              <a:xfrm>
                <a:off x="5603283" y="4606153"/>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A6</a:t>
                </a:r>
              </a:p>
            </p:txBody>
          </p:sp>
          <p:sp>
            <p:nvSpPr>
              <p:cNvPr id="15392" name="テキスト ボックス 15391">
                <a:extLst>
                  <a:ext uri="{FF2B5EF4-FFF2-40B4-BE49-F238E27FC236}">
                    <a16:creationId xmlns:a16="http://schemas.microsoft.com/office/drawing/2014/main" id="{29C7B5C2-82EA-080E-FB00-DC451DDC4F8F}"/>
                  </a:ext>
                </a:extLst>
              </p:cNvPr>
              <p:cNvSpPr txBox="1"/>
              <p:nvPr/>
            </p:nvSpPr>
            <p:spPr>
              <a:xfrm>
                <a:off x="5897719" y="4666500"/>
                <a:ext cx="1619354" cy="230832"/>
              </a:xfrm>
              <a:prstGeom prst="rect">
                <a:avLst/>
              </a:prstGeom>
              <a:noFill/>
            </p:spPr>
            <p:txBody>
              <a:bodyPr wrap="none" rtlCol="0">
                <a:spAutoFit/>
              </a:bodyPr>
              <a:lstStyle/>
              <a:p>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2</a:t>
                </a:r>
                <a:r>
                  <a:rPr lang="ja-JP" altLang="en-US" sz="900" b="1" dirty="0">
                    <a:ln/>
                    <a:solidFill>
                      <a:srgbClr val="231815"/>
                    </a:solidFill>
                    <a:latin typeface="Meiryo UI" panose="020B0604030504040204" pitchFamily="50" charset="-128"/>
                    <a:ea typeface="Meiryo UI" panose="020B0604030504040204" pitchFamily="50" charset="-128"/>
                    <a:sym typeface="游ゴシック"/>
                    <a:rtl val="0"/>
                  </a:rPr>
                  <a:t>週間の配信なども可能です。</a:t>
                </a:r>
                <a:endParaRPr lang="ja-JP" altLang="en-US" sz="900" b="1" baseline="0" dirty="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93" name="フリーフォーム 613">
                <a:extLst>
                  <a:ext uri="{FF2B5EF4-FFF2-40B4-BE49-F238E27FC236}">
                    <a16:creationId xmlns:a16="http://schemas.microsoft.com/office/drawing/2014/main" id="{DAE72D9C-A273-3731-A5E5-59AA68E9B2C0}"/>
                  </a:ext>
                </a:extLst>
              </p:cNvPr>
              <p:cNvSpPr/>
              <p:nvPr/>
            </p:nvSpPr>
            <p:spPr>
              <a:xfrm>
                <a:off x="5459301" y="4599984"/>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394" name="フリーフォーム 615">
                <a:extLst>
                  <a:ext uri="{FF2B5EF4-FFF2-40B4-BE49-F238E27FC236}">
                    <a16:creationId xmlns:a16="http://schemas.microsoft.com/office/drawing/2014/main" id="{2839A90B-1737-11B8-3367-883810E8227F}"/>
                  </a:ext>
                </a:extLst>
              </p:cNvPr>
              <p:cNvSpPr/>
              <p:nvPr/>
            </p:nvSpPr>
            <p:spPr>
              <a:xfrm>
                <a:off x="5345579" y="5132381"/>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6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8" y="286335"/>
                      <a:pt x="0" y="267626"/>
                      <a:pt x="0" y="244546"/>
                    </a:cubicBezTo>
                    <a:lnTo>
                      <a:pt x="0" y="41789"/>
                    </a:lnTo>
                    <a:cubicBezTo>
                      <a:pt x="0" y="18709"/>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5395" name="テキスト ボックス 15394">
                <a:extLst>
                  <a:ext uri="{FF2B5EF4-FFF2-40B4-BE49-F238E27FC236}">
                    <a16:creationId xmlns:a16="http://schemas.microsoft.com/office/drawing/2014/main" id="{D3580799-F026-388C-6687-79C4E0A5DA37}"/>
                  </a:ext>
                </a:extLst>
              </p:cNvPr>
              <p:cNvSpPr txBox="1"/>
              <p:nvPr/>
            </p:nvSpPr>
            <p:spPr>
              <a:xfrm>
                <a:off x="5334175" y="5113678"/>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Q7</a:t>
                </a:r>
              </a:p>
            </p:txBody>
          </p:sp>
          <p:sp>
            <p:nvSpPr>
              <p:cNvPr id="15396" name="テキスト ボックス 15395">
                <a:extLst>
                  <a:ext uri="{FF2B5EF4-FFF2-40B4-BE49-F238E27FC236}">
                    <a16:creationId xmlns:a16="http://schemas.microsoft.com/office/drawing/2014/main" id="{BC4F022D-DFA8-B56D-DEAE-296EBBC6D2A5}"/>
                  </a:ext>
                </a:extLst>
              </p:cNvPr>
              <p:cNvSpPr txBox="1"/>
              <p:nvPr/>
            </p:nvSpPr>
            <p:spPr>
              <a:xfrm>
                <a:off x="5628611" y="5157235"/>
                <a:ext cx="1685077" cy="230832"/>
              </a:xfrm>
              <a:prstGeom prst="rect">
                <a:avLst/>
              </a:prstGeom>
              <a:noFill/>
            </p:spPr>
            <p:txBody>
              <a:bodyPr wrap="none" rtlCol="0">
                <a:spAutoFit/>
              </a:bodyPr>
              <a:lstStyle/>
              <a:p>
                <a:pPr algn="l"/>
                <a:r>
                  <a:rPr lang="ja-JP" altLang="en-US" sz="900" b="1" dirty="0">
                    <a:ln/>
                    <a:solidFill>
                      <a:srgbClr val="002870"/>
                    </a:solidFill>
                    <a:latin typeface="Meiryo UI" panose="020B0604030504040204" pitchFamily="50" charset="-128"/>
                    <a:ea typeface="Meiryo UI" panose="020B0604030504040204" pitchFamily="50" charset="-128"/>
                    <a:sym typeface="游ゴシック"/>
                    <a:rtl val="0"/>
                  </a:rPr>
                  <a:t>休日掲載開始は可能ですか？</a:t>
                </a:r>
                <a:endParaRPr lang="ja-JP" altLang="en-US" sz="900" b="1" baseline="0" dirty="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397" name="テキスト ボックス 15396">
                <a:extLst>
                  <a:ext uri="{FF2B5EF4-FFF2-40B4-BE49-F238E27FC236}">
                    <a16:creationId xmlns:a16="http://schemas.microsoft.com/office/drawing/2014/main" id="{AA205E49-3830-0BCE-1EE3-7E0C3988418A}"/>
                  </a:ext>
                </a:extLst>
              </p:cNvPr>
              <p:cNvSpPr txBox="1"/>
              <p:nvPr/>
            </p:nvSpPr>
            <p:spPr>
              <a:xfrm>
                <a:off x="5603283" y="5418067"/>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A7</a:t>
                </a:r>
              </a:p>
            </p:txBody>
          </p:sp>
          <p:sp>
            <p:nvSpPr>
              <p:cNvPr id="15398" name="テキスト ボックス 15397">
                <a:extLst>
                  <a:ext uri="{FF2B5EF4-FFF2-40B4-BE49-F238E27FC236}">
                    <a16:creationId xmlns:a16="http://schemas.microsoft.com/office/drawing/2014/main" id="{EFC0116C-325B-AA19-3275-CA74BC7EDA40}"/>
                  </a:ext>
                </a:extLst>
              </p:cNvPr>
              <p:cNvSpPr txBox="1"/>
              <p:nvPr/>
            </p:nvSpPr>
            <p:spPr>
              <a:xfrm>
                <a:off x="5897719" y="5478415"/>
                <a:ext cx="691215" cy="2308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可能です。</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399" name="フリーフォーム 633">
                <a:extLst>
                  <a:ext uri="{FF2B5EF4-FFF2-40B4-BE49-F238E27FC236}">
                    <a16:creationId xmlns:a16="http://schemas.microsoft.com/office/drawing/2014/main" id="{CC9EE759-F6AF-F457-60B5-492E2A6CFBAD}"/>
                  </a:ext>
                </a:extLst>
              </p:cNvPr>
              <p:cNvSpPr/>
              <p:nvPr/>
            </p:nvSpPr>
            <p:spPr>
              <a:xfrm>
                <a:off x="5459301" y="5411899"/>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400" name="フリーフォーム 635">
                <a:extLst>
                  <a:ext uri="{FF2B5EF4-FFF2-40B4-BE49-F238E27FC236}">
                    <a16:creationId xmlns:a16="http://schemas.microsoft.com/office/drawing/2014/main" id="{EC4DDEF0-81CE-2E1F-C5A7-BF9E9ECA5B40}"/>
                  </a:ext>
                </a:extLst>
              </p:cNvPr>
              <p:cNvSpPr/>
              <p:nvPr/>
            </p:nvSpPr>
            <p:spPr>
              <a:xfrm>
                <a:off x="5345579" y="594429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8" y="286335"/>
                      <a:pt x="0" y="267626"/>
                      <a:pt x="0" y="244547"/>
                    </a:cubicBezTo>
                    <a:lnTo>
                      <a:pt x="0" y="41789"/>
                    </a:lnTo>
                    <a:cubicBezTo>
                      <a:pt x="0" y="18710"/>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5402" name="テキスト ボックス 15401">
                <a:extLst>
                  <a:ext uri="{FF2B5EF4-FFF2-40B4-BE49-F238E27FC236}">
                    <a16:creationId xmlns:a16="http://schemas.microsoft.com/office/drawing/2014/main" id="{E97630DD-EA9E-8F91-AC56-71C322D91C83}"/>
                  </a:ext>
                </a:extLst>
              </p:cNvPr>
              <p:cNvSpPr txBox="1"/>
              <p:nvPr/>
            </p:nvSpPr>
            <p:spPr>
              <a:xfrm>
                <a:off x="5334175" y="592559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Q8</a:t>
                </a:r>
              </a:p>
            </p:txBody>
          </p:sp>
          <p:sp>
            <p:nvSpPr>
              <p:cNvPr id="15403" name="テキスト ボックス 15402">
                <a:extLst>
                  <a:ext uri="{FF2B5EF4-FFF2-40B4-BE49-F238E27FC236}">
                    <a16:creationId xmlns:a16="http://schemas.microsoft.com/office/drawing/2014/main" id="{FFD8D757-7663-9A77-4A87-7D643FD9747A}"/>
                  </a:ext>
                </a:extLst>
              </p:cNvPr>
              <p:cNvSpPr txBox="1"/>
              <p:nvPr/>
            </p:nvSpPr>
            <p:spPr>
              <a:xfrm>
                <a:off x="5628611" y="5969149"/>
                <a:ext cx="2608406" cy="230832"/>
              </a:xfrm>
              <a:prstGeom prst="rect">
                <a:avLst/>
              </a:prstGeom>
              <a:noFill/>
            </p:spPr>
            <p:txBody>
              <a:bodyPr wrap="none" rtlCol="0">
                <a:spAutoFit/>
              </a:bodyPr>
              <a:lstStyle/>
              <a:p>
                <a:pPr algn="l"/>
                <a:r>
                  <a:rPr lang="ja-JP" altLang="en-US" sz="900" b="1" dirty="0">
                    <a:ln/>
                    <a:solidFill>
                      <a:srgbClr val="002870"/>
                    </a:solidFill>
                    <a:latin typeface="Meiryo UI" panose="020B0604030504040204" pitchFamily="50" charset="-128"/>
                    <a:ea typeface="Meiryo UI" panose="020B0604030504040204" pitchFamily="50" charset="-128"/>
                    <a:sym typeface="游ゴシック"/>
                    <a:rtl val="0"/>
                  </a:rPr>
                  <a:t>配信途中での掲載停止（中止）は可能ですか？</a:t>
                </a:r>
                <a:endParaRPr lang="ja-JP" altLang="en-US" sz="900" b="1" baseline="0" dirty="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452" name="テキスト ボックス 15451">
                <a:extLst>
                  <a:ext uri="{FF2B5EF4-FFF2-40B4-BE49-F238E27FC236}">
                    <a16:creationId xmlns:a16="http://schemas.microsoft.com/office/drawing/2014/main" id="{ED9C9CF8-4AEE-8685-35E3-650390D5B1D4}"/>
                  </a:ext>
                </a:extLst>
              </p:cNvPr>
              <p:cNvSpPr txBox="1"/>
              <p:nvPr/>
            </p:nvSpPr>
            <p:spPr>
              <a:xfrm>
                <a:off x="5603283" y="6230108"/>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A8</a:t>
                </a:r>
              </a:p>
            </p:txBody>
          </p:sp>
          <p:sp>
            <p:nvSpPr>
              <p:cNvPr id="15453" name="フリーフォーム 684">
                <a:extLst>
                  <a:ext uri="{FF2B5EF4-FFF2-40B4-BE49-F238E27FC236}">
                    <a16:creationId xmlns:a16="http://schemas.microsoft.com/office/drawing/2014/main" id="{A558974A-A75F-FE7F-6781-B17080D5332C}"/>
                  </a:ext>
                </a:extLst>
              </p:cNvPr>
              <p:cNvSpPr/>
              <p:nvPr/>
            </p:nvSpPr>
            <p:spPr>
              <a:xfrm>
                <a:off x="5459301" y="6223940"/>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454" name="フリーフォーム 685">
                <a:extLst>
                  <a:ext uri="{FF2B5EF4-FFF2-40B4-BE49-F238E27FC236}">
                    <a16:creationId xmlns:a16="http://schemas.microsoft.com/office/drawing/2014/main" id="{681E3D5E-459F-5AF2-7D2A-0BBE30AA7D36}"/>
                  </a:ext>
                </a:extLst>
              </p:cNvPr>
              <p:cNvSpPr/>
              <p:nvPr/>
            </p:nvSpPr>
            <p:spPr>
              <a:xfrm>
                <a:off x="803284" y="2967949"/>
                <a:ext cx="825434" cy="411449"/>
              </a:xfrm>
              <a:custGeom>
                <a:avLst/>
                <a:gdLst>
                  <a:gd name="connsiteX0" fmla="*/ 0 w 825434"/>
                  <a:gd name="connsiteY0" fmla="*/ 411449 h 411449"/>
                  <a:gd name="connsiteX1" fmla="*/ 412717 w 825434"/>
                  <a:gd name="connsiteY1" fmla="*/ 0 h 411449"/>
                  <a:gd name="connsiteX2" fmla="*/ 825434 w 825434"/>
                  <a:gd name="connsiteY2" fmla="*/ 411449 h 411449"/>
                </a:gdLst>
                <a:ahLst/>
                <a:cxnLst>
                  <a:cxn ang="0">
                    <a:pos x="connsiteX0" y="connsiteY0"/>
                  </a:cxn>
                  <a:cxn ang="0">
                    <a:pos x="connsiteX1" y="connsiteY1"/>
                  </a:cxn>
                  <a:cxn ang="0">
                    <a:pos x="connsiteX2" y="connsiteY2"/>
                  </a:cxn>
                </a:cxnLst>
                <a:rect l="l" t="t" r="r" b="b"/>
                <a:pathLst>
                  <a:path w="825434" h="411449">
                    <a:moveTo>
                      <a:pt x="0" y="411449"/>
                    </a:moveTo>
                    <a:cubicBezTo>
                      <a:pt x="0" y="184199"/>
                      <a:pt x="184767" y="0"/>
                      <a:pt x="412717" y="0"/>
                    </a:cubicBezTo>
                    <a:cubicBezTo>
                      <a:pt x="640668" y="0"/>
                      <a:pt x="825434" y="184199"/>
                      <a:pt x="825434" y="411449"/>
                    </a:cubicBezTo>
                  </a:path>
                </a:pathLst>
              </a:custGeom>
              <a:noFill/>
              <a:ln w="5064" cap="flat">
                <a:solidFill>
                  <a:srgbClr val="231815"/>
                </a:solid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grpSp>
      </p:grpSp>
      <p:sp>
        <p:nvSpPr>
          <p:cNvPr id="3" name="object 7">
            <a:extLst>
              <a:ext uri="{FF2B5EF4-FFF2-40B4-BE49-F238E27FC236}">
                <a16:creationId xmlns:a16="http://schemas.microsoft.com/office/drawing/2014/main" id="{ADA57B9F-2726-9EC1-D246-674737CAF936}"/>
              </a:ext>
            </a:extLst>
          </p:cNvPr>
          <p:cNvSpPr txBox="1"/>
          <p:nvPr/>
        </p:nvSpPr>
        <p:spPr>
          <a:xfrm>
            <a:off x="814149" y="1060732"/>
            <a:ext cx="7166055" cy="527067"/>
          </a:xfrm>
          <a:prstGeom prst="rect">
            <a:avLst/>
          </a:prstGeom>
        </p:spPr>
        <p:txBody>
          <a:bodyPr vert="horz" wrap="square" lIns="0" tIns="80010" rIns="0" bIns="0" rtlCol="0">
            <a:spAutoFit/>
          </a:bodyPr>
          <a:lstStyle/>
          <a:p>
            <a:pPr marL="12700">
              <a:lnSpc>
                <a:spcPct val="100000"/>
              </a:lnSpc>
              <a:spcBef>
                <a:spcPts val="620"/>
              </a:spcBef>
            </a:pPr>
            <a:r>
              <a:rPr lang="ja-JP" altLang="en-US" sz="1000" b="1" dirty="0">
                <a:solidFill>
                  <a:srgbClr val="231F20"/>
                </a:solidFill>
                <a:latin typeface="Meiryo UI" panose="020B0604030504040204" pitchFamily="50" charset="-128"/>
                <a:ea typeface="Meiryo UI" panose="020B0604030504040204" pitchFamily="50" charset="-128"/>
                <a:cs typeface="Yu Gothic"/>
              </a:rPr>
              <a:t>アカウント開設後、入稿およびタグ設置完了から</a:t>
            </a:r>
            <a:r>
              <a:rPr lang="en-US" altLang="ja-JP" sz="1400" b="1" dirty="0">
                <a:solidFill>
                  <a:srgbClr val="C00000"/>
                </a:solidFill>
                <a:latin typeface="Meiryo UI" panose="020B0604030504040204" pitchFamily="50" charset="-128"/>
                <a:ea typeface="Meiryo UI" panose="020B0604030504040204" pitchFamily="50" charset="-128"/>
                <a:cs typeface="Yu Gothic"/>
              </a:rPr>
              <a:t>5</a:t>
            </a:r>
            <a:r>
              <a:rPr lang="ja-JP" altLang="en-US" sz="1400" b="1" dirty="0">
                <a:solidFill>
                  <a:srgbClr val="C00000"/>
                </a:solidFill>
                <a:latin typeface="Meiryo UI" panose="020B0604030504040204" pitchFamily="50" charset="-128"/>
                <a:ea typeface="Meiryo UI" panose="020B0604030504040204" pitchFamily="50" charset="-128"/>
                <a:cs typeface="Yu Gothic"/>
              </a:rPr>
              <a:t>営業日程度</a:t>
            </a:r>
            <a:r>
              <a:rPr lang="ja-JP" altLang="en-US" sz="1000" b="1" dirty="0">
                <a:solidFill>
                  <a:srgbClr val="231F20"/>
                </a:solidFill>
                <a:latin typeface="Meiryo UI" panose="020B0604030504040204" pitchFamily="50" charset="-128"/>
                <a:ea typeface="Meiryo UI" panose="020B0604030504040204" pitchFamily="50" charset="-128"/>
                <a:cs typeface="Yu Gothic"/>
              </a:rPr>
              <a:t>での配信開始となります。 </a:t>
            </a:r>
          </a:p>
          <a:p>
            <a:pPr marL="12700">
              <a:lnSpc>
                <a:spcPct val="100000"/>
              </a:lnSpc>
              <a:spcBef>
                <a:spcPts val="620"/>
              </a:spcBef>
            </a:pPr>
            <a:r>
              <a:rPr lang="ja-JP" altLang="en-US" sz="1000" b="1" dirty="0">
                <a:solidFill>
                  <a:srgbClr val="231F20"/>
                </a:solidFill>
                <a:latin typeface="Meiryo UI" panose="020B0604030504040204" pitchFamily="50" charset="-128"/>
                <a:ea typeface="Meiryo UI" panose="020B0604030504040204" pitchFamily="50" charset="-128"/>
                <a:cs typeface="Yu Gothic"/>
              </a:rPr>
              <a:t>　</a:t>
            </a:r>
            <a:r>
              <a:rPr lang="en-US" altLang="ja-JP" sz="1000" b="1" dirty="0">
                <a:solidFill>
                  <a:srgbClr val="231F20"/>
                </a:solidFill>
                <a:latin typeface="Meiryo UI" panose="020B0604030504040204" pitchFamily="50" charset="-128"/>
                <a:ea typeface="Meiryo UI" panose="020B0604030504040204" pitchFamily="50" charset="-128"/>
                <a:cs typeface="Yu Gothic"/>
              </a:rPr>
              <a:t>※</a:t>
            </a:r>
            <a:r>
              <a:rPr lang="ja-JP" altLang="en-US" sz="1000" b="1" dirty="0">
                <a:solidFill>
                  <a:srgbClr val="231F20"/>
                </a:solidFill>
                <a:latin typeface="Meiryo UI" panose="020B0604030504040204" pitchFamily="50" charset="-128"/>
                <a:ea typeface="Meiryo UI" panose="020B0604030504040204" pitchFamily="50" charset="-128"/>
                <a:cs typeface="Yu Gothic"/>
              </a:rPr>
              <a:t>不備や審査状況・利用データにより開始日が変動します。</a:t>
            </a:r>
          </a:p>
        </p:txBody>
      </p:sp>
      <p:sp>
        <p:nvSpPr>
          <p:cNvPr id="4" name="テキスト ボックス 3">
            <a:extLst>
              <a:ext uri="{FF2B5EF4-FFF2-40B4-BE49-F238E27FC236}">
                <a16:creationId xmlns:a16="http://schemas.microsoft.com/office/drawing/2014/main" id="{1DB344E7-072C-27D7-ED2C-1DB2BD353751}"/>
              </a:ext>
            </a:extLst>
          </p:cNvPr>
          <p:cNvSpPr txBox="1">
            <a:spLocks noChangeArrowheads="1"/>
          </p:cNvSpPr>
          <p:nvPr/>
        </p:nvSpPr>
        <p:spPr bwMode="auto">
          <a:xfrm>
            <a:off x="411163" y="691726"/>
            <a:ext cx="7791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r>
              <a:rPr lang="ja-JP" altLang="en-US" sz="1200" b="1" dirty="0">
                <a:latin typeface="Meiryo UI" panose="020B0604030504040204" pitchFamily="50" charset="-128"/>
                <a:ea typeface="Meiryo UI" panose="020B0604030504040204" pitchFamily="50" charset="-128"/>
              </a:rPr>
              <a:t>■配信までの流れ</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テキスト ボックス 107">
            <a:extLst>
              <a:ext uri="{FF2B5EF4-FFF2-40B4-BE49-F238E27FC236}">
                <a16:creationId xmlns:a16="http://schemas.microsoft.com/office/drawing/2014/main" id="{360961B2-81F2-4B1B-8566-9880E0CEF3FB}"/>
              </a:ext>
            </a:extLst>
          </p:cNvPr>
          <p:cNvSpPr txBox="1"/>
          <p:nvPr/>
        </p:nvSpPr>
        <p:spPr>
          <a:xfrm>
            <a:off x="653250" y="976180"/>
            <a:ext cx="8599500" cy="1672568"/>
          </a:xfrm>
          <a:prstGeom prst="rect">
            <a:avLst/>
          </a:prstGeom>
          <a:solidFill>
            <a:schemeClr val="accent4">
              <a:lumMod val="20000"/>
              <a:lumOff val="80000"/>
            </a:schemeClr>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B99AE01-2084-40F6-9C63-5CC955D28DA7}"/>
              </a:ext>
            </a:extLst>
          </p:cNvPr>
          <p:cNvSpPr txBox="1">
            <a:spLocks noChangeAspect="1"/>
          </p:cNvSpPr>
          <p:nvPr/>
        </p:nvSpPr>
        <p:spPr>
          <a:xfrm>
            <a:off x="7434227" y="1551728"/>
            <a:ext cx="877500" cy="877500"/>
          </a:xfrm>
          <a:prstGeom prst="star24">
            <a:avLst>
              <a:gd name="adj" fmla="val 46319"/>
            </a:avLst>
          </a:prstGeom>
          <a:solidFill>
            <a:schemeClr val="tx1"/>
          </a:solidFill>
        </p:spPr>
        <p:txBody>
          <a:bodyPr wrap="square" lIns="0" tIns="0" rIns="0" bIns="0">
            <a:noAutofit/>
          </a:bodyPr>
          <a:lstStyle/>
          <a:p>
            <a:pPr algn="ctr">
              <a:lnSpc>
                <a:spcPct val="110000"/>
              </a:lnSpc>
            </a:pPr>
            <a:r>
              <a:rPr lang="ja-JP" altLang="en-US" sz="975" b="1" dirty="0">
                <a:solidFill>
                  <a:schemeClr val="bg1"/>
                </a:solidFill>
                <a:latin typeface="Meiryo UI" panose="020B0604030504040204" pitchFamily="50" charset="-128"/>
                <a:ea typeface="Meiryo UI" panose="020B0604030504040204" pitchFamily="50" charset="-128"/>
              </a:rPr>
              <a:t>成約！</a:t>
            </a:r>
          </a:p>
        </p:txBody>
      </p:sp>
      <p:sp>
        <p:nvSpPr>
          <p:cNvPr id="110" name="テキスト ボックス 109">
            <a:extLst>
              <a:ext uri="{FF2B5EF4-FFF2-40B4-BE49-F238E27FC236}">
                <a16:creationId xmlns:a16="http://schemas.microsoft.com/office/drawing/2014/main" id="{99DE8DD9-7DF9-4929-A9D7-2BC22388845B}"/>
              </a:ext>
            </a:extLst>
          </p:cNvPr>
          <p:cNvSpPr txBox="1"/>
          <p:nvPr/>
        </p:nvSpPr>
        <p:spPr>
          <a:xfrm>
            <a:off x="653250" y="2805033"/>
            <a:ext cx="8599482" cy="1753326"/>
          </a:xfrm>
          <a:prstGeom prst="rect">
            <a:avLst/>
          </a:prstGeom>
          <a:solidFill>
            <a:schemeClr val="accent4">
              <a:lumMod val="20000"/>
              <a:lumOff val="80000"/>
            </a:schemeClr>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sp>
        <p:nvSpPr>
          <p:cNvPr id="158" name="テキスト ボックス 157">
            <a:extLst>
              <a:ext uri="{FF2B5EF4-FFF2-40B4-BE49-F238E27FC236}">
                <a16:creationId xmlns:a16="http://schemas.microsoft.com/office/drawing/2014/main" id="{6A91056C-258B-461A-A42E-F31C4E4E3B60}"/>
              </a:ext>
            </a:extLst>
          </p:cNvPr>
          <p:cNvSpPr txBox="1"/>
          <p:nvPr/>
        </p:nvSpPr>
        <p:spPr>
          <a:xfrm>
            <a:off x="653250" y="974809"/>
            <a:ext cx="906750" cy="1672568"/>
          </a:xfrm>
          <a:prstGeom prst="rect">
            <a:avLst/>
          </a:prstGeom>
          <a:solidFill>
            <a:schemeClr val="tx1"/>
          </a:solidFill>
        </p:spPr>
        <p:txBody>
          <a:bodyPr wrap="square" lIns="0" tIns="0" rIns="0" bIns="0" anchor="ctr">
            <a:noAutofit/>
          </a:bodyPr>
          <a:lstStyle/>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ネクサス広告</a:t>
            </a:r>
          </a:p>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直接CV</a:t>
            </a:r>
            <a:endParaRPr lang="en-US" altLang="ja-JP" sz="894" dirty="0">
              <a:solidFill>
                <a:schemeClr val="bg1"/>
              </a:solidFill>
              <a:latin typeface="メイリオ" panose="020B0604030504040204" pitchFamily="50" charset="-128"/>
              <a:ea typeface="メイリオ" panose="020B0604030504040204" pitchFamily="50" charset="-128"/>
            </a:endParaRPr>
          </a:p>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（クリック</a:t>
            </a:r>
            <a:r>
              <a:rPr lang="en-US" altLang="ja-JP" sz="894" dirty="0">
                <a:solidFill>
                  <a:schemeClr val="bg1"/>
                </a:solidFill>
                <a:latin typeface="メイリオ" panose="020B0604030504040204" pitchFamily="50" charset="-128"/>
                <a:ea typeface="メイリオ" panose="020B0604030504040204" pitchFamily="50" charset="-128"/>
              </a:rPr>
              <a:t>CV</a:t>
            </a:r>
            <a:r>
              <a:rPr lang="ja-JP" altLang="en-US" sz="894" dirty="0">
                <a:solidFill>
                  <a:schemeClr val="bg1"/>
                </a:solidFill>
                <a:latin typeface="メイリオ" panose="020B0604030504040204" pitchFamily="50" charset="-128"/>
                <a:ea typeface="メイリオ" panose="020B0604030504040204" pitchFamily="50" charset="-128"/>
              </a:rPr>
              <a:t>）</a:t>
            </a:r>
          </a:p>
        </p:txBody>
      </p:sp>
      <p:sp>
        <p:nvSpPr>
          <p:cNvPr id="159" name="テキスト ボックス 158">
            <a:extLst>
              <a:ext uri="{FF2B5EF4-FFF2-40B4-BE49-F238E27FC236}">
                <a16:creationId xmlns:a16="http://schemas.microsoft.com/office/drawing/2014/main" id="{C3B5EF57-FE61-4C56-8D1E-63156AC58D47}"/>
              </a:ext>
            </a:extLst>
          </p:cNvPr>
          <p:cNvSpPr txBox="1"/>
          <p:nvPr/>
        </p:nvSpPr>
        <p:spPr>
          <a:xfrm>
            <a:off x="653250" y="2803130"/>
            <a:ext cx="906750" cy="1753325"/>
          </a:xfrm>
          <a:prstGeom prst="rect">
            <a:avLst/>
          </a:prstGeom>
          <a:solidFill>
            <a:schemeClr val="tx1"/>
          </a:solidFill>
        </p:spPr>
        <p:txBody>
          <a:bodyPr wrap="square" lIns="0" tIns="0" rIns="0" bIns="0" anchor="ctr">
            <a:noAutofit/>
          </a:bodyPr>
          <a:lstStyle/>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ネクサス広告</a:t>
            </a:r>
          </a:p>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間接</a:t>
            </a:r>
            <a:r>
              <a:rPr lang="en-US" altLang="ja-JP" sz="894" dirty="0">
                <a:solidFill>
                  <a:schemeClr val="bg1"/>
                </a:solidFill>
                <a:latin typeface="メイリオ" panose="020B0604030504040204" pitchFamily="50" charset="-128"/>
                <a:ea typeface="メイリオ" panose="020B0604030504040204" pitchFamily="50" charset="-128"/>
              </a:rPr>
              <a:t>CV</a:t>
            </a:r>
          </a:p>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（ビュー</a:t>
            </a:r>
            <a:r>
              <a:rPr lang="en-US" altLang="ja-JP" sz="894" dirty="0">
                <a:solidFill>
                  <a:schemeClr val="bg1"/>
                </a:solidFill>
                <a:latin typeface="メイリオ" panose="020B0604030504040204" pitchFamily="50" charset="-128"/>
                <a:ea typeface="メイリオ" panose="020B0604030504040204" pitchFamily="50" charset="-128"/>
              </a:rPr>
              <a:t>CV</a:t>
            </a:r>
            <a:r>
              <a:rPr lang="ja-JP" altLang="en-US" sz="894" dirty="0">
                <a:solidFill>
                  <a:schemeClr val="bg1"/>
                </a:solidFill>
                <a:latin typeface="メイリオ" panose="020B0604030504040204" pitchFamily="50" charset="-128"/>
                <a:ea typeface="メイリオ" panose="020B0604030504040204" pitchFamily="50" charset="-128"/>
              </a:rPr>
              <a:t>）</a:t>
            </a:r>
          </a:p>
        </p:txBody>
      </p:sp>
      <p:sp>
        <p:nvSpPr>
          <p:cNvPr id="160" name="テキスト ボックス 159">
            <a:extLst>
              <a:ext uri="{FF2B5EF4-FFF2-40B4-BE49-F238E27FC236}">
                <a16:creationId xmlns:a16="http://schemas.microsoft.com/office/drawing/2014/main" id="{250B1C95-0109-416E-B5E5-3BD0642634F5}"/>
              </a:ext>
            </a:extLst>
          </p:cNvPr>
          <p:cNvSpPr txBox="1"/>
          <p:nvPr/>
        </p:nvSpPr>
        <p:spPr>
          <a:xfrm>
            <a:off x="1559982" y="5540402"/>
            <a:ext cx="7692750" cy="380250"/>
          </a:xfrm>
          <a:prstGeom prst="rect">
            <a:avLst/>
          </a:prstGeom>
          <a:noFill/>
          <a:ln w="38100">
            <a:noFill/>
          </a:ln>
        </p:spPr>
        <p:txBody>
          <a:bodyPr wrap="square" lIns="0" tIns="0" rIns="0" bIns="0" anchor="ctr">
            <a:noAutofit/>
          </a:bodyPr>
          <a:lstStyle/>
          <a:p>
            <a:pPr>
              <a:lnSpc>
                <a:spcPct val="110000"/>
              </a:lnSpc>
            </a:pPr>
            <a:endParaRPr lang="en-US" altLang="ja-JP" sz="1050" b="1" dirty="0">
              <a:latin typeface="Meiryo UI" panose="020B0604030504040204" pitchFamily="50" charset="-128"/>
              <a:ea typeface="Meiryo UI" panose="020B0604030504040204" pitchFamily="50" charset="-128"/>
            </a:endParaRPr>
          </a:p>
          <a:p>
            <a:pPr>
              <a:lnSpc>
                <a:spcPct val="110000"/>
              </a:lnSpc>
            </a:pPr>
            <a:r>
              <a:rPr lang="ja-JP" altLang="en-US" sz="1050" dirty="0">
                <a:latin typeface="Meiryo UI" panose="020B0604030504040204" pitchFamily="50" charset="-128"/>
                <a:ea typeface="Meiryo UI" panose="020B0604030504040204" pitchFamily="50" charset="-128"/>
              </a:rPr>
              <a:t>クロスドメイン（</a:t>
            </a:r>
            <a:r>
              <a:rPr lang="en-US" altLang="ja-JP" sz="1050" dirty="0">
                <a:latin typeface="Meiryo UI" panose="020B0604030504040204" pitchFamily="50" charset="-128"/>
                <a:ea typeface="Meiryo UI" panose="020B0604030504040204" pitchFamily="50" charset="-128"/>
              </a:rPr>
              <a:t>2</a:t>
            </a:r>
            <a:r>
              <a:rPr lang="ja-JP" altLang="en-US" sz="1050" dirty="0">
                <a:latin typeface="Meiryo UI" panose="020B0604030504040204" pitchFamily="50" charset="-128"/>
                <a:ea typeface="Meiryo UI" panose="020B0604030504040204" pitchFamily="50" charset="-128"/>
              </a:rPr>
              <a:t>つ以上のドメインをまたぐ）が発生する</a:t>
            </a:r>
            <a:r>
              <a:rPr lang="en-US" altLang="ja-JP" sz="1050" dirty="0">
                <a:latin typeface="Meiryo UI" panose="020B0604030504040204" pitchFamily="50" charset="-128"/>
                <a:ea typeface="Meiryo UI" panose="020B0604030504040204" pitchFamily="50" charset="-128"/>
              </a:rPr>
              <a:t>WEB</a:t>
            </a:r>
            <a:r>
              <a:rPr lang="ja-JP" altLang="en-US" sz="1050" dirty="0">
                <a:latin typeface="Meiryo UI" panose="020B0604030504040204" pitchFamily="50" charset="-128"/>
                <a:ea typeface="Meiryo UI" panose="020B0604030504040204" pitchFamily="50" charset="-128"/>
              </a:rPr>
              <a:t>サイト環境は、タグを </a:t>
            </a:r>
            <a:r>
              <a:rPr lang="en-US" altLang="ja-JP" sz="1050" dirty="0">
                <a:latin typeface="Meiryo UI" panose="020B0604030504040204" pitchFamily="50" charset="-128"/>
                <a:ea typeface="Meiryo UI" panose="020B0604030504040204" pitchFamily="50" charset="-128"/>
              </a:rPr>
              <a:t>HTML </a:t>
            </a:r>
            <a:r>
              <a:rPr lang="ja-JP" altLang="en-US" sz="1050" dirty="0">
                <a:latin typeface="Meiryo UI" panose="020B0604030504040204" pitchFamily="50" charset="-128"/>
                <a:ea typeface="Meiryo UI" panose="020B0604030504040204" pitchFamily="50" charset="-128"/>
              </a:rPr>
              <a:t>に「直接設置」以外、</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計測が出来ません。</a:t>
            </a:r>
            <a:endParaRPr lang="en-US" altLang="ja-JP" sz="1050" dirty="0">
              <a:latin typeface="Meiryo UI" panose="020B0604030504040204" pitchFamily="50" charset="-128"/>
              <a:ea typeface="Meiryo UI" panose="020B0604030504040204" pitchFamily="50" charset="-128"/>
            </a:endParaRPr>
          </a:p>
          <a:p>
            <a:pPr>
              <a:lnSpc>
                <a:spcPct val="110000"/>
              </a:lnSpc>
            </a:pPr>
            <a:r>
              <a:rPr lang="ja-JP" altLang="en-US" sz="1050" dirty="0">
                <a:latin typeface="Meiryo UI" panose="020B0604030504040204" pitchFamily="50" charset="-128"/>
                <a:ea typeface="Meiryo UI" panose="020B0604030504040204" pitchFamily="50" charset="-128"/>
              </a:rPr>
              <a:t>　　　　　　　　　　　</a:t>
            </a:r>
            <a:r>
              <a:rPr lang="en-US" altLang="ja-JP" sz="1050" dirty="0">
                <a:latin typeface="Meiryo UI" panose="020B0604030504040204" pitchFamily="50" charset="-128"/>
                <a:ea typeface="Meiryo UI" panose="020B0604030504040204" pitchFamily="50" charset="-128"/>
              </a:rPr>
              <a:t>AAA.co.jp/</a:t>
            </a:r>
            <a:r>
              <a:rPr lang="ja-JP" altLang="en-US" sz="1050" dirty="0">
                <a:latin typeface="Meiryo UI" panose="020B0604030504040204" pitchFamily="50" charset="-128"/>
                <a:ea typeface="Meiryo UI" panose="020B0604030504040204" pitchFamily="50" charset="-128"/>
              </a:rPr>
              <a:t>（公式サイト） →　</a:t>
            </a:r>
            <a:r>
              <a:rPr lang="en-US" altLang="ja-JP" sz="1050" dirty="0">
                <a:latin typeface="Meiryo UI" panose="020B0604030504040204" pitchFamily="50" charset="-128"/>
                <a:ea typeface="Meiryo UI" panose="020B0604030504040204" pitchFamily="50" charset="-128"/>
              </a:rPr>
              <a:t>BBB.co.jp/form/</a:t>
            </a:r>
            <a:r>
              <a:rPr lang="ja-JP" altLang="en-US" sz="1050" dirty="0">
                <a:latin typeface="Meiryo UI" panose="020B0604030504040204" pitchFamily="50" charset="-128"/>
                <a:ea typeface="Meiryo UI" panose="020B0604030504040204" pitchFamily="50" charset="-128"/>
              </a:rPr>
              <a:t>（フォーム） →　</a:t>
            </a:r>
            <a:r>
              <a:rPr lang="en-US" altLang="ja-JP" sz="1050" dirty="0">
                <a:latin typeface="Meiryo UI" panose="020B0604030504040204" pitchFamily="50" charset="-128"/>
                <a:ea typeface="Meiryo UI" panose="020B0604030504040204" pitchFamily="50" charset="-128"/>
              </a:rPr>
              <a:t>BBB.co.jp/thanks</a:t>
            </a:r>
            <a:r>
              <a:rPr lang="ja-JP" altLang="en-US" sz="1050" dirty="0">
                <a:latin typeface="Meiryo UI" panose="020B0604030504040204" pitchFamily="50" charset="-128"/>
                <a:ea typeface="Meiryo UI" panose="020B0604030504040204" pitchFamily="50" charset="-128"/>
              </a:rPr>
              <a:t>（完了ページ）</a:t>
            </a:r>
            <a:endParaRPr lang="en-US" altLang="ja-JP" sz="1050" dirty="0">
              <a:latin typeface="Meiryo UI" panose="020B0604030504040204" pitchFamily="50" charset="-128"/>
              <a:ea typeface="Meiryo UI" panose="020B0604030504040204" pitchFamily="50" charset="-128"/>
            </a:endParaRPr>
          </a:p>
          <a:p>
            <a:pPr>
              <a:lnSpc>
                <a:spcPct val="110000"/>
              </a:lnSpc>
            </a:pPr>
            <a:endParaRPr lang="ja-JP" altLang="en-US" sz="1050" b="1" dirty="0">
              <a:latin typeface="Meiryo UI" panose="020B0604030504040204" pitchFamily="50" charset="-128"/>
              <a:ea typeface="Meiryo UI" panose="020B0604030504040204" pitchFamily="50" charset="-128"/>
            </a:endParaRPr>
          </a:p>
        </p:txBody>
      </p:sp>
      <p:pic>
        <p:nvPicPr>
          <p:cNvPr id="169" name="グラフィックス 168">
            <a:extLst>
              <a:ext uri="{FF2B5EF4-FFF2-40B4-BE49-F238E27FC236}">
                <a16:creationId xmlns:a16="http://schemas.microsoft.com/office/drawing/2014/main" id="{6364581D-6C9A-481B-891C-92E89B561601}"/>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07725" y="1914813"/>
            <a:ext cx="330505" cy="330505"/>
          </a:xfrm>
          <a:prstGeom prst="rect">
            <a:avLst/>
          </a:prstGeom>
        </p:spPr>
      </p:pic>
      <p:sp>
        <p:nvSpPr>
          <p:cNvPr id="171" name="矢印: 右 170">
            <a:extLst>
              <a:ext uri="{FF2B5EF4-FFF2-40B4-BE49-F238E27FC236}">
                <a16:creationId xmlns:a16="http://schemas.microsoft.com/office/drawing/2014/main" id="{E5D4708E-5083-4157-A7CA-44A6780C8351}"/>
              </a:ext>
            </a:extLst>
          </p:cNvPr>
          <p:cNvSpPr/>
          <p:nvPr/>
        </p:nvSpPr>
        <p:spPr>
          <a:xfrm>
            <a:off x="3573895" y="1859067"/>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pic>
        <p:nvPicPr>
          <p:cNvPr id="174" name="図 173">
            <a:extLst>
              <a:ext uri="{FF2B5EF4-FFF2-40B4-BE49-F238E27FC236}">
                <a16:creationId xmlns:a16="http://schemas.microsoft.com/office/drawing/2014/main" id="{7E15ADF4-4685-4AD6-B9C8-FC62B9DED795}"/>
              </a:ext>
            </a:extLst>
          </p:cNvPr>
          <p:cNvPicPr>
            <a:picLocks noChangeAspect="1"/>
          </p:cNvPicPr>
          <p:nvPr/>
        </p:nvPicPr>
        <p:blipFill>
          <a:blip r:embed="rId4"/>
          <a:stretch>
            <a:fillRect/>
          </a:stretch>
        </p:blipFill>
        <p:spPr>
          <a:xfrm>
            <a:off x="4066793" y="1280338"/>
            <a:ext cx="868909" cy="1170000"/>
          </a:xfrm>
          <a:prstGeom prst="rect">
            <a:avLst/>
          </a:prstGeom>
          <a:ln>
            <a:solidFill>
              <a:schemeClr val="tx1">
                <a:lumMod val="90000"/>
                <a:lumOff val="10000"/>
              </a:schemeClr>
            </a:solidFill>
          </a:ln>
        </p:spPr>
      </p:pic>
      <p:grpSp>
        <p:nvGrpSpPr>
          <p:cNvPr id="175" name="グループ化 174">
            <a:extLst>
              <a:ext uri="{FF2B5EF4-FFF2-40B4-BE49-F238E27FC236}">
                <a16:creationId xmlns:a16="http://schemas.microsoft.com/office/drawing/2014/main" id="{FDBA6FD6-C89E-49E9-BA85-933FF7EEAB2E}"/>
              </a:ext>
            </a:extLst>
          </p:cNvPr>
          <p:cNvGrpSpPr/>
          <p:nvPr/>
        </p:nvGrpSpPr>
        <p:grpSpPr>
          <a:xfrm>
            <a:off x="5400426" y="1352959"/>
            <a:ext cx="1571030" cy="239911"/>
            <a:chOff x="-3727956" y="2011979"/>
            <a:chExt cx="1933575" cy="295275"/>
          </a:xfrm>
        </p:grpSpPr>
        <p:sp>
          <p:nvSpPr>
            <p:cNvPr id="176" name="四角形: 角を丸くする 175">
              <a:extLst>
                <a:ext uri="{FF2B5EF4-FFF2-40B4-BE49-F238E27FC236}">
                  <a16:creationId xmlns:a16="http://schemas.microsoft.com/office/drawing/2014/main" id="{EB9DD019-DFEC-4F23-9B39-5205F53EA197}"/>
                </a:ext>
              </a:extLst>
            </p:cNvPr>
            <p:cNvSpPr/>
            <p:nvPr/>
          </p:nvSpPr>
          <p:spPr bwMode="auto">
            <a:xfrm>
              <a:off x="-3727956" y="2011979"/>
              <a:ext cx="1590675" cy="29527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73125" tIns="58500" rIns="73125" bIns="38025" anchor="ctr">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nSpc>
                  <a:spcPct val="110000"/>
                </a:lnSpc>
                <a:defRPr/>
              </a:pPr>
              <a:r>
                <a:rPr lang="ja-JP" altLang="en-US" sz="813" dirty="0">
                  <a:solidFill>
                    <a:schemeClr val="tx1"/>
                  </a:solidFill>
                </a:rPr>
                <a:t>ドリームネクサス</a:t>
              </a:r>
            </a:p>
          </p:txBody>
        </p:sp>
        <p:sp>
          <p:nvSpPr>
            <p:cNvPr id="177" name="正方形/長方形 176">
              <a:extLst>
                <a:ext uri="{FF2B5EF4-FFF2-40B4-BE49-F238E27FC236}">
                  <a16:creationId xmlns:a16="http://schemas.microsoft.com/office/drawing/2014/main" id="{BE77F859-C0B9-4485-B45D-6A821E8EC2CA}"/>
                </a:ext>
              </a:extLst>
            </p:cNvPr>
            <p:cNvSpPr/>
            <p:nvPr/>
          </p:nvSpPr>
          <p:spPr bwMode="auto">
            <a:xfrm>
              <a:off x="-2384931" y="2011979"/>
              <a:ext cx="590550" cy="29527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73125" tIns="58500" rIns="73125" bIns="38025" anchor="ctr">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lnSpc>
                  <a:spcPct val="110000"/>
                </a:lnSpc>
                <a:defRPr/>
              </a:pPr>
              <a:r>
                <a:rPr lang="ja-JP" altLang="en-US" sz="975" b="1" dirty="0"/>
                <a:t>検索</a:t>
              </a:r>
            </a:p>
          </p:txBody>
        </p:sp>
      </p:grpSp>
      <p:sp>
        <p:nvSpPr>
          <p:cNvPr id="178" name="テキスト ボックス 177">
            <a:extLst>
              <a:ext uri="{FF2B5EF4-FFF2-40B4-BE49-F238E27FC236}">
                <a16:creationId xmlns:a16="http://schemas.microsoft.com/office/drawing/2014/main" id="{159FB158-3DBA-4BAC-8432-F62AADC575C8}"/>
              </a:ext>
            </a:extLst>
          </p:cNvPr>
          <p:cNvSpPr txBox="1"/>
          <p:nvPr/>
        </p:nvSpPr>
        <p:spPr>
          <a:xfrm>
            <a:off x="5429797" y="1680743"/>
            <a:ext cx="1500411" cy="148630"/>
          </a:xfrm>
          <a:prstGeom prst="rect">
            <a:avLst/>
          </a:prstGeom>
          <a:noFill/>
        </p:spPr>
        <p:txBody>
          <a:bodyPr wrap="none" lIns="0" tIns="0" rIns="0" bIns="0">
            <a:spAutoFit/>
          </a:bodyPr>
          <a:lstStyle/>
          <a:p>
            <a:pPr>
              <a:lnSpc>
                <a:spcPct val="110000"/>
              </a:lnSpc>
            </a:pPr>
            <a:r>
              <a:rPr lang="ja-JP" altLang="en-US" sz="975" dirty="0">
                <a:latin typeface="Meiryo UI" panose="020B0604030504040204" pitchFamily="50" charset="-128"/>
                <a:ea typeface="Meiryo UI" panose="020B0604030504040204" pitchFamily="50" charset="-128"/>
              </a:rPr>
              <a:t>離脱～自然検索等～再流入</a:t>
            </a:r>
          </a:p>
        </p:txBody>
      </p:sp>
      <p:sp>
        <p:nvSpPr>
          <p:cNvPr id="179" name="テキスト ボックス 178">
            <a:extLst>
              <a:ext uri="{FF2B5EF4-FFF2-40B4-BE49-F238E27FC236}">
                <a16:creationId xmlns:a16="http://schemas.microsoft.com/office/drawing/2014/main" id="{6280D642-59B6-449C-BC85-0E33957E24B5}"/>
              </a:ext>
            </a:extLst>
          </p:cNvPr>
          <p:cNvSpPr txBox="1"/>
          <p:nvPr/>
        </p:nvSpPr>
        <p:spPr>
          <a:xfrm>
            <a:off x="5429797" y="2352350"/>
            <a:ext cx="461665" cy="148630"/>
          </a:xfrm>
          <a:prstGeom prst="rect">
            <a:avLst/>
          </a:prstGeom>
          <a:noFill/>
        </p:spPr>
        <p:txBody>
          <a:bodyPr wrap="none" lIns="0" tIns="0" rIns="0" bIns="0">
            <a:spAutoFit/>
          </a:bodyPr>
          <a:lstStyle/>
          <a:p>
            <a:pPr>
              <a:lnSpc>
                <a:spcPct val="110000"/>
              </a:lnSpc>
            </a:pPr>
            <a:r>
              <a:rPr lang="ja-JP" altLang="en-US" sz="975" dirty="0">
                <a:latin typeface="Meiryo UI" panose="020B0604030504040204" pitchFamily="50" charset="-128"/>
                <a:ea typeface="Meiryo UI" panose="020B0604030504040204" pitchFamily="50" charset="-128"/>
              </a:rPr>
              <a:t>離脱せず</a:t>
            </a:r>
          </a:p>
        </p:txBody>
      </p:sp>
      <p:sp>
        <p:nvSpPr>
          <p:cNvPr id="180" name="テキスト ボックス 179">
            <a:extLst>
              <a:ext uri="{FF2B5EF4-FFF2-40B4-BE49-F238E27FC236}">
                <a16:creationId xmlns:a16="http://schemas.microsoft.com/office/drawing/2014/main" id="{8923605E-0631-42D9-876E-5F801B052991}"/>
              </a:ext>
            </a:extLst>
          </p:cNvPr>
          <p:cNvSpPr txBox="1"/>
          <p:nvPr/>
        </p:nvSpPr>
        <p:spPr>
          <a:xfrm>
            <a:off x="7528912" y="1204535"/>
            <a:ext cx="688129" cy="281327"/>
          </a:xfrm>
          <a:prstGeom prst="rect">
            <a:avLst/>
          </a:prstGeom>
          <a:noFill/>
        </p:spPr>
        <p:txBody>
          <a:bodyPr wrap="square" lIns="73125" tIns="58500" rIns="73125" bIns="38025">
            <a:noAutofit/>
          </a:bodyPr>
          <a:lstStyle/>
          <a:p>
            <a:pPr algn="ctr">
              <a:lnSpc>
                <a:spcPct val="110000"/>
              </a:lnSpc>
            </a:pPr>
            <a:r>
              <a:rPr lang="ja-JP" altLang="en-US" sz="975" dirty="0">
                <a:latin typeface="Meiryo UI" panose="020B0604030504040204" pitchFamily="50" charset="-128"/>
                <a:ea typeface="Meiryo UI" panose="020B0604030504040204" pitchFamily="50" charset="-128"/>
              </a:rPr>
              <a:t>直接</a:t>
            </a:r>
            <a:r>
              <a:rPr lang="en-US" altLang="ja-JP" sz="975" dirty="0">
                <a:latin typeface="Meiryo UI" panose="020B0604030504040204" pitchFamily="50" charset="-128"/>
                <a:ea typeface="Meiryo UI" panose="020B0604030504040204" pitchFamily="50" charset="-128"/>
              </a:rPr>
              <a:t>CV</a:t>
            </a:r>
            <a:endParaRPr lang="ja-JP" altLang="en-US" sz="975" dirty="0">
              <a:latin typeface="Meiryo UI" panose="020B0604030504040204" pitchFamily="50" charset="-128"/>
              <a:ea typeface="Meiryo UI" panose="020B0604030504040204" pitchFamily="50" charset="-128"/>
            </a:endParaRPr>
          </a:p>
        </p:txBody>
      </p:sp>
      <p:sp>
        <p:nvSpPr>
          <p:cNvPr id="181" name="矢印: 右 180">
            <a:extLst>
              <a:ext uri="{FF2B5EF4-FFF2-40B4-BE49-F238E27FC236}">
                <a16:creationId xmlns:a16="http://schemas.microsoft.com/office/drawing/2014/main" id="{BFD0DCAE-97EC-4943-B140-663D4CA1FAA1}"/>
              </a:ext>
            </a:extLst>
          </p:cNvPr>
          <p:cNvSpPr/>
          <p:nvPr/>
        </p:nvSpPr>
        <p:spPr>
          <a:xfrm>
            <a:off x="7067105" y="1490754"/>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pic>
        <p:nvPicPr>
          <p:cNvPr id="182" name="図 181">
            <a:extLst>
              <a:ext uri="{FF2B5EF4-FFF2-40B4-BE49-F238E27FC236}">
                <a16:creationId xmlns:a16="http://schemas.microsoft.com/office/drawing/2014/main" id="{ECC7D435-49D9-46C0-BB14-1B92586BBE53}"/>
              </a:ext>
            </a:extLst>
          </p:cNvPr>
          <p:cNvPicPr>
            <a:picLocks noChangeAspect="1"/>
          </p:cNvPicPr>
          <p:nvPr/>
        </p:nvPicPr>
        <p:blipFill>
          <a:blip r:embed="rId4"/>
          <a:stretch>
            <a:fillRect/>
          </a:stretch>
        </p:blipFill>
        <p:spPr>
          <a:xfrm>
            <a:off x="6110892" y="3144950"/>
            <a:ext cx="868909" cy="1170000"/>
          </a:xfrm>
          <a:prstGeom prst="rect">
            <a:avLst/>
          </a:prstGeom>
          <a:ln>
            <a:solidFill>
              <a:schemeClr val="tx1">
                <a:lumMod val="90000"/>
                <a:lumOff val="10000"/>
              </a:schemeClr>
            </a:solidFill>
          </a:ln>
        </p:spPr>
      </p:pic>
      <p:sp>
        <p:nvSpPr>
          <p:cNvPr id="183" name="矢印: 右 182">
            <a:extLst>
              <a:ext uri="{FF2B5EF4-FFF2-40B4-BE49-F238E27FC236}">
                <a16:creationId xmlns:a16="http://schemas.microsoft.com/office/drawing/2014/main" id="{20B34D51-1235-4222-9507-736A66A2D241}"/>
              </a:ext>
            </a:extLst>
          </p:cNvPr>
          <p:cNvSpPr/>
          <p:nvPr/>
        </p:nvSpPr>
        <p:spPr>
          <a:xfrm>
            <a:off x="5004315" y="1490754"/>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sp>
        <p:nvSpPr>
          <p:cNvPr id="184" name="矢印: 右 183">
            <a:extLst>
              <a:ext uri="{FF2B5EF4-FFF2-40B4-BE49-F238E27FC236}">
                <a16:creationId xmlns:a16="http://schemas.microsoft.com/office/drawing/2014/main" id="{18A5C0D3-4BC9-4E22-8D96-62D171882771}"/>
              </a:ext>
            </a:extLst>
          </p:cNvPr>
          <p:cNvSpPr/>
          <p:nvPr/>
        </p:nvSpPr>
        <p:spPr>
          <a:xfrm>
            <a:off x="4180179" y="2110845"/>
            <a:ext cx="3237926"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sp>
        <p:nvSpPr>
          <p:cNvPr id="188" name="テキスト ボックス 187">
            <a:extLst>
              <a:ext uri="{FF2B5EF4-FFF2-40B4-BE49-F238E27FC236}">
                <a16:creationId xmlns:a16="http://schemas.microsoft.com/office/drawing/2014/main" id="{EB0C699D-FBD2-4F8E-946E-29DD482B112A}"/>
              </a:ext>
            </a:extLst>
          </p:cNvPr>
          <p:cNvSpPr txBox="1"/>
          <p:nvPr/>
        </p:nvSpPr>
        <p:spPr>
          <a:xfrm>
            <a:off x="2501201" y="2977013"/>
            <a:ext cx="963405" cy="123880"/>
          </a:xfrm>
          <a:prstGeom prst="rect">
            <a:avLst/>
          </a:prstGeom>
          <a:noFill/>
        </p:spPr>
        <p:txBody>
          <a:bodyPr wrap="none" lIns="0" tIns="0" rIns="0" bIns="0">
            <a:spAutoFit/>
          </a:bodyPr>
          <a:lstStyle/>
          <a:p>
            <a:pPr algn="ctr">
              <a:lnSpc>
                <a:spcPct val="110000"/>
              </a:lnSpc>
            </a:pPr>
            <a:r>
              <a:rPr lang="ja-JP" altLang="en-US" sz="813" dirty="0">
                <a:latin typeface="Meiryo UI" panose="020B0604030504040204" pitchFamily="50" charset="-128"/>
                <a:ea typeface="Meiryo UI" panose="020B0604030504040204" pitchFamily="50" charset="-128"/>
              </a:rPr>
              <a:t>広告表示～クリックせず</a:t>
            </a:r>
          </a:p>
        </p:txBody>
      </p:sp>
      <p:grpSp>
        <p:nvGrpSpPr>
          <p:cNvPr id="189" name="グループ化 188">
            <a:extLst>
              <a:ext uri="{FF2B5EF4-FFF2-40B4-BE49-F238E27FC236}">
                <a16:creationId xmlns:a16="http://schemas.microsoft.com/office/drawing/2014/main" id="{EEEB064E-591B-4146-A0FF-4BE04B0E1865}"/>
              </a:ext>
            </a:extLst>
          </p:cNvPr>
          <p:cNvGrpSpPr/>
          <p:nvPr/>
        </p:nvGrpSpPr>
        <p:grpSpPr>
          <a:xfrm>
            <a:off x="3992399" y="3132197"/>
            <a:ext cx="1573959" cy="1176724"/>
            <a:chOff x="6248344" y="4195457"/>
            <a:chExt cx="1937180" cy="1448275"/>
          </a:xfrm>
        </p:grpSpPr>
        <p:grpSp>
          <p:nvGrpSpPr>
            <p:cNvPr id="190" name="グループ化 189">
              <a:extLst>
                <a:ext uri="{FF2B5EF4-FFF2-40B4-BE49-F238E27FC236}">
                  <a16:creationId xmlns:a16="http://schemas.microsoft.com/office/drawing/2014/main" id="{002BCEC4-4EDB-498F-8247-1634868824BC}"/>
                </a:ext>
              </a:extLst>
            </p:cNvPr>
            <p:cNvGrpSpPr/>
            <p:nvPr/>
          </p:nvGrpSpPr>
          <p:grpSpPr>
            <a:xfrm>
              <a:off x="6250147" y="4195457"/>
              <a:ext cx="1933575" cy="295275"/>
              <a:chOff x="-3727956" y="2011979"/>
              <a:chExt cx="1933575" cy="295275"/>
            </a:xfrm>
          </p:grpSpPr>
          <p:sp>
            <p:nvSpPr>
              <p:cNvPr id="194" name="四角形: 角を丸くする 193">
                <a:extLst>
                  <a:ext uri="{FF2B5EF4-FFF2-40B4-BE49-F238E27FC236}">
                    <a16:creationId xmlns:a16="http://schemas.microsoft.com/office/drawing/2014/main" id="{81F541E8-724C-4F7D-BB68-F9DB0F77C07A}"/>
                  </a:ext>
                </a:extLst>
              </p:cNvPr>
              <p:cNvSpPr/>
              <p:nvPr/>
            </p:nvSpPr>
            <p:spPr bwMode="auto">
              <a:xfrm>
                <a:off x="-3727956" y="2011979"/>
                <a:ext cx="1590675" cy="29527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73125" tIns="58500" rIns="73125" bIns="38025" anchor="ctr">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nSpc>
                    <a:spcPct val="110000"/>
                  </a:lnSpc>
                  <a:defRPr/>
                </a:pPr>
                <a:r>
                  <a:rPr lang="ja-JP" altLang="en-US" sz="813" dirty="0">
                    <a:solidFill>
                      <a:schemeClr val="tx1"/>
                    </a:solidFill>
                  </a:rPr>
                  <a:t>ドリームネクサス</a:t>
                </a:r>
              </a:p>
            </p:txBody>
          </p:sp>
          <p:sp>
            <p:nvSpPr>
              <p:cNvPr id="195" name="正方形/長方形 194">
                <a:extLst>
                  <a:ext uri="{FF2B5EF4-FFF2-40B4-BE49-F238E27FC236}">
                    <a16:creationId xmlns:a16="http://schemas.microsoft.com/office/drawing/2014/main" id="{CC0AEDE6-CACF-4821-8B81-A9A9BF1019BF}"/>
                  </a:ext>
                </a:extLst>
              </p:cNvPr>
              <p:cNvSpPr/>
              <p:nvPr/>
            </p:nvSpPr>
            <p:spPr bwMode="auto">
              <a:xfrm>
                <a:off x="-2384931" y="2011979"/>
                <a:ext cx="590550" cy="29527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73125" tIns="58500" rIns="73125" bIns="38025" anchor="ctr">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lnSpc>
                    <a:spcPct val="110000"/>
                  </a:lnSpc>
                  <a:defRPr/>
                </a:pPr>
                <a:r>
                  <a:rPr lang="ja-JP" altLang="en-US" sz="975" b="1" dirty="0"/>
                  <a:t>検索</a:t>
                </a:r>
              </a:p>
            </p:txBody>
          </p:sp>
        </p:grpSp>
        <p:sp>
          <p:nvSpPr>
            <p:cNvPr id="191" name="テキスト ボックス 190">
              <a:extLst>
                <a:ext uri="{FF2B5EF4-FFF2-40B4-BE49-F238E27FC236}">
                  <a16:creationId xmlns:a16="http://schemas.microsoft.com/office/drawing/2014/main" id="{029AF287-01DC-4CD8-9FA5-6CEFF4D6DCC1}"/>
                </a:ext>
              </a:extLst>
            </p:cNvPr>
            <p:cNvSpPr txBox="1"/>
            <p:nvPr/>
          </p:nvSpPr>
          <p:spPr>
            <a:xfrm>
              <a:off x="6601381" y="4598883"/>
              <a:ext cx="1231106" cy="182929"/>
            </a:xfrm>
            <a:prstGeom prst="rect">
              <a:avLst/>
            </a:prstGeom>
            <a:noFill/>
          </p:spPr>
          <p:txBody>
            <a:bodyPr wrap="none" lIns="0" tIns="0" rIns="0" bIns="0">
              <a:spAutoFit/>
            </a:bodyPr>
            <a:lstStyle/>
            <a:p>
              <a:pPr>
                <a:lnSpc>
                  <a:spcPct val="110000"/>
                </a:lnSpc>
              </a:pPr>
              <a:r>
                <a:rPr lang="ja-JP" altLang="en-US" sz="975" dirty="0">
                  <a:latin typeface="Meiryo UI" panose="020B0604030504040204" pitchFamily="50" charset="-128"/>
                  <a:ea typeface="Meiryo UI" panose="020B0604030504040204" pitchFamily="50" charset="-128"/>
                </a:rPr>
                <a:t>自然検索等～流入</a:t>
              </a:r>
            </a:p>
          </p:txBody>
        </p:sp>
        <p:sp>
          <p:nvSpPr>
            <p:cNvPr id="192" name="正方形/長方形 191">
              <a:extLst>
                <a:ext uri="{FF2B5EF4-FFF2-40B4-BE49-F238E27FC236}">
                  <a16:creationId xmlns:a16="http://schemas.microsoft.com/office/drawing/2014/main" id="{2D6C65F4-C5D1-4CDD-B588-2034AED421CA}"/>
                </a:ext>
              </a:extLst>
            </p:cNvPr>
            <p:cNvSpPr/>
            <p:nvPr/>
          </p:nvSpPr>
          <p:spPr>
            <a:xfrm>
              <a:off x="6248344" y="4882402"/>
              <a:ext cx="1937180" cy="50783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73125" tIns="58500" rIns="73125" bIns="38025" rtlCol="0" anchor="ctr">
              <a:noAutofit/>
            </a:bodyPr>
            <a:lstStyle/>
            <a:p>
              <a:pPr algn="ctr">
                <a:lnSpc>
                  <a:spcPct val="110000"/>
                </a:lnSpc>
              </a:pPr>
              <a:r>
                <a:rPr lang="ja-JP" altLang="en-US" sz="1138" dirty="0"/>
                <a:t>他広告</a:t>
              </a:r>
            </a:p>
          </p:txBody>
        </p:sp>
        <p:sp>
          <p:nvSpPr>
            <p:cNvPr id="193" name="テキスト ボックス 192">
              <a:extLst>
                <a:ext uri="{FF2B5EF4-FFF2-40B4-BE49-F238E27FC236}">
                  <a16:creationId xmlns:a16="http://schemas.microsoft.com/office/drawing/2014/main" id="{3161931E-3E13-4B95-BADF-C218201485A4}"/>
                </a:ext>
              </a:extLst>
            </p:cNvPr>
            <p:cNvSpPr txBox="1"/>
            <p:nvPr/>
          </p:nvSpPr>
          <p:spPr>
            <a:xfrm>
              <a:off x="6601381" y="5460803"/>
              <a:ext cx="1128514" cy="182929"/>
            </a:xfrm>
            <a:prstGeom prst="rect">
              <a:avLst/>
            </a:prstGeom>
            <a:noFill/>
          </p:spPr>
          <p:txBody>
            <a:bodyPr wrap="none" lIns="0" tIns="0" rIns="0" bIns="0">
              <a:spAutoFit/>
            </a:bodyPr>
            <a:lstStyle/>
            <a:p>
              <a:pPr>
                <a:lnSpc>
                  <a:spcPct val="110000"/>
                </a:lnSpc>
              </a:pPr>
              <a:r>
                <a:rPr lang="ja-JP" altLang="en-US" sz="975" dirty="0">
                  <a:latin typeface="Meiryo UI" panose="020B0604030504040204" pitchFamily="50" charset="-128"/>
                  <a:ea typeface="Meiryo UI" panose="020B0604030504040204" pitchFamily="50" charset="-128"/>
                </a:rPr>
                <a:t>他の広告から流入</a:t>
              </a:r>
            </a:p>
          </p:txBody>
        </p:sp>
      </p:grpSp>
      <p:sp>
        <p:nvSpPr>
          <p:cNvPr id="196" name="矢印: 右 195">
            <a:extLst>
              <a:ext uri="{FF2B5EF4-FFF2-40B4-BE49-F238E27FC236}">
                <a16:creationId xmlns:a16="http://schemas.microsoft.com/office/drawing/2014/main" id="{80B23EA1-C5A9-4F0E-9C6D-3C23EA65E799}"/>
              </a:ext>
            </a:extLst>
          </p:cNvPr>
          <p:cNvSpPr/>
          <p:nvPr/>
        </p:nvSpPr>
        <p:spPr>
          <a:xfrm>
            <a:off x="3573895" y="3698408"/>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sp>
        <p:nvSpPr>
          <p:cNvPr id="197" name="矢印: 右 196">
            <a:extLst>
              <a:ext uri="{FF2B5EF4-FFF2-40B4-BE49-F238E27FC236}">
                <a16:creationId xmlns:a16="http://schemas.microsoft.com/office/drawing/2014/main" id="{CB9BAF2A-C797-43FC-B32B-1A96AC2D0E20}"/>
              </a:ext>
            </a:extLst>
          </p:cNvPr>
          <p:cNvSpPr/>
          <p:nvPr/>
        </p:nvSpPr>
        <p:spPr>
          <a:xfrm>
            <a:off x="5694194" y="3698408"/>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sp>
        <p:nvSpPr>
          <p:cNvPr id="198" name="テキスト ボックス 197">
            <a:extLst>
              <a:ext uri="{FF2B5EF4-FFF2-40B4-BE49-F238E27FC236}">
                <a16:creationId xmlns:a16="http://schemas.microsoft.com/office/drawing/2014/main" id="{BFAC17C7-F46C-46C7-B75B-B1A66975A1A3}"/>
              </a:ext>
            </a:extLst>
          </p:cNvPr>
          <p:cNvSpPr txBox="1">
            <a:spLocks noChangeAspect="1"/>
          </p:cNvSpPr>
          <p:nvPr/>
        </p:nvSpPr>
        <p:spPr>
          <a:xfrm>
            <a:off x="7434227" y="3367003"/>
            <a:ext cx="877500" cy="877500"/>
          </a:xfrm>
          <a:prstGeom prst="star24">
            <a:avLst>
              <a:gd name="adj" fmla="val 46319"/>
            </a:avLst>
          </a:prstGeom>
          <a:solidFill>
            <a:schemeClr val="tx1"/>
          </a:solidFill>
        </p:spPr>
        <p:txBody>
          <a:bodyPr wrap="square" lIns="0" tIns="0" rIns="0" bIns="0">
            <a:noAutofit/>
          </a:bodyPr>
          <a:lstStyle/>
          <a:p>
            <a:pPr algn="ctr">
              <a:lnSpc>
                <a:spcPct val="110000"/>
              </a:lnSpc>
            </a:pPr>
            <a:r>
              <a:rPr lang="ja-JP" altLang="en-US" sz="975" b="1" dirty="0">
                <a:solidFill>
                  <a:schemeClr val="bg1"/>
                </a:solidFill>
                <a:latin typeface="Meiryo UI" panose="020B0604030504040204" pitchFamily="50" charset="-128"/>
                <a:ea typeface="Meiryo UI" panose="020B0604030504040204" pitchFamily="50" charset="-128"/>
              </a:rPr>
              <a:t>成約！</a:t>
            </a:r>
          </a:p>
        </p:txBody>
      </p:sp>
      <p:pic>
        <p:nvPicPr>
          <p:cNvPr id="199" name="グラフィックス 198">
            <a:extLst>
              <a:ext uri="{FF2B5EF4-FFF2-40B4-BE49-F238E27FC236}">
                <a16:creationId xmlns:a16="http://schemas.microsoft.com/office/drawing/2014/main" id="{D9FE8EE5-13B3-487D-B4A0-3C0691DC9648}"/>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07725" y="3730088"/>
            <a:ext cx="330505" cy="330505"/>
          </a:xfrm>
          <a:prstGeom prst="rect">
            <a:avLst/>
          </a:prstGeom>
        </p:spPr>
      </p:pic>
      <p:sp>
        <p:nvSpPr>
          <p:cNvPr id="200" name="テキスト ボックス 199">
            <a:extLst>
              <a:ext uri="{FF2B5EF4-FFF2-40B4-BE49-F238E27FC236}">
                <a16:creationId xmlns:a16="http://schemas.microsoft.com/office/drawing/2014/main" id="{4D43FFC0-3728-44F8-8EE4-51EAD0407666}"/>
              </a:ext>
            </a:extLst>
          </p:cNvPr>
          <p:cNvSpPr txBox="1"/>
          <p:nvPr/>
        </p:nvSpPr>
        <p:spPr>
          <a:xfrm>
            <a:off x="7528912" y="3019809"/>
            <a:ext cx="688129" cy="281327"/>
          </a:xfrm>
          <a:prstGeom prst="rect">
            <a:avLst/>
          </a:prstGeom>
          <a:noFill/>
        </p:spPr>
        <p:txBody>
          <a:bodyPr wrap="square" lIns="73125" tIns="58500" rIns="73125" bIns="38025">
            <a:noAutofit/>
          </a:bodyPr>
          <a:lstStyle/>
          <a:p>
            <a:pPr algn="ctr">
              <a:lnSpc>
                <a:spcPct val="110000"/>
              </a:lnSpc>
            </a:pPr>
            <a:r>
              <a:rPr lang="ja-JP" altLang="en-US" sz="975" dirty="0">
                <a:latin typeface="Meiryo UI" panose="020B0604030504040204" pitchFamily="50" charset="-128"/>
                <a:ea typeface="Meiryo UI" panose="020B0604030504040204" pitchFamily="50" charset="-128"/>
              </a:rPr>
              <a:t>間接</a:t>
            </a:r>
            <a:r>
              <a:rPr lang="en-US" altLang="ja-JP" sz="975" dirty="0">
                <a:latin typeface="Meiryo UI" panose="020B0604030504040204" pitchFamily="50" charset="-128"/>
                <a:ea typeface="Meiryo UI" panose="020B0604030504040204" pitchFamily="50" charset="-128"/>
              </a:rPr>
              <a:t>CV</a:t>
            </a:r>
          </a:p>
        </p:txBody>
      </p:sp>
      <p:sp>
        <p:nvSpPr>
          <p:cNvPr id="201" name="テキスト ボックス 200">
            <a:extLst>
              <a:ext uri="{FF2B5EF4-FFF2-40B4-BE49-F238E27FC236}">
                <a16:creationId xmlns:a16="http://schemas.microsoft.com/office/drawing/2014/main" id="{9D827E85-6D87-40EF-9DFB-F0E3A087362D}"/>
              </a:ext>
            </a:extLst>
          </p:cNvPr>
          <p:cNvSpPr txBox="1"/>
          <p:nvPr/>
        </p:nvSpPr>
        <p:spPr>
          <a:xfrm>
            <a:off x="2569583" y="1142886"/>
            <a:ext cx="787075" cy="123880"/>
          </a:xfrm>
          <a:prstGeom prst="rect">
            <a:avLst/>
          </a:prstGeom>
          <a:noFill/>
        </p:spPr>
        <p:txBody>
          <a:bodyPr wrap="none" lIns="0" tIns="0" rIns="0" bIns="0">
            <a:spAutoFit/>
          </a:bodyPr>
          <a:lstStyle/>
          <a:p>
            <a:pPr algn="ctr">
              <a:lnSpc>
                <a:spcPct val="110000"/>
              </a:lnSpc>
            </a:pPr>
            <a:r>
              <a:rPr lang="ja-JP" altLang="en-US" sz="813" dirty="0">
                <a:latin typeface="Meiryo UI" panose="020B0604030504040204" pitchFamily="50" charset="-128"/>
                <a:ea typeface="Meiryo UI" panose="020B0604030504040204" pitchFamily="50" charset="-128"/>
              </a:rPr>
              <a:t>広告表示～クリック</a:t>
            </a:r>
          </a:p>
        </p:txBody>
      </p:sp>
      <p:grpSp>
        <p:nvGrpSpPr>
          <p:cNvPr id="202" name="グループ化 201">
            <a:extLst>
              <a:ext uri="{FF2B5EF4-FFF2-40B4-BE49-F238E27FC236}">
                <a16:creationId xmlns:a16="http://schemas.microsoft.com/office/drawing/2014/main" id="{42382F47-C7A5-4D51-9DD3-21284578FCA4}"/>
              </a:ext>
            </a:extLst>
          </p:cNvPr>
          <p:cNvGrpSpPr/>
          <p:nvPr/>
        </p:nvGrpSpPr>
        <p:grpSpPr>
          <a:xfrm>
            <a:off x="2553620" y="1280338"/>
            <a:ext cx="819000" cy="1258435"/>
            <a:chOff x="4047401" y="2287948"/>
            <a:chExt cx="1008000" cy="1548843"/>
          </a:xfrm>
        </p:grpSpPr>
        <p:sp>
          <p:nvSpPr>
            <p:cNvPr id="203" name="テキスト ボックス 202">
              <a:extLst>
                <a:ext uri="{FF2B5EF4-FFF2-40B4-BE49-F238E27FC236}">
                  <a16:creationId xmlns:a16="http://schemas.microsoft.com/office/drawing/2014/main" id="{CC7F9DF3-E05B-4E4E-89F1-B39DF9416557}"/>
                </a:ext>
              </a:extLst>
            </p:cNvPr>
            <p:cNvSpPr txBox="1"/>
            <p:nvPr/>
          </p:nvSpPr>
          <p:spPr>
            <a:xfrm>
              <a:off x="4047401" y="2287948"/>
              <a:ext cx="1008000" cy="1476000"/>
            </a:xfrm>
            <a:prstGeom prst="rect">
              <a:avLst/>
            </a:prstGeom>
            <a:solidFill>
              <a:schemeClr val="bg1"/>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pic>
          <p:nvPicPr>
            <p:cNvPr id="204" name="図 203">
              <a:extLst>
                <a:ext uri="{FF2B5EF4-FFF2-40B4-BE49-F238E27FC236}">
                  <a16:creationId xmlns:a16="http://schemas.microsoft.com/office/drawing/2014/main" id="{332CE276-49C6-4C86-A614-F849E918C5A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047401" y="2287948"/>
              <a:ext cx="1008000" cy="69904"/>
            </a:xfrm>
            <a:custGeom>
              <a:avLst/>
              <a:gdLst>
                <a:gd name="connsiteX0" fmla="*/ 0 w 2805035"/>
                <a:gd name="connsiteY0" fmla="*/ 0 h 194526"/>
                <a:gd name="connsiteX1" fmla="*/ 2805035 w 2805035"/>
                <a:gd name="connsiteY1" fmla="*/ 0 h 194526"/>
                <a:gd name="connsiteX2" fmla="*/ 2805035 w 2805035"/>
                <a:gd name="connsiteY2" fmla="*/ 194526 h 194526"/>
                <a:gd name="connsiteX3" fmla="*/ 0 w 2805035"/>
                <a:gd name="connsiteY3" fmla="*/ 194526 h 194526"/>
              </a:gdLst>
              <a:ahLst/>
              <a:cxnLst>
                <a:cxn ang="0">
                  <a:pos x="connsiteX0" y="connsiteY0"/>
                </a:cxn>
                <a:cxn ang="0">
                  <a:pos x="connsiteX1" y="connsiteY1"/>
                </a:cxn>
                <a:cxn ang="0">
                  <a:pos x="connsiteX2" y="connsiteY2"/>
                </a:cxn>
                <a:cxn ang="0">
                  <a:pos x="connsiteX3" y="connsiteY3"/>
                </a:cxn>
              </a:cxnLst>
              <a:rect l="l" t="t" r="r" b="b"/>
              <a:pathLst>
                <a:path w="2805035" h="194526">
                  <a:moveTo>
                    <a:pt x="0" y="0"/>
                  </a:moveTo>
                  <a:lnTo>
                    <a:pt x="2805035" y="0"/>
                  </a:lnTo>
                  <a:lnTo>
                    <a:pt x="2805035" y="194526"/>
                  </a:lnTo>
                  <a:lnTo>
                    <a:pt x="0" y="194526"/>
                  </a:lnTo>
                  <a:close/>
                </a:path>
              </a:pathLst>
            </a:custGeom>
          </p:spPr>
        </p:pic>
        <p:sp>
          <p:nvSpPr>
            <p:cNvPr id="205" name="四角形: 角を丸くする 204">
              <a:extLst>
                <a:ext uri="{FF2B5EF4-FFF2-40B4-BE49-F238E27FC236}">
                  <a16:creationId xmlns:a16="http://schemas.microsoft.com/office/drawing/2014/main" id="{15A455E3-A9EA-4B9B-A2AA-59CF7BABF7CE}"/>
                </a:ext>
              </a:extLst>
            </p:cNvPr>
            <p:cNvSpPr/>
            <p:nvPr/>
          </p:nvSpPr>
          <p:spPr>
            <a:xfrm>
              <a:off x="4047401" y="2358131"/>
              <a:ext cx="252000" cy="144000"/>
            </a:xfrm>
            <a:prstGeom prst="round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solidFill>
                    <a:schemeClr val="tx1"/>
                  </a:solidFill>
                </a:rPr>
                <a:t>主要</a:t>
              </a:r>
            </a:p>
          </p:txBody>
        </p:sp>
        <p:sp>
          <p:nvSpPr>
            <p:cNvPr id="206" name="四角形: 角を丸くする 205">
              <a:extLst>
                <a:ext uri="{FF2B5EF4-FFF2-40B4-BE49-F238E27FC236}">
                  <a16:creationId xmlns:a16="http://schemas.microsoft.com/office/drawing/2014/main" id="{E1CC22E1-DADA-4C5C-B020-9E56FDE3814F}"/>
                </a:ext>
              </a:extLst>
            </p:cNvPr>
            <p:cNvSpPr/>
            <p:nvPr/>
          </p:nvSpPr>
          <p:spPr>
            <a:xfrm>
              <a:off x="4299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経済</a:t>
              </a:r>
            </a:p>
          </p:txBody>
        </p:sp>
        <p:sp>
          <p:nvSpPr>
            <p:cNvPr id="207" name="四角形: 角を丸くする 206">
              <a:extLst>
                <a:ext uri="{FF2B5EF4-FFF2-40B4-BE49-F238E27FC236}">
                  <a16:creationId xmlns:a16="http://schemas.microsoft.com/office/drawing/2014/main" id="{27BD5E32-7DD2-4EA3-9A8A-1ACC1E03A12E}"/>
                </a:ext>
              </a:extLst>
            </p:cNvPr>
            <p:cNvSpPr/>
            <p:nvPr/>
          </p:nvSpPr>
          <p:spPr>
            <a:xfrm>
              <a:off x="4551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エンタメ</a:t>
              </a:r>
            </a:p>
          </p:txBody>
        </p:sp>
        <p:sp>
          <p:nvSpPr>
            <p:cNvPr id="208" name="四角形: 角を丸くする 207">
              <a:extLst>
                <a:ext uri="{FF2B5EF4-FFF2-40B4-BE49-F238E27FC236}">
                  <a16:creationId xmlns:a16="http://schemas.microsoft.com/office/drawing/2014/main" id="{27FDFE56-781A-4457-89BB-4D637F5CAC5B}"/>
                </a:ext>
              </a:extLst>
            </p:cNvPr>
            <p:cNvSpPr/>
            <p:nvPr/>
          </p:nvSpPr>
          <p:spPr>
            <a:xfrm>
              <a:off x="4803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スポーツ</a:t>
              </a:r>
            </a:p>
          </p:txBody>
        </p:sp>
        <p:sp>
          <p:nvSpPr>
            <p:cNvPr id="209" name="テキスト ボックス 208">
              <a:extLst>
                <a:ext uri="{FF2B5EF4-FFF2-40B4-BE49-F238E27FC236}">
                  <a16:creationId xmlns:a16="http://schemas.microsoft.com/office/drawing/2014/main" id="{80DDE8FF-6862-4124-8FB6-9FFDEDAE5F04}"/>
                </a:ext>
              </a:extLst>
            </p:cNvPr>
            <p:cNvSpPr txBox="1"/>
            <p:nvPr/>
          </p:nvSpPr>
          <p:spPr>
            <a:xfrm>
              <a:off x="4047401" y="2462212"/>
              <a:ext cx="1008000" cy="144001"/>
            </a:xfrm>
            <a:prstGeom prst="rect">
              <a:avLst/>
            </a:prstGeom>
            <a:solidFill>
              <a:schemeClr val="bg1"/>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sp>
          <p:nvSpPr>
            <p:cNvPr id="210" name="正方形/長方形 209">
              <a:extLst>
                <a:ext uri="{FF2B5EF4-FFF2-40B4-BE49-F238E27FC236}">
                  <a16:creationId xmlns:a16="http://schemas.microsoft.com/office/drawing/2014/main" id="{75684ABA-5096-45D0-BE0E-BB06E4BADA58}"/>
                </a:ext>
              </a:extLst>
            </p:cNvPr>
            <p:cNvSpPr/>
            <p:nvPr/>
          </p:nvSpPr>
          <p:spPr>
            <a:xfrm>
              <a:off x="4083401" y="2502131"/>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11" name="正方形/長方形 210">
              <a:extLst>
                <a:ext uri="{FF2B5EF4-FFF2-40B4-BE49-F238E27FC236}">
                  <a16:creationId xmlns:a16="http://schemas.microsoft.com/office/drawing/2014/main" id="{0847D3F8-1BF4-4FDB-8C7B-297691190E87}"/>
                </a:ext>
              </a:extLst>
            </p:cNvPr>
            <p:cNvSpPr/>
            <p:nvPr/>
          </p:nvSpPr>
          <p:spPr>
            <a:xfrm>
              <a:off x="4083401" y="2745133"/>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12" name="正方形/長方形 211">
              <a:extLst>
                <a:ext uri="{FF2B5EF4-FFF2-40B4-BE49-F238E27FC236}">
                  <a16:creationId xmlns:a16="http://schemas.microsoft.com/office/drawing/2014/main" id="{2B124C2C-CC2D-4ED3-8155-6EAD3AA79F11}"/>
                </a:ext>
              </a:extLst>
            </p:cNvPr>
            <p:cNvSpPr/>
            <p:nvPr/>
          </p:nvSpPr>
          <p:spPr>
            <a:xfrm>
              <a:off x="4083401" y="2988133"/>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13" name="正方形/長方形 212">
              <a:extLst>
                <a:ext uri="{FF2B5EF4-FFF2-40B4-BE49-F238E27FC236}">
                  <a16:creationId xmlns:a16="http://schemas.microsoft.com/office/drawing/2014/main" id="{96B806FA-0828-4076-A15D-78184D8C214E}"/>
                </a:ext>
              </a:extLst>
            </p:cNvPr>
            <p:cNvSpPr/>
            <p:nvPr/>
          </p:nvSpPr>
          <p:spPr>
            <a:xfrm>
              <a:off x="4083401" y="3231133"/>
              <a:ext cx="936000" cy="448495"/>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14" name="正方形/長方形 213">
              <a:extLst>
                <a:ext uri="{FF2B5EF4-FFF2-40B4-BE49-F238E27FC236}">
                  <a16:creationId xmlns:a16="http://schemas.microsoft.com/office/drawing/2014/main" id="{0DFA3F93-2EE4-42D2-BCA9-7CA2EAAE9A3C}"/>
                </a:ext>
              </a:extLst>
            </p:cNvPr>
            <p:cNvSpPr/>
            <p:nvPr/>
          </p:nvSpPr>
          <p:spPr>
            <a:xfrm>
              <a:off x="4757875" y="3692791"/>
              <a:ext cx="252000" cy="144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r"/>
              <a:r>
                <a:rPr lang="ja-JP" altLang="en-US" sz="244" dirty="0">
                  <a:solidFill>
                    <a:schemeClr val="tx1"/>
                  </a:solidFill>
                </a:rPr>
                <a:t>広告</a:t>
              </a:r>
            </a:p>
          </p:txBody>
        </p:sp>
        <p:sp>
          <p:nvSpPr>
            <p:cNvPr id="215" name="正方形/長方形 214">
              <a:extLst>
                <a:ext uri="{FF2B5EF4-FFF2-40B4-BE49-F238E27FC236}">
                  <a16:creationId xmlns:a16="http://schemas.microsoft.com/office/drawing/2014/main" id="{46CA3589-F9E6-46A9-A320-1B9CD166C4CD}"/>
                </a:ext>
              </a:extLst>
            </p:cNvPr>
            <p:cNvSpPr/>
            <p:nvPr/>
          </p:nvSpPr>
          <p:spPr>
            <a:xfrm>
              <a:off x="4335401" y="2502131"/>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cxnSp>
          <p:nvCxnSpPr>
            <p:cNvPr id="216" name="直線コネクタ 215">
              <a:extLst>
                <a:ext uri="{FF2B5EF4-FFF2-40B4-BE49-F238E27FC236}">
                  <a16:creationId xmlns:a16="http://schemas.microsoft.com/office/drawing/2014/main" id="{2FBA5C89-64A3-492B-948F-4F8713CA1D5D}"/>
                </a:ext>
              </a:extLst>
            </p:cNvPr>
            <p:cNvCxnSpPr>
              <a:cxnSpLocks/>
            </p:cNvCxnSpPr>
            <p:nvPr/>
          </p:nvCxnSpPr>
          <p:spPr>
            <a:xfrm>
              <a:off x="4335401" y="2731632"/>
              <a:ext cx="684000" cy="0"/>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17" name="直線コネクタ 216">
              <a:extLst>
                <a:ext uri="{FF2B5EF4-FFF2-40B4-BE49-F238E27FC236}">
                  <a16:creationId xmlns:a16="http://schemas.microsoft.com/office/drawing/2014/main" id="{0387F850-4E81-4D2C-9199-65A0DB33B5D0}"/>
                </a:ext>
              </a:extLst>
            </p:cNvPr>
            <p:cNvCxnSpPr>
              <a:cxnSpLocks/>
            </p:cNvCxnSpPr>
            <p:nvPr/>
          </p:nvCxnSpPr>
          <p:spPr>
            <a:xfrm>
              <a:off x="4335401" y="2974633"/>
              <a:ext cx="684000" cy="0"/>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18" name="図 217" descr="屋外, 道路, 車, 駐車 が含まれている画像&#10;&#10;自動的に生成された説明">
              <a:extLst>
                <a:ext uri="{FF2B5EF4-FFF2-40B4-BE49-F238E27FC236}">
                  <a16:creationId xmlns:a16="http://schemas.microsoft.com/office/drawing/2014/main" id="{DA5230C2-1ADF-4EB9-992E-0E178B2B27D1}"/>
                </a:ext>
              </a:extLst>
            </p:cNvPr>
            <p:cNvPicPr>
              <a:picLocks noChangeAspect="1"/>
            </p:cNvPicPr>
            <p:nvPr/>
          </p:nvPicPr>
          <p:blipFill>
            <a:blip r:embed="rId6" cstate="print">
              <a:extLst>
                <a:ext uri="{28A0092B-C50C-407E-A947-70E740481C1C}">
                  <a14:useLocalDpi xmlns:a14="http://schemas.microsoft.com/office/drawing/2010/main" val="0"/>
                </a:ext>
              </a:extLst>
            </a:blip>
            <a:srcRect l="16600" r="16600"/>
            <a:stretch>
              <a:fillRect/>
            </a:stretch>
          </p:blipFill>
          <p:spPr>
            <a:xfrm>
              <a:off x="4083401" y="2502131"/>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sp>
          <p:nvSpPr>
            <p:cNvPr id="219" name="正方形/長方形 218">
              <a:extLst>
                <a:ext uri="{FF2B5EF4-FFF2-40B4-BE49-F238E27FC236}">
                  <a16:creationId xmlns:a16="http://schemas.microsoft.com/office/drawing/2014/main" id="{AC435D95-CFB4-494E-833B-62EFA4C67BEE}"/>
                </a:ext>
              </a:extLst>
            </p:cNvPr>
            <p:cNvSpPr/>
            <p:nvPr/>
          </p:nvSpPr>
          <p:spPr>
            <a:xfrm>
              <a:off x="4335401" y="2745132"/>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sp>
          <p:nvSpPr>
            <p:cNvPr id="220" name="正方形/長方形 219">
              <a:extLst>
                <a:ext uri="{FF2B5EF4-FFF2-40B4-BE49-F238E27FC236}">
                  <a16:creationId xmlns:a16="http://schemas.microsoft.com/office/drawing/2014/main" id="{51A6404C-CF35-4B7B-955E-7AF5A7E11161}"/>
                </a:ext>
              </a:extLst>
            </p:cNvPr>
            <p:cNvSpPr/>
            <p:nvPr/>
          </p:nvSpPr>
          <p:spPr>
            <a:xfrm>
              <a:off x="4335401" y="2988133"/>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pic>
          <p:nvPicPr>
            <p:cNvPr id="221" name="図 220" descr="水, 屋外, ボート, 海 が含まれている画像&#10;&#10;自動的に生成された説明">
              <a:extLst>
                <a:ext uri="{FF2B5EF4-FFF2-40B4-BE49-F238E27FC236}">
                  <a16:creationId xmlns:a16="http://schemas.microsoft.com/office/drawing/2014/main" id="{9D6133AC-9196-492B-8028-5F5BC54B8F6C}"/>
                </a:ext>
              </a:extLst>
            </p:cNvPr>
            <p:cNvPicPr>
              <a:picLocks noChangeAspect="1"/>
            </p:cNvPicPr>
            <p:nvPr/>
          </p:nvPicPr>
          <p:blipFill>
            <a:blip r:embed="rId7" cstate="print">
              <a:extLst>
                <a:ext uri="{28A0092B-C50C-407E-A947-70E740481C1C}">
                  <a14:useLocalDpi xmlns:a14="http://schemas.microsoft.com/office/drawing/2010/main" val="0"/>
                </a:ext>
              </a:extLst>
            </a:blip>
            <a:srcRect l="22600" r="22600"/>
            <a:stretch>
              <a:fillRect/>
            </a:stretch>
          </p:blipFill>
          <p:spPr>
            <a:xfrm>
              <a:off x="4083401" y="2745133"/>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pic>
          <p:nvPicPr>
            <p:cNvPr id="222" name="図 221" descr="夜空と山の景色&#10;&#10;自動的に生成された説明">
              <a:extLst>
                <a:ext uri="{FF2B5EF4-FFF2-40B4-BE49-F238E27FC236}">
                  <a16:creationId xmlns:a16="http://schemas.microsoft.com/office/drawing/2014/main" id="{A3520E32-750C-422C-9C46-8210930FD38C}"/>
                </a:ext>
              </a:extLst>
            </p:cNvPr>
            <p:cNvPicPr>
              <a:picLocks noChangeAspect="1"/>
            </p:cNvPicPr>
            <p:nvPr/>
          </p:nvPicPr>
          <p:blipFill>
            <a:blip r:embed="rId8" cstate="print">
              <a:extLst>
                <a:ext uri="{28A0092B-C50C-407E-A947-70E740481C1C}">
                  <a14:useLocalDpi xmlns:a14="http://schemas.microsoft.com/office/drawing/2010/main" val="0"/>
                </a:ext>
              </a:extLst>
            </a:blip>
            <a:srcRect l="33800"/>
            <a:stretch>
              <a:fillRect/>
            </a:stretch>
          </p:blipFill>
          <p:spPr>
            <a:xfrm>
              <a:off x="4083401" y="2988133"/>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pic>
          <p:nvPicPr>
            <p:cNvPr id="223" name="図 222" descr="家の庭&#10;&#10;自動的に生成された説明">
              <a:extLst>
                <a:ext uri="{FF2B5EF4-FFF2-40B4-BE49-F238E27FC236}">
                  <a16:creationId xmlns:a16="http://schemas.microsoft.com/office/drawing/2014/main" id="{87098542-85E3-47F3-89BC-967A36F66C88}"/>
                </a:ext>
              </a:extLst>
            </p:cNvPr>
            <p:cNvPicPr>
              <a:picLocks noChangeAspect="1"/>
            </p:cNvPicPr>
            <p:nvPr/>
          </p:nvPicPr>
          <p:blipFill>
            <a:blip r:embed="rId9" cstate="print">
              <a:extLst>
                <a:ext uri="{28A0092B-C50C-407E-A947-70E740481C1C}">
                  <a14:useLocalDpi xmlns:a14="http://schemas.microsoft.com/office/drawing/2010/main" val="0"/>
                </a:ext>
              </a:extLst>
            </a:blip>
            <a:srcRect t="3049" b="24570"/>
            <a:stretch>
              <a:fillRect/>
            </a:stretch>
          </p:blipFill>
          <p:spPr>
            <a:xfrm>
              <a:off x="4083401" y="3231133"/>
              <a:ext cx="936000" cy="448495"/>
            </a:xfrm>
            <a:custGeom>
              <a:avLst/>
              <a:gdLst>
                <a:gd name="connsiteX0" fmla="*/ 0 w 936000"/>
                <a:gd name="connsiteY0" fmla="*/ 0 h 448495"/>
                <a:gd name="connsiteX1" fmla="*/ 936000 w 936000"/>
                <a:gd name="connsiteY1" fmla="*/ 0 h 448495"/>
                <a:gd name="connsiteX2" fmla="*/ 936000 w 936000"/>
                <a:gd name="connsiteY2" fmla="*/ 448495 h 448495"/>
                <a:gd name="connsiteX3" fmla="*/ 0 w 936000"/>
                <a:gd name="connsiteY3" fmla="*/ 448495 h 448495"/>
              </a:gdLst>
              <a:ahLst/>
              <a:cxnLst>
                <a:cxn ang="0">
                  <a:pos x="connsiteX0" y="connsiteY0"/>
                </a:cxn>
                <a:cxn ang="0">
                  <a:pos x="connsiteX1" y="connsiteY1"/>
                </a:cxn>
                <a:cxn ang="0">
                  <a:pos x="connsiteX2" y="connsiteY2"/>
                </a:cxn>
                <a:cxn ang="0">
                  <a:pos x="connsiteX3" y="connsiteY3"/>
                </a:cxn>
              </a:cxnLst>
              <a:rect l="l" t="t" r="r" b="b"/>
              <a:pathLst>
                <a:path w="936000" h="448495">
                  <a:moveTo>
                    <a:pt x="0" y="0"/>
                  </a:moveTo>
                  <a:lnTo>
                    <a:pt x="936000" y="0"/>
                  </a:lnTo>
                  <a:lnTo>
                    <a:pt x="936000" y="448495"/>
                  </a:lnTo>
                  <a:lnTo>
                    <a:pt x="0" y="448495"/>
                  </a:lnTo>
                  <a:close/>
                </a:path>
              </a:pathLst>
            </a:custGeom>
          </p:spPr>
        </p:pic>
        <p:sp>
          <p:nvSpPr>
            <p:cNvPr id="224" name="テキスト ボックス 223">
              <a:extLst>
                <a:ext uri="{FF2B5EF4-FFF2-40B4-BE49-F238E27FC236}">
                  <a16:creationId xmlns:a16="http://schemas.microsoft.com/office/drawing/2014/main" id="{8B0214C3-9B5D-4F19-86F1-60ED93BB97F8}"/>
                </a:ext>
              </a:extLst>
            </p:cNvPr>
            <p:cNvSpPr txBox="1"/>
            <p:nvPr/>
          </p:nvSpPr>
          <p:spPr>
            <a:xfrm>
              <a:off x="4047401" y="2287948"/>
              <a:ext cx="1008000" cy="1476000"/>
            </a:xfrm>
            <a:prstGeom prst="rect">
              <a:avLst/>
            </a:prstGeom>
            <a:noFill/>
            <a:ln w="3175">
              <a:solidFill>
                <a:schemeClr val="tx1"/>
              </a:solidFill>
            </a:ln>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grpSp>
      <p:sp>
        <p:nvSpPr>
          <p:cNvPr id="225" name="正方形/長方形 224">
            <a:extLst>
              <a:ext uri="{FF2B5EF4-FFF2-40B4-BE49-F238E27FC236}">
                <a16:creationId xmlns:a16="http://schemas.microsoft.com/office/drawing/2014/main" id="{C9DA87C6-052A-4922-91ED-033529F8F721}"/>
              </a:ext>
            </a:extLst>
          </p:cNvPr>
          <p:cNvSpPr/>
          <p:nvPr/>
        </p:nvSpPr>
        <p:spPr>
          <a:xfrm>
            <a:off x="2545559" y="2024738"/>
            <a:ext cx="835122" cy="45485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26" name="グループ化 225">
            <a:extLst>
              <a:ext uri="{FF2B5EF4-FFF2-40B4-BE49-F238E27FC236}">
                <a16:creationId xmlns:a16="http://schemas.microsoft.com/office/drawing/2014/main" id="{95AD7CB8-4C0F-48F3-80CC-8E3C5BA3A67C}"/>
              </a:ext>
            </a:extLst>
          </p:cNvPr>
          <p:cNvGrpSpPr/>
          <p:nvPr/>
        </p:nvGrpSpPr>
        <p:grpSpPr>
          <a:xfrm>
            <a:off x="2553620" y="3116552"/>
            <a:ext cx="819000" cy="1258435"/>
            <a:chOff x="4047401" y="2287948"/>
            <a:chExt cx="1008000" cy="1548843"/>
          </a:xfrm>
        </p:grpSpPr>
        <p:sp>
          <p:nvSpPr>
            <p:cNvPr id="227" name="テキスト ボックス 226">
              <a:extLst>
                <a:ext uri="{FF2B5EF4-FFF2-40B4-BE49-F238E27FC236}">
                  <a16:creationId xmlns:a16="http://schemas.microsoft.com/office/drawing/2014/main" id="{0BA235B4-6DE2-4BB5-8C90-9A589C1CA3D1}"/>
                </a:ext>
              </a:extLst>
            </p:cNvPr>
            <p:cNvSpPr txBox="1"/>
            <p:nvPr/>
          </p:nvSpPr>
          <p:spPr>
            <a:xfrm>
              <a:off x="4047401" y="2287948"/>
              <a:ext cx="1008000" cy="1476000"/>
            </a:xfrm>
            <a:prstGeom prst="rect">
              <a:avLst/>
            </a:prstGeom>
            <a:solidFill>
              <a:schemeClr val="bg1"/>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pic>
          <p:nvPicPr>
            <p:cNvPr id="228" name="図 227">
              <a:extLst>
                <a:ext uri="{FF2B5EF4-FFF2-40B4-BE49-F238E27FC236}">
                  <a16:creationId xmlns:a16="http://schemas.microsoft.com/office/drawing/2014/main" id="{429A70AE-8B7E-4651-8ACA-C1F52006BB0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047401" y="2287948"/>
              <a:ext cx="1008000" cy="69904"/>
            </a:xfrm>
            <a:custGeom>
              <a:avLst/>
              <a:gdLst>
                <a:gd name="connsiteX0" fmla="*/ 0 w 2805035"/>
                <a:gd name="connsiteY0" fmla="*/ 0 h 194526"/>
                <a:gd name="connsiteX1" fmla="*/ 2805035 w 2805035"/>
                <a:gd name="connsiteY1" fmla="*/ 0 h 194526"/>
                <a:gd name="connsiteX2" fmla="*/ 2805035 w 2805035"/>
                <a:gd name="connsiteY2" fmla="*/ 194526 h 194526"/>
                <a:gd name="connsiteX3" fmla="*/ 0 w 2805035"/>
                <a:gd name="connsiteY3" fmla="*/ 194526 h 194526"/>
              </a:gdLst>
              <a:ahLst/>
              <a:cxnLst>
                <a:cxn ang="0">
                  <a:pos x="connsiteX0" y="connsiteY0"/>
                </a:cxn>
                <a:cxn ang="0">
                  <a:pos x="connsiteX1" y="connsiteY1"/>
                </a:cxn>
                <a:cxn ang="0">
                  <a:pos x="connsiteX2" y="connsiteY2"/>
                </a:cxn>
                <a:cxn ang="0">
                  <a:pos x="connsiteX3" y="connsiteY3"/>
                </a:cxn>
              </a:cxnLst>
              <a:rect l="l" t="t" r="r" b="b"/>
              <a:pathLst>
                <a:path w="2805035" h="194526">
                  <a:moveTo>
                    <a:pt x="0" y="0"/>
                  </a:moveTo>
                  <a:lnTo>
                    <a:pt x="2805035" y="0"/>
                  </a:lnTo>
                  <a:lnTo>
                    <a:pt x="2805035" y="194526"/>
                  </a:lnTo>
                  <a:lnTo>
                    <a:pt x="0" y="194526"/>
                  </a:lnTo>
                  <a:close/>
                </a:path>
              </a:pathLst>
            </a:custGeom>
          </p:spPr>
        </p:pic>
        <p:sp>
          <p:nvSpPr>
            <p:cNvPr id="229" name="四角形: 角を丸くする 228">
              <a:extLst>
                <a:ext uri="{FF2B5EF4-FFF2-40B4-BE49-F238E27FC236}">
                  <a16:creationId xmlns:a16="http://schemas.microsoft.com/office/drawing/2014/main" id="{814865F0-6093-4BE9-81D8-07BE58ADE8A5}"/>
                </a:ext>
              </a:extLst>
            </p:cNvPr>
            <p:cNvSpPr/>
            <p:nvPr/>
          </p:nvSpPr>
          <p:spPr>
            <a:xfrm>
              <a:off x="4047401" y="2358131"/>
              <a:ext cx="252000" cy="144000"/>
            </a:xfrm>
            <a:prstGeom prst="round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solidFill>
                    <a:schemeClr val="tx1"/>
                  </a:solidFill>
                </a:rPr>
                <a:t>主要</a:t>
              </a:r>
            </a:p>
          </p:txBody>
        </p:sp>
        <p:sp>
          <p:nvSpPr>
            <p:cNvPr id="230" name="四角形: 角を丸くする 229">
              <a:extLst>
                <a:ext uri="{FF2B5EF4-FFF2-40B4-BE49-F238E27FC236}">
                  <a16:creationId xmlns:a16="http://schemas.microsoft.com/office/drawing/2014/main" id="{DEDD55DE-E3F7-4866-9C86-6A09BFD5C240}"/>
                </a:ext>
              </a:extLst>
            </p:cNvPr>
            <p:cNvSpPr/>
            <p:nvPr/>
          </p:nvSpPr>
          <p:spPr>
            <a:xfrm>
              <a:off x="4299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経済</a:t>
              </a:r>
            </a:p>
          </p:txBody>
        </p:sp>
        <p:sp>
          <p:nvSpPr>
            <p:cNvPr id="231" name="四角形: 角を丸くする 230">
              <a:extLst>
                <a:ext uri="{FF2B5EF4-FFF2-40B4-BE49-F238E27FC236}">
                  <a16:creationId xmlns:a16="http://schemas.microsoft.com/office/drawing/2014/main" id="{2E056AA5-FA69-4C9F-9207-3EFC7FA2CE5E}"/>
                </a:ext>
              </a:extLst>
            </p:cNvPr>
            <p:cNvSpPr/>
            <p:nvPr/>
          </p:nvSpPr>
          <p:spPr>
            <a:xfrm>
              <a:off x="4551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エンタメ</a:t>
              </a:r>
            </a:p>
          </p:txBody>
        </p:sp>
        <p:sp>
          <p:nvSpPr>
            <p:cNvPr id="232" name="四角形: 角を丸くする 231">
              <a:extLst>
                <a:ext uri="{FF2B5EF4-FFF2-40B4-BE49-F238E27FC236}">
                  <a16:creationId xmlns:a16="http://schemas.microsoft.com/office/drawing/2014/main" id="{25EDAD2A-3D66-46D6-BB8F-7D412EB99D41}"/>
                </a:ext>
              </a:extLst>
            </p:cNvPr>
            <p:cNvSpPr/>
            <p:nvPr/>
          </p:nvSpPr>
          <p:spPr>
            <a:xfrm>
              <a:off x="4803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スポーツ</a:t>
              </a:r>
            </a:p>
          </p:txBody>
        </p:sp>
        <p:sp>
          <p:nvSpPr>
            <p:cNvPr id="233" name="テキスト ボックス 232">
              <a:extLst>
                <a:ext uri="{FF2B5EF4-FFF2-40B4-BE49-F238E27FC236}">
                  <a16:creationId xmlns:a16="http://schemas.microsoft.com/office/drawing/2014/main" id="{D3615F88-C744-446A-852D-8FF20180D117}"/>
                </a:ext>
              </a:extLst>
            </p:cNvPr>
            <p:cNvSpPr txBox="1"/>
            <p:nvPr/>
          </p:nvSpPr>
          <p:spPr>
            <a:xfrm>
              <a:off x="4047401" y="2462212"/>
              <a:ext cx="1008000" cy="144001"/>
            </a:xfrm>
            <a:prstGeom prst="rect">
              <a:avLst/>
            </a:prstGeom>
            <a:solidFill>
              <a:schemeClr val="bg1"/>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sp>
          <p:nvSpPr>
            <p:cNvPr id="234" name="正方形/長方形 233">
              <a:extLst>
                <a:ext uri="{FF2B5EF4-FFF2-40B4-BE49-F238E27FC236}">
                  <a16:creationId xmlns:a16="http://schemas.microsoft.com/office/drawing/2014/main" id="{67652C25-0216-4D01-85B8-3A5EA5516FA3}"/>
                </a:ext>
              </a:extLst>
            </p:cNvPr>
            <p:cNvSpPr/>
            <p:nvPr/>
          </p:nvSpPr>
          <p:spPr>
            <a:xfrm>
              <a:off x="4083401" y="2502131"/>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35" name="正方形/長方形 234">
              <a:extLst>
                <a:ext uri="{FF2B5EF4-FFF2-40B4-BE49-F238E27FC236}">
                  <a16:creationId xmlns:a16="http://schemas.microsoft.com/office/drawing/2014/main" id="{AE373ABC-47DD-4F13-9691-665521E57664}"/>
                </a:ext>
              </a:extLst>
            </p:cNvPr>
            <p:cNvSpPr/>
            <p:nvPr/>
          </p:nvSpPr>
          <p:spPr>
            <a:xfrm>
              <a:off x="4083401" y="2745133"/>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36" name="正方形/長方形 235">
              <a:extLst>
                <a:ext uri="{FF2B5EF4-FFF2-40B4-BE49-F238E27FC236}">
                  <a16:creationId xmlns:a16="http://schemas.microsoft.com/office/drawing/2014/main" id="{86AC83DD-D9DF-4330-82B5-B2AACDB96B6F}"/>
                </a:ext>
              </a:extLst>
            </p:cNvPr>
            <p:cNvSpPr/>
            <p:nvPr/>
          </p:nvSpPr>
          <p:spPr>
            <a:xfrm>
              <a:off x="4083401" y="2988133"/>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37" name="正方形/長方形 236">
              <a:extLst>
                <a:ext uri="{FF2B5EF4-FFF2-40B4-BE49-F238E27FC236}">
                  <a16:creationId xmlns:a16="http://schemas.microsoft.com/office/drawing/2014/main" id="{E7148B27-6CB6-430D-95D6-29CA1077E0B8}"/>
                </a:ext>
              </a:extLst>
            </p:cNvPr>
            <p:cNvSpPr/>
            <p:nvPr/>
          </p:nvSpPr>
          <p:spPr>
            <a:xfrm>
              <a:off x="4083401" y="3231133"/>
              <a:ext cx="936000" cy="448495"/>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38" name="正方形/長方形 237">
              <a:extLst>
                <a:ext uri="{FF2B5EF4-FFF2-40B4-BE49-F238E27FC236}">
                  <a16:creationId xmlns:a16="http://schemas.microsoft.com/office/drawing/2014/main" id="{ECF2B7CA-C644-47DF-9968-0810D68687E6}"/>
                </a:ext>
              </a:extLst>
            </p:cNvPr>
            <p:cNvSpPr/>
            <p:nvPr/>
          </p:nvSpPr>
          <p:spPr>
            <a:xfrm>
              <a:off x="4757875" y="3692791"/>
              <a:ext cx="252000" cy="144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r"/>
              <a:r>
                <a:rPr lang="ja-JP" altLang="en-US" sz="244" dirty="0">
                  <a:solidFill>
                    <a:schemeClr val="tx1"/>
                  </a:solidFill>
                </a:rPr>
                <a:t>広告</a:t>
              </a:r>
            </a:p>
          </p:txBody>
        </p:sp>
        <p:sp>
          <p:nvSpPr>
            <p:cNvPr id="239" name="正方形/長方形 238">
              <a:extLst>
                <a:ext uri="{FF2B5EF4-FFF2-40B4-BE49-F238E27FC236}">
                  <a16:creationId xmlns:a16="http://schemas.microsoft.com/office/drawing/2014/main" id="{B113DD0F-60AC-4ADF-A39B-AB687D74E561}"/>
                </a:ext>
              </a:extLst>
            </p:cNvPr>
            <p:cNvSpPr/>
            <p:nvPr/>
          </p:nvSpPr>
          <p:spPr>
            <a:xfrm>
              <a:off x="4335401" y="2502131"/>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cxnSp>
          <p:nvCxnSpPr>
            <p:cNvPr id="240" name="直線コネクタ 239">
              <a:extLst>
                <a:ext uri="{FF2B5EF4-FFF2-40B4-BE49-F238E27FC236}">
                  <a16:creationId xmlns:a16="http://schemas.microsoft.com/office/drawing/2014/main" id="{89413EFE-69BC-4267-902E-059050C9ABDB}"/>
                </a:ext>
              </a:extLst>
            </p:cNvPr>
            <p:cNvCxnSpPr>
              <a:cxnSpLocks/>
            </p:cNvCxnSpPr>
            <p:nvPr/>
          </p:nvCxnSpPr>
          <p:spPr>
            <a:xfrm>
              <a:off x="4335401" y="2731632"/>
              <a:ext cx="684000" cy="0"/>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41" name="直線コネクタ 240">
              <a:extLst>
                <a:ext uri="{FF2B5EF4-FFF2-40B4-BE49-F238E27FC236}">
                  <a16:creationId xmlns:a16="http://schemas.microsoft.com/office/drawing/2014/main" id="{ED2638A3-9991-47E6-86A0-71363F05DFD8}"/>
                </a:ext>
              </a:extLst>
            </p:cNvPr>
            <p:cNvCxnSpPr>
              <a:cxnSpLocks/>
            </p:cNvCxnSpPr>
            <p:nvPr/>
          </p:nvCxnSpPr>
          <p:spPr>
            <a:xfrm>
              <a:off x="4335401" y="2974633"/>
              <a:ext cx="684000" cy="0"/>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42" name="図 241" descr="屋外, 道路, 車, 駐車 が含まれている画像&#10;&#10;自動的に生成された説明">
              <a:extLst>
                <a:ext uri="{FF2B5EF4-FFF2-40B4-BE49-F238E27FC236}">
                  <a16:creationId xmlns:a16="http://schemas.microsoft.com/office/drawing/2014/main" id="{0F525B99-E8F4-4E5B-A2BB-022014FA1B16}"/>
                </a:ext>
              </a:extLst>
            </p:cNvPr>
            <p:cNvPicPr>
              <a:picLocks noChangeAspect="1"/>
            </p:cNvPicPr>
            <p:nvPr/>
          </p:nvPicPr>
          <p:blipFill>
            <a:blip r:embed="rId6" cstate="print">
              <a:extLst>
                <a:ext uri="{28A0092B-C50C-407E-A947-70E740481C1C}">
                  <a14:useLocalDpi xmlns:a14="http://schemas.microsoft.com/office/drawing/2010/main" val="0"/>
                </a:ext>
              </a:extLst>
            </a:blip>
            <a:srcRect l="16600" r="16600"/>
            <a:stretch>
              <a:fillRect/>
            </a:stretch>
          </p:blipFill>
          <p:spPr>
            <a:xfrm>
              <a:off x="4083401" y="2502131"/>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sp>
          <p:nvSpPr>
            <p:cNvPr id="243" name="正方形/長方形 242">
              <a:extLst>
                <a:ext uri="{FF2B5EF4-FFF2-40B4-BE49-F238E27FC236}">
                  <a16:creationId xmlns:a16="http://schemas.microsoft.com/office/drawing/2014/main" id="{59B9413C-ECB8-4851-BB03-6007DA6C62F4}"/>
                </a:ext>
              </a:extLst>
            </p:cNvPr>
            <p:cNvSpPr/>
            <p:nvPr/>
          </p:nvSpPr>
          <p:spPr>
            <a:xfrm>
              <a:off x="4335401" y="2745132"/>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sp>
          <p:nvSpPr>
            <p:cNvPr id="244" name="正方形/長方形 243">
              <a:extLst>
                <a:ext uri="{FF2B5EF4-FFF2-40B4-BE49-F238E27FC236}">
                  <a16:creationId xmlns:a16="http://schemas.microsoft.com/office/drawing/2014/main" id="{8DFB1DE7-F8DE-4DB8-AE6E-361758B495F4}"/>
                </a:ext>
              </a:extLst>
            </p:cNvPr>
            <p:cNvSpPr/>
            <p:nvPr/>
          </p:nvSpPr>
          <p:spPr>
            <a:xfrm>
              <a:off x="4335401" y="2988133"/>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pic>
          <p:nvPicPr>
            <p:cNvPr id="245" name="図 244" descr="水, 屋外, ボート, 海 が含まれている画像&#10;&#10;自動的に生成された説明">
              <a:extLst>
                <a:ext uri="{FF2B5EF4-FFF2-40B4-BE49-F238E27FC236}">
                  <a16:creationId xmlns:a16="http://schemas.microsoft.com/office/drawing/2014/main" id="{24635AC0-3E2D-4403-91EB-8B04DE306308}"/>
                </a:ext>
              </a:extLst>
            </p:cNvPr>
            <p:cNvPicPr>
              <a:picLocks noChangeAspect="1"/>
            </p:cNvPicPr>
            <p:nvPr/>
          </p:nvPicPr>
          <p:blipFill>
            <a:blip r:embed="rId7" cstate="print">
              <a:extLst>
                <a:ext uri="{28A0092B-C50C-407E-A947-70E740481C1C}">
                  <a14:useLocalDpi xmlns:a14="http://schemas.microsoft.com/office/drawing/2010/main" val="0"/>
                </a:ext>
              </a:extLst>
            </a:blip>
            <a:srcRect l="22600" r="22600"/>
            <a:stretch>
              <a:fillRect/>
            </a:stretch>
          </p:blipFill>
          <p:spPr>
            <a:xfrm>
              <a:off x="4083401" y="2745133"/>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pic>
          <p:nvPicPr>
            <p:cNvPr id="246" name="図 245" descr="夜空と山の景色&#10;&#10;自動的に生成された説明">
              <a:extLst>
                <a:ext uri="{FF2B5EF4-FFF2-40B4-BE49-F238E27FC236}">
                  <a16:creationId xmlns:a16="http://schemas.microsoft.com/office/drawing/2014/main" id="{6D00D221-33B4-4563-9C34-1817F4F3435A}"/>
                </a:ext>
              </a:extLst>
            </p:cNvPr>
            <p:cNvPicPr>
              <a:picLocks noChangeAspect="1"/>
            </p:cNvPicPr>
            <p:nvPr/>
          </p:nvPicPr>
          <p:blipFill>
            <a:blip r:embed="rId8" cstate="print">
              <a:extLst>
                <a:ext uri="{28A0092B-C50C-407E-A947-70E740481C1C}">
                  <a14:useLocalDpi xmlns:a14="http://schemas.microsoft.com/office/drawing/2010/main" val="0"/>
                </a:ext>
              </a:extLst>
            </a:blip>
            <a:srcRect l="33800"/>
            <a:stretch>
              <a:fillRect/>
            </a:stretch>
          </p:blipFill>
          <p:spPr>
            <a:xfrm>
              <a:off x="4083401" y="2988133"/>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pic>
          <p:nvPicPr>
            <p:cNvPr id="247" name="図 246" descr="家の庭&#10;&#10;自動的に生成された説明">
              <a:extLst>
                <a:ext uri="{FF2B5EF4-FFF2-40B4-BE49-F238E27FC236}">
                  <a16:creationId xmlns:a16="http://schemas.microsoft.com/office/drawing/2014/main" id="{D2F309BF-EE2F-467C-984F-90FAEBE2EFF5}"/>
                </a:ext>
              </a:extLst>
            </p:cNvPr>
            <p:cNvPicPr>
              <a:picLocks noChangeAspect="1"/>
            </p:cNvPicPr>
            <p:nvPr/>
          </p:nvPicPr>
          <p:blipFill>
            <a:blip r:embed="rId9" cstate="print">
              <a:extLst>
                <a:ext uri="{28A0092B-C50C-407E-A947-70E740481C1C}">
                  <a14:useLocalDpi xmlns:a14="http://schemas.microsoft.com/office/drawing/2010/main" val="0"/>
                </a:ext>
              </a:extLst>
            </a:blip>
            <a:srcRect t="3049" b="24570"/>
            <a:stretch>
              <a:fillRect/>
            </a:stretch>
          </p:blipFill>
          <p:spPr>
            <a:xfrm>
              <a:off x="4083401" y="3231133"/>
              <a:ext cx="936000" cy="448495"/>
            </a:xfrm>
            <a:custGeom>
              <a:avLst/>
              <a:gdLst>
                <a:gd name="connsiteX0" fmla="*/ 0 w 936000"/>
                <a:gd name="connsiteY0" fmla="*/ 0 h 448495"/>
                <a:gd name="connsiteX1" fmla="*/ 936000 w 936000"/>
                <a:gd name="connsiteY1" fmla="*/ 0 h 448495"/>
                <a:gd name="connsiteX2" fmla="*/ 936000 w 936000"/>
                <a:gd name="connsiteY2" fmla="*/ 448495 h 448495"/>
                <a:gd name="connsiteX3" fmla="*/ 0 w 936000"/>
                <a:gd name="connsiteY3" fmla="*/ 448495 h 448495"/>
              </a:gdLst>
              <a:ahLst/>
              <a:cxnLst>
                <a:cxn ang="0">
                  <a:pos x="connsiteX0" y="connsiteY0"/>
                </a:cxn>
                <a:cxn ang="0">
                  <a:pos x="connsiteX1" y="connsiteY1"/>
                </a:cxn>
                <a:cxn ang="0">
                  <a:pos x="connsiteX2" y="connsiteY2"/>
                </a:cxn>
                <a:cxn ang="0">
                  <a:pos x="connsiteX3" y="connsiteY3"/>
                </a:cxn>
              </a:cxnLst>
              <a:rect l="l" t="t" r="r" b="b"/>
              <a:pathLst>
                <a:path w="936000" h="448495">
                  <a:moveTo>
                    <a:pt x="0" y="0"/>
                  </a:moveTo>
                  <a:lnTo>
                    <a:pt x="936000" y="0"/>
                  </a:lnTo>
                  <a:lnTo>
                    <a:pt x="936000" y="448495"/>
                  </a:lnTo>
                  <a:lnTo>
                    <a:pt x="0" y="448495"/>
                  </a:lnTo>
                  <a:close/>
                </a:path>
              </a:pathLst>
            </a:custGeom>
          </p:spPr>
        </p:pic>
        <p:sp>
          <p:nvSpPr>
            <p:cNvPr id="248" name="テキスト ボックス 247">
              <a:extLst>
                <a:ext uri="{FF2B5EF4-FFF2-40B4-BE49-F238E27FC236}">
                  <a16:creationId xmlns:a16="http://schemas.microsoft.com/office/drawing/2014/main" id="{63A8CEE7-9C31-4D5A-9C83-639DD1640DEE}"/>
                </a:ext>
              </a:extLst>
            </p:cNvPr>
            <p:cNvSpPr txBox="1"/>
            <p:nvPr/>
          </p:nvSpPr>
          <p:spPr>
            <a:xfrm>
              <a:off x="4047401" y="2287948"/>
              <a:ext cx="1008000" cy="1476000"/>
            </a:xfrm>
            <a:prstGeom prst="rect">
              <a:avLst/>
            </a:prstGeom>
            <a:noFill/>
            <a:ln w="3175">
              <a:solidFill>
                <a:schemeClr val="tx1"/>
              </a:solidFill>
            </a:ln>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grpSp>
      <p:sp>
        <p:nvSpPr>
          <p:cNvPr id="249" name="正方形/長方形 248">
            <a:extLst>
              <a:ext uri="{FF2B5EF4-FFF2-40B4-BE49-F238E27FC236}">
                <a16:creationId xmlns:a16="http://schemas.microsoft.com/office/drawing/2014/main" id="{71760BE4-948E-456A-ADE7-0EA11BE59783}"/>
              </a:ext>
            </a:extLst>
          </p:cNvPr>
          <p:cNvSpPr/>
          <p:nvPr/>
        </p:nvSpPr>
        <p:spPr>
          <a:xfrm>
            <a:off x="2545559" y="3871647"/>
            <a:ext cx="835122" cy="45485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0" name="テキスト ボックス 249">
            <a:extLst>
              <a:ext uri="{FF2B5EF4-FFF2-40B4-BE49-F238E27FC236}">
                <a16:creationId xmlns:a16="http://schemas.microsoft.com/office/drawing/2014/main" id="{3EDBBBC6-DD20-4839-9005-36C32463A313}"/>
              </a:ext>
            </a:extLst>
          </p:cNvPr>
          <p:cNvSpPr txBox="1"/>
          <p:nvPr/>
        </p:nvSpPr>
        <p:spPr>
          <a:xfrm>
            <a:off x="1533105" y="4919763"/>
            <a:ext cx="7808118" cy="502516"/>
          </a:xfrm>
          <a:prstGeom prst="rect">
            <a:avLst/>
          </a:prstGeom>
          <a:noFill/>
          <a:ln w="38100">
            <a:noFill/>
          </a:ln>
        </p:spPr>
        <p:txBody>
          <a:bodyPr wrap="square" lIns="0" tIns="0" rIns="0" bIns="0" anchor="ctr">
            <a:noAutofit/>
          </a:bodyPr>
          <a:lstStyle/>
          <a:p>
            <a:pPr>
              <a:lnSpc>
                <a:spcPct val="110000"/>
              </a:lnSpc>
            </a:pPr>
            <a:r>
              <a:rPr lang="ja-JP" altLang="en-US" sz="1050" dirty="0">
                <a:latin typeface="Meiryo UI" panose="020B0604030504040204" pitchFamily="50" charset="-128"/>
                <a:ea typeface="Meiryo UI" panose="020B0604030504040204" pitchFamily="50" charset="-128"/>
              </a:rPr>
              <a:t>各ブラウザーによるセキュリティ機能強化の影響を受け、最終クリック（またはビュー）から離脱・非離脱や最終流入経路関係なく</a:t>
            </a:r>
            <a:endParaRPr lang="en-US" altLang="ja-JP" sz="1050" dirty="0">
              <a:latin typeface="Meiryo UI" panose="020B0604030504040204" pitchFamily="50" charset="-128"/>
              <a:ea typeface="Meiryo UI" panose="020B0604030504040204" pitchFamily="50" charset="-128"/>
            </a:endParaRPr>
          </a:p>
          <a:p>
            <a:pPr>
              <a:lnSpc>
                <a:spcPct val="110000"/>
              </a:lnSpc>
            </a:pPr>
            <a:r>
              <a:rPr lang="en-US" altLang="ja-JP" sz="1050" dirty="0">
                <a:solidFill>
                  <a:srgbClr val="FF0000"/>
                </a:solidFill>
                <a:latin typeface="Meiryo UI" panose="020B0604030504040204" pitchFamily="50" charset="-128"/>
                <a:ea typeface="Meiryo UI" panose="020B0604030504040204" pitchFamily="50" charset="-128"/>
              </a:rPr>
              <a:t>30</a:t>
            </a:r>
            <a:r>
              <a:rPr lang="ja-JP" altLang="en-US" sz="1050" dirty="0">
                <a:solidFill>
                  <a:srgbClr val="FF0000"/>
                </a:solidFill>
                <a:latin typeface="Meiryo UI" panose="020B0604030504040204" pitchFamily="50" charset="-128"/>
                <a:ea typeface="Meiryo UI" panose="020B0604030504040204" pitchFamily="50" charset="-128"/>
              </a:rPr>
              <a:t>日以内</a:t>
            </a:r>
            <a:r>
              <a:rPr lang="ja-JP" altLang="en-US" sz="1050" dirty="0">
                <a:latin typeface="Meiryo UI" panose="020B0604030504040204" pitchFamily="50" charset="-128"/>
                <a:ea typeface="Meiryo UI" panose="020B0604030504040204" pitchFamily="50" charset="-128"/>
              </a:rPr>
              <a:t>に</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タグ設置個所に広告接触ユーザーが到達した場合、直接</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（クリック</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）または間接</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（ビュー</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）として計上しています。</a:t>
            </a:r>
          </a:p>
        </p:txBody>
      </p:sp>
      <p:pic>
        <p:nvPicPr>
          <p:cNvPr id="255" name="図 254">
            <a:extLst>
              <a:ext uri="{FF2B5EF4-FFF2-40B4-BE49-F238E27FC236}">
                <a16:creationId xmlns:a16="http://schemas.microsoft.com/office/drawing/2014/main" id="{62089009-7A2E-40B6-B448-4A104784C4D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r="8356"/>
          <a:stretch/>
        </p:blipFill>
        <p:spPr>
          <a:xfrm>
            <a:off x="712961" y="5477471"/>
            <a:ext cx="695862" cy="506113"/>
          </a:xfrm>
          <a:custGeom>
            <a:avLst/>
            <a:gdLst>
              <a:gd name="connsiteX0" fmla="*/ 0 w 504000"/>
              <a:gd name="connsiteY0" fmla="*/ 0 h 360000"/>
              <a:gd name="connsiteX1" fmla="*/ 504000 w 504000"/>
              <a:gd name="connsiteY1" fmla="*/ 0 h 360000"/>
              <a:gd name="connsiteX2" fmla="*/ 504000 w 504000"/>
              <a:gd name="connsiteY2" fmla="*/ 360000 h 360000"/>
              <a:gd name="connsiteX3" fmla="*/ 0 w 504000"/>
              <a:gd name="connsiteY3" fmla="*/ 360000 h 360000"/>
            </a:gdLst>
            <a:ahLst/>
            <a:cxnLst>
              <a:cxn ang="0">
                <a:pos x="connsiteX0" y="connsiteY0"/>
              </a:cxn>
              <a:cxn ang="0">
                <a:pos x="connsiteX1" y="connsiteY1"/>
              </a:cxn>
              <a:cxn ang="0">
                <a:pos x="connsiteX2" y="connsiteY2"/>
              </a:cxn>
              <a:cxn ang="0">
                <a:pos x="connsiteX3" y="connsiteY3"/>
              </a:cxn>
            </a:cxnLst>
            <a:rect l="l" t="t" r="r" b="b"/>
            <a:pathLst>
              <a:path w="504000" h="360000">
                <a:moveTo>
                  <a:pt x="0" y="0"/>
                </a:moveTo>
                <a:lnTo>
                  <a:pt x="504000" y="0"/>
                </a:lnTo>
                <a:lnTo>
                  <a:pt x="504000" y="360000"/>
                </a:lnTo>
                <a:lnTo>
                  <a:pt x="0" y="360000"/>
                </a:lnTo>
                <a:close/>
              </a:path>
            </a:pathLst>
          </a:custGeom>
          <a:effectLst>
            <a:softEdge rad="31750"/>
          </a:effectLst>
        </p:spPr>
      </p:pic>
      <p:pic>
        <p:nvPicPr>
          <p:cNvPr id="256" name="図 255">
            <a:extLst>
              <a:ext uri="{FF2B5EF4-FFF2-40B4-BE49-F238E27FC236}">
                <a16:creationId xmlns:a16="http://schemas.microsoft.com/office/drawing/2014/main" id="{32F8BF2A-E9D1-4B6B-A241-9A1B25F2E9BA}"/>
              </a:ext>
            </a:extLst>
          </p:cNvPr>
          <p:cNvPicPr>
            <a:picLocks noChangeAspect="1"/>
          </p:cNvPicPr>
          <p:nvPr/>
        </p:nvPicPr>
        <p:blipFill>
          <a:blip r:embed="rId11" cstate="print">
            <a:extLst>
              <a:ext uri="{28A0092B-C50C-407E-A947-70E740481C1C}">
                <a14:useLocalDpi xmlns:a14="http://schemas.microsoft.com/office/drawing/2010/main" val="0"/>
              </a:ext>
            </a:extLst>
          </a:blip>
          <a:srcRect t="13634" b="13634"/>
          <a:stretch/>
        </p:blipFill>
        <p:spPr>
          <a:xfrm>
            <a:off x="706782" y="4923990"/>
            <a:ext cx="695862" cy="506113"/>
          </a:xfrm>
          <a:custGeom>
            <a:avLst/>
            <a:gdLst>
              <a:gd name="connsiteX0" fmla="*/ 0 w 504000"/>
              <a:gd name="connsiteY0" fmla="*/ 0 h 360000"/>
              <a:gd name="connsiteX1" fmla="*/ 504000 w 504000"/>
              <a:gd name="connsiteY1" fmla="*/ 0 h 360000"/>
              <a:gd name="connsiteX2" fmla="*/ 504000 w 504000"/>
              <a:gd name="connsiteY2" fmla="*/ 360000 h 360000"/>
              <a:gd name="connsiteX3" fmla="*/ 0 w 504000"/>
              <a:gd name="connsiteY3" fmla="*/ 360000 h 360000"/>
            </a:gdLst>
            <a:ahLst/>
            <a:cxnLst>
              <a:cxn ang="0">
                <a:pos x="connsiteX0" y="connsiteY0"/>
              </a:cxn>
              <a:cxn ang="0">
                <a:pos x="connsiteX1" y="connsiteY1"/>
              </a:cxn>
              <a:cxn ang="0">
                <a:pos x="connsiteX2" y="connsiteY2"/>
              </a:cxn>
              <a:cxn ang="0">
                <a:pos x="connsiteX3" y="connsiteY3"/>
              </a:cxn>
            </a:cxnLst>
            <a:rect l="l" t="t" r="r" b="b"/>
            <a:pathLst>
              <a:path w="504000" h="360000">
                <a:moveTo>
                  <a:pt x="0" y="0"/>
                </a:moveTo>
                <a:lnTo>
                  <a:pt x="504000" y="0"/>
                </a:lnTo>
                <a:lnTo>
                  <a:pt x="504000" y="360000"/>
                </a:lnTo>
                <a:lnTo>
                  <a:pt x="0" y="360000"/>
                </a:lnTo>
                <a:close/>
              </a:path>
            </a:pathLst>
          </a:custGeom>
          <a:effectLst>
            <a:softEdge rad="31750"/>
          </a:effectLst>
        </p:spPr>
      </p:pic>
      <p:cxnSp>
        <p:nvCxnSpPr>
          <p:cNvPr id="107" name="直線コネクタ 106">
            <a:extLst>
              <a:ext uri="{FF2B5EF4-FFF2-40B4-BE49-F238E27FC236}">
                <a16:creationId xmlns:a16="http://schemas.microsoft.com/office/drawing/2014/main" id="{B686FFF1-A8A8-49AD-9511-0AB57F5232F8}"/>
              </a:ext>
            </a:extLst>
          </p:cNvPr>
          <p:cNvCxnSpPr>
            <a:cxnSpLocks/>
          </p:cNvCxnSpPr>
          <p:nvPr/>
        </p:nvCxnSpPr>
        <p:spPr>
          <a:xfrm>
            <a:off x="653250" y="5456367"/>
            <a:ext cx="85995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49283AB7-677E-4EBA-A325-6A25F825F0F3}"/>
              </a:ext>
            </a:extLst>
          </p:cNvPr>
          <p:cNvSpPr txBox="1"/>
          <p:nvPr/>
        </p:nvSpPr>
        <p:spPr>
          <a:xfrm>
            <a:off x="1559982" y="5735570"/>
            <a:ext cx="897937" cy="185082"/>
          </a:xfrm>
          <a:prstGeom prst="roundRect">
            <a:avLst>
              <a:gd name="adj" fmla="val 50000"/>
            </a:avLst>
          </a:prstGeom>
          <a:solidFill>
            <a:schemeClr val="accent1"/>
          </a:solidFill>
        </p:spPr>
        <p:txBody>
          <a:bodyPr wrap="none" lIns="73125" tIns="58500" rIns="73125" bIns="38025" rtlCol="0" anchor="ctr">
            <a:noAutofit/>
          </a:bodyPr>
          <a:lstStyle/>
          <a:p>
            <a:pPr algn="ctr">
              <a:lnSpc>
                <a:spcPct val="110000"/>
              </a:lnSpc>
            </a:pPr>
            <a:r>
              <a:rPr lang="ja-JP" altLang="en-US" sz="900" dirty="0">
                <a:solidFill>
                  <a:schemeClr val="bg1"/>
                </a:solidFill>
                <a:latin typeface="Meiryo UI" panose="020B0604030504040204" pitchFamily="50" charset="-128"/>
                <a:ea typeface="Meiryo UI" panose="020B0604030504040204" pitchFamily="50" charset="-128"/>
              </a:rPr>
              <a:t>計測不可の例 </a:t>
            </a:r>
            <a:endParaRPr lang="en-US" altLang="ja-JP" sz="900" dirty="0">
              <a:solidFill>
                <a:schemeClr val="bg1"/>
              </a:solidFill>
              <a:latin typeface="Meiryo UI" panose="020B0604030504040204" pitchFamily="50" charset="-128"/>
              <a:ea typeface="Meiryo UI" panose="020B0604030504040204" pitchFamily="50" charset="-128"/>
            </a:endParaRPr>
          </a:p>
        </p:txBody>
      </p:sp>
      <p:sp>
        <p:nvSpPr>
          <p:cNvPr id="8" name="矢印: 右 7">
            <a:extLst>
              <a:ext uri="{FF2B5EF4-FFF2-40B4-BE49-F238E27FC236}">
                <a16:creationId xmlns:a16="http://schemas.microsoft.com/office/drawing/2014/main" id="{D5D7F2DC-30FE-488B-A0F5-B2B7A69EEA58}"/>
              </a:ext>
            </a:extLst>
          </p:cNvPr>
          <p:cNvSpPr/>
          <p:nvPr/>
        </p:nvSpPr>
        <p:spPr>
          <a:xfrm>
            <a:off x="7049025" y="3698408"/>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sp>
        <p:nvSpPr>
          <p:cNvPr id="5" name="タイトル 1">
            <a:extLst>
              <a:ext uri="{FF2B5EF4-FFF2-40B4-BE49-F238E27FC236}">
                <a16:creationId xmlns:a16="http://schemas.microsoft.com/office/drawing/2014/main" id="{812EDD1A-41A8-21A9-E6E7-9E9FDD2832C5}"/>
              </a:ext>
            </a:extLst>
          </p:cNvPr>
          <p:cNvSpPr>
            <a:spLocks noGrp="1" noChangeArrowheads="1"/>
          </p:cNvSpPr>
          <p:nvPr>
            <p:ph type="title"/>
          </p:nvPr>
        </p:nvSpPr>
        <p:spPr bwMode="auto">
          <a:xfrm>
            <a:off x="388938" y="292100"/>
            <a:ext cx="8543925"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en-US" altLang="ja-JP" dirty="0">
                <a:latin typeface="Meiryo UI" panose="020B0604030504040204" pitchFamily="50" charset="-128"/>
                <a:ea typeface="Meiryo UI" panose="020B0604030504040204" pitchFamily="50" charset="-128"/>
              </a:rPr>
              <a:t>CV</a:t>
            </a:r>
            <a:r>
              <a:rPr lang="ja-JP" altLang="en-US" dirty="0">
                <a:latin typeface="Meiryo UI" panose="020B0604030504040204" pitchFamily="50" charset="-128"/>
                <a:ea typeface="Meiryo UI" panose="020B0604030504040204" pitchFamily="50" charset="-128"/>
              </a:rPr>
              <a:t>計測の定義・クロスドメイン下の</a:t>
            </a:r>
            <a:r>
              <a:rPr lang="en-US" altLang="ja-JP" dirty="0">
                <a:latin typeface="Meiryo UI" panose="020B0604030504040204" pitchFamily="50" charset="-128"/>
                <a:ea typeface="Meiryo UI" panose="020B0604030504040204" pitchFamily="50" charset="-128"/>
              </a:rPr>
              <a:t>CV</a:t>
            </a:r>
            <a:r>
              <a:rPr lang="ja-JP" altLang="en-US" dirty="0">
                <a:latin typeface="Meiryo UI" panose="020B0604030504040204" pitchFamily="50" charset="-128"/>
                <a:ea typeface="Meiryo UI" panose="020B0604030504040204" pitchFamily="50" charset="-128"/>
              </a:rPr>
              <a:t>計測の注意点</a:t>
            </a:r>
          </a:p>
        </p:txBody>
      </p:sp>
    </p:spTree>
    <p:extLst>
      <p:ext uri="{BB962C8B-B14F-4D97-AF65-F5344CB8AC3E}">
        <p14:creationId xmlns:p14="http://schemas.microsoft.com/office/powerpoint/2010/main" val="3193710282"/>
      </p:ext>
    </p:extLst>
  </p:cSld>
  <p:clrMapOvr>
    <a:masterClrMapping/>
  </p:clrMapOvr>
</p:sld>
</file>

<file path=ppt/theme/theme1.xml><?xml version="1.0" encoding="utf-8"?>
<a:theme xmlns:a="http://schemas.openxmlformats.org/drawingml/2006/main" name="デザインの設定">
  <a:themeElements>
    <a:clrScheme name="ユーザー定義 56">
      <a:dk1>
        <a:srgbClr val="282828"/>
      </a:dk1>
      <a:lt1>
        <a:sysClr val="window" lastClr="FFFFFF"/>
      </a:lt1>
      <a:dk2>
        <a:srgbClr val="282828"/>
      </a:dk2>
      <a:lt2>
        <a:srgbClr val="E7E6E6"/>
      </a:lt2>
      <a:accent1>
        <a:srgbClr val="008FDA"/>
      </a:accent1>
      <a:accent2>
        <a:srgbClr val="F39400"/>
      </a:accent2>
      <a:accent3>
        <a:srgbClr val="9A792C"/>
      </a:accent3>
      <a:accent4>
        <a:srgbClr val="B9A165"/>
      </a:accent4>
      <a:accent5>
        <a:srgbClr val="EFEADE"/>
      </a:accent5>
      <a:accent6>
        <a:srgbClr val="EAF0F2"/>
      </a:accent6>
      <a:hlink>
        <a:srgbClr val="0563C1"/>
      </a:hlink>
      <a:folHlink>
        <a:srgbClr val="954F72"/>
      </a:folHlink>
    </a:clrScheme>
    <a:fontScheme name="ユーザー定義 19">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7027</TotalTime>
  <Words>2024</Words>
  <Application>Microsoft Office PowerPoint</Application>
  <PresentationFormat>A4 210 x 297 mm</PresentationFormat>
  <Paragraphs>420</Paragraphs>
  <Slides>11</Slides>
  <Notes>10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11</vt:i4>
      </vt:variant>
    </vt:vector>
  </HeadingPairs>
  <TitlesOfParts>
    <vt:vector size="20" baseType="lpstr">
      <vt:lpstr>Meiryo UI</vt:lpstr>
      <vt:lpstr>ＭＳ Ｐゴシック</vt:lpstr>
      <vt:lpstr>メイリオ</vt:lpstr>
      <vt:lpstr>游ゴシック</vt:lpstr>
      <vt:lpstr>游ゴシック</vt:lpstr>
      <vt:lpstr>Arial</vt:lpstr>
      <vt:lpstr>Calibri</vt:lpstr>
      <vt:lpstr>Wingdings</vt:lpstr>
      <vt:lpstr>デザインの設定</vt:lpstr>
      <vt:lpstr>PowerPoint プレゼンテーション</vt:lpstr>
      <vt:lpstr>Premium Nexusとは</vt:lpstr>
      <vt:lpstr>広告掲載面・ブランド保護の考え方</vt:lpstr>
      <vt:lpstr>富裕層・エリートリーチ</vt:lpstr>
      <vt:lpstr>ハイクラス富裕層リーチ</vt:lpstr>
      <vt:lpstr>Premium Nexus　カスタム</vt:lpstr>
      <vt:lpstr>入稿規定</vt:lpstr>
      <vt:lpstr>スケジュール</vt:lpstr>
      <vt:lpstr>CV計測の定義・クロスドメイン下のCV計測の注意点</vt:lpstr>
      <vt:lpstr>掲載報告レポートのフォーマット</vt:lpstr>
      <vt:lpstr>会社概要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DN</dc:creator>
  <cp:lastModifiedBy>玲那 後藤</cp:lastModifiedBy>
  <cp:revision>954</cp:revision>
  <cp:lastPrinted>2018-05-10T10:55:00Z</cp:lastPrinted>
  <dcterms:created xsi:type="dcterms:W3CDTF">2014-06-05T03:00:59Z</dcterms:created>
  <dcterms:modified xsi:type="dcterms:W3CDTF">2026-06-26T01:33:50Z</dcterms:modified>
</cp:coreProperties>
</file>