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image150.jpg" ContentType="image/jpeg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06" r:id="rId1"/>
  </p:sldMasterIdLst>
  <p:notesMasterIdLst>
    <p:notesMasterId r:id="rId12"/>
  </p:notesMasterIdLst>
  <p:handoutMasterIdLst>
    <p:handoutMasterId r:id="rId13"/>
  </p:handoutMasterIdLst>
  <p:sldIdLst>
    <p:sldId id="280" r:id="rId2"/>
    <p:sldId id="344" r:id="rId3"/>
    <p:sldId id="345" r:id="rId4"/>
    <p:sldId id="339" r:id="rId5"/>
    <p:sldId id="341" r:id="rId6"/>
    <p:sldId id="340" r:id="rId7"/>
    <p:sldId id="342" r:id="rId8"/>
    <p:sldId id="346" r:id="rId9"/>
    <p:sldId id="347" r:id="rId10"/>
    <p:sldId id="348" r:id="rId11"/>
  </p:sldIdLst>
  <p:sldSz cx="9906000" cy="6858000" type="A4"/>
  <p:notesSz cx="6797675" cy="99266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686">
          <p15:clr>
            <a:srgbClr val="A4A3A4"/>
          </p15:clr>
        </p15:guide>
        <p15:guide id="3" pos="5887">
          <p15:clr>
            <a:srgbClr val="A4A3A4"/>
          </p15:clr>
        </p15:guide>
        <p15:guide id="4" pos="240">
          <p15:clr>
            <a:srgbClr val="A4A3A4"/>
          </p15:clr>
        </p15:guide>
        <p15:guide id="5" pos="5864">
          <p15:clr>
            <a:srgbClr val="A4A3A4"/>
          </p15:clr>
        </p15:guide>
        <p15:guide id="6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ADF"/>
    <a:srgbClr val="1C3E7B"/>
    <a:srgbClr val="D3D5D6"/>
    <a:srgbClr val="FFFFFF"/>
    <a:srgbClr val="AAB0CE"/>
    <a:srgbClr val="E95903"/>
    <a:srgbClr val="F6A001"/>
    <a:srgbClr val="0062B0"/>
    <a:srgbClr val="C39837"/>
    <a:srgbClr val="AD87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3026" autoAdjust="0"/>
  </p:normalViewPr>
  <p:slideViewPr>
    <p:cSldViewPr snapToGrid="0">
      <p:cViewPr varScale="1">
        <p:scale>
          <a:sx n="79" d="100"/>
          <a:sy n="79" d="100"/>
        </p:scale>
        <p:origin x="1742" y="67"/>
      </p:cViewPr>
      <p:guideLst>
        <p:guide orient="horz" pos="4224"/>
        <p:guide orient="horz" pos="686"/>
        <p:guide pos="5887"/>
        <p:guide pos="240"/>
        <p:guide pos="5864"/>
        <p:guide orient="horz" pos="41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220"/>
    </p:cViewPr>
  </p:sorterViewPr>
  <p:notesViewPr>
    <p:cSldViewPr snapToGrid="0">
      <p:cViewPr varScale="1">
        <p:scale>
          <a:sx n="61" d="100"/>
          <a:sy n="61" d="100"/>
        </p:scale>
        <p:origin x="3378" y="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7CBFD17-ED70-4E78-9B49-80DA2FA311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88D1A03-13C2-4F1C-AFF1-20494CC103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FBB216-E930-4DE0-8342-201CA9EE78CA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4B82A5-34CE-4F7A-B8EA-552123BADC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3A9423-FB90-4F70-A314-34B54C3D4C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E3FC75-F389-4C08-91FF-624DECAD5CC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D8E04E7-0CB6-481C-8017-FE011DF58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3EAFF8B-6490-4436-8F17-1DC2D3C5722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E3C879-99D1-4F38-9204-6B26093391E0}" type="datetimeFigureOut">
              <a:rPr lang="ja-JP" altLang="en-US"/>
              <a:pPr>
                <a:defRPr/>
              </a:pPr>
              <a:t>2026/6/26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22BA2785-F8B3-44F6-9355-F485D403E7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85407C4B-356C-4969-807C-D83F1F466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D43A7D9-A9B4-47F5-962E-5225DC3CF4B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314A7A-76FC-4868-8FF0-51D9F70A3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FCFF76-2F43-4B4D-A8C6-AC542A4CD2E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1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スライド イメージ プレースホルダー 1">
            <a:extLst>
              <a:ext uri="{FF2B5EF4-FFF2-40B4-BE49-F238E27FC236}">
                <a16:creationId xmlns:a16="http://schemas.microsoft.com/office/drawing/2014/main" id="{1CBA6D0E-63BB-412A-B165-23B433075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ノート プレースホルダー 2">
            <a:extLst>
              <a:ext uri="{FF2B5EF4-FFF2-40B4-BE49-F238E27FC236}">
                <a16:creationId xmlns:a16="http://schemas.microsoft.com/office/drawing/2014/main" id="{B02E207C-EA7D-4580-AC78-43ACC95949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こちら弊社の強みでもありますが、ブランドイメージを毀損するであろうドメインに対しては、ブラックリストに追加し、</a:t>
            </a:r>
            <a:endParaRPr lang="en-US" altLang="ja-JP"/>
          </a:p>
          <a:p>
            <a:r>
              <a:rPr lang="ja-JP" altLang="en-US"/>
              <a:t>配信をブロックします。</a:t>
            </a:r>
            <a:endParaRPr lang="en-US" altLang="ja-JP"/>
          </a:p>
          <a:p>
            <a:r>
              <a:rPr lang="ja-JP" altLang="en-US"/>
              <a:t>運用スタッフが人の目で確認し、問題ないと判断したドメインはホワイトリスト、問題ありと判断したドメインはブラックリストへ</a:t>
            </a:r>
            <a:endParaRPr lang="en-US" altLang="ja-JP"/>
          </a:p>
          <a:p>
            <a:r>
              <a:rPr lang="en-US" altLang="ja-JP"/>
              <a:t>100%</a:t>
            </a:r>
            <a:r>
              <a:rPr lang="ja-JP" altLang="en-US"/>
              <a:t>ではないですが、配信後も目視で確認を行い、配信停止から、開始を柔軟に行います。</a:t>
            </a:r>
          </a:p>
          <a:p>
            <a:endParaRPr lang="ja-JP" altLang="en-US"/>
          </a:p>
        </p:txBody>
      </p:sp>
      <p:sp>
        <p:nvSpPr>
          <p:cNvPr id="14340" name="スライド番号プレースホルダー 3">
            <a:extLst>
              <a:ext uri="{FF2B5EF4-FFF2-40B4-BE49-F238E27FC236}">
                <a16:creationId xmlns:a16="http://schemas.microsoft.com/office/drawing/2014/main" id="{112490D3-89F7-40AB-8147-B6DCE418B3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A0FDA90A-9FAF-4594-9AB8-AEA5E4730D11}" type="slidenum">
              <a:rPr lang="ja-JP" altLang="en-US" smtClean="0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2636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89475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ー 1">
            <a:extLst>
              <a:ext uri="{FF2B5EF4-FFF2-40B4-BE49-F238E27FC236}">
                <a16:creationId xmlns:a16="http://schemas.microsoft.com/office/drawing/2014/main" id="{49D6CB84-03A9-4969-87AF-D5ABE7413C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ー 2">
            <a:extLst>
              <a:ext uri="{FF2B5EF4-FFF2-40B4-BE49-F238E27FC236}">
                <a16:creationId xmlns:a16="http://schemas.microsoft.com/office/drawing/2014/main" id="{75C3CF7D-FA9B-4213-A14A-F12C41A9D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ご入稿頂くバナーのサイズです。いずれも全てご入稿いただければと思います。</a:t>
            </a:r>
            <a:endParaRPr lang="en-US" altLang="ja-JP"/>
          </a:p>
          <a:p>
            <a:r>
              <a:rPr lang="ja-JP" altLang="en-US"/>
              <a:t>ご入稿いただきタグ設置完了後から</a:t>
            </a:r>
            <a:r>
              <a:rPr lang="en-US" altLang="ja-JP"/>
              <a:t>3</a:t>
            </a:r>
            <a:r>
              <a:rPr lang="ja-JP" altLang="en-US"/>
              <a:t>営業日後の配信開始が目安となっております。</a:t>
            </a:r>
            <a:endParaRPr lang="en-US" altLang="ja-JP"/>
          </a:p>
          <a:p>
            <a:r>
              <a:rPr lang="ja-JP" altLang="en-US"/>
              <a:t>ご導入が早くに決まっていれば、すぐにタグを全ページへ設置頂けますとマーク数が増え、</a:t>
            </a:r>
            <a:endParaRPr lang="en-US" altLang="ja-JP"/>
          </a:p>
          <a:p>
            <a:r>
              <a:rPr lang="ja-JP" altLang="en-US"/>
              <a:t>配信精度が向上しますので、よろしくお願いいたします。</a:t>
            </a:r>
            <a:endParaRPr lang="en-US" altLang="ja-JP"/>
          </a:p>
          <a:p>
            <a:endParaRPr lang="ja-JP" altLang="en-US"/>
          </a:p>
        </p:txBody>
      </p:sp>
      <p:sp>
        <p:nvSpPr>
          <p:cNvPr id="16388" name="スライド番号プレースホルダー 3">
            <a:extLst>
              <a:ext uri="{FF2B5EF4-FFF2-40B4-BE49-F238E27FC236}">
                <a16:creationId xmlns:a16="http://schemas.microsoft.com/office/drawing/2014/main" id="{E08812B1-6DD2-4832-9658-305437D13E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D5FECAF7-72DC-4358-AC72-32C505BABE52}" type="slidenum">
              <a:rPr lang="ja-JP" altLang="en-US" smtClean="0">
                <a:latin typeface="Calibri" panose="020F0502020204030204" pitchFamily="34" charset="0"/>
              </a:rPr>
              <a:pPr/>
              <a:t>5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03E13019-5156-4D22-9CC4-75BE034E83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E4C1D1BD-560B-4B12-BC79-7282C38D02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レポートにつきましては、毎月月末までの実績を月初第</a:t>
            </a:r>
            <a:r>
              <a:rPr lang="en-US" altLang="ja-JP"/>
              <a:t>4</a:t>
            </a:r>
            <a:r>
              <a:rPr lang="ja-JP" altLang="en-US"/>
              <a:t>営業日にお送りさせていただきます。</a:t>
            </a:r>
            <a:endParaRPr lang="en-US" altLang="ja-JP"/>
          </a:p>
          <a:p>
            <a:r>
              <a:rPr lang="ja-JP" altLang="en-US"/>
              <a:t>ご入稿頂いたクリエイティブ毎の報告となります。</a:t>
            </a:r>
            <a:endParaRPr lang="en-US" altLang="ja-JP"/>
          </a:p>
          <a:p>
            <a:r>
              <a:rPr lang="ja-JP" altLang="en-US"/>
              <a:t>設定したキーワードや、クリエイティブ毎の報告はできませんので、ご了承ください</a:t>
            </a:r>
            <a:endParaRPr lang="en-US" altLang="ja-JP"/>
          </a:p>
          <a:p>
            <a:r>
              <a:rPr lang="en-US" altLang="ja-JP"/>
              <a:t>(</a:t>
            </a:r>
            <a:r>
              <a:rPr lang="ja-JP" altLang="en-US"/>
              <a:t>全案件の管理を一ポータルとやってしまっているため</a:t>
            </a:r>
            <a:r>
              <a:rPr lang="en-US" altLang="ja-JP"/>
              <a:t>)</a:t>
            </a:r>
          </a:p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BD909462-F684-4FA9-AFFF-C0C02FB388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B8D5FE43-E2CA-4041-9939-6E3CB483DEAF}" type="slidenum">
              <a:rPr lang="ja-JP" altLang="en-US" smtClean="0">
                <a:latin typeface="Calibri" panose="020F0502020204030204" pitchFamily="34" charset="0"/>
              </a:rPr>
              <a:pPr/>
              <a:t>6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06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4196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84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91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1894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3D7B0B3-C650-4BF9-ACBD-19EE9BA2497D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522E73D-BA5F-4898-BF72-E5B601A61B05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chemeClr val="tx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DC95CE6C-D76F-0E58-B733-A559FE44EAFD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/>
              <a:t>Copyright</a:t>
            </a:r>
            <a:r>
              <a:rPr lang="en" spc="-5"/>
              <a:t> </a:t>
            </a:r>
            <a:r>
              <a:rPr lang="en"/>
              <a:t>(c) Dream Nexus </a:t>
            </a:r>
            <a:r>
              <a:rPr lang="en" spc="-10"/>
              <a:t>Co.,Ltd.</a:t>
            </a:r>
            <a:r>
              <a:rPr lang="en" spc="-5"/>
              <a:t> </a:t>
            </a:r>
            <a:r>
              <a:rPr lang="en"/>
              <a:t>All Rights </a:t>
            </a:r>
            <a:r>
              <a:rPr lang="en" spc="-10"/>
              <a:t>Reserved.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1ED83B3-C807-E3CE-D978-D6864C51C0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574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5506E6D-0C91-412A-A43F-1211CD74264D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solidFill>
            <a:schemeClr val="tx1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5F7761B-B240-409D-A718-BFD07C102961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108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B369CF7B-BBC6-1890-9C38-B82FBD90D2B2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/>
              <a:t>Copyright</a:t>
            </a:r>
            <a:r>
              <a:rPr lang="en" spc="-5"/>
              <a:t> </a:t>
            </a:r>
            <a:r>
              <a:rPr lang="en"/>
              <a:t>(c) Dream Nexus </a:t>
            </a:r>
            <a:r>
              <a:rPr lang="en" spc="-10"/>
              <a:t>Co.,Ltd.</a:t>
            </a:r>
            <a:r>
              <a:rPr lang="en" spc="-5"/>
              <a:t> </a:t>
            </a:r>
            <a:r>
              <a:rPr lang="en"/>
              <a:t>All Rights </a:t>
            </a:r>
            <a:r>
              <a:rPr lang="en" spc="-10"/>
              <a:t>Reserved.</a:t>
            </a:r>
          </a:p>
        </p:txBody>
      </p:sp>
    </p:spTree>
    <p:extLst>
      <p:ext uri="{BB962C8B-B14F-4D97-AF65-F5344CB8AC3E}">
        <p14:creationId xmlns:p14="http://schemas.microsoft.com/office/powerpoint/2010/main" val="329446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00623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9E495BA0-8BED-4A35-9D54-4793BEE6BEBE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C39837">
                  <a:shade val="30000"/>
                  <a:satMod val="115000"/>
                </a:srgbClr>
              </a:gs>
              <a:gs pos="50000">
                <a:srgbClr val="C39837">
                  <a:shade val="67500"/>
                  <a:satMod val="115000"/>
                </a:srgbClr>
              </a:gs>
              <a:gs pos="100000">
                <a:srgbClr val="C39837">
                  <a:shade val="100000"/>
                  <a:satMod val="115000"/>
                </a:srgbClr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4" name="Holder 2">
            <a:extLst>
              <a:ext uri="{FF2B5EF4-FFF2-40B4-BE49-F238E27FC236}">
                <a16:creationId xmlns:a16="http://schemas.microsoft.com/office/drawing/2014/main" id="{7625EE2D-A567-A478-33A0-E52261F468D4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/>
              <a:t>Copyright</a:t>
            </a:r>
            <a:r>
              <a:rPr lang="en" spc="-5"/>
              <a:t> </a:t>
            </a:r>
            <a:r>
              <a:rPr lang="en"/>
              <a:t>(c) Dream Nexus </a:t>
            </a:r>
            <a:r>
              <a:rPr lang="en" spc="-10"/>
              <a:t>Co.,Ltd.</a:t>
            </a:r>
            <a:r>
              <a:rPr lang="en" spc="-5"/>
              <a:t> </a:t>
            </a:r>
            <a:r>
              <a:rPr lang="en"/>
              <a:t>All Rights </a:t>
            </a:r>
            <a:r>
              <a:rPr lang="en" spc="-10"/>
              <a:t>Reserved.</a:t>
            </a:r>
          </a:p>
        </p:txBody>
      </p:sp>
    </p:spTree>
    <p:extLst>
      <p:ext uri="{BB962C8B-B14F-4D97-AF65-F5344CB8AC3E}">
        <p14:creationId xmlns:p14="http://schemas.microsoft.com/office/powerpoint/2010/main" val="277574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9301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0F566A3A-9D89-823E-6EDD-B0BDD72727D9}"/>
              </a:ext>
            </a:extLst>
          </p:cNvPr>
          <p:cNvSpPr/>
          <p:nvPr userDrawn="1"/>
        </p:nvSpPr>
        <p:spPr>
          <a:xfrm flipH="1" flipV="1">
            <a:off x="7381678" y="6227290"/>
            <a:ext cx="2524322" cy="630710"/>
          </a:xfrm>
          <a:custGeom>
            <a:avLst/>
            <a:gdLst>
              <a:gd name="connsiteX0" fmla="*/ 0 w 2524322"/>
              <a:gd name="connsiteY0" fmla="*/ 630710 h 630710"/>
              <a:gd name="connsiteX1" fmla="*/ 0 w 2524322"/>
              <a:gd name="connsiteY1" fmla="*/ 0 h 630710"/>
              <a:gd name="connsiteX2" fmla="*/ 2524322 w 2524322"/>
              <a:gd name="connsiteY2" fmla="*/ 0 h 630710"/>
              <a:gd name="connsiteX3" fmla="*/ 2239090 w 2524322"/>
              <a:gd name="connsiteY3" fmla="*/ 58821 h 630710"/>
              <a:gd name="connsiteX4" fmla="*/ 283329 w 2524322"/>
              <a:gd name="connsiteY4" fmla="*/ 545762 h 63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322" h="630710">
                <a:moveTo>
                  <a:pt x="0" y="630710"/>
                </a:moveTo>
                <a:lnTo>
                  <a:pt x="0" y="0"/>
                </a:lnTo>
                <a:lnTo>
                  <a:pt x="2524322" y="0"/>
                </a:lnTo>
                <a:lnTo>
                  <a:pt x="2239090" y="58821"/>
                </a:lnTo>
                <a:cubicBezTo>
                  <a:pt x="1499396" y="221098"/>
                  <a:pt x="836549" y="386557"/>
                  <a:pt x="283329" y="545762"/>
                </a:cubicBezTo>
                <a:close/>
              </a:path>
            </a:pathLst>
          </a:custGeom>
          <a:gradFill>
            <a:gsLst>
              <a:gs pos="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  <a:gs pos="75000">
                <a:schemeClr val="tx2">
                  <a:lumMod val="50000"/>
                  <a:lumOff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089A6D71-637D-0550-1B5A-97DF659899E8}"/>
              </a:ext>
            </a:extLst>
          </p:cNvPr>
          <p:cNvSpPr/>
          <p:nvPr userDrawn="1"/>
        </p:nvSpPr>
        <p:spPr>
          <a:xfrm>
            <a:off x="0" y="79964"/>
            <a:ext cx="9906000" cy="2119897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90000"/>
                </a:schemeClr>
              </a:gs>
              <a:gs pos="47000">
                <a:schemeClr val="tx2">
                  <a:lumMod val="50000"/>
                  <a:lumOff val="50000"/>
                </a:schemeClr>
              </a:gs>
              <a:gs pos="100000">
                <a:schemeClr val="tx2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E75DEA0E-EE4C-EE46-4655-7779550EEFE8}"/>
              </a:ext>
            </a:extLst>
          </p:cNvPr>
          <p:cNvSpPr/>
          <p:nvPr userDrawn="1"/>
        </p:nvSpPr>
        <p:spPr>
          <a:xfrm>
            <a:off x="0" y="0"/>
            <a:ext cx="9906000" cy="2121432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 flip="none" rotWithShape="1">
            <a:gsLst>
              <a:gs pos="36639">
                <a:schemeClr val="tx2">
                  <a:lumMod val="50000"/>
                  <a:lumOff val="50000"/>
                </a:schemeClr>
              </a:gs>
              <a:gs pos="0">
                <a:schemeClr val="bg2">
                  <a:lumMod val="50000"/>
                </a:schemeClr>
              </a:gs>
              <a:gs pos="69000">
                <a:schemeClr val="tx2">
                  <a:lumMod val="85000"/>
                  <a:lumOff val="15000"/>
                </a:schemeClr>
              </a:gs>
              <a:gs pos="100000">
                <a:schemeClr val="tx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2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510" r:id="rId1"/>
    <p:sldLayoutId id="2147484514" r:id="rId2"/>
    <p:sldLayoutId id="2147484515" r:id="rId3"/>
    <p:sldLayoutId id="2147484511" r:id="rId4"/>
    <p:sldLayoutId id="2147484516" r:id="rId5"/>
    <p:sldLayoutId id="2147484512" r:id="rId6"/>
    <p:sldLayoutId id="2147484513" r:id="rId7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メイリオ" panose="020B0604030504040204" pitchFamily="50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eam-nexus.co.jp/" TargetMode="External"/><Relationship Id="rId3" Type="http://schemas.openxmlformats.org/officeDocument/2006/relationships/image" Target="../media/image162.png"/><Relationship Id="rId7" Type="http://schemas.openxmlformats.org/officeDocument/2006/relationships/hyperlink" Target="mailto:sales@dream-nexus.co.j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png"/><Relationship Id="rId5" Type="http://schemas.openxmlformats.org/officeDocument/2006/relationships/hyperlink" Target="https://www.dream-nexus.co.jp/contact" TargetMode="External"/><Relationship Id="rId4" Type="http://schemas.openxmlformats.org/officeDocument/2006/relationships/image" Target="../media/image16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.png"/><Relationship Id="rId117" Type="http://schemas.openxmlformats.org/officeDocument/2006/relationships/image" Target="../media/image118.jpg"/><Relationship Id="rId21" Type="http://schemas.openxmlformats.org/officeDocument/2006/relationships/image" Target="../media/image22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63" Type="http://schemas.openxmlformats.org/officeDocument/2006/relationships/image" Target="../media/image64.png"/><Relationship Id="rId68" Type="http://schemas.openxmlformats.org/officeDocument/2006/relationships/image" Target="../media/image69.png"/><Relationship Id="rId84" Type="http://schemas.openxmlformats.org/officeDocument/2006/relationships/image" Target="../media/image85.png"/><Relationship Id="rId89" Type="http://schemas.openxmlformats.org/officeDocument/2006/relationships/image" Target="../media/image90.png"/><Relationship Id="rId112" Type="http://schemas.openxmlformats.org/officeDocument/2006/relationships/image" Target="../media/image113.png"/><Relationship Id="rId16" Type="http://schemas.openxmlformats.org/officeDocument/2006/relationships/image" Target="../media/image17.jpg"/><Relationship Id="rId107" Type="http://schemas.openxmlformats.org/officeDocument/2006/relationships/image" Target="../media/image108.jpg"/><Relationship Id="rId11" Type="http://schemas.openxmlformats.org/officeDocument/2006/relationships/image" Target="../media/image12.png"/><Relationship Id="rId32" Type="http://schemas.openxmlformats.org/officeDocument/2006/relationships/image" Target="../media/image33.jpg"/><Relationship Id="rId37" Type="http://schemas.openxmlformats.org/officeDocument/2006/relationships/image" Target="../media/image38.jpg"/><Relationship Id="rId53" Type="http://schemas.openxmlformats.org/officeDocument/2006/relationships/image" Target="../media/image54.jpg"/><Relationship Id="rId58" Type="http://schemas.openxmlformats.org/officeDocument/2006/relationships/image" Target="../media/image59.png"/><Relationship Id="rId74" Type="http://schemas.openxmlformats.org/officeDocument/2006/relationships/image" Target="../media/image75.png"/><Relationship Id="rId79" Type="http://schemas.openxmlformats.org/officeDocument/2006/relationships/image" Target="../media/image80.png"/><Relationship Id="rId102" Type="http://schemas.openxmlformats.org/officeDocument/2006/relationships/image" Target="../media/image103.jpg"/><Relationship Id="rId123" Type="http://schemas.openxmlformats.org/officeDocument/2006/relationships/image" Target="../media/image124.svg"/><Relationship Id="rId5" Type="http://schemas.openxmlformats.org/officeDocument/2006/relationships/image" Target="../media/image6.png"/><Relationship Id="rId90" Type="http://schemas.openxmlformats.org/officeDocument/2006/relationships/image" Target="../media/image91.png"/><Relationship Id="rId95" Type="http://schemas.openxmlformats.org/officeDocument/2006/relationships/image" Target="../media/image96.png"/><Relationship Id="rId22" Type="http://schemas.openxmlformats.org/officeDocument/2006/relationships/image" Target="../media/image23.png"/><Relationship Id="rId27" Type="http://schemas.openxmlformats.org/officeDocument/2006/relationships/image" Target="../media/image28.jp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64" Type="http://schemas.openxmlformats.org/officeDocument/2006/relationships/image" Target="../media/image65.jpg"/><Relationship Id="rId69" Type="http://schemas.openxmlformats.org/officeDocument/2006/relationships/image" Target="../media/image70.png"/><Relationship Id="rId113" Type="http://schemas.openxmlformats.org/officeDocument/2006/relationships/image" Target="../media/image114.png"/><Relationship Id="rId118" Type="http://schemas.openxmlformats.org/officeDocument/2006/relationships/image" Target="../media/image119.png"/><Relationship Id="rId80" Type="http://schemas.openxmlformats.org/officeDocument/2006/relationships/image" Target="../media/image81.png"/><Relationship Id="rId85" Type="http://schemas.openxmlformats.org/officeDocument/2006/relationships/image" Target="../media/image86.jp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59" Type="http://schemas.openxmlformats.org/officeDocument/2006/relationships/image" Target="../media/image60.png"/><Relationship Id="rId103" Type="http://schemas.openxmlformats.org/officeDocument/2006/relationships/image" Target="../media/image104.jpg"/><Relationship Id="rId108" Type="http://schemas.openxmlformats.org/officeDocument/2006/relationships/image" Target="../media/image109.jpg"/><Relationship Id="rId124" Type="http://schemas.openxmlformats.org/officeDocument/2006/relationships/image" Target="../media/image125.png"/><Relationship Id="rId54" Type="http://schemas.openxmlformats.org/officeDocument/2006/relationships/image" Target="../media/image55.png"/><Relationship Id="rId70" Type="http://schemas.openxmlformats.org/officeDocument/2006/relationships/image" Target="../media/image71.png"/><Relationship Id="rId75" Type="http://schemas.openxmlformats.org/officeDocument/2006/relationships/image" Target="../media/image76.png"/><Relationship Id="rId91" Type="http://schemas.openxmlformats.org/officeDocument/2006/relationships/image" Target="../media/image92.png"/><Relationship Id="rId96" Type="http://schemas.openxmlformats.org/officeDocument/2006/relationships/image" Target="../media/image9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49" Type="http://schemas.openxmlformats.org/officeDocument/2006/relationships/image" Target="../media/image50.png"/><Relationship Id="rId114" Type="http://schemas.openxmlformats.org/officeDocument/2006/relationships/image" Target="../media/image115.png"/><Relationship Id="rId119" Type="http://schemas.openxmlformats.org/officeDocument/2006/relationships/image" Target="../media/image120.jpg"/><Relationship Id="rId44" Type="http://schemas.openxmlformats.org/officeDocument/2006/relationships/image" Target="../media/image45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81" Type="http://schemas.openxmlformats.org/officeDocument/2006/relationships/image" Target="../media/image82.png"/><Relationship Id="rId86" Type="http://schemas.openxmlformats.org/officeDocument/2006/relationships/image" Target="../media/image87.png"/><Relationship Id="rId4" Type="http://schemas.openxmlformats.org/officeDocument/2006/relationships/image" Target="../media/image5.jpg"/><Relationship Id="rId9" Type="http://schemas.openxmlformats.org/officeDocument/2006/relationships/image" Target="../media/image10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9" Type="http://schemas.openxmlformats.org/officeDocument/2006/relationships/image" Target="../media/image40.png"/><Relationship Id="rId109" Type="http://schemas.openxmlformats.org/officeDocument/2006/relationships/image" Target="../media/image110.jpg"/><Relationship Id="rId34" Type="http://schemas.openxmlformats.org/officeDocument/2006/relationships/image" Target="../media/image35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76" Type="http://schemas.openxmlformats.org/officeDocument/2006/relationships/image" Target="../media/image77.jpg"/><Relationship Id="rId97" Type="http://schemas.openxmlformats.org/officeDocument/2006/relationships/image" Target="../media/image98.png"/><Relationship Id="rId104" Type="http://schemas.openxmlformats.org/officeDocument/2006/relationships/image" Target="../media/image105.png"/><Relationship Id="rId120" Type="http://schemas.openxmlformats.org/officeDocument/2006/relationships/image" Target="../media/image121.png"/><Relationship Id="rId7" Type="http://schemas.openxmlformats.org/officeDocument/2006/relationships/image" Target="../media/image8.png"/><Relationship Id="rId71" Type="http://schemas.openxmlformats.org/officeDocument/2006/relationships/image" Target="../media/image72.png"/><Relationship Id="rId92" Type="http://schemas.openxmlformats.org/officeDocument/2006/relationships/image" Target="../media/image93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30.png"/><Relationship Id="rId24" Type="http://schemas.openxmlformats.org/officeDocument/2006/relationships/image" Target="../media/image25.jp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66" Type="http://schemas.openxmlformats.org/officeDocument/2006/relationships/image" Target="../media/image67.png"/><Relationship Id="rId87" Type="http://schemas.openxmlformats.org/officeDocument/2006/relationships/image" Target="../media/image88.png"/><Relationship Id="rId110" Type="http://schemas.openxmlformats.org/officeDocument/2006/relationships/image" Target="../media/image111.png"/><Relationship Id="rId115" Type="http://schemas.openxmlformats.org/officeDocument/2006/relationships/image" Target="../media/image116.png"/><Relationship Id="rId61" Type="http://schemas.openxmlformats.org/officeDocument/2006/relationships/image" Target="../media/image62.png"/><Relationship Id="rId82" Type="http://schemas.openxmlformats.org/officeDocument/2006/relationships/image" Target="../media/image83.png"/><Relationship Id="rId19" Type="http://schemas.openxmlformats.org/officeDocument/2006/relationships/image" Target="../media/image20.png"/><Relationship Id="rId14" Type="http://schemas.openxmlformats.org/officeDocument/2006/relationships/image" Target="../media/image15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56" Type="http://schemas.openxmlformats.org/officeDocument/2006/relationships/image" Target="../media/image57.png"/><Relationship Id="rId77" Type="http://schemas.openxmlformats.org/officeDocument/2006/relationships/image" Target="../media/image78.png"/><Relationship Id="rId100" Type="http://schemas.openxmlformats.org/officeDocument/2006/relationships/image" Target="../media/image101.png"/><Relationship Id="rId105" Type="http://schemas.openxmlformats.org/officeDocument/2006/relationships/image" Target="../media/image106.png"/><Relationship Id="rId8" Type="http://schemas.openxmlformats.org/officeDocument/2006/relationships/image" Target="../media/image9.png"/><Relationship Id="rId51" Type="http://schemas.openxmlformats.org/officeDocument/2006/relationships/image" Target="../media/image52.png"/><Relationship Id="rId72" Type="http://schemas.openxmlformats.org/officeDocument/2006/relationships/image" Target="../media/image73.png"/><Relationship Id="rId93" Type="http://schemas.openxmlformats.org/officeDocument/2006/relationships/image" Target="../media/image94.png"/><Relationship Id="rId98" Type="http://schemas.openxmlformats.org/officeDocument/2006/relationships/image" Target="../media/image99.png"/><Relationship Id="rId121" Type="http://schemas.openxmlformats.org/officeDocument/2006/relationships/image" Target="../media/image122.png"/><Relationship Id="rId3" Type="http://schemas.openxmlformats.org/officeDocument/2006/relationships/image" Target="../media/image4.png"/><Relationship Id="rId25" Type="http://schemas.openxmlformats.org/officeDocument/2006/relationships/image" Target="../media/image26.png"/><Relationship Id="rId46" Type="http://schemas.openxmlformats.org/officeDocument/2006/relationships/image" Target="../media/image47.jpg"/><Relationship Id="rId67" Type="http://schemas.openxmlformats.org/officeDocument/2006/relationships/image" Target="../media/image68.png"/><Relationship Id="rId116" Type="http://schemas.openxmlformats.org/officeDocument/2006/relationships/image" Target="../media/image117.png"/><Relationship Id="rId20" Type="http://schemas.openxmlformats.org/officeDocument/2006/relationships/image" Target="../media/image21.png"/><Relationship Id="rId41" Type="http://schemas.openxmlformats.org/officeDocument/2006/relationships/image" Target="../media/image42.jpg"/><Relationship Id="rId62" Type="http://schemas.openxmlformats.org/officeDocument/2006/relationships/image" Target="../media/image63.png"/><Relationship Id="rId83" Type="http://schemas.openxmlformats.org/officeDocument/2006/relationships/image" Target="../media/image84.png"/><Relationship Id="rId88" Type="http://schemas.openxmlformats.org/officeDocument/2006/relationships/image" Target="../media/image89.png"/><Relationship Id="rId111" Type="http://schemas.openxmlformats.org/officeDocument/2006/relationships/image" Target="../media/image112.png"/><Relationship Id="rId15" Type="http://schemas.openxmlformats.org/officeDocument/2006/relationships/image" Target="../media/image16.png"/><Relationship Id="rId36" Type="http://schemas.openxmlformats.org/officeDocument/2006/relationships/image" Target="../media/image37.png"/><Relationship Id="rId57" Type="http://schemas.openxmlformats.org/officeDocument/2006/relationships/image" Target="../media/image58.jpg"/><Relationship Id="rId106" Type="http://schemas.openxmlformats.org/officeDocument/2006/relationships/image" Target="../media/image107.png"/><Relationship Id="rId10" Type="http://schemas.openxmlformats.org/officeDocument/2006/relationships/image" Target="../media/image11.png"/><Relationship Id="rId31" Type="http://schemas.openxmlformats.org/officeDocument/2006/relationships/image" Target="../media/image32.png"/><Relationship Id="rId52" Type="http://schemas.openxmlformats.org/officeDocument/2006/relationships/image" Target="../media/image53.png"/><Relationship Id="rId73" Type="http://schemas.openxmlformats.org/officeDocument/2006/relationships/image" Target="../media/image74.png"/><Relationship Id="rId78" Type="http://schemas.openxmlformats.org/officeDocument/2006/relationships/image" Target="../media/image79.png"/><Relationship Id="rId94" Type="http://schemas.openxmlformats.org/officeDocument/2006/relationships/image" Target="../media/image95.png"/><Relationship Id="rId99" Type="http://schemas.openxmlformats.org/officeDocument/2006/relationships/image" Target="../media/image100.png"/><Relationship Id="rId101" Type="http://schemas.openxmlformats.org/officeDocument/2006/relationships/image" Target="../media/image102.png"/><Relationship Id="rId122" Type="http://schemas.openxmlformats.org/officeDocument/2006/relationships/image" Target="../media/image1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6.png"/><Relationship Id="rId7" Type="http://schemas.openxmlformats.org/officeDocument/2006/relationships/image" Target="../media/image1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5" Type="http://schemas.openxmlformats.org/officeDocument/2006/relationships/image" Target="../media/image128.png"/><Relationship Id="rId10" Type="http://schemas.openxmlformats.org/officeDocument/2006/relationships/image" Target="../media/image1.png"/><Relationship Id="rId4" Type="http://schemas.openxmlformats.org/officeDocument/2006/relationships/image" Target="../media/image127.png"/><Relationship Id="rId9" Type="http://schemas.openxmlformats.org/officeDocument/2006/relationships/image" Target="../media/image13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g"/><Relationship Id="rId13" Type="http://schemas.openxmlformats.org/officeDocument/2006/relationships/image" Target="../media/image142.png"/><Relationship Id="rId3" Type="http://schemas.openxmlformats.org/officeDocument/2006/relationships/image" Target="../media/image1.png"/><Relationship Id="rId7" Type="http://schemas.openxmlformats.org/officeDocument/2006/relationships/image" Target="../media/image136.jpg"/><Relationship Id="rId12" Type="http://schemas.openxmlformats.org/officeDocument/2006/relationships/image" Target="../media/image14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g"/><Relationship Id="rId11" Type="http://schemas.openxmlformats.org/officeDocument/2006/relationships/image" Target="../media/image140.jpg"/><Relationship Id="rId5" Type="http://schemas.openxmlformats.org/officeDocument/2006/relationships/image" Target="../media/image134.jpg"/><Relationship Id="rId15" Type="http://schemas.openxmlformats.org/officeDocument/2006/relationships/image" Target="../media/image144.png"/><Relationship Id="rId10" Type="http://schemas.openxmlformats.org/officeDocument/2006/relationships/image" Target="../media/image139.jpg"/><Relationship Id="rId4" Type="http://schemas.openxmlformats.org/officeDocument/2006/relationships/image" Target="../media/image133.jpg"/><Relationship Id="rId9" Type="http://schemas.openxmlformats.org/officeDocument/2006/relationships/image" Target="../media/image138.jpg"/><Relationship Id="rId14" Type="http://schemas.openxmlformats.org/officeDocument/2006/relationships/image" Target="../media/image1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7" Type="http://schemas.openxmlformats.org/officeDocument/2006/relationships/image" Target="../media/image15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jpg"/><Relationship Id="rId5" Type="http://schemas.openxmlformats.org/officeDocument/2006/relationships/image" Target="../media/image149.png"/><Relationship Id="rId4" Type="http://schemas.openxmlformats.org/officeDocument/2006/relationships/image" Target="../media/image14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png"/><Relationship Id="rId7" Type="http://schemas.openxmlformats.org/officeDocument/2006/relationships/image" Target="../media/image15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5.jpeg"/><Relationship Id="rId11" Type="http://schemas.openxmlformats.org/officeDocument/2006/relationships/image" Target="../media/image160.jpeg"/><Relationship Id="rId5" Type="http://schemas.openxmlformats.org/officeDocument/2006/relationships/image" Target="../media/image154.jpeg"/><Relationship Id="rId10" Type="http://schemas.openxmlformats.org/officeDocument/2006/relationships/image" Target="../media/image159.jpeg"/><Relationship Id="rId4" Type="http://schemas.openxmlformats.org/officeDocument/2006/relationships/image" Target="../media/image153.svg"/><Relationship Id="rId9" Type="http://schemas.openxmlformats.org/officeDocument/2006/relationships/image" Target="../media/image15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>
            <a:extLst>
              <a:ext uri="{FF2B5EF4-FFF2-40B4-BE49-F238E27FC236}">
                <a16:creationId xmlns:a16="http://schemas.microsoft.com/office/drawing/2014/main" id="{8E7CE2AE-0A01-62ED-F53F-93852FE44F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b="10911"/>
          <a:stretch/>
        </p:blipFill>
        <p:spPr bwMode="auto">
          <a:xfrm>
            <a:off x="2664953" y="2193552"/>
            <a:ext cx="4576091" cy="2311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テキスト プレースホルダー 9">
            <a:extLst>
              <a:ext uri="{FF2B5EF4-FFF2-40B4-BE49-F238E27FC236}">
                <a16:creationId xmlns:a16="http://schemas.microsoft.com/office/drawing/2014/main" id="{5127464D-ABA9-EF9D-F7FD-18CA556C4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684" y="4693574"/>
            <a:ext cx="5961481" cy="5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企業へのリーチに特化してリーチを最大化する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広告配信サービス</a:t>
            </a:r>
            <a:endParaRPr lang="en-US" altLang="ja-JP" sz="16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9E0AFDF5-A309-11E5-F208-CCF230D70F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3" y="538885"/>
            <a:ext cx="4160183" cy="4298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BE0CFF45-F81C-00B3-9999-D7F2597E15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会社概要</a:t>
            </a:r>
            <a:endParaRPr lang="ja-JP" altLang="en-US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B8D1E70A-3503-4923-45FC-F596267E955A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4" name="object 2">
              <a:extLst>
                <a:ext uri="{FF2B5EF4-FFF2-40B4-BE49-F238E27FC236}">
                  <a16:creationId xmlns:a16="http://schemas.microsoft.com/office/drawing/2014/main" id="{442DEC90-CA77-6503-CAB1-868AA1AD10A4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21" name="object 3">
                <a:extLst>
                  <a:ext uri="{FF2B5EF4-FFF2-40B4-BE49-F238E27FC236}">
                    <a16:creationId xmlns:a16="http://schemas.microsoft.com/office/drawing/2014/main" id="{59523727-8C6F-474F-B488-F3DEEBE787DA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" name="object 4">
                <a:extLst>
                  <a:ext uri="{FF2B5EF4-FFF2-40B4-BE49-F238E27FC236}">
                    <a16:creationId xmlns:a16="http://schemas.microsoft.com/office/drawing/2014/main" id="{624E6776-DC7A-150A-F26D-3775A7963904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3" name="object 5">
                <a:extLst>
                  <a:ext uri="{FF2B5EF4-FFF2-40B4-BE49-F238E27FC236}">
                    <a16:creationId xmlns:a16="http://schemas.microsoft.com/office/drawing/2014/main" id="{3DFB6119-E298-4C52-509F-5AE8831D8632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24" name="object 6">
                <a:extLst>
                  <a:ext uri="{FF2B5EF4-FFF2-40B4-BE49-F238E27FC236}">
                    <a16:creationId xmlns:a16="http://schemas.microsoft.com/office/drawing/2014/main" id="{E440D42E-32D9-6F92-A4F7-9A2053079C0A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5" name="object 7">
                <a:extLst>
                  <a:ext uri="{FF2B5EF4-FFF2-40B4-BE49-F238E27FC236}">
                    <a16:creationId xmlns:a16="http://schemas.microsoft.com/office/drawing/2014/main" id="{EB03E8AC-EA37-F340-D264-5EF154ECC2A2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26" name="object 8">
                <a:extLst>
                  <a:ext uri="{FF2B5EF4-FFF2-40B4-BE49-F238E27FC236}">
                    <a16:creationId xmlns:a16="http://schemas.microsoft.com/office/drawing/2014/main" id="{B3CE2259-C616-873B-0ECD-B84DD60B2D64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F4EDEE70-B745-AB8F-3E9E-7AFAF77FC614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indent="-211454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kern="0" spc="5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kern="0" spc="13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kern="0" spc="4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kern="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6" name="object 11">
              <a:extLst>
                <a:ext uri="{FF2B5EF4-FFF2-40B4-BE49-F238E27FC236}">
                  <a16:creationId xmlns:a16="http://schemas.microsoft.com/office/drawing/2014/main" id="{97E4E0D3-7532-2B49-AC86-31BEB40D7AC8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eaLnBrk="1" fontAlgn="auto" hangingPunct="1">
                <a:spcBef>
                  <a:spcPts val="350"/>
                </a:spcBef>
                <a:spcAft>
                  <a:spcPts val="0"/>
                </a:spcAft>
                <a:defRPr/>
              </a:pP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eaLnBrk="1" fontAlgn="auto" hangingPunct="1">
                <a:spcBef>
                  <a:spcPts val="250"/>
                </a:spcBef>
                <a:spcAft>
                  <a:spcPts val="0"/>
                </a:spcAft>
                <a:defRPr/>
              </a:pPr>
              <a:r>
                <a:rPr kumimoji="0" sz="900" b="1" kern="0" spc="45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kern="0" spc="40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pic>
          <p:nvPicPr>
            <p:cNvPr id="8" name="object 12">
              <a:extLst>
                <a:ext uri="{FF2B5EF4-FFF2-40B4-BE49-F238E27FC236}">
                  <a16:creationId xmlns:a16="http://schemas.microsoft.com/office/drawing/2014/main" id="{5CD34F68-8FC4-EE38-9EDF-FA91856E55A2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B04D3367-CDE2-C6DA-6F9C-24718092FFBD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273050" eaLnBrk="1" fontAlgn="auto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kumimoji="0" sz="900" b="1" kern="0" spc="15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kern="0" spc="5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kern="0" spc="4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grpSp>
          <p:nvGrpSpPr>
            <p:cNvPr id="10" name="object 14">
              <a:extLst>
                <a:ext uri="{FF2B5EF4-FFF2-40B4-BE49-F238E27FC236}">
                  <a16:creationId xmlns:a16="http://schemas.microsoft.com/office/drawing/2014/main" id="{698B54BB-25BF-7EC7-635B-E1B1A8E2EF29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19" name="object 15">
                <a:extLst>
                  <a:ext uri="{FF2B5EF4-FFF2-40B4-BE49-F238E27FC236}">
                    <a16:creationId xmlns:a16="http://schemas.microsoft.com/office/drawing/2014/main" id="{F24D4CC5-183C-4F4A-80A5-C49A20F292B9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" name="object 16">
                <a:extLst>
                  <a:ext uri="{FF2B5EF4-FFF2-40B4-BE49-F238E27FC236}">
                    <a16:creationId xmlns:a16="http://schemas.microsoft.com/office/drawing/2014/main" id="{12ADBDD0-9B07-0806-BE8B-C9A005647BA0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object 17">
              <a:extLst>
                <a:ext uri="{FF2B5EF4-FFF2-40B4-BE49-F238E27FC236}">
                  <a16:creationId xmlns:a16="http://schemas.microsoft.com/office/drawing/2014/main" id="{EBC58845-4891-2377-D0BB-85A23DF8ACB3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17" name="object 18">
                <a:extLst>
                  <a:ext uri="{FF2B5EF4-FFF2-40B4-BE49-F238E27FC236}">
                    <a16:creationId xmlns:a16="http://schemas.microsoft.com/office/drawing/2014/main" id="{D988E290-C544-32CB-AF20-55F56FF97884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" name="object 19">
                <a:extLst>
                  <a:ext uri="{FF2B5EF4-FFF2-40B4-BE49-F238E27FC236}">
                    <a16:creationId xmlns:a16="http://schemas.microsoft.com/office/drawing/2014/main" id="{945E7C52-48EF-2305-5EE5-C0144E75FB82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1FA38204-822A-A81F-BEA5-EF8B4F6330B3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indent="-212725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kern="0" spc="4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3C404D21-6D7E-FC29-A62E-D7DFA5D0C752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6F7CC7A2-6C1B-64A5-2B03-1DB23858FAD5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C0D77F6F-C518-E3E9-5291-5A8F0BF31F43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1D2990E0-E65C-5020-39B5-3D22F09E207B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992076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正方形/長方形 222">
            <a:extLst>
              <a:ext uri="{FF2B5EF4-FFF2-40B4-BE49-F238E27FC236}">
                <a16:creationId xmlns:a16="http://schemas.microsoft.com/office/drawing/2014/main" id="{904D8871-CE1F-4D3E-B833-355A8BC30A6C}"/>
              </a:ext>
            </a:extLst>
          </p:cNvPr>
          <p:cNvSpPr/>
          <p:nvPr/>
        </p:nvSpPr>
        <p:spPr>
          <a:xfrm>
            <a:off x="305153" y="2666774"/>
            <a:ext cx="9322259" cy="592666"/>
          </a:xfrm>
          <a:prstGeom prst="rect">
            <a:avLst/>
          </a:prstGeom>
          <a:solidFill>
            <a:schemeClr val="tx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anchor="ctr"/>
          <a:lstStyle/>
          <a:p>
            <a:pPr algn="ctr"/>
            <a:r>
              <a:rPr lang="en-US" altLang="ja-JP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『</a:t>
            </a:r>
            <a:r>
              <a:rPr lang="ja-JP" altLang="en-US"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誰に出すか</a:t>
            </a:r>
            <a:r>
              <a:rPr lang="en-US" altLang="ja-JP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』×『</a:t>
            </a:r>
            <a:r>
              <a:rPr lang="ja-JP" altLang="en-US" sz="24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どこに出すか</a:t>
            </a:r>
            <a:r>
              <a:rPr lang="en-US" altLang="ja-JP" sz="24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』</a:t>
            </a:r>
            <a:r>
              <a:rPr lang="ja-JP" altLang="en-US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を兼ね備えたハイブリッド型のディスプレイ広告</a:t>
            </a:r>
            <a:endParaRPr lang="en-US" altLang="ja-JP" sz="20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170" name="タイトル 1">
            <a:extLst>
              <a:ext uri="{FF2B5EF4-FFF2-40B4-BE49-F238E27FC236}">
                <a16:creationId xmlns:a16="http://schemas.microsoft.com/office/drawing/2014/main" id="{23AD9FD3-95FA-400E-989F-4E77ECF24B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1800" b="1">
                <a:latin typeface="Meiryo UI" panose="020B0604030504040204" pitchFamily="50" charset="-128"/>
                <a:ea typeface="Meiryo UI" panose="020B0604030504040204" pitchFamily="50" charset="-128"/>
              </a:rPr>
              <a:t>Business</a:t>
            </a:r>
            <a:r>
              <a:rPr lang="en-US" altLang="ja-JP">
                <a:latin typeface="Meiryo UI" panose="020B0604030504040204" pitchFamily="50" charset="-128"/>
                <a:ea typeface="Meiryo UI" panose="020B0604030504040204" pitchFamily="50" charset="-128"/>
              </a:rPr>
              <a:t> Nexus</a:t>
            </a:r>
            <a:r>
              <a:rPr lang="ja-JP" altLang="en-US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  <a:endParaRPr lang="ja-JP" altLang="en-US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0" name="正方形/長方形 39">
            <a:extLst>
              <a:ext uri="{FF2B5EF4-FFF2-40B4-BE49-F238E27FC236}">
                <a16:creationId xmlns:a16="http://schemas.microsoft.com/office/drawing/2014/main" id="{23DCD4D1-4A27-4C7A-9687-3E2687ABBCA4}"/>
              </a:ext>
            </a:extLst>
          </p:cNvPr>
          <p:cNvSpPr/>
          <p:nvPr/>
        </p:nvSpPr>
        <p:spPr>
          <a:xfrm>
            <a:off x="304800" y="3447609"/>
            <a:ext cx="9322259" cy="465286"/>
          </a:xfrm>
          <a:prstGeom prst="rect">
            <a:avLst/>
          </a:prstGeom>
          <a:noFill/>
          <a:ln w="190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anchor="ctr"/>
          <a:lstStyle/>
          <a:p>
            <a:pPr algn="ctr">
              <a:defRPr/>
            </a:pPr>
            <a:r>
              <a:rPr lang="ja-JP" altLang="en-US" sz="1400" b="1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ビッグデータを利用した精度の高いターゲティング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C159986-B440-4816-AC01-4C588C607718}"/>
              </a:ext>
            </a:extLst>
          </p:cNvPr>
          <p:cNvSpPr txBox="1"/>
          <p:nvPr/>
        </p:nvSpPr>
        <p:spPr>
          <a:xfrm>
            <a:off x="388938" y="973884"/>
            <a:ext cx="5110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ディスプレイ広告・</a:t>
            </a:r>
            <a:r>
              <a:rPr kumimoji="1"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広告とは</a:t>
            </a:r>
            <a:endParaRPr lang="en-US" altLang="ja-JP" sz="11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サイト・アプリ・動画の広告枠に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幅広く掲載することでまだサービスを知らない潜在層に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プッシュ型のアプローチを行える広告です。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潜在層にアプローチすることで顕在化のきっかけを作ることができます。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あわせて興味関心を持ってサイトに訪問したユーザーへ配信するリターゲティング広告を行う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ことで再アプローチすることも可能です。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8C00069C-8B65-4C7E-854D-0CB79576DD01}"/>
              </a:ext>
            </a:extLst>
          </p:cNvPr>
          <p:cNvSpPr/>
          <p:nvPr/>
        </p:nvSpPr>
        <p:spPr>
          <a:xfrm>
            <a:off x="7640129" y="971655"/>
            <a:ext cx="1694809" cy="1461042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1" name="二等辺三角形 220">
            <a:extLst>
              <a:ext uri="{FF2B5EF4-FFF2-40B4-BE49-F238E27FC236}">
                <a16:creationId xmlns:a16="http://schemas.microsoft.com/office/drawing/2014/main" id="{0B412214-15CF-4E69-AFAC-7C72B3FB9C09}"/>
              </a:ext>
            </a:extLst>
          </p:cNvPr>
          <p:cNvSpPr/>
          <p:nvPr/>
        </p:nvSpPr>
        <p:spPr>
          <a:xfrm>
            <a:off x="8042141" y="991260"/>
            <a:ext cx="886614" cy="764322"/>
          </a:xfrm>
          <a:prstGeom prst="triangle">
            <a:avLst/>
          </a:prstGeom>
          <a:solidFill>
            <a:schemeClr val="tx1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135211F-4E35-4EAE-9013-74565B8915C8}"/>
              </a:ext>
            </a:extLst>
          </p:cNvPr>
          <p:cNvSpPr txBox="1"/>
          <p:nvPr/>
        </p:nvSpPr>
        <p:spPr>
          <a:xfrm>
            <a:off x="8166591" y="136961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顕在層</a:t>
            </a:r>
          </a:p>
        </p:txBody>
      </p:sp>
      <p:sp>
        <p:nvSpPr>
          <p:cNvPr id="222" name="テキスト ボックス 221">
            <a:extLst>
              <a:ext uri="{FF2B5EF4-FFF2-40B4-BE49-F238E27FC236}">
                <a16:creationId xmlns:a16="http://schemas.microsoft.com/office/drawing/2014/main" id="{0E1E2013-1EEF-4140-A7AE-561BB680F374}"/>
              </a:ext>
            </a:extLst>
          </p:cNvPr>
          <p:cNvSpPr txBox="1"/>
          <p:nvPr/>
        </p:nvSpPr>
        <p:spPr>
          <a:xfrm>
            <a:off x="8144074" y="194483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>
                <a:latin typeface="Meiryo UI" panose="020B0604030504040204" pitchFamily="50" charset="-128"/>
                <a:ea typeface="Meiryo UI" panose="020B0604030504040204" pitchFamily="50" charset="-128"/>
              </a:rPr>
              <a:t>潜在層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439C3FE-BD31-43ED-AFA1-8EF5EFE39FA4}"/>
              </a:ext>
            </a:extLst>
          </p:cNvPr>
          <p:cNvCxnSpPr>
            <a:cxnSpLocks/>
            <a:stCxn id="221" idx="2"/>
          </p:cNvCxnSpPr>
          <p:nvPr/>
        </p:nvCxnSpPr>
        <p:spPr>
          <a:xfrm flipH="1">
            <a:off x="5620882" y="1755582"/>
            <a:ext cx="2421259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88746E94-FAE5-490A-9688-CD7474AAF8A8}"/>
              </a:ext>
            </a:extLst>
          </p:cNvPr>
          <p:cNvSpPr txBox="1"/>
          <p:nvPr/>
        </p:nvSpPr>
        <p:spPr>
          <a:xfrm>
            <a:off x="5663403" y="1790205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ディスプレイ広告・</a:t>
            </a:r>
            <a:r>
              <a:rPr kumimoji="1"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</a:t>
            </a:r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商品・サービスを知らない</a:t>
            </a:r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ユーザー</a:t>
            </a:r>
            <a:endParaRPr kumimoji="1"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に広くアプローチする方法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67CED28E-434D-40FB-B6A3-20C92CB9E5D6}"/>
              </a:ext>
            </a:extLst>
          </p:cNvPr>
          <p:cNvSpPr txBox="1"/>
          <p:nvPr/>
        </p:nvSpPr>
        <p:spPr>
          <a:xfrm>
            <a:off x="5706133" y="1055751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>
                <a:latin typeface="Meiryo UI" panose="020B0604030504040204" pitchFamily="50" charset="-128"/>
                <a:ea typeface="Meiryo UI" panose="020B0604030504040204" pitchFamily="50" charset="-128"/>
              </a:rPr>
              <a:t>検索広告</a:t>
            </a:r>
            <a:endParaRPr lang="en-US" altLang="ja-JP" sz="500" b="1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>
                <a:latin typeface="Meiryo UI" panose="020B0604030504040204" pitchFamily="50" charset="-128"/>
                <a:ea typeface="Meiryo UI" panose="020B0604030504040204" pitchFamily="50" charset="-128"/>
              </a:rPr>
              <a:t>購入意欲の高いユーザーに</a:t>
            </a:r>
            <a:endParaRPr lang="en-US" altLang="ja-JP" sz="100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>
                <a:latin typeface="Meiryo UI" panose="020B0604030504040204" pitchFamily="50" charset="-128"/>
                <a:ea typeface="Meiryo UI" panose="020B0604030504040204" pitchFamily="50" charset="-128"/>
              </a:rPr>
              <a:t>アプローチする方法</a:t>
            </a:r>
            <a:endParaRPr kumimoji="1" lang="en-US" altLang="ja-JP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C5BA8A56-8724-6180-22CC-8DD9FB749795}"/>
              </a:ext>
            </a:extLst>
          </p:cNvPr>
          <p:cNvSpPr txBox="1"/>
          <p:nvPr/>
        </p:nvSpPr>
        <p:spPr>
          <a:xfrm>
            <a:off x="342478" y="3990389"/>
            <a:ext cx="9284581" cy="5262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データプロバイダー提供データ及び</a:t>
            </a:r>
            <a:r>
              <a:rPr lang="ja-JP" altLang="en-US" sz="1200" spc="10" dirty="0">
                <a:latin typeface="Meiryo UI" panose="020B0604030504040204" pitchFamily="50" charset="-128"/>
                <a:ea typeface="Meiryo UI" panose="020B0604030504040204" pitchFamily="50" charset="-128"/>
              </a:rPr>
              <a:t>関連施設の</a:t>
            </a:r>
            <a:r>
              <a:rPr lang="en-US" altLang="ja-JP" sz="1200" spc="10" dirty="0">
                <a:latin typeface="Meiryo UI" panose="020B0604030504040204" pitchFamily="50" charset="-128"/>
                <a:ea typeface="Meiryo UI" panose="020B0604030504040204" pitchFamily="50" charset="-128"/>
              </a:rPr>
              <a:t>IP</a:t>
            </a:r>
            <a:r>
              <a:rPr lang="ja-JP" altLang="en-US" sz="1200" spc="10" dirty="0">
                <a:latin typeface="Meiryo UI" panose="020B0604030504040204" pitchFamily="50" charset="-128"/>
                <a:ea typeface="Meiryo UI" panose="020B0604030504040204" pitchFamily="50" charset="-128"/>
              </a:rPr>
              <a:t>アドレス・関連する位置情報などを駆使し、指定条件下でインターネットをしている</a:t>
            </a:r>
            <a:endParaRPr lang="en-US" altLang="ja-JP" sz="1200" spc="1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20000"/>
              </a:lnSpc>
            </a:pPr>
            <a:r>
              <a:rPr lang="ja-JP" altLang="en-US" sz="1200" spc="10" dirty="0">
                <a:latin typeface="Meiryo UI" panose="020B0604030504040204" pitchFamily="50" charset="-128"/>
                <a:ea typeface="Meiryo UI" panose="020B0604030504040204" pitchFamily="50" charset="-128"/>
              </a:rPr>
              <a:t>ユーザーに対して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リーチすることが可能です。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フリーフォーム 28">
            <a:extLst>
              <a:ext uri="{FF2B5EF4-FFF2-40B4-BE49-F238E27FC236}">
                <a16:creationId xmlns:a16="http://schemas.microsoft.com/office/drawing/2014/main" id="{2EEDA60C-4E9D-296B-5F18-C35BFA0F5F5B}"/>
              </a:ext>
            </a:extLst>
          </p:cNvPr>
          <p:cNvSpPr/>
          <p:nvPr/>
        </p:nvSpPr>
        <p:spPr>
          <a:xfrm>
            <a:off x="304800" y="4481923"/>
            <a:ext cx="9322259" cy="2054598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8" name="object 24">
            <a:extLst>
              <a:ext uri="{FF2B5EF4-FFF2-40B4-BE49-F238E27FC236}">
                <a16:creationId xmlns:a16="http://schemas.microsoft.com/office/drawing/2014/main" id="{0D365622-1993-8FBE-F6DE-7E0324AB28C3}"/>
              </a:ext>
            </a:extLst>
          </p:cNvPr>
          <p:cNvSpPr txBox="1"/>
          <p:nvPr/>
        </p:nvSpPr>
        <p:spPr>
          <a:xfrm>
            <a:off x="618811" y="4618364"/>
            <a:ext cx="140716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ビッグデータ提携先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9" name="object 25">
            <a:extLst>
              <a:ext uri="{FF2B5EF4-FFF2-40B4-BE49-F238E27FC236}">
                <a16:creationId xmlns:a16="http://schemas.microsoft.com/office/drawing/2014/main" id="{20E4B290-6A3A-FF92-1B88-F975D950B367}"/>
              </a:ext>
            </a:extLst>
          </p:cNvPr>
          <p:cNvSpPr txBox="1"/>
          <p:nvPr/>
        </p:nvSpPr>
        <p:spPr>
          <a:xfrm>
            <a:off x="482454" y="4874524"/>
            <a:ext cx="2381764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ドリームネクサス  不動産検討層データ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技研商事インターナショナル（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GSI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）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Eyeota</a:t>
            </a:r>
            <a:endParaRPr lang="en-US" altLang="ja-JP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Lotame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Intimate Merger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ユーソナー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財経新聞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Eight</a:t>
            </a:r>
          </a:p>
          <a:p>
            <a:pPr marL="130810" indent="-118745">
              <a:lnSpc>
                <a:spcPct val="100000"/>
              </a:lnSpc>
              <a:spcBef>
                <a:spcPts val="340"/>
              </a:spcBef>
              <a:buChar char="•"/>
              <a:tabLst>
                <a:tab pos="131445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ボクシル</a:t>
            </a:r>
          </a:p>
        </p:txBody>
      </p:sp>
      <p:sp>
        <p:nvSpPr>
          <p:cNvPr id="10" name="object 26">
            <a:extLst>
              <a:ext uri="{FF2B5EF4-FFF2-40B4-BE49-F238E27FC236}">
                <a16:creationId xmlns:a16="http://schemas.microsoft.com/office/drawing/2014/main" id="{A1EDCAB6-ADF8-D9A6-AB6C-2F72ACA23C09}"/>
              </a:ext>
            </a:extLst>
          </p:cNvPr>
          <p:cNvSpPr txBox="1"/>
          <p:nvPr/>
        </p:nvSpPr>
        <p:spPr>
          <a:xfrm>
            <a:off x="2782611" y="4874524"/>
            <a:ext cx="1136961" cy="1597873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セゾンカード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楽天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ZUU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弁護士ドットコム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税理士ドットコム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ゼンリン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どこどこ</a:t>
            </a: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JP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タウンページ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MOTA</a:t>
            </a: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・みんカラ</a:t>
            </a:r>
          </a:p>
        </p:txBody>
      </p:sp>
      <p:sp>
        <p:nvSpPr>
          <p:cNvPr id="11" name="object 27">
            <a:extLst>
              <a:ext uri="{FF2B5EF4-FFF2-40B4-BE49-F238E27FC236}">
                <a16:creationId xmlns:a16="http://schemas.microsoft.com/office/drawing/2014/main" id="{C93D3DA4-C05F-6BDD-2CB3-60E88FF5BD9E}"/>
              </a:ext>
            </a:extLst>
          </p:cNvPr>
          <p:cNvSpPr txBox="1"/>
          <p:nvPr/>
        </p:nvSpPr>
        <p:spPr>
          <a:xfrm>
            <a:off x="4337193" y="4874524"/>
            <a:ext cx="1651521" cy="1495281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引越し侍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イエジン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マンションレビュー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V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ポイント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Ponta</a:t>
            </a: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カード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Ozmall</a:t>
            </a:r>
            <a:endParaRPr lang="ja-JP" altLang="en-US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Mamari 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ベビーカレンダー</a:t>
            </a:r>
          </a:p>
          <a:p>
            <a:pPr marL="136525" lvl="1" indent="-124460">
              <a:spcBef>
                <a:spcPts val="240"/>
              </a:spcBef>
              <a:buChar char="•"/>
              <a:tabLst>
                <a:tab pos="13716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Shufoo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9350555-744D-6429-661A-84DA128046DD}"/>
              </a:ext>
            </a:extLst>
          </p:cNvPr>
          <p:cNvSpPr txBox="1"/>
          <p:nvPr/>
        </p:nvSpPr>
        <p:spPr>
          <a:xfrm>
            <a:off x="278941" y="6536521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+mn-ea"/>
                <a:ea typeface="+mn-ea"/>
              </a:rPr>
              <a:t>※2026</a:t>
            </a:r>
            <a:r>
              <a:rPr kumimoji="1" lang="ja-JP" altLang="en-US" sz="800" b="1" dirty="0">
                <a:latin typeface="+mn-ea"/>
                <a:ea typeface="+mn-ea"/>
              </a:rPr>
              <a:t>年</a:t>
            </a:r>
            <a:r>
              <a:rPr kumimoji="1" lang="en-US" altLang="ja-JP" sz="800" b="1" dirty="0">
                <a:latin typeface="+mn-ea"/>
                <a:ea typeface="+mn-ea"/>
              </a:rPr>
              <a:t>6</a:t>
            </a:r>
            <a:r>
              <a:rPr kumimoji="1" lang="ja-JP" altLang="en-US" sz="800" b="1" dirty="0">
                <a:latin typeface="+mn-ea"/>
                <a:ea typeface="+mn-ea"/>
              </a:rPr>
              <a:t>月時点　</a:t>
            </a:r>
          </a:p>
        </p:txBody>
      </p:sp>
      <p:sp>
        <p:nvSpPr>
          <p:cNvPr id="13" name="object 27">
            <a:extLst>
              <a:ext uri="{FF2B5EF4-FFF2-40B4-BE49-F238E27FC236}">
                <a16:creationId xmlns:a16="http://schemas.microsoft.com/office/drawing/2014/main" id="{92999953-94FE-1932-7537-A8ADB79855B1}"/>
              </a:ext>
            </a:extLst>
          </p:cNvPr>
          <p:cNvSpPr txBox="1"/>
          <p:nvPr/>
        </p:nvSpPr>
        <p:spPr>
          <a:xfrm>
            <a:off x="6001403" y="4874524"/>
            <a:ext cx="1651521" cy="1420902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Studyplus</a:t>
            </a:r>
            <a:endParaRPr lang="en-US" altLang="ja-JP" sz="900" b="1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インターエデュ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ワンキャリア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中学受験ナビ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マイナビ学生の窓口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トラベルブック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TABIPPO </a:t>
            </a:r>
          </a:p>
          <a:p>
            <a:pPr marL="142875" indent="-130810">
              <a:lnSpc>
                <a:spcPct val="100000"/>
              </a:lnSpc>
              <a:spcBef>
                <a:spcPts val="340"/>
              </a:spcBef>
              <a:buChar char="•"/>
              <a:tabLst>
                <a:tab pos="143510" algn="l"/>
              </a:tabLst>
            </a:pPr>
            <a:r>
              <a:rPr lang="ja-JP" altLang="en-US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地球の歩き方 </a:t>
            </a:r>
            <a:r>
              <a:rPr lang="en-US" altLang="ja-JP" sz="9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etc.</a:t>
            </a:r>
          </a:p>
        </p:txBody>
      </p:sp>
      <p:pic>
        <p:nvPicPr>
          <p:cNvPr id="21" name="object 28">
            <a:extLst>
              <a:ext uri="{FF2B5EF4-FFF2-40B4-BE49-F238E27FC236}">
                <a16:creationId xmlns:a16="http://schemas.microsoft.com/office/drawing/2014/main" id="{8EA00CC7-AD59-1826-093F-6C817F26028F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9632" y="3673531"/>
            <a:ext cx="4133318" cy="285109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F07E3730-7260-FB6F-D196-37B2544BF2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広告掲載面・ブランド保護の考え方</a:t>
            </a:r>
            <a:endParaRPr lang="ja-JP" altLang="en-US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64513D5-660D-F74C-71DF-187833F8DD3B}"/>
              </a:ext>
            </a:extLst>
          </p:cNvPr>
          <p:cNvSpPr txBox="1"/>
          <p:nvPr/>
        </p:nvSpPr>
        <p:spPr>
          <a:xfrm>
            <a:off x="393700" y="3612778"/>
            <a:ext cx="9144000" cy="3015691"/>
          </a:xfrm>
          <a:prstGeom prst="rect">
            <a:avLst/>
          </a:prstGeom>
          <a:noFill/>
        </p:spPr>
        <p:txBody>
          <a:bodyPr wrap="square" lIns="360000" tIns="18000" rIns="180000" bIns="46800" rtlCol="0">
            <a:noAutofit/>
          </a:bodyPr>
          <a:lstStyle/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ブランドセーフティ施策で、イメージを損なうサイトへの露出停止・アドフラウド対策済み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・ホワイトリスト配信、目視判定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Momentum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HYTRA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の他、インテグラル・アド・サイエンス（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IAS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）や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Spider Labs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社の技術を採用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ネガティブワード除外によりコンテンツ単位での対策も可能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・実施業界におけるネガティブワードは先んじて除外処理済（例 建設反対）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・特定ワード等、追加指定も可能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特定の掲載先サイト、掲載枠のみは実施不可。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掲載先サイト毎のレポート出力は対応しておりません。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フリーフォーム 196">
            <a:extLst>
              <a:ext uri="{FF2B5EF4-FFF2-40B4-BE49-F238E27FC236}">
                <a16:creationId xmlns:a16="http://schemas.microsoft.com/office/drawing/2014/main" id="{B8F26CC1-D2A2-ADAB-6689-2CA7AE56115F}"/>
              </a:ext>
            </a:extLst>
          </p:cNvPr>
          <p:cNvSpPr/>
          <p:nvPr/>
        </p:nvSpPr>
        <p:spPr>
          <a:xfrm>
            <a:off x="242047" y="890973"/>
            <a:ext cx="9440116" cy="2425967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5F2950AE-BF6C-5796-043D-F5171382AC69}"/>
              </a:ext>
            </a:extLst>
          </p:cNvPr>
          <p:cNvSpPr/>
          <p:nvPr/>
        </p:nvSpPr>
        <p:spPr>
          <a:xfrm>
            <a:off x="6103328" y="1427621"/>
            <a:ext cx="3449320" cy="1584325"/>
          </a:xfrm>
          <a:custGeom>
            <a:avLst/>
            <a:gdLst/>
            <a:ahLst/>
            <a:cxnLst/>
            <a:rect l="l" t="t" r="r" b="b"/>
            <a:pathLst>
              <a:path w="3449320" h="1584325">
                <a:moveTo>
                  <a:pt x="3449078" y="0"/>
                </a:moveTo>
                <a:lnTo>
                  <a:pt x="0" y="0"/>
                </a:lnTo>
                <a:lnTo>
                  <a:pt x="0" y="1583994"/>
                </a:lnTo>
                <a:lnTo>
                  <a:pt x="3449078" y="1583994"/>
                </a:lnTo>
                <a:lnTo>
                  <a:pt x="3449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91FE021A-3A6C-8419-5DEB-FBDE5A0FB8D8}"/>
              </a:ext>
            </a:extLst>
          </p:cNvPr>
          <p:cNvSpPr txBox="1"/>
          <p:nvPr/>
        </p:nvSpPr>
        <p:spPr>
          <a:xfrm>
            <a:off x="529830" y="1025622"/>
            <a:ext cx="92316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9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Google</a:t>
            </a:r>
            <a:r>
              <a:rPr sz="1200" b="1" spc="-335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、</a:t>
            </a:r>
            <a:r>
              <a:rPr sz="1200" b="1" spc="75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Yahoo</a:t>
            </a:r>
            <a:r>
              <a:rPr sz="1200" b="1" spc="-5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 、国内外</a:t>
            </a:r>
            <a:r>
              <a:rPr sz="1200" b="1" spc="105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DSP</a:t>
            </a:r>
            <a:r>
              <a:rPr sz="1200" b="1" spc="-55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のプラットフォームを利用し、該当ユーザーが閲覧している様々な提携先サイトに広告を配信。</a:t>
            </a:r>
            <a:endParaRPr sz="12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2C32AFE4-3EAC-696C-C451-3EC0CC7C9CBC}"/>
              </a:ext>
            </a:extLst>
          </p:cNvPr>
          <p:cNvSpPr/>
          <p:nvPr/>
        </p:nvSpPr>
        <p:spPr>
          <a:xfrm>
            <a:off x="5789061" y="2066228"/>
            <a:ext cx="314325" cy="307340"/>
          </a:xfrm>
          <a:custGeom>
            <a:avLst/>
            <a:gdLst/>
            <a:ahLst/>
            <a:cxnLst/>
            <a:rect l="l" t="t" r="r" b="b"/>
            <a:pathLst>
              <a:path w="314325" h="307339">
                <a:moveTo>
                  <a:pt x="212661" y="0"/>
                </a:moveTo>
                <a:lnTo>
                  <a:pt x="131635" y="0"/>
                </a:lnTo>
                <a:lnTo>
                  <a:pt x="196024" y="97205"/>
                </a:lnTo>
                <a:lnTo>
                  <a:pt x="0" y="97205"/>
                </a:lnTo>
                <a:lnTo>
                  <a:pt x="0" y="209588"/>
                </a:lnTo>
                <a:lnTo>
                  <a:pt x="196024" y="209588"/>
                </a:lnTo>
                <a:lnTo>
                  <a:pt x="131635" y="306793"/>
                </a:lnTo>
                <a:lnTo>
                  <a:pt x="212661" y="306793"/>
                </a:lnTo>
                <a:lnTo>
                  <a:pt x="314274" y="153390"/>
                </a:lnTo>
                <a:lnTo>
                  <a:pt x="212661" y="0"/>
                </a:lnTo>
                <a:close/>
              </a:path>
            </a:pathLst>
          </a:custGeom>
          <a:solidFill>
            <a:srgbClr val="00BA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DA7F8078-0E54-CF5F-6341-A3E1DC2CB7B6}"/>
              </a:ext>
            </a:extLst>
          </p:cNvPr>
          <p:cNvGrpSpPr/>
          <p:nvPr/>
        </p:nvGrpSpPr>
        <p:grpSpPr>
          <a:xfrm>
            <a:off x="1879816" y="1427621"/>
            <a:ext cx="3922395" cy="1584325"/>
            <a:chOff x="2268753" y="5004536"/>
            <a:chExt cx="3922395" cy="1584325"/>
          </a:xfrm>
        </p:grpSpPr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B9AC511F-503D-C459-1847-91646B6014F5}"/>
                </a:ext>
              </a:extLst>
            </p:cNvPr>
            <p:cNvSpPr/>
            <p:nvPr/>
          </p:nvSpPr>
          <p:spPr>
            <a:xfrm>
              <a:off x="2268753" y="5004536"/>
              <a:ext cx="3922395" cy="1584325"/>
            </a:xfrm>
            <a:custGeom>
              <a:avLst/>
              <a:gdLst/>
              <a:ahLst/>
              <a:cxnLst/>
              <a:rect l="l" t="t" r="r" b="b"/>
              <a:pathLst>
                <a:path w="3922395" h="1584325">
                  <a:moveTo>
                    <a:pt x="3922280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3922280" y="1583994"/>
                  </a:lnTo>
                  <a:lnTo>
                    <a:pt x="39222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28">
              <a:extLst>
                <a:ext uri="{FF2B5EF4-FFF2-40B4-BE49-F238E27FC236}">
                  <a16:creationId xmlns:a16="http://schemas.microsoft.com/office/drawing/2014/main" id="{CBF003C4-6887-F2AE-EF28-054A3B00BF4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308" y="5374017"/>
              <a:ext cx="321698" cy="73436"/>
            </a:xfrm>
            <a:prstGeom prst="rect">
              <a:avLst/>
            </a:prstGeom>
          </p:spPr>
        </p:pic>
        <p:pic>
          <p:nvPicPr>
            <p:cNvPr id="12" name="object 29">
              <a:extLst>
                <a:ext uri="{FF2B5EF4-FFF2-40B4-BE49-F238E27FC236}">
                  <a16:creationId xmlns:a16="http://schemas.microsoft.com/office/drawing/2014/main" id="{61BE0319-946B-F751-8D66-EF42AC251E2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8604" y="5334896"/>
              <a:ext cx="261039" cy="114154"/>
            </a:xfrm>
            <a:prstGeom prst="rect">
              <a:avLst/>
            </a:prstGeom>
          </p:spPr>
        </p:pic>
        <p:pic>
          <p:nvPicPr>
            <p:cNvPr id="13" name="object 30">
              <a:extLst>
                <a:ext uri="{FF2B5EF4-FFF2-40B4-BE49-F238E27FC236}">
                  <a16:creationId xmlns:a16="http://schemas.microsoft.com/office/drawing/2014/main" id="{2556B58F-0BCF-302E-3025-C069FDA26E34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11338" y="5374810"/>
              <a:ext cx="288979" cy="62266"/>
            </a:xfrm>
            <a:prstGeom prst="rect">
              <a:avLst/>
            </a:prstGeom>
          </p:spPr>
        </p:pic>
        <p:pic>
          <p:nvPicPr>
            <p:cNvPr id="14" name="object 31">
              <a:extLst>
                <a:ext uri="{FF2B5EF4-FFF2-40B4-BE49-F238E27FC236}">
                  <a16:creationId xmlns:a16="http://schemas.microsoft.com/office/drawing/2014/main" id="{3575A15C-1730-523D-D388-98DBE4A9AC9B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7114" y="5362037"/>
              <a:ext cx="346455" cy="83819"/>
            </a:xfrm>
            <a:prstGeom prst="rect">
              <a:avLst/>
            </a:prstGeom>
          </p:spPr>
        </p:pic>
        <p:pic>
          <p:nvPicPr>
            <p:cNvPr id="15" name="object 32">
              <a:extLst>
                <a:ext uri="{FF2B5EF4-FFF2-40B4-BE49-F238E27FC236}">
                  <a16:creationId xmlns:a16="http://schemas.microsoft.com/office/drawing/2014/main" id="{EDE1AF0C-BCC7-2A72-45F7-F03F64A89481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68756" y="5146510"/>
              <a:ext cx="418302" cy="205948"/>
            </a:xfrm>
            <a:prstGeom prst="rect">
              <a:avLst/>
            </a:prstGeom>
          </p:spPr>
        </p:pic>
        <p:pic>
          <p:nvPicPr>
            <p:cNvPr id="16" name="object 33">
              <a:extLst>
                <a:ext uri="{FF2B5EF4-FFF2-40B4-BE49-F238E27FC236}">
                  <a16:creationId xmlns:a16="http://schemas.microsoft.com/office/drawing/2014/main" id="{2D470B43-8894-1786-470D-135D86346A11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93351" y="5272633"/>
              <a:ext cx="265823" cy="85412"/>
            </a:xfrm>
            <a:prstGeom prst="rect">
              <a:avLst/>
            </a:prstGeom>
          </p:spPr>
        </p:pic>
        <p:pic>
          <p:nvPicPr>
            <p:cNvPr id="17" name="object 34">
              <a:extLst>
                <a:ext uri="{FF2B5EF4-FFF2-40B4-BE49-F238E27FC236}">
                  <a16:creationId xmlns:a16="http://schemas.microsoft.com/office/drawing/2014/main" id="{2A48273D-B2F6-247D-0518-47FF1DB0CAF5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53868" y="5272633"/>
              <a:ext cx="231497" cy="91795"/>
            </a:xfrm>
            <a:prstGeom prst="rect">
              <a:avLst/>
            </a:prstGeom>
          </p:spPr>
        </p:pic>
        <p:pic>
          <p:nvPicPr>
            <p:cNvPr id="18" name="object 35">
              <a:extLst>
                <a:ext uri="{FF2B5EF4-FFF2-40B4-BE49-F238E27FC236}">
                  <a16:creationId xmlns:a16="http://schemas.microsoft.com/office/drawing/2014/main" id="{8A39C422-5B77-26D3-D7BB-96B2F78D4852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47535" y="5258260"/>
              <a:ext cx="383975" cy="78231"/>
            </a:xfrm>
            <a:prstGeom prst="rect">
              <a:avLst/>
            </a:prstGeom>
          </p:spPr>
        </p:pic>
        <p:pic>
          <p:nvPicPr>
            <p:cNvPr id="19" name="object 36">
              <a:extLst>
                <a:ext uri="{FF2B5EF4-FFF2-40B4-BE49-F238E27FC236}">
                  <a16:creationId xmlns:a16="http://schemas.microsoft.com/office/drawing/2014/main" id="{0C34D92D-DAE0-7712-B3C1-573946570D92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68853" y="5250277"/>
              <a:ext cx="191588" cy="66257"/>
            </a:xfrm>
            <a:prstGeom prst="rect">
              <a:avLst/>
            </a:prstGeom>
          </p:spPr>
        </p:pic>
        <p:pic>
          <p:nvPicPr>
            <p:cNvPr id="20" name="object 37">
              <a:extLst>
                <a:ext uri="{FF2B5EF4-FFF2-40B4-BE49-F238E27FC236}">
                  <a16:creationId xmlns:a16="http://schemas.microsoft.com/office/drawing/2014/main" id="{0133A261-91C9-639C-923B-F140DBCF3198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32560" y="5190406"/>
              <a:ext cx="137305" cy="131717"/>
            </a:xfrm>
            <a:prstGeom prst="rect">
              <a:avLst/>
            </a:prstGeom>
          </p:spPr>
        </p:pic>
        <p:pic>
          <p:nvPicPr>
            <p:cNvPr id="21" name="object 38">
              <a:extLst>
                <a:ext uri="{FF2B5EF4-FFF2-40B4-BE49-F238E27FC236}">
                  <a16:creationId xmlns:a16="http://schemas.microsoft.com/office/drawing/2014/main" id="{63AC2CD6-02CC-C94B-FE90-35CC44292166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84781" y="5173642"/>
              <a:ext cx="260233" cy="89390"/>
            </a:xfrm>
            <a:prstGeom prst="rect">
              <a:avLst/>
            </a:prstGeom>
          </p:spPr>
        </p:pic>
        <p:pic>
          <p:nvPicPr>
            <p:cNvPr id="22" name="object 39">
              <a:extLst>
                <a:ext uri="{FF2B5EF4-FFF2-40B4-BE49-F238E27FC236}">
                  <a16:creationId xmlns:a16="http://schemas.microsoft.com/office/drawing/2014/main" id="{8C0812AE-0445-6A04-6BD5-68FF3FAC0D5A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52332" y="5184825"/>
              <a:ext cx="504507" cy="66250"/>
            </a:xfrm>
            <a:prstGeom prst="rect">
              <a:avLst/>
            </a:prstGeom>
          </p:spPr>
        </p:pic>
        <p:pic>
          <p:nvPicPr>
            <p:cNvPr id="23" name="object 40">
              <a:extLst>
                <a:ext uri="{FF2B5EF4-FFF2-40B4-BE49-F238E27FC236}">
                  <a16:creationId xmlns:a16="http://schemas.microsoft.com/office/drawing/2014/main" id="{38E7CDAE-8A0D-B6AD-05FA-CB3E48E5E610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32719" y="5051504"/>
              <a:ext cx="125323" cy="181210"/>
            </a:xfrm>
            <a:prstGeom prst="rect">
              <a:avLst/>
            </a:prstGeom>
          </p:spPr>
        </p:pic>
        <p:pic>
          <p:nvPicPr>
            <p:cNvPr id="24" name="object 41">
              <a:extLst>
                <a:ext uri="{FF2B5EF4-FFF2-40B4-BE49-F238E27FC236}">
                  <a16:creationId xmlns:a16="http://schemas.microsoft.com/office/drawing/2014/main" id="{813F65A1-1C92-3FCC-3873-A088684AE439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58691" y="5068269"/>
              <a:ext cx="131715" cy="101367"/>
            </a:xfrm>
            <a:prstGeom prst="rect">
              <a:avLst/>
            </a:prstGeom>
          </p:spPr>
        </p:pic>
        <p:pic>
          <p:nvPicPr>
            <p:cNvPr id="25" name="object 42">
              <a:extLst>
                <a:ext uri="{FF2B5EF4-FFF2-40B4-BE49-F238E27FC236}">
                  <a16:creationId xmlns:a16="http://schemas.microsoft.com/office/drawing/2014/main" id="{B867DDF9-343B-D171-7AEF-D0F890C4DFA7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73335" y="5069865"/>
              <a:ext cx="426275" cy="75031"/>
            </a:xfrm>
            <a:prstGeom prst="rect">
              <a:avLst/>
            </a:prstGeom>
          </p:spPr>
        </p:pic>
        <p:pic>
          <p:nvPicPr>
            <p:cNvPr id="26" name="object 43">
              <a:extLst>
                <a:ext uri="{FF2B5EF4-FFF2-40B4-BE49-F238E27FC236}">
                  <a16:creationId xmlns:a16="http://schemas.microsoft.com/office/drawing/2014/main" id="{4B5E7606-AC24-3940-C55F-947836EB676F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157794" y="5049908"/>
              <a:ext cx="134111" cy="103777"/>
            </a:xfrm>
            <a:prstGeom prst="rect">
              <a:avLst/>
            </a:prstGeom>
          </p:spPr>
        </p:pic>
        <p:pic>
          <p:nvPicPr>
            <p:cNvPr id="27" name="object 44">
              <a:extLst>
                <a:ext uri="{FF2B5EF4-FFF2-40B4-BE49-F238E27FC236}">
                  <a16:creationId xmlns:a16="http://schemas.microsoft.com/office/drawing/2014/main" id="{C2EDC9DD-A75D-C7C3-A87C-1635687CA2CE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975785" y="5057891"/>
              <a:ext cx="155665" cy="110961"/>
            </a:xfrm>
            <a:prstGeom prst="rect">
              <a:avLst/>
            </a:prstGeom>
          </p:spPr>
        </p:pic>
        <p:pic>
          <p:nvPicPr>
            <p:cNvPr id="28" name="object 45">
              <a:extLst>
                <a:ext uri="{FF2B5EF4-FFF2-40B4-BE49-F238E27FC236}">
                  <a16:creationId xmlns:a16="http://schemas.microsoft.com/office/drawing/2014/main" id="{2BA0B3EE-43AC-3FB9-DC58-AE5BECA89828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88403" y="5061084"/>
              <a:ext cx="241880" cy="104575"/>
            </a:xfrm>
            <a:prstGeom prst="rect">
              <a:avLst/>
            </a:prstGeom>
          </p:spPr>
        </p:pic>
        <p:pic>
          <p:nvPicPr>
            <p:cNvPr id="29" name="object 46">
              <a:extLst>
                <a:ext uri="{FF2B5EF4-FFF2-40B4-BE49-F238E27FC236}">
                  <a16:creationId xmlns:a16="http://schemas.microsoft.com/office/drawing/2014/main" id="{C4D0D74F-1BC8-BAB6-8A6A-D82A549E6D16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50728" y="5049908"/>
              <a:ext cx="298558" cy="104575"/>
            </a:xfrm>
            <a:prstGeom prst="rect">
              <a:avLst/>
            </a:prstGeom>
          </p:spPr>
        </p:pic>
        <p:pic>
          <p:nvPicPr>
            <p:cNvPr id="30" name="object 47">
              <a:extLst>
                <a:ext uri="{FF2B5EF4-FFF2-40B4-BE49-F238E27FC236}">
                  <a16:creationId xmlns:a16="http://schemas.microsoft.com/office/drawing/2014/main" id="{7A8A5B67-3004-6C50-DC44-102DCDCADFC5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48333" y="5412329"/>
              <a:ext cx="154867" cy="155665"/>
            </a:xfrm>
            <a:prstGeom prst="rect">
              <a:avLst/>
            </a:prstGeom>
          </p:spPr>
        </p:pic>
        <p:pic>
          <p:nvPicPr>
            <p:cNvPr id="31" name="object 48">
              <a:extLst>
                <a:ext uri="{FF2B5EF4-FFF2-40B4-BE49-F238E27FC236}">
                  <a16:creationId xmlns:a16="http://schemas.microsoft.com/office/drawing/2014/main" id="{80F28B9A-B3D9-2AE5-989A-AA14CA043DF8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43774" y="5488167"/>
              <a:ext cx="209148" cy="59866"/>
            </a:xfrm>
            <a:prstGeom prst="rect">
              <a:avLst/>
            </a:prstGeom>
          </p:spPr>
        </p:pic>
        <p:pic>
          <p:nvPicPr>
            <p:cNvPr id="32" name="object 49">
              <a:extLst>
                <a:ext uri="{FF2B5EF4-FFF2-40B4-BE49-F238E27FC236}">
                  <a16:creationId xmlns:a16="http://schemas.microsoft.com/office/drawing/2014/main" id="{A94BF49D-C531-05DC-4C4A-F0D45A2D78E5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823818" y="5327711"/>
              <a:ext cx="273013" cy="44703"/>
            </a:xfrm>
            <a:prstGeom prst="rect">
              <a:avLst/>
            </a:prstGeom>
          </p:spPr>
        </p:pic>
        <p:pic>
          <p:nvPicPr>
            <p:cNvPr id="33" name="object 50">
              <a:extLst>
                <a:ext uri="{FF2B5EF4-FFF2-40B4-BE49-F238E27FC236}">
                  <a16:creationId xmlns:a16="http://schemas.microsoft.com/office/drawing/2014/main" id="{AA4E11D9-9925-9A25-9ABB-872C89461B2C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10733" y="5314938"/>
              <a:ext cx="213940" cy="57476"/>
            </a:xfrm>
            <a:prstGeom prst="rect">
              <a:avLst/>
            </a:prstGeom>
          </p:spPr>
        </p:pic>
        <p:pic>
          <p:nvPicPr>
            <p:cNvPr id="34" name="object 51">
              <a:extLst>
                <a:ext uri="{FF2B5EF4-FFF2-40B4-BE49-F238E27FC236}">
                  <a16:creationId xmlns:a16="http://schemas.microsoft.com/office/drawing/2014/main" id="{FBBC4699-21F0-C16C-5019-FE9349AFB038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6855" y="5203977"/>
              <a:ext cx="209949" cy="75837"/>
            </a:xfrm>
            <a:prstGeom prst="rect">
              <a:avLst/>
            </a:prstGeom>
          </p:spPr>
        </p:pic>
        <p:pic>
          <p:nvPicPr>
            <p:cNvPr id="36" name="object 52">
              <a:extLst>
                <a:ext uri="{FF2B5EF4-FFF2-40B4-BE49-F238E27FC236}">
                  <a16:creationId xmlns:a16="http://schemas.microsoft.com/office/drawing/2014/main" id="{25366A1B-F947-A62D-FC40-02B22B82BC56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520468" y="5405145"/>
              <a:ext cx="232301" cy="63064"/>
            </a:xfrm>
            <a:prstGeom prst="rect">
              <a:avLst/>
            </a:prstGeom>
          </p:spPr>
        </p:pic>
        <p:pic>
          <p:nvPicPr>
            <p:cNvPr id="37" name="object 53">
              <a:extLst>
                <a:ext uri="{FF2B5EF4-FFF2-40B4-BE49-F238E27FC236}">
                  <a16:creationId xmlns:a16="http://schemas.microsoft.com/office/drawing/2014/main" id="{07F796E5-4ED0-4B4D-319E-06D1F052A241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21112" y="5387582"/>
              <a:ext cx="232301" cy="83021"/>
            </a:xfrm>
            <a:prstGeom prst="rect">
              <a:avLst/>
            </a:prstGeom>
          </p:spPr>
        </p:pic>
        <p:pic>
          <p:nvPicPr>
            <p:cNvPr id="38" name="object 54">
              <a:extLst>
                <a:ext uri="{FF2B5EF4-FFF2-40B4-BE49-F238E27FC236}">
                  <a16:creationId xmlns:a16="http://schemas.microsoft.com/office/drawing/2014/main" id="{9D11D2DA-9BFA-6393-7FE7-83EC4E5764FE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42820" y="5472201"/>
              <a:ext cx="210747" cy="91802"/>
            </a:xfrm>
            <a:prstGeom prst="rect">
              <a:avLst/>
            </a:prstGeom>
          </p:spPr>
        </p:pic>
        <p:pic>
          <p:nvPicPr>
            <p:cNvPr id="39" name="object 55">
              <a:extLst>
                <a:ext uri="{FF2B5EF4-FFF2-40B4-BE49-F238E27FC236}">
                  <a16:creationId xmlns:a16="http://schemas.microsoft.com/office/drawing/2014/main" id="{EDBF3060-E229-B815-F35E-CD6ABA24657A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91885" y="5401154"/>
              <a:ext cx="284988" cy="64661"/>
            </a:xfrm>
            <a:prstGeom prst="rect">
              <a:avLst/>
            </a:prstGeom>
          </p:spPr>
        </p:pic>
        <p:pic>
          <p:nvPicPr>
            <p:cNvPr id="40" name="object 56">
              <a:extLst>
                <a:ext uri="{FF2B5EF4-FFF2-40B4-BE49-F238E27FC236}">
                  <a16:creationId xmlns:a16="http://schemas.microsoft.com/office/drawing/2014/main" id="{46F7B549-A8A2-F160-773B-5B3DFE358D8A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817440" y="5142509"/>
              <a:ext cx="300146" cy="70231"/>
            </a:xfrm>
            <a:prstGeom prst="rect">
              <a:avLst/>
            </a:prstGeom>
          </p:spPr>
        </p:pic>
        <p:pic>
          <p:nvPicPr>
            <p:cNvPr id="41" name="object 57">
              <a:extLst>
                <a:ext uri="{FF2B5EF4-FFF2-40B4-BE49-F238E27FC236}">
                  <a16:creationId xmlns:a16="http://schemas.microsoft.com/office/drawing/2014/main" id="{F8C0AA9F-2807-6EE0-9717-491E89A4DE7A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13927" y="5489763"/>
              <a:ext cx="244275" cy="73442"/>
            </a:xfrm>
            <a:prstGeom prst="rect">
              <a:avLst/>
            </a:prstGeom>
          </p:spPr>
        </p:pic>
        <p:pic>
          <p:nvPicPr>
            <p:cNvPr id="42" name="object 58">
              <a:extLst>
                <a:ext uri="{FF2B5EF4-FFF2-40B4-BE49-F238E27FC236}">
                  <a16:creationId xmlns:a16="http://schemas.microsoft.com/office/drawing/2014/main" id="{21B8A87D-13DF-C43D-E60A-37C6A64D5CE7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30691" y="5207170"/>
              <a:ext cx="213142" cy="73442"/>
            </a:xfrm>
            <a:prstGeom prst="rect">
              <a:avLst/>
            </a:prstGeom>
          </p:spPr>
        </p:pic>
        <p:pic>
          <p:nvPicPr>
            <p:cNvPr id="43" name="object 59">
              <a:extLst>
                <a:ext uri="{FF2B5EF4-FFF2-40B4-BE49-F238E27FC236}">
                  <a16:creationId xmlns:a16="http://schemas.microsoft.com/office/drawing/2014/main" id="{3BFBAEE1-2B50-A524-4647-4E23B6C81BE5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97319" y="5307754"/>
              <a:ext cx="267415" cy="84602"/>
            </a:xfrm>
            <a:prstGeom prst="rect">
              <a:avLst/>
            </a:prstGeom>
          </p:spPr>
        </p:pic>
        <p:pic>
          <p:nvPicPr>
            <p:cNvPr id="44" name="object 60">
              <a:extLst>
                <a:ext uri="{FF2B5EF4-FFF2-40B4-BE49-F238E27FC236}">
                  <a16:creationId xmlns:a16="http://schemas.microsoft.com/office/drawing/2014/main" id="{6C726C58-FAF0-E8AD-20F1-430546ADE779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289513" y="5481780"/>
              <a:ext cx="203558" cy="52686"/>
            </a:xfrm>
            <a:prstGeom prst="rect">
              <a:avLst/>
            </a:prstGeom>
          </p:spPr>
        </p:pic>
        <p:pic>
          <p:nvPicPr>
            <p:cNvPr id="45" name="object 61">
              <a:extLst>
                <a:ext uri="{FF2B5EF4-FFF2-40B4-BE49-F238E27FC236}">
                  <a16:creationId xmlns:a16="http://schemas.microsoft.com/office/drawing/2014/main" id="{56A07E01-9F1D-7AF4-9E40-6E7DBE437233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811842" y="5229522"/>
              <a:ext cx="299357" cy="75038"/>
            </a:xfrm>
            <a:prstGeom prst="rect">
              <a:avLst/>
            </a:prstGeom>
          </p:spPr>
        </p:pic>
        <p:pic>
          <p:nvPicPr>
            <p:cNvPr id="46" name="object 62">
              <a:extLst>
                <a:ext uri="{FF2B5EF4-FFF2-40B4-BE49-F238E27FC236}">
                  <a16:creationId xmlns:a16="http://schemas.microsoft.com/office/drawing/2014/main" id="{D90B2331-1D28-E401-F227-CF0C8F6B012B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557988" y="5065873"/>
              <a:ext cx="195579" cy="114953"/>
            </a:xfrm>
            <a:prstGeom prst="rect">
              <a:avLst/>
            </a:prstGeom>
          </p:spPr>
        </p:pic>
        <p:pic>
          <p:nvPicPr>
            <p:cNvPr id="47" name="object 63">
              <a:extLst>
                <a:ext uri="{FF2B5EF4-FFF2-40B4-BE49-F238E27FC236}">
                  <a16:creationId xmlns:a16="http://schemas.microsoft.com/office/drawing/2014/main" id="{171EAC5E-8D9E-279A-E216-5E187617C335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819826" y="5047513"/>
              <a:ext cx="288979" cy="75038"/>
            </a:xfrm>
            <a:prstGeom prst="rect">
              <a:avLst/>
            </a:prstGeom>
          </p:spPr>
        </p:pic>
        <p:pic>
          <p:nvPicPr>
            <p:cNvPr id="48" name="object 64">
              <a:extLst>
                <a:ext uri="{FF2B5EF4-FFF2-40B4-BE49-F238E27FC236}">
                  <a16:creationId xmlns:a16="http://schemas.microsoft.com/office/drawing/2014/main" id="{E27697FA-DF7D-0A3C-A54E-DCA5A6EC1AAF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24795" y="5358844"/>
              <a:ext cx="220319" cy="83816"/>
            </a:xfrm>
            <a:prstGeom prst="rect">
              <a:avLst/>
            </a:prstGeom>
          </p:spPr>
        </p:pic>
        <p:pic>
          <p:nvPicPr>
            <p:cNvPr id="49" name="object 65">
              <a:extLst>
                <a:ext uri="{FF2B5EF4-FFF2-40B4-BE49-F238E27FC236}">
                  <a16:creationId xmlns:a16="http://schemas.microsoft.com/office/drawing/2014/main" id="{63F091EB-A0F4-DFCD-893A-5DA75864EFC8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925746" y="5470604"/>
              <a:ext cx="247468" cy="74240"/>
            </a:xfrm>
            <a:prstGeom prst="rect">
              <a:avLst/>
            </a:prstGeom>
          </p:spPr>
        </p:pic>
        <p:pic>
          <p:nvPicPr>
            <p:cNvPr id="50" name="object 66">
              <a:extLst>
                <a:ext uri="{FF2B5EF4-FFF2-40B4-BE49-F238E27FC236}">
                  <a16:creationId xmlns:a16="http://schemas.microsoft.com/office/drawing/2014/main" id="{0BBEE00B-27A5-D9D4-0A3C-E5E47015DE72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17923" y="5056301"/>
              <a:ext cx="276999" cy="97383"/>
            </a:xfrm>
            <a:prstGeom prst="rect">
              <a:avLst/>
            </a:prstGeom>
          </p:spPr>
        </p:pic>
        <p:pic>
          <p:nvPicPr>
            <p:cNvPr id="51" name="object 67">
              <a:extLst>
                <a:ext uri="{FF2B5EF4-FFF2-40B4-BE49-F238E27FC236}">
                  <a16:creationId xmlns:a16="http://schemas.microsoft.com/office/drawing/2014/main" id="{EE998B5C-7B14-768B-07EA-017DA5753818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523959" y="5468213"/>
              <a:ext cx="610679" cy="67830"/>
            </a:xfrm>
            <a:prstGeom prst="rect">
              <a:avLst/>
            </a:prstGeom>
          </p:spPr>
        </p:pic>
        <p:pic>
          <p:nvPicPr>
            <p:cNvPr id="52" name="object 68">
              <a:extLst>
                <a:ext uri="{FF2B5EF4-FFF2-40B4-BE49-F238E27FC236}">
                  <a16:creationId xmlns:a16="http://schemas.microsoft.com/office/drawing/2014/main" id="{4F47472F-502C-8A32-040C-BAAA5D16C3CE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43367" y="5460227"/>
              <a:ext cx="318516" cy="94996"/>
            </a:xfrm>
            <a:prstGeom prst="rect">
              <a:avLst/>
            </a:prstGeom>
          </p:spPr>
        </p:pic>
        <p:pic>
          <p:nvPicPr>
            <p:cNvPr id="53" name="object 69">
              <a:extLst>
                <a:ext uri="{FF2B5EF4-FFF2-40B4-BE49-F238E27FC236}">
                  <a16:creationId xmlns:a16="http://schemas.microsoft.com/office/drawing/2014/main" id="{CF246040-9765-2E37-9581-91C845BEF3F5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14275" y="5982309"/>
              <a:ext cx="166039" cy="68643"/>
            </a:xfrm>
            <a:prstGeom prst="rect">
              <a:avLst/>
            </a:prstGeom>
          </p:spPr>
        </p:pic>
        <p:pic>
          <p:nvPicPr>
            <p:cNvPr id="54" name="object 70">
              <a:extLst>
                <a:ext uri="{FF2B5EF4-FFF2-40B4-BE49-F238E27FC236}">
                  <a16:creationId xmlns:a16="http://schemas.microsoft.com/office/drawing/2014/main" id="{240C75CA-62A1-4CC5-0F47-557C9615A033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751425" y="5878528"/>
              <a:ext cx="328893" cy="67055"/>
            </a:xfrm>
            <a:prstGeom prst="rect">
              <a:avLst/>
            </a:prstGeom>
          </p:spPr>
        </p:pic>
        <p:pic>
          <p:nvPicPr>
            <p:cNvPr id="55" name="object 71">
              <a:extLst>
                <a:ext uri="{FF2B5EF4-FFF2-40B4-BE49-F238E27FC236}">
                  <a16:creationId xmlns:a16="http://schemas.microsoft.com/office/drawing/2014/main" id="{04E45000-7ED1-9751-66E3-F1A0CE3370C5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562232" y="5949581"/>
              <a:ext cx="132515" cy="108546"/>
            </a:xfrm>
            <a:prstGeom prst="rect">
              <a:avLst/>
            </a:prstGeom>
          </p:spPr>
        </p:pic>
        <p:pic>
          <p:nvPicPr>
            <p:cNvPr id="56" name="object 72">
              <a:extLst>
                <a:ext uri="{FF2B5EF4-FFF2-40B4-BE49-F238E27FC236}">
                  <a16:creationId xmlns:a16="http://schemas.microsoft.com/office/drawing/2014/main" id="{5AA7F6E5-0000-221A-78FF-95B639D5B682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736807" y="5988697"/>
              <a:ext cx="317703" cy="67050"/>
            </a:xfrm>
            <a:prstGeom prst="rect">
              <a:avLst/>
            </a:prstGeom>
          </p:spPr>
        </p:pic>
        <p:pic>
          <p:nvPicPr>
            <p:cNvPr id="57" name="object 73">
              <a:extLst>
                <a:ext uri="{FF2B5EF4-FFF2-40B4-BE49-F238E27FC236}">
                  <a16:creationId xmlns:a16="http://schemas.microsoft.com/office/drawing/2014/main" id="{4022FF5D-1410-21BE-701D-BFBAFF12DEF6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367999" y="5959953"/>
              <a:ext cx="300139" cy="87011"/>
            </a:xfrm>
            <a:prstGeom prst="rect">
              <a:avLst/>
            </a:prstGeom>
          </p:spPr>
        </p:pic>
        <p:pic>
          <p:nvPicPr>
            <p:cNvPr id="58" name="object 74">
              <a:extLst>
                <a:ext uri="{FF2B5EF4-FFF2-40B4-BE49-F238E27FC236}">
                  <a16:creationId xmlns:a16="http://schemas.microsoft.com/office/drawing/2014/main" id="{0BDE0652-409F-B634-0176-B79AE02DB3DB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727231" y="5870545"/>
              <a:ext cx="266611" cy="76635"/>
            </a:xfrm>
            <a:prstGeom prst="rect">
              <a:avLst/>
            </a:prstGeom>
          </p:spPr>
        </p:pic>
        <p:pic>
          <p:nvPicPr>
            <p:cNvPr id="59" name="object 75">
              <a:extLst>
                <a:ext uri="{FF2B5EF4-FFF2-40B4-BE49-F238E27FC236}">
                  <a16:creationId xmlns:a16="http://schemas.microsoft.com/office/drawing/2014/main" id="{79DFCCB4-ECB4-F8FF-466C-F9237DCF5F80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316907" y="5865761"/>
              <a:ext cx="353639" cy="71831"/>
            </a:xfrm>
            <a:prstGeom prst="rect">
              <a:avLst/>
            </a:prstGeom>
          </p:spPr>
        </p:pic>
        <p:pic>
          <p:nvPicPr>
            <p:cNvPr id="60" name="object 76">
              <a:extLst>
                <a:ext uri="{FF2B5EF4-FFF2-40B4-BE49-F238E27FC236}">
                  <a16:creationId xmlns:a16="http://schemas.microsoft.com/office/drawing/2014/main" id="{422C3026-BB27-247F-978D-4574E3657053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693697" y="5768365"/>
              <a:ext cx="304921" cy="56678"/>
            </a:xfrm>
            <a:prstGeom prst="rect">
              <a:avLst/>
            </a:prstGeom>
          </p:spPr>
        </p:pic>
        <p:pic>
          <p:nvPicPr>
            <p:cNvPr id="61" name="object 77">
              <a:extLst>
                <a:ext uri="{FF2B5EF4-FFF2-40B4-BE49-F238E27FC236}">
                  <a16:creationId xmlns:a16="http://schemas.microsoft.com/office/drawing/2014/main" id="{EA3B76D0-6512-9BBF-E897-B3EBC8CC2D48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266615" y="5748408"/>
              <a:ext cx="336875" cy="79812"/>
            </a:xfrm>
            <a:prstGeom prst="rect">
              <a:avLst/>
            </a:prstGeom>
          </p:spPr>
        </p:pic>
        <p:pic>
          <p:nvPicPr>
            <p:cNvPr id="62" name="object 78">
              <a:extLst>
                <a:ext uri="{FF2B5EF4-FFF2-40B4-BE49-F238E27FC236}">
                  <a16:creationId xmlns:a16="http://schemas.microsoft.com/office/drawing/2014/main" id="{3B40FA7A-DA7F-F49D-9C29-8E26CCE42F9D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144477" y="5860973"/>
              <a:ext cx="150077" cy="150070"/>
            </a:xfrm>
            <a:prstGeom prst="rect">
              <a:avLst/>
            </a:prstGeom>
          </p:spPr>
        </p:pic>
        <p:pic>
          <p:nvPicPr>
            <p:cNvPr id="63" name="object 79">
              <a:extLst>
                <a:ext uri="{FF2B5EF4-FFF2-40B4-BE49-F238E27FC236}">
                  <a16:creationId xmlns:a16="http://schemas.microsoft.com/office/drawing/2014/main" id="{C14E4F1F-2FD1-9B68-D58B-9ED6CE838F46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531645" y="5643842"/>
              <a:ext cx="301745" cy="69441"/>
            </a:xfrm>
            <a:prstGeom prst="rect">
              <a:avLst/>
            </a:prstGeom>
          </p:spPr>
        </p:pic>
        <p:pic>
          <p:nvPicPr>
            <p:cNvPr id="64" name="object 80">
              <a:extLst>
                <a:ext uri="{FF2B5EF4-FFF2-40B4-BE49-F238E27FC236}">
                  <a16:creationId xmlns:a16="http://schemas.microsoft.com/office/drawing/2014/main" id="{A96093C5-17A1-8583-5F50-8B9B93DE5021}"/>
                </a:ext>
              </a:extLst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915620" y="5616691"/>
              <a:ext cx="200369" cy="104575"/>
            </a:xfrm>
            <a:prstGeom prst="rect">
              <a:avLst/>
            </a:prstGeom>
          </p:spPr>
        </p:pic>
        <p:pic>
          <p:nvPicPr>
            <p:cNvPr id="65" name="object 81">
              <a:extLst>
                <a:ext uri="{FF2B5EF4-FFF2-40B4-BE49-F238E27FC236}">
                  <a16:creationId xmlns:a16="http://schemas.microsoft.com/office/drawing/2014/main" id="{E955D6FC-C917-654B-27E1-E5FB82764EBF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114404" y="5992698"/>
              <a:ext cx="404720" cy="60642"/>
            </a:xfrm>
            <a:prstGeom prst="rect">
              <a:avLst/>
            </a:prstGeom>
          </p:spPr>
        </p:pic>
        <p:pic>
          <p:nvPicPr>
            <p:cNvPr id="66" name="object 82">
              <a:extLst>
                <a:ext uri="{FF2B5EF4-FFF2-40B4-BE49-F238E27FC236}">
                  <a16:creationId xmlns:a16="http://schemas.microsoft.com/office/drawing/2014/main" id="{3DB35E74-AC67-B1CE-1DC1-86475DA58B4E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261827" y="5612701"/>
              <a:ext cx="229105" cy="92599"/>
            </a:xfrm>
            <a:prstGeom prst="rect">
              <a:avLst/>
            </a:prstGeom>
          </p:spPr>
        </p:pic>
        <p:pic>
          <p:nvPicPr>
            <p:cNvPr id="67" name="object 83">
              <a:extLst>
                <a:ext uri="{FF2B5EF4-FFF2-40B4-BE49-F238E27FC236}">
                  <a16:creationId xmlns:a16="http://schemas.microsoft.com/office/drawing/2014/main" id="{DABCD55D-03B1-D670-0CDB-E829B56848A6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041749" y="5746013"/>
              <a:ext cx="415907" cy="92601"/>
            </a:xfrm>
            <a:prstGeom prst="rect">
              <a:avLst/>
            </a:prstGeom>
          </p:spPr>
        </p:pic>
        <p:pic>
          <p:nvPicPr>
            <p:cNvPr id="68" name="object 84">
              <a:extLst>
                <a:ext uri="{FF2B5EF4-FFF2-40B4-BE49-F238E27FC236}">
                  <a16:creationId xmlns:a16="http://schemas.microsoft.com/office/drawing/2014/main" id="{21364E6E-EA3D-3374-F3FE-B3E2F3A5AEC6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121577" y="5891301"/>
              <a:ext cx="366413" cy="84618"/>
            </a:xfrm>
            <a:prstGeom prst="rect">
              <a:avLst/>
            </a:prstGeom>
          </p:spPr>
        </p:pic>
        <p:pic>
          <p:nvPicPr>
            <p:cNvPr id="69" name="object 85">
              <a:extLst>
                <a:ext uri="{FF2B5EF4-FFF2-40B4-BE49-F238E27FC236}">
                  <a16:creationId xmlns:a16="http://schemas.microsoft.com/office/drawing/2014/main" id="{425B8D87-A027-FC9A-C926-6D90B7232E8D}"/>
                </a:ext>
              </a:extLst>
            </p:cNvPr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574503" y="5980709"/>
              <a:ext cx="328890" cy="51079"/>
            </a:xfrm>
            <a:prstGeom prst="rect">
              <a:avLst/>
            </a:prstGeom>
          </p:spPr>
        </p:pic>
        <p:pic>
          <p:nvPicPr>
            <p:cNvPr id="70" name="object 86">
              <a:extLst>
                <a:ext uri="{FF2B5EF4-FFF2-40B4-BE49-F238E27FC236}">
                  <a16:creationId xmlns:a16="http://schemas.microsoft.com/office/drawing/2014/main" id="{CB4E5AFE-B1D4-9C25-5470-1224AE7AB24E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06276" y="5951172"/>
              <a:ext cx="229906" cy="79030"/>
            </a:xfrm>
            <a:prstGeom prst="rect">
              <a:avLst/>
            </a:prstGeom>
          </p:spPr>
        </p:pic>
        <p:pic>
          <p:nvPicPr>
            <p:cNvPr id="71" name="object 87">
              <a:extLst>
                <a:ext uri="{FF2B5EF4-FFF2-40B4-BE49-F238E27FC236}">
                  <a16:creationId xmlns:a16="http://schemas.microsoft.com/office/drawing/2014/main" id="{CE6A79AB-B36E-9F96-B7F5-11493ABD91B8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510342" y="5762777"/>
              <a:ext cx="569976" cy="172429"/>
            </a:xfrm>
            <a:prstGeom prst="rect">
              <a:avLst/>
            </a:prstGeom>
          </p:spPr>
        </p:pic>
        <p:pic>
          <p:nvPicPr>
            <p:cNvPr id="72" name="object 88">
              <a:extLst>
                <a:ext uri="{FF2B5EF4-FFF2-40B4-BE49-F238E27FC236}">
                  <a16:creationId xmlns:a16="http://schemas.microsoft.com/office/drawing/2014/main" id="{D5FB9186-27F1-76F9-5A48-F3BB3822CF6E}"/>
                </a:ext>
              </a:extLst>
            </p:cNvPr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958475" y="5867352"/>
              <a:ext cx="154069" cy="142094"/>
            </a:xfrm>
            <a:prstGeom prst="rect">
              <a:avLst/>
            </a:prstGeom>
          </p:spPr>
        </p:pic>
        <p:pic>
          <p:nvPicPr>
            <p:cNvPr id="73" name="object 89">
              <a:extLst>
                <a:ext uri="{FF2B5EF4-FFF2-40B4-BE49-F238E27FC236}">
                  <a16:creationId xmlns:a16="http://schemas.microsoft.com/office/drawing/2014/main" id="{2A75FAA5-9011-8AA3-DAFB-6843997575B1}"/>
                </a:ext>
              </a:extLst>
            </p:cNvPr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584079" y="5861764"/>
              <a:ext cx="292970" cy="79828"/>
            </a:xfrm>
            <a:prstGeom prst="rect">
              <a:avLst/>
            </a:prstGeom>
          </p:spPr>
        </p:pic>
        <p:pic>
          <p:nvPicPr>
            <p:cNvPr id="74" name="object 90">
              <a:extLst>
                <a:ext uri="{FF2B5EF4-FFF2-40B4-BE49-F238E27FC236}">
                  <a16:creationId xmlns:a16="http://schemas.microsoft.com/office/drawing/2014/main" id="{2001E166-7AB4-71D5-1F26-2029E0E8FB7E}"/>
                </a:ext>
              </a:extLst>
            </p:cNvPr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11066" y="5825043"/>
              <a:ext cx="202764" cy="79828"/>
            </a:xfrm>
            <a:prstGeom prst="rect">
              <a:avLst/>
            </a:prstGeom>
          </p:spPr>
        </p:pic>
        <p:pic>
          <p:nvPicPr>
            <p:cNvPr id="75" name="object 91">
              <a:extLst>
                <a:ext uri="{FF2B5EF4-FFF2-40B4-BE49-F238E27FC236}">
                  <a16:creationId xmlns:a16="http://schemas.microsoft.com/office/drawing/2014/main" id="{EA608386-D8CE-23C1-62BB-0C2E3834A4E1}"/>
                </a:ext>
              </a:extLst>
            </p:cNvPr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906587" y="5742819"/>
              <a:ext cx="312129" cy="61467"/>
            </a:xfrm>
            <a:prstGeom prst="rect">
              <a:avLst/>
            </a:prstGeom>
          </p:spPr>
        </p:pic>
        <p:pic>
          <p:nvPicPr>
            <p:cNvPr id="76" name="object 92">
              <a:extLst>
                <a:ext uri="{FF2B5EF4-FFF2-40B4-BE49-F238E27FC236}">
                  <a16:creationId xmlns:a16="http://schemas.microsoft.com/office/drawing/2014/main" id="{DF092336-8BE8-DE5B-3706-2D8F15EF6526}"/>
                </a:ext>
              </a:extLst>
            </p:cNvPr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556140" y="5730049"/>
              <a:ext cx="331278" cy="79028"/>
            </a:xfrm>
            <a:prstGeom prst="rect">
              <a:avLst/>
            </a:prstGeom>
          </p:spPr>
        </p:pic>
        <p:pic>
          <p:nvPicPr>
            <p:cNvPr id="77" name="object 93">
              <a:extLst>
                <a:ext uri="{FF2B5EF4-FFF2-40B4-BE49-F238E27FC236}">
                  <a16:creationId xmlns:a16="http://schemas.microsoft.com/office/drawing/2014/main" id="{FF957574-DEC9-CE95-D7EC-4BC3D8A28A67}"/>
                </a:ext>
              </a:extLst>
            </p:cNvPr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463247" y="5639043"/>
              <a:ext cx="617067" cy="94994"/>
            </a:xfrm>
            <a:prstGeom prst="rect">
              <a:avLst/>
            </a:prstGeom>
          </p:spPr>
        </p:pic>
        <p:pic>
          <p:nvPicPr>
            <p:cNvPr id="78" name="object 94">
              <a:extLst>
                <a:ext uri="{FF2B5EF4-FFF2-40B4-BE49-F238E27FC236}">
                  <a16:creationId xmlns:a16="http://schemas.microsoft.com/office/drawing/2014/main" id="{6ED91722-B0D4-1D0F-6D28-0D79B043B763}"/>
                </a:ext>
              </a:extLst>
            </p:cNvPr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284722" y="5718873"/>
              <a:ext cx="269816" cy="94993"/>
            </a:xfrm>
            <a:prstGeom prst="rect">
              <a:avLst/>
            </a:prstGeom>
          </p:spPr>
        </p:pic>
        <p:pic>
          <p:nvPicPr>
            <p:cNvPr id="79" name="object 95">
              <a:extLst>
                <a:ext uri="{FF2B5EF4-FFF2-40B4-BE49-F238E27FC236}">
                  <a16:creationId xmlns:a16="http://schemas.microsoft.com/office/drawing/2014/main" id="{BF7332AA-ACB7-7A88-9237-D5B0CA7E12CF}"/>
                </a:ext>
              </a:extLst>
            </p:cNvPr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881840" y="5638244"/>
              <a:ext cx="296962" cy="71047"/>
            </a:xfrm>
            <a:prstGeom prst="rect">
              <a:avLst/>
            </a:prstGeom>
          </p:spPr>
        </p:pic>
        <p:pic>
          <p:nvPicPr>
            <p:cNvPr id="80" name="object 96">
              <a:extLst>
                <a:ext uri="{FF2B5EF4-FFF2-40B4-BE49-F238E27FC236}">
                  <a16:creationId xmlns:a16="http://schemas.microsoft.com/office/drawing/2014/main" id="{B9643C1C-2F49-88C7-C572-76D39B06E989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589668" y="5633454"/>
              <a:ext cx="237090" cy="76635"/>
            </a:xfrm>
            <a:prstGeom prst="rect">
              <a:avLst/>
            </a:prstGeom>
          </p:spPr>
        </p:pic>
        <p:pic>
          <p:nvPicPr>
            <p:cNvPr id="81" name="object 97">
              <a:extLst>
                <a:ext uri="{FF2B5EF4-FFF2-40B4-BE49-F238E27FC236}">
                  <a16:creationId xmlns:a16="http://schemas.microsoft.com/office/drawing/2014/main" id="{94CF4985-07B2-95C5-1260-9EF186A79A76}"/>
                </a:ext>
              </a:extLst>
            </p:cNvPr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282327" y="5621480"/>
              <a:ext cx="251459" cy="83021"/>
            </a:xfrm>
            <a:prstGeom prst="rect">
              <a:avLst/>
            </a:prstGeom>
          </p:spPr>
        </p:pic>
        <p:pic>
          <p:nvPicPr>
            <p:cNvPr id="82" name="object 98">
              <a:extLst>
                <a:ext uri="{FF2B5EF4-FFF2-40B4-BE49-F238E27FC236}">
                  <a16:creationId xmlns:a16="http://schemas.microsoft.com/office/drawing/2014/main" id="{D3BB1D43-0ACB-90B4-6BCD-2370592AE20B}"/>
                </a:ext>
              </a:extLst>
            </p:cNvPr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212582" y="5641437"/>
              <a:ext cx="205159" cy="83819"/>
            </a:xfrm>
            <a:prstGeom prst="rect">
              <a:avLst/>
            </a:prstGeom>
          </p:spPr>
        </p:pic>
        <p:pic>
          <p:nvPicPr>
            <p:cNvPr id="83" name="object 99">
              <a:extLst>
                <a:ext uri="{FF2B5EF4-FFF2-40B4-BE49-F238E27FC236}">
                  <a16:creationId xmlns:a16="http://schemas.microsoft.com/office/drawing/2014/main" id="{DA95C93A-8B39-893B-AE23-781B81BECEE3}"/>
                </a:ext>
              </a:extLst>
            </p:cNvPr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908731" y="5980709"/>
              <a:ext cx="341665" cy="43891"/>
            </a:xfrm>
            <a:prstGeom prst="rect">
              <a:avLst/>
            </a:prstGeom>
          </p:spPr>
        </p:pic>
        <p:pic>
          <p:nvPicPr>
            <p:cNvPr id="84" name="object 100">
              <a:extLst>
                <a:ext uri="{FF2B5EF4-FFF2-40B4-BE49-F238E27FC236}">
                  <a16:creationId xmlns:a16="http://schemas.microsoft.com/office/drawing/2014/main" id="{A59A9878-60AA-BA40-3B4A-4B39A2E2EB52}"/>
                </a:ext>
              </a:extLst>
            </p:cNvPr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669247" y="5968735"/>
              <a:ext cx="217919" cy="68652"/>
            </a:xfrm>
            <a:prstGeom prst="rect">
              <a:avLst/>
            </a:prstGeom>
          </p:spPr>
        </p:pic>
        <p:pic>
          <p:nvPicPr>
            <p:cNvPr id="85" name="object 101">
              <a:extLst>
                <a:ext uri="{FF2B5EF4-FFF2-40B4-BE49-F238E27FC236}">
                  <a16:creationId xmlns:a16="http://schemas.microsoft.com/office/drawing/2014/main" id="{3011B70C-124A-9514-3A55-9EB3097081C4}"/>
                </a:ext>
              </a:extLst>
            </p:cNvPr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347544" y="5965541"/>
              <a:ext cx="248257" cy="78223"/>
            </a:xfrm>
            <a:prstGeom prst="rect">
              <a:avLst/>
            </a:prstGeom>
          </p:spPr>
        </p:pic>
        <p:pic>
          <p:nvPicPr>
            <p:cNvPr id="86" name="object 102">
              <a:extLst>
                <a:ext uri="{FF2B5EF4-FFF2-40B4-BE49-F238E27FC236}">
                  <a16:creationId xmlns:a16="http://schemas.microsoft.com/office/drawing/2014/main" id="{F8BB1F96-5B08-2E47-226B-1BBDEE8DA189}"/>
                </a:ext>
              </a:extLst>
            </p:cNvPr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654076" y="5871344"/>
              <a:ext cx="304945" cy="81425"/>
            </a:xfrm>
            <a:prstGeom prst="rect">
              <a:avLst/>
            </a:prstGeom>
          </p:spPr>
        </p:pic>
        <p:pic>
          <p:nvPicPr>
            <p:cNvPr id="87" name="object 103">
              <a:extLst>
                <a:ext uri="{FF2B5EF4-FFF2-40B4-BE49-F238E27FC236}">
                  <a16:creationId xmlns:a16="http://schemas.microsoft.com/office/drawing/2014/main" id="{B7A4C303-D3E4-ABE7-54C3-8935E0D6AC84}"/>
                </a:ext>
              </a:extLst>
            </p:cNvPr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2349131" y="5831433"/>
              <a:ext cx="279399" cy="108559"/>
            </a:xfrm>
            <a:prstGeom prst="rect">
              <a:avLst/>
            </a:prstGeom>
          </p:spPr>
        </p:pic>
        <p:pic>
          <p:nvPicPr>
            <p:cNvPr id="88" name="object 104">
              <a:extLst>
                <a:ext uri="{FF2B5EF4-FFF2-40B4-BE49-F238E27FC236}">
                  <a16:creationId xmlns:a16="http://schemas.microsoft.com/office/drawing/2014/main" id="{E3C53207-F2C0-55C9-80F0-0B371EA13616}"/>
                </a:ext>
              </a:extLst>
            </p:cNvPr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642907" y="5795506"/>
              <a:ext cx="258635" cy="73442"/>
            </a:xfrm>
            <a:prstGeom prst="rect">
              <a:avLst/>
            </a:prstGeom>
          </p:spPr>
        </p:pic>
        <p:pic>
          <p:nvPicPr>
            <p:cNvPr id="89" name="object 105">
              <a:extLst>
                <a:ext uri="{FF2B5EF4-FFF2-40B4-BE49-F238E27FC236}">
                  <a16:creationId xmlns:a16="http://schemas.microsoft.com/office/drawing/2014/main" id="{5C21B9C1-A43C-7A08-1206-70C3582374F1}"/>
                </a:ext>
              </a:extLst>
            </p:cNvPr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349131" y="5752399"/>
              <a:ext cx="224318" cy="73442"/>
            </a:xfrm>
            <a:prstGeom prst="rect">
              <a:avLst/>
            </a:prstGeom>
          </p:spPr>
        </p:pic>
        <p:pic>
          <p:nvPicPr>
            <p:cNvPr id="90" name="object 106">
              <a:extLst>
                <a:ext uri="{FF2B5EF4-FFF2-40B4-BE49-F238E27FC236}">
                  <a16:creationId xmlns:a16="http://schemas.microsoft.com/office/drawing/2014/main" id="{BE968C90-2585-1390-4E9E-9632A343331D}"/>
                </a:ext>
              </a:extLst>
            </p:cNvPr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622145" y="5714879"/>
              <a:ext cx="620267" cy="189193"/>
            </a:xfrm>
            <a:prstGeom prst="rect">
              <a:avLst/>
            </a:prstGeom>
          </p:spPr>
        </p:pic>
        <p:pic>
          <p:nvPicPr>
            <p:cNvPr id="91" name="object 107">
              <a:extLst>
                <a:ext uri="{FF2B5EF4-FFF2-40B4-BE49-F238E27FC236}">
                  <a16:creationId xmlns:a16="http://schemas.microsoft.com/office/drawing/2014/main" id="{F6E33C77-4E68-4F0A-3F52-A4D2F7E167E1}"/>
                </a:ext>
              </a:extLst>
            </p:cNvPr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876000" y="5636648"/>
              <a:ext cx="356035" cy="63862"/>
            </a:xfrm>
            <a:prstGeom prst="rect">
              <a:avLst/>
            </a:prstGeom>
          </p:spPr>
        </p:pic>
        <p:pic>
          <p:nvPicPr>
            <p:cNvPr id="92" name="object 108">
              <a:extLst>
                <a:ext uri="{FF2B5EF4-FFF2-40B4-BE49-F238E27FC236}">
                  <a16:creationId xmlns:a16="http://schemas.microsoft.com/office/drawing/2014/main" id="{4C6065FE-98EE-A2B1-13BF-3EE41D241BBF}"/>
                </a:ext>
              </a:extLst>
            </p:cNvPr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658871" y="5618289"/>
              <a:ext cx="170827" cy="74231"/>
            </a:xfrm>
            <a:prstGeom prst="rect">
              <a:avLst/>
            </a:prstGeom>
          </p:spPr>
        </p:pic>
        <p:pic>
          <p:nvPicPr>
            <p:cNvPr id="93" name="object 109">
              <a:extLst>
                <a:ext uri="{FF2B5EF4-FFF2-40B4-BE49-F238E27FC236}">
                  <a16:creationId xmlns:a16="http://schemas.microsoft.com/office/drawing/2014/main" id="{628A90F3-3BD9-B096-071F-B9D29D6511D3}"/>
                </a:ext>
              </a:extLst>
            </p:cNvPr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357920" y="5628665"/>
              <a:ext cx="186791" cy="79828"/>
            </a:xfrm>
            <a:prstGeom prst="rect">
              <a:avLst/>
            </a:prstGeom>
          </p:spPr>
        </p:pic>
        <p:pic>
          <p:nvPicPr>
            <p:cNvPr id="94" name="object 110">
              <a:extLst>
                <a:ext uri="{FF2B5EF4-FFF2-40B4-BE49-F238E27FC236}">
                  <a16:creationId xmlns:a16="http://schemas.microsoft.com/office/drawing/2014/main" id="{D1B10A22-21C9-64FF-4B4D-BA33CBC1BF33}"/>
                </a:ext>
              </a:extLst>
            </p:cNvPr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35674" y="6447590"/>
              <a:ext cx="226713" cy="51090"/>
            </a:xfrm>
            <a:prstGeom prst="rect">
              <a:avLst/>
            </a:prstGeom>
          </p:spPr>
        </p:pic>
        <p:pic>
          <p:nvPicPr>
            <p:cNvPr id="95" name="object 111">
              <a:extLst>
                <a:ext uri="{FF2B5EF4-FFF2-40B4-BE49-F238E27FC236}">
                  <a16:creationId xmlns:a16="http://schemas.microsoft.com/office/drawing/2014/main" id="{C94E6CCF-2CFC-395C-2434-B3709DF1A03B}"/>
                </a:ext>
              </a:extLst>
            </p:cNvPr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3291109" y="6414071"/>
              <a:ext cx="124530" cy="118135"/>
            </a:xfrm>
            <a:prstGeom prst="rect">
              <a:avLst/>
            </a:prstGeom>
          </p:spPr>
        </p:pic>
        <p:pic>
          <p:nvPicPr>
            <p:cNvPr id="96" name="object 112">
              <a:extLst>
                <a:ext uri="{FF2B5EF4-FFF2-40B4-BE49-F238E27FC236}">
                  <a16:creationId xmlns:a16="http://schemas.microsoft.com/office/drawing/2014/main" id="{86336B5A-7C82-9B5F-2B4D-9A438B71E49E}"/>
                </a:ext>
              </a:extLst>
            </p:cNvPr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707814" y="6422045"/>
              <a:ext cx="510902" cy="102180"/>
            </a:xfrm>
            <a:prstGeom prst="rect">
              <a:avLst/>
            </a:prstGeom>
          </p:spPr>
        </p:pic>
        <p:pic>
          <p:nvPicPr>
            <p:cNvPr id="97" name="object 113">
              <a:extLst>
                <a:ext uri="{FF2B5EF4-FFF2-40B4-BE49-F238E27FC236}">
                  <a16:creationId xmlns:a16="http://schemas.microsoft.com/office/drawing/2014/main" id="{04F64F94-465F-A0CC-6EDD-FBC1C2F39E9F}"/>
                </a:ext>
              </a:extLst>
            </p:cNvPr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008516" y="6415659"/>
              <a:ext cx="120541" cy="115751"/>
            </a:xfrm>
            <a:prstGeom prst="rect">
              <a:avLst/>
            </a:prstGeom>
          </p:spPr>
        </p:pic>
        <p:pic>
          <p:nvPicPr>
            <p:cNvPr id="98" name="object 114">
              <a:extLst>
                <a:ext uri="{FF2B5EF4-FFF2-40B4-BE49-F238E27FC236}">
                  <a16:creationId xmlns:a16="http://schemas.microsoft.com/office/drawing/2014/main" id="{9CC3C272-A4CD-8BB1-C915-6CA377156E34}"/>
                </a:ext>
              </a:extLst>
            </p:cNvPr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3149812" y="6415659"/>
              <a:ext cx="121339" cy="115751"/>
            </a:xfrm>
            <a:prstGeom prst="rect">
              <a:avLst/>
            </a:prstGeom>
          </p:spPr>
        </p:pic>
        <p:pic>
          <p:nvPicPr>
            <p:cNvPr id="99" name="object 115">
              <a:extLst>
                <a:ext uri="{FF2B5EF4-FFF2-40B4-BE49-F238E27FC236}">
                  <a16:creationId xmlns:a16="http://schemas.microsoft.com/office/drawing/2014/main" id="{B2F392DD-4F6E-B584-8E09-385BF9A84188}"/>
                </a:ext>
              </a:extLst>
            </p:cNvPr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3565719" y="6424440"/>
              <a:ext cx="122137" cy="97390"/>
            </a:xfrm>
            <a:prstGeom prst="rect">
              <a:avLst/>
            </a:prstGeom>
          </p:spPr>
        </p:pic>
        <p:pic>
          <p:nvPicPr>
            <p:cNvPr id="100" name="object 116">
              <a:extLst>
                <a:ext uri="{FF2B5EF4-FFF2-40B4-BE49-F238E27FC236}">
                  <a16:creationId xmlns:a16="http://schemas.microsoft.com/office/drawing/2014/main" id="{9BC5BACB-08F9-4565-AD28-B3AEB59DD595}"/>
                </a:ext>
              </a:extLst>
            </p:cNvPr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515175" y="6422045"/>
              <a:ext cx="314524" cy="102180"/>
            </a:xfrm>
            <a:prstGeom prst="rect">
              <a:avLst/>
            </a:prstGeom>
          </p:spPr>
        </p:pic>
        <p:pic>
          <p:nvPicPr>
            <p:cNvPr id="101" name="object 117">
              <a:extLst>
                <a:ext uri="{FF2B5EF4-FFF2-40B4-BE49-F238E27FC236}">
                  <a16:creationId xmlns:a16="http://schemas.microsoft.com/office/drawing/2014/main" id="{125CEF54-AF5F-2170-01E8-6CAA2933F763}"/>
                </a:ext>
              </a:extLst>
            </p:cNvPr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860833" y="6416457"/>
              <a:ext cx="126927" cy="113356"/>
            </a:xfrm>
            <a:prstGeom prst="rect">
              <a:avLst/>
            </a:prstGeom>
          </p:spPr>
        </p:pic>
        <p:pic>
          <p:nvPicPr>
            <p:cNvPr id="102" name="object 118">
              <a:extLst>
                <a:ext uri="{FF2B5EF4-FFF2-40B4-BE49-F238E27FC236}">
                  <a16:creationId xmlns:a16="http://schemas.microsoft.com/office/drawing/2014/main" id="{D329CA3E-9642-0A3F-6DEB-66E354DA543F}"/>
                </a:ext>
              </a:extLst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338753" y="6400491"/>
              <a:ext cx="174026" cy="145287"/>
            </a:xfrm>
            <a:prstGeom prst="rect">
              <a:avLst/>
            </a:prstGeom>
          </p:spPr>
        </p:pic>
        <p:pic>
          <p:nvPicPr>
            <p:cNvPr id="103" name="object 119">
              <a:extLst>
                <a:ext uri="{FF2B5EF4-FFF2-40B4-BE49-F238E27FC236}">
                  <a16:creationId xmlns:a16="http://schemas.microsoft.com/office/drawing/2014/main" id="{AE691CA5-DDD8-7F09-FA87-A1F4DB4E8035}"/>
                </a:ext>
              </a:extLst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373839" y="6434817"/>
              <a:ext cx="132499" cy="76635"/>
            </a:xfrm>
            <a:prstGeom prst="rect">
              <a:avLst/>
            </a:prstGeom>
          </p:spPr>
        </p:pic>
        <p:pic>
          <p:nvPicPr>
            <p:cNvPr id="104" name="object 120">
              <a:extLst>
                <a:ext uri="{FF2B5EF4-FFF2-40B4-BE49-F238E27FC236}">
                  <a16:creationId xmlns:a16="http://schemas.microsoft.com/office/drawing/2014/main" id="{8CFDAA57-6D65-E3A7-88E3-3FA7CFB240C3}"/>
                </a:ext>
              </a:extLst>
            </p:cNvPr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133555" y="6441211"/>
              <a:ext cx="193979" cy="63855"/>
            </a:xfrm>
            <a:prstGeom prst="rect">
              <a:avLst/>
            </a:prstGeom>
          </p:spPr>
        </p:pic>
        <p:pic>
          <p:nvPicPr>
            <p:cNvPr id="105" name="object 121">
              <a:extLst>
                <a:ext uri="{FF2B5EF4-FFF2-40B4-BE49-F238E27FC236}">
                  <a16:creationId xmlns:a16="http://schemas.microsoft.com/office/drawing/2014/main" id="{EE9FA3F5-BC9F-F297-5581-336E91E69CE2}"/>
                </a:ext>
              </a:extLst>
            </p:cNvPr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724032" y="6447590"/>
              <a:ext cx="290574" cy="51090"/>
            </a:xfrm>
            <a:prstGeom prst="rect">
              <a:avLst/>
            </a:prstGeom>
          </p:spPr>
        </p:pic>
        <p:pic>
          <p:nvPicPr>
            <p:cNvPr id="106" name="object 122">
              <a:extLst>
                <a:ext uri="{FF2B5EF4-FFF2-40B4-BE49-F238E27FC236}">
                  <a16:creationId xmlns:a16="http://schemas.microsoft.com/office/drawing/2014/main" id="{D391C77E-BAF8-F4D4-DC6C-B382C861E82D}"/>
                </a:ext>
              </a:extLst>
            </p:cNvPr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316906" y="6434818"/>
              <a:ext cx="376790" cy="76635"/>
            </a:xfrm>
            <a:prstGeom prst="rect">
              <a:avLst/>
            </a:prstGeom>
          </p:spPr>
        </p:pic>
        <p:pic>
          <p:nvPicPr>
            <p:cNvPr id="107" name="object 123">
              <a:extLst>
                <a:ext uri="{FF2B5EF4-FFF2-40B4-BE49-F238E27FC236}">
                  <a16:creationId xmlns:a16="http://schemas.microsoft.com/office/drawing/2014/main" id="{9D975960-44A1-0041-D651-39124B053914}"/>
                </a:ext>
              </a:extLst>
            </p:cNvPr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436397" y="6432423"/>
              <a:ext cx="109353" cy="82223"/>
            </a:xfrm>
            <a:prstGeom prst="rect">
              <a:avLst/>
            </a:prstGeom>
          </p:spPr>
        </p:pic>
        <p:sp>
          <p:nvSpPr>
            <p:cNvPr id="108" name="object 124">
              <a:extLst>
                <a:ext uri="{FF2B5EF4-FFF2-40B4-BE49-F238E27FC236}">
                  <a16:creationId xmlns:a16="http://schemas.microsoft.com/office/drawing/2014/main" id="{FC1FB0D5-D95B-67B2-896D-3FF18895598F}"/>
                </a:ext>
              </a:extLst>
            </p:cNvPr>
            <p:cNvSpPr/>
            <p:nvPr/>
          </p:nvSpPr>
          <p:spPr>
            <a:xfrm>
              <a:off x="4212022" y="612089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bject 125">
              <a:extLst>
                <a:ext uri="{FF2B5EF4-FFF2-40B4-BE49-F238E27FC236}">
                  <a16:creationId xmlns:a16="http://schemas.microsoft.com/office/drawing/2014/main" id="{D0DF0A70-2702-52CB-040A-1FDE365F65F0}"/>
                </a:ext>
              </a:extLst>
            </p:cNvPr>
            <p:cNvSpPr/>
            <p:nvPr/>
          </p:nvSpPr>
          <p:spPr>
            <a:xfrm>
              <a:off x="4213927" y="6130586"/>
              <a:ext cx="0" cy="167640"/>
            </a:xfrm>
            <a:custGeom>
              <a:avLst/>
              <a:gdLst/>
              <a:ahLst/>
              <a:cxnLst/>
              <a:rect l="l" t="t" r="r" b="b"/>
              <a:pathLst>
                <a:path h="167639">
                  <a:moveTo>
                    <a:pt x="0" y="0"/>
                  </a:moveTo>
                  <a:lnTo>
                    <a:pt x="0" y="167297"/>
                  </a:lnTo>
                </a:path>
              </a:pathLst>
            </a:custGeom>
            <a:ln w="381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26">
              <a:extLst>
                <a:ext uri="{FF2B5EF4-FFF2-40B4-BE49-F238E27FC236}">
                  <a16:creationId xmlns:a16="http://schemas.microsoft.com/office/drawing/2014/main" id="{6F1AF32E-64F9-3C49-7DC4-63A2699D4CD0}"/>
                </a:ext>
              </a:extLst>
            </p:cNvPr>
            <p:cNvSpPr/>
            <p:nvPr/>
          </p:nvSpPr>
          <p:spPr>
            <a:xfrm>
              <a:off x="4212022" y="629987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1" name="object 127">
              <a:extLst>
                <a:ext uri="{FF2B5EF4-FFF2-40B4-BE49-F238E27FC236}">
                  <a16:creationId xmlns:a16="http://schemas.microsoft.com/office/drawing/2014/main" id="{72115347-BF72-2C94-4C77-74693EE7C829}"/>
                </a:ext>
              </a:extLst>
            </p:cNvPr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772181" y="6244941"/>
              <a:ext cx="307339" cy="67055"/>
            </a:xfrm>
            <a:prstGeom prst="rect">
              <a:avLst/>
            </a:prstGeom>
          </p:spPr>
        </p:pic>
        <p:pic>
          <p:nvPicPr>
            <p:cNvPr id="112" name="object 128">
              <a:extLst>
                <a:ext uri="{FF2B5EF4-FFF2-40B4-BE49-F238E27FC236}">
                  <a16:creationId xmlns:a16="http://schemas.microsoft.com/office/drawing/2014/main" id="{F2A3395C-761A-49E1-6701-F01A6A36B43D}"/>
                </a:ext>
              </a:extLst>
            </p:cNvPr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385015" y="6247346"/>
              <a:ext cx="305739" cy="63055"/>
            </a:xfrm>
            <a:prstGeom prst="rect">
              <a:avLst/>
            </a:prstGeom>
          </p:spPr>
        </p:pic>
        <p:pic>
          <p:nvPicPr>
            <p:cNvPr id="113" name="object 129">
              <a:extLst>
                <a:ext uri="{FF2B5EF4-FFF2-40B4-BE49-F238E27FC236}">
                  <a16:creationId xmlns:a16="http://schemas.microsoft.com/office/drawing/2014/main" id="{A1CCCC0C-B09D-196E-EF49-0E2667D62DB5}"/>
                </a:ext>
              </a:extLst>
            </p:cNvPr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664160" y="6240152"/>
              <a:ext cx="300155" cy="76635"/>
            </a:xfrm>
            <a:prstGeom prst="rect">
              <a:avLst/>
            </a:prstGeom>
          </p:spPr>
        </p:pic>
        <p:pic>
          <p:nvPicPr>
            <p:cNvPr id="114" name="object 130">
              <a:extLst>
                <a:ext uri="{FF2B5EF4-FFF2-40B4-BE49-F238E27FC236}">
                  <a16:creationId xmlns:a16="http://schemas.microsoft.com/office/drawing/2014/main" id="{A6315315-51DA-1FD1-16AB-AC815BDE4A2D}"/>
                </a:ext>
              </a:extLst>
            </p:cNvPr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45741" y="6236959"/>
              <a:ext cx="257846" cy="83021"/>
            </a:xfrm>
            <a:prstGeom prst="rect">
              <a:avLst/>
            </a:prstGeom>
          </p:spPr>
        </p:pic>
        <p:pic>
          <p:nvPicPr>
            <p:cNvPr id="115" name="object 131">
              <a:extLst>
                <a:ext uri="{FF2B5EF4-FFF2-40B4-BE49-F238E27FC236}">
                  <a16:creationId xmlns:a16="http://schemas.microsoft.com/office/drawing/2014/main" id="{91DB1577-4420-E040-905C-D0A0A8930A6B}"/>
                </a:ext>
              </a:extLst>
            </p:cNvPr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299343" y="6252934"/>
              <a:ext cx="283387" cy="51080"/>
            </a:xfrm>
            <a:prstGeom prst="rect">
              <a:avLst/>
            </a:prstGeom>
          </p:spPr>
        </p:pic>
        <p:pic>
          <p:nvPicPr>
            <p:cNvPr id="116" name="object 132">
              <a:extLst>
                <a:ext uri="{FF2B5EF4-FFF2-40B4-BE49-F238E27FC236}">
                  <a16:creationId xmlns:a16="http://schemas.microsoft.com/office/drawing/2014/main" id="{386C1BC0-1DE2-AC7C-DF24-0F9F2A62491B}"/>
                </a:ext>
              </a:extLst>
            </p:cNvPr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193423" y="6117221"/>
              <a:ext cx="276999" cy="106959"/>
            </a:xfrm>
            <a:prstGeom prst="rect">
              <a:avLst/>
            </a:prstGeom>
          </p:spPr>
        </p:pic>
        <p:pic>
          <p:nvPicPr>
            <p:cNvPr id="117" name="object 133">
              <a:extLst>
                <a:ext uri="{FF2B5EF4-FFF2-40B4-BE49-F238E27FC236}">
                  <a16:creationId xmlns:a16="http://schemas.microsoft.com/office/drawing/2014/main" id="{ECD48A57-3E65-E863-80AC-FFA1AEBFACC9}"/>
                </a:ext>
              </a:extLst>
            </p:cNvPr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35891" y="6117221"/>
              <a:ext cx="223516" cy="106959"/>
            </a:xfrm>
            <a:prstGeom prst="rect">
              <a:avLst/>
            </a:prstGeom>
          </p:spPr>
        </p:pic>
        <p:pic>
          <p:nvPicPr>
            <p:cNvPr id="118" name="object 134">
              <a:extLst>
                <a:ext uri="{FF2B5EF4-FFF2-40B4-BE49-F238E27FC236}">
                  <a16:creationId xmlns:a16="http://schemas.microsoft.com/office/drawing/2014/main" id="{A2E02D8A-1938-F6E7-F379-4813EBB20037}"/>
                </a:ext>
              </a:extLst>
            </p:cNvPr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824867" y="6134778"/>
              <a:ext cx="255451" cy="71845"/>
            </a:xfrm>
            <a:prstGeom prst="rect">
              <a:avLst/>
            </a:prstGeom>
          </p:spPr>
        </p:pic>
        <p:pic>
          <p:nvPicPr>
            <p:cNvPr id="119" name="object 135">
              <a:extLst>
                <a:ext uri="{FF2B5EF4-FFF2-40B4-BE49-F238E27FC236}">
                  <a16:creationId xmlns:a16="http://schemas.microsoft.com/office/drawing/2014/main" id="{9A3BE052-6DE9-CD75-7393-0D43070C4CB2}"/>
                </a:ext>
              </a:extLst>
            </p:cNvPr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803860" y="6132383"/>
              <a:ext cx="324103" cy="76635"/>
            </a:xfrm>
            <a:prstGeom prst="rect">
              <a:avLst/>
            </a:prstGeom>
          </p:spPr>
        </p:pic>
        <p:pic>
          <p:nvPicPr>
            <p:cNvPr id="120" name="object 136">
              <a:extLst>
                <a:ext uri="{FF2B5EF4-FFF2-40B4-BE49-F238E27FC236}">
                  <a16:creationId xmlns:a16="http://schemas.microsoft.com/office/drawing/2014/main" id="{01D0290E-814E-4E77-05A6-195DF1548CC2}"/>
                </a:ext>
              </a:extLst>
            </p:cNvPr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06899" y="6128397"/>
              <a:ext cx="231501" cy="85410"/>
            </a:xfrm>
            <a:prstGeom prst="rect">
              <a:avLst/>
            </a:prstGeom>
          </p:spPr>
        </p:pic>
        <p:pic>
          <p:nvPicPr>
            <p:cNvPr id="121" name="object 137">
              <a:extLst>
                <a:ext uri="{FF2B5EF4-FFF2-40B4-BE49-F238E27FC236}">
                  <a16:creationId xmlns:a16="http://schemas.microsoft.com/office/drawing/2014/main" id="{9980B1F6-E7C2-AFE2-F757-618ACBF37E74}"/>
                </a:ext>
              </a:extLst>
            </p:cNvPr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305731" y="6136386"/>
              <a:ext cx="135706" cy="68641"/>
            </a:xfrm>
            <a:prstGeom prst="rect">
              <a:avLst/>
            </a:prstGeom>
          </p:spPr>
        </p:pic>
        <p:pic>
          <p:nvPicPr>
            <p:cNvPr id="122" name="object 138">
              <a:extLst>
                <a:ext uri="{FF2B5EF4-FFF2-40B4-BE49-F238E27FC236}">
                  <a16:creationId xmlns:a16="http://schemas.microsoft.com/office/drawing/2014/main" id="{43D19999-75AF-1B22-7197-23ED6638AB43}"/>
                </a:ext>
              </a:extLst>
            </p:cNvPr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807600" y="6229774"/>
              <a:ext cx="328891" cy="84602"/>
            </a:xfrm>
            <a:prstGeom prst="rect">
              <a:avLst/>
            </a:prstGeom>
          </p:spPr>
        </p:pic>
        <p:pic>
          <p:nvPicPr>
            <p:cNvPr id="123" name="object 139">
              <a:extLst>
                <a:ext uri="{FF2B5EF4-FFF2-40B4-BE49-F238E27FC236}">
                  <a16:creationId xmlns:a16="http://schemas.microsoft.com/office/drawing/2014/main" id="{2A996BF6-596F-D1E5-78CD-B07B71826301}"/>
                </a:ext>
              </a:extLst>
            </p:cNvPr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323040" y="6240152"/>
              <a:ext cx="344061" cy="64661"/>
            </a:xfrm>
            <a:prstGeom prst="rect">
              <a:avLst/>
            </a:prstGeom>
          </p:spPr>
        </p:pic>
        <p:pic>
          <p:nvPicPr>
            <p:cNvPr id="124" name="object 140">
              <a:extLst>
                <a:ext uri="{FF2B5EF4-FFF2-40B4-BE49-F238E27FC236}">
                  <a16:creationId xmlns:a16="http://schemas.microsoft.com/office/drawing/2014/main" id="{79FE87E7-673F-A431-4930-B6AB51E0B806}"/>
                </a:ext>
              </a:extLst>
            </p:cNvPr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796970" y="6242547"/>
              <a:ext cx="385571" cy="59073"/>
            </a:xfrm>
            <a:prstGeom prst="rect">
              <a:avLst/>
            </a:prstGeom>
          </p:spPr>
        </p:pic>
        <p:pic>
          <p:nvPicPr>
            <p:cNvPr id="125" name="object 141">
              <a:extLst>
                <a:ext uri="{FF2B5EF4-FFF2-40B4-BE49-F238E27FC236}">
                  <a16:creationId xmlns:a16="http://schemas.microsoft.com/office/drawing/2014/main" id="{13895C93-80BD-DC68-BA5B-F02C7B09374F}"/>
                </a:ext>
              </a:extLst>
            </p:cNvPr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341956" y="6228181"/>
              <a:ext cx="314502" cy="87807"/>
            </a:xfrm>
            <a:prstGeom prst="rect">
              <a:avLst/>
            </a:prstGeom>
          </p:spPr>
        </p:pic>
        <p:pic>
          <p:nvPicPr>
            <p:cNvPr id="126" name="object 142">
              <a:extLst>
                <a:ext uri="{FF2B5EF4-FFF2-40B4-BE49-F238E27FC236}">
                  <a16:creationId xmlns:a16="http://schemas.microsoft.com/office/drawing/2014/main" id="{D0544465-F486-F996-A8FF-D3F2C958771B}"/>
                </a:ext>
              </a:extLst>
            </p:cNvPr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908183" y="6117216"/>
              <a:ext cx="228309" cy="88609"/>
            </a:xfrm>
            <a:prstGeom prst="rect">
              <a:avLst/>
            </a:prstGeom>
          </p:spPr>
        </p:pic>
        <p:pic>
          <p:nvPicPr>
            <p:cNvPr id="127" name="object 143">
              <a:extLst>
                <a:ext uri="{FF2B5EF4-FFF2-40B4-BE49-F238E27FC236}">
                  <a16:creationId xmlns:a16="http://schemas.microsoft.com/office/drawing/2014/main" id="{94FE1C0B-A802-3C2B-1703-3492D7CB93B5}"/>
                </a:ext>
              </a:extLst>
            </p:cNvPr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3544164" y="6122804"/>
              <a:ext cx="282593" cy="75038"/>
            </a:xfrm>
            <a:prstGeom prst="rect">
              <a:avLst/>
            </a:prstGeom>
          </p:spPr>
        </p:pic>
        <p:pic>
          <p:nvPicPr>
            <p:cNvPr id="128" name="object 144">
              <a:extLst>
                <a:ext uri="{FF2B5EF4-FFF2-40B4-BE49-F238E27FC236}">
                  <a16:creationId xmlns:a16="http://schemas.microsoft.com/office/drawing/2014/main" id="{6662EE7B-87F5-4E2B-A0F6-491A780B0143}"/>
                </a:ext>
              </a:extLst>
            </p:cNvPr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3259177" y="6123602"/>
              <a:ext cx="203562" cy="80626"/>
            </a:xfrm>
            <a:prstGeom prst="rect">
              <a:avLst/>
            </a:prstGeom>
          </p:spPr>
        </p:pic>
        <p:pic>
          <p:nvPicPr>
            <p:cNvPr id="129" name="object 145">
              <a:extLst>
                <a:ext uri="{FF2B5EF4-FFF2-40B4-BE49-F238E27FC236}">
                  <a16:creationId xmlns:a16="http://schemas.microsoft.com/office/drawing/2014/main" id="{191A5AE3-2BFF-37FE-0AB7-B0F9B2F7FECF}"/>
                </a:ext>
              </a:extLst>
            </p:cNvPr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976584" y="6121207"/>
              <a:ext cx="200369" cy="87811"/>
            </a:xfrm>
            <a:prstGeom prst="rect">
              <a:avLst/>
            </a:prstGeom>
          </p:spPr>
        </p:pic>
        <p:pic>
          <p:nvPicPr>
            <p:cNvPr id="130" name="object 146">
              <a:extLst>
                <a:ext uri="{FF2B5EF4-FFF2-40B4-BE49-F238E27FC236}">
                  <a16:creationId xmlns:a16="http://schemas.microsoft.com/office/drawing/2014/main" id="{D20AB561-FC38-FB90-CF89-E524AF08B883}"/>
                </a:ext>
              </a:extLst>
            </p:cNvPr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659665" y="6122804"/>
              <a:ext cx="235494" cy="82223"/>
            </a:xfrm>
            <a:prstGeom prst="rect">
              <a:avLst/>
            </a:prstGeom>
          </p:spPr>
        </p:pic>
        <p:pic>
          <p:nvPicPr>
            <p:cNvPr id="131" name="object 147">
              <a:extLst>
                <a:ext uri="{FF2B5EF4-FFF2-40B4-BE49-F238E27FC236}">
                  <a16:creationId xmlns:a16="http://schemas.microsoft.com/office/drawing/2014/main" id="{EDF64A1E-805A-B574-D004-A3FD51D4570F}"/>
                </a:ext>
              </a:extLst>
            </p:cNvPr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341947" y="6122005"/>
              <a:ext cx="236292" cy="87811"/>
            </a:xfrm>
            <a:prstGeom prst="rect">
              <a:avLst/>
            </a:prstGeom>
          </p:spPr>
        </p:pic>
        <p:sp>
          <p:nvSpPr>
            <p:cNvPr id="132" name="object 148">
              <a:extLst>
                <a:ext uri="{FF2B5EF4-FFF2-40B4-BE49-F238E27FC236}">
                  <a16:creationId xmlns:a16="http://schemas.microsoft.com/office/drawing/2014/main" id="{7FC3E19A-C611-0AB5-9DE7-2012B44CEF02}"/>
                </a:ext>
              </a:extLst>
            </p:cNvPr>
            <p:cNvSpPr/>
            <p:nvPr/>
          </p:nvSpPr>
          <p:spPr>
            <a:xfrm>
              <a:off x="2326341" y="55836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bject 149">
              <a:extLst>
                <a:ext uri="{FF2B5EF4-FFF2-40B4-BE49-F238E27FC236}">
                  <a16:creationId xmlns:a16="http://schemas.microsoft.com/office/drawing/2014/main" id="{07A5CD42-2B87-DF47-2DA5-E67C0D58D7AB}"/>
                </a:ext>
              </a:extLst>
            </p:cNvPr>
            <p:cNvSpPr/>
            <p:nvPr/>
          </p:nvSpPr>
          <p:spPr>
            <a:xfrm>
              <a:off x="2335888" y="5585557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bject 150">
              <a:extLst>
                <a:ext uri="{FF2B5EF4-FFF2-40B4-BE49-F238E27FC236}">
                  <a16:creationId xmlns:a16="http://schemas.microsoft.com/office/drawing/2014/main" id="{C7624012-C0D4-113E-C9BE-BE1D9D377636}"/>
                </a:ext>
              </a:extLst>
            </p:cNvPr>
            <p:cNvSpPr/>
            <p:nvPr/>
          </p:nvSpPr>
          <p:spPr>
            <a:xfrm>
              <a:off x="2326335" y="5583656"/>
              <a:ext cx="3775710" cy="500380"/>
            </a:xfrm>
            <a:custGeom>
              <a:avLst/>
              <a:gdLst/>
              <a:ahLst/>
              <a:cxnLst/>
              <a:rect l="l" t="t" r="r" b="b"/>
              <a:pathLst>
                <a:path w="3775710" h="500379">
                  <a:moveTo>
                    <a:pt x="3822" y="498436"/>
                  </a:moveTo>
                  <a:lnTo>
                    <a:pt x="3263" y="497090"/>
                  </a:lnTo>
                  <a:lnTo>
                    <a:pt x="1917" y="496531"/>
                  </a:lnTo>
                  <a:lnTo>
                    <a:pt x="558" y="497090"/>
                  </a:lnTo>
                  <a:lnTo>
                    <a:pt x="0" y="498436"/>
                  </a:lnTo>
                  <a:lnTo>
                    <a:pt x="558" y="499795"/>
                  </a:lnTo>
                  <a:lnTo>
                    <a:pt x="1917" y="500354"/>
                  </a:lnTo>
                  <a:lnTo>
                    <a:pt x="3263" y="499795"/>
                  </a:lnTo>
                  <a:lnTo>
                    <a:pt x="3822" y="498436"/>
                  </a:lnTo>
                  <a:close/>
                </a:path>
                <a:path w="3775710" h="500379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51">
              <a:extLst>
                <a:ext uri="{FF2B5EF4-FFF2-40B4-BE49-F238E27FC236}">
                  <a16:creationId xmlns:a16="http://schemas.microsoft.com/office/drawing/2014/main" id="{60A6B7D9-F296-CDEB-EF56-967FDA3A854A}"/>
                </a:ext>
              </a:extLst>
            </p:cNvPr>
            <p:cNvSpPr/>
            <p:nvPr/>
          </p:nvSpPr>
          <p:spPr>
            <a:xfrm>
              <a:off x="2335888" y="6082091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52">
              <a:extLst>
                <a:ext uri="{FF2B5EF4-FFF2-40B4-BE49-F238E27FC236}">
                  <a16:creationId xmlns:a16="http://schemas.microsoft.com/office/drawing/2014/main" id="{7CBB730E-D5D6-2E89-EE22-7ABD8D3CEA9C}"/>
                </a:ext>
              </a:extLst>
            </p:cNvPr>
            <p:cNvSpPr/>
            <p:nvPr/>
          </p:nvSpPr>
          <p:spPr>
            <a:xfrm>
              <a:off x="2326335" y="6080188"/>
              <a:ext cx="3775710" cy="264160"/>
            </a:xfrm>
            <a:custGeom>
              <a:avLst/>
              <a:gdLst/>
              <a:ahLst/>
              <a:cxnLst/>
              <a:rect l="l" t="t" r="r" b="b"/>
              <a:pathLst>
                <a:path w="3775710" h="264160">
                  <a:moveTo>
                    <a:pt x="3822" y="262153"/>
                  </a:moveTo>
                  <a:lnTo>
                    <a:pt x="3263" y="260794"/>
                  </a:lnTo>
                  <a:lnTo>
                    <a:pt x="1917" y="260235"/>
                  </a:lnTo>
                  <a:lnTo>
                    <a:pt x="558" y="260794"/>
                  </a:lnTo>
                  <a:lnTo>
                    <a:pt x="0" y="262153"/>
                  </a:lnTo>
                  <a:lnTo>
                    <a:pt x="558" y="263499"/>
                  </a:lnTo>
                  <a:lnTo>
                    <a:pt x="1917" y="264058"/>
                  </a:lnTo>
                  <a:lnTo>
                    <a:pt x="3263" y="263499"/>
                  </a:lnTo>
                  <a:lnTo>
                    <a:pt x="3822" y="262153"/>
                  </a:lnTo>
                  <a:close/>
                </a:path>
                <a:path w="3775710" h="264160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53">
              <a:extLst>
                <a:ext uri="{FF2B5EF4-FFF2-40B4-BE49-F238E27FC236}">
                  <a16:creationId xmlns:a16="http://schemas.microsoft.com/office/drawing/2014/main" id="{B9FD0E20-8880-4445-4614-D4ABF7881238}"/>
                </a:ext>
              </a:extLst>
            </p:cNvPr>
            <p:cNvSpPr/>
            <p:nvPr/>
          </p:nvSpPr>
          <p:spPr>
            <a:xfrm>
              <a:off x="2335888" y="6342333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54">
              <a:extLst>
                <a:ext uri="{FF2B5EF4-FFF2-40B4-BE49-F238E27FC236}">
                  <a16:creationId xmlns:a16="http://schemas.microsoft.com/office/drawing/2014/main" id="{C8A64C42-6BE4-448B-B810-EC21DB03744B}"/>
                </a:ext>
              </a:extLst>
            </p:cNvPr>
            <p:cNvSpPr/>
            <p:nvPr/>
          </p:nvSpPr>
          <p:spPr>
            <a:xfrm>
              <a:off x="6097770" y="634042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9" name="object 155">
              <a:extLst>
                <a:ext uri="{FF2B5EF4-FFF2-40B4-BE49-F238E27FC236}">
                  <a16:creationId xmlns:a16="http://schemas.microsoft.com/office/drawing/2014/main" id="{1EEDD878-B966-7ED7-9805-A17AFF239070}"/>
                </a:ext>
              </a:extLst>
            </p:cNvPr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112804" y="5034740"/>
              <a:ext cx="1012219" cy="537232"/>
            </a:xfrm>
            <a:prstGeom prst="rect">
              <a:avLst/>
            </a:prstGeom>
          </p:spPr>
        </p:pic>
      </p:grpSp>
      <p:pic>
        <p:nvPicPr>
          <p:cNvPr id="140" name="図 139">
            <a:extLst>
              <a:ext uri="{FF2B5EF4-FFF2-40B4-BE49-F238E27FC236}">
                <a16:creationId xmlns:a16="http://schemas.microsoft.com/office/drawing/2014/main" id="{0D1A5FB4-FDD9-DE6D-971B-9FCC7C895AFC}"/>
              </a:ext>
            </a:extLst>
          </p:cNvPr>
          <p:cNvPicPr>
            <a:picLocks noChangeAspect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50" y="1587830"/>
            <a:ext cx="622300" cy="12573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411CC68E-0706-AB07-32E9-188AD1812346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56" y="1600315"/>
            <a:ext cx="2197100" cy="1257300"/>
          </a:xfrm>
          <a:prstGeom prst="rect">
            <a:avLst/>
          </a:prstGeom>
        </p:spPr>
      </p:pic>
      <p:pic>
        <p:nvPicPr>
          <p:cNvPr id="142" name="グラフィックス 141">
            <a:extLst>
              <a:ext uri="{FF2B5EF4-FFF2-40B4-BE49-F238E27FC236}">
                <a16:creationId xmlns:a16="http://schemas.microsoft.com/office/drawing/2014/main" id="{60D004F6-C824-0308-9CA9-56AB6B49263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291862" y="2061825"/>
            <a:ext cx="557403" cy="304038"/>
          </a:xfrm>
          <a:prstGeom prst="rect">
            <a:avLst/>
          </a:prstGeom>
        </p:spPr>
      </p:pic>
      <p:pic>
        <p:nvPicPr>
          <p:cNvPr id="143" name="図 142">
            <a:extLst>
              <a:ext uri="{FF2B5EF4-FFF2-40B4-BE49-F238E27FC236}">
                <a16:creationId xmlns:a16="http://schemas.microsoft.com/office/drawing/2014/main" id="{A2453272-3C60-3248-0BD2-88B03338B788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621001"/>
            <a:ext cx="1257300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タイトル 11">
            <a:extLst>
              <a:ext uri="{FF2B5EF4-FFF2-40B4-BE49-F238E27FC236}">
                <a16:creationId xmlns:a16="http://schemas.microsoft.com/office/drawing/2014/main" id="{99C5710C-07ED-4C4E-8118-2B2BF554E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企業群指定</a:t>
            </a:r>
            <a:endParaRPr lang="ja-JP" altLang="en-US" sz="975" spc="24">
              <a:solidFill>
                <a:schemeClr val="accent6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7" name="正方形/長方形 10">
            <a:extLst>
              <a:ext uri="{FF2B5EF4-FFF2-40B4-BE49-F238E27FC236}">
                <a16:creationId xmlns:a16="http://schemas.microsoft.com/office/drawing/2014/main" id="{ADE841CA-6007-4AEE-A553-8DB1661553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5101" y="1617999"/>
            <a:ext cx="147829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ja-JP" sz="1000"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1000">
                <a:latin typeface="Meiryo UI" panose="020B0604030504040204" pitchFamily="50" charset="-128"/>
                <a:ea typeface="Meiryo UI" panose="020B0604030504040204" pitchFamily="50" charset="-128"/>
              </a:rPr>
              <a:t>データプロバイダ</a:t>
            </a:r>
            <a:r>
              <a:rPr lang="en-US" altLang="ja-JP" sz="1000">
                <a:latin typeface="Meiryo UI" panose="020B0604030504040204" pitchFamily="50" charset="-128"/>
                <a:ea typeface="Meiryo UI" panose="020B0604030504040204" pitchFamily="50" charset="-128"/>
              </a:rPr>
              <a:t>】※</a:t>
            </a:r>
            <a:r>
              <a:rPr lang="ja-JP" altLang="en-US" sz="1000">
                <a:latin typeface="Meiryo UI" panose="020B0604030504040204" pitchFamily="50" charset="-128"/>
                <a:ea typeface="Meiryo UI" panose="020B0604030504040204" pitchFamily="50" charset="-128"/>
              </a:rPr>
              <a:t>一例</a:t>
            </a:r>
            <a:endParaRPr lang="en-US" altLang="ja-JP" sz="10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2C14661E-0776-414E-B0D6-6FFFEC45582F}"/>
              </a:ext>
            </a:extLst>
          </p:cNvPr>
          <p:cNvSpPr/>
          <p:nvPr/>
        </p:nvSpPr>
        <p:spPr>
          <a:xfrm rot="5400000">
            <a:off x="2492399" y="1556321"/>
            <a:ext cx="1131942" cy="1688181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000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043354F9-BABA-4454-9C6D-7C0C7412D262}"/>
              </a:ext>
            </a:extLst>
          </p:cNvPr>
          <p:cNvSpPr/>
          <p:nvPr/>
        </p:nvSpPr>
        <p:spPr>
          <a:xfrm>
            <a:off x="3562078" y="1932538"/>
            <a:ext cx="298109" cy="86028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14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581A25D-69BC-43A9-B90E-24FFB2946A5D}"/>
              </a:ext>
            </a:extLst>
          </p:cNvPr>
          <p:cNvSpPr txBox="1"/>
          <p:nvPr/>
        </p:nvSpPr>
        <p:spPr>
          <a:xfrm>
            <a:off x="3525843" y="2015293"/>
            <a:ext cx="369332" cy="7786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企業判定</a:t>
            </a:r>
          </a:p>
        </p:txBody>
      </p:sp>
      <p:sp>
        <p:nvSpPr>
          <p:cNvPr id="27" name="右矢印 59">
            <a:extLst>
              <a:ext uri="{FF2B5EF4-FFF2-40B4-BE49-F238E27FC236}">
                <a16:creationId xmlns:a16="http://schemas.microsoft.com/office/drawing/2014/main" id="{B4CC7841-8D9A-465E-B0A4-23F6E63CA278}"/>
              </a:ext>
            </a:extLst>
          </p:cNvPr>
          <p:cNvSpPr/>
          <p:nvPr/>
        </p:nvSpPr>
        <p:spPr>
          <a:xfrm>
            <a:off x="4098224" y="1839064"/>
            <a:ext cx="879111" cy="1139116"/>
          </a:xfrm>
          <a:prstGeom prst="rightArrow">
            <a:avLst/>
          </a:prstGeom>
          <a:gradFill flip="none" rotWithShape="1">
            <a:gsLst>
              <a:gs pos="0">
                <a:schemeClr val="accent6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accent6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accent6">
                  <a:lumMod val="20000"/>
                  <a:lumOff val="8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8" name="正方形/長方形 10">
            <a:extLst>
              <a:ext uri="{FF2B5EF4-FFF2-40B4-BE49-F238E27FC236}">
                <a16:creationId xmlns:a16="http://schemas.microsoft.com/office/drawing/2014/main" id="{E8AE95EF-32A1-46EF-B69D-78C944862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8391" y="2266837"/>
            <a:ext cx="76335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ja-JP" altLang="en-US" sz="1000" b="1">
                <a:latin typeface="Meiryo UI" panose="020B0604030504040204" pitchFamily="50" charset="-128"/>
                <a:ea typeface="Meiryo UI" panose="020B0604030504040204" pitchFamily="50" charset="-128"/>
              </a:rPr>
              <a:t>データ連携</a:t>
            </a:r>
            <a:endParaRPr lang="en-US" altLang="ja-JP" sz="1000" b="1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8" name="正方形/長方形 77">
            <a:extLst>
              <a:ext uri="{FF2B5EF4-FFF2-40B4-BE49-F238E27FC236}">
                <a16:creationId xmlns:a16="http://schemas.microsoft.com/office/drawing/2014/main" id="{9C1D38CA-F2CA-4EF0-B927-1EE096337371}"/>
              </a:ext>
            </a:extLst>
          </p:cNvPr>
          <p:cNvSpPr/>
          <p:nvPr/>
        </p:nvSpPr>
        <p:spPr>
          <a:xfrm>
            <a:off x="7063051" y="2690157"/>
            <a:ext cx="2449183" cy="5329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5" name="正方形/長方形 74">
            <a:extLst>
              <a:ext uri="{FF2B5EF4-FFF2-40B4-BE49-F238E27FC236}">
                <a16:creationId xmlns:a16="http://schemas.microsoft.com/office/drawing/2014/main" id="{FDDA796B-431B-4520-881B-E3428D354716}"/>
              </a:ext>
            </a:extLst>
          </p:cNvPr>
          <p:cNvSpPr/>
          <p:nvPr/>
        </p:nvSpPr>
        <p:spPr>
          <a:xfrm>
            <a:off x="7063051" y="1450301"/>
            <a:ext cx="2449185" cy="5329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7" name="正方形/長方形 76">
            <a:extLst>
              <a:ext uri="{FF2B5EF4-FFF2-40B4-BE49-F238E27FC236}">
                <a16:creationId xmlns:a16="http://schemas.microsoft.com/office/drawing/2014/main" id="{FE10EEF2-E903-476F-9B29-8E8485B89723}"/>
              </a:ext>
            </a:extLst>
          </p:cNvPr>
          <p:cNvSpPr/>
          <p:nvPr/>
        </p:nvSpPr>
        <p:spPr>
          <a:xfrm>
            <a:off x="7063052" y="2070229"/>
            <a:ext cx="2449184" cy="5329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1082BCAA-7DC3-418B-9103-752FEBEADE09}"/>
              </a:ext>
            </a:extLst>
          </p:cNvPr>
          <p:cNvCxnSpPr>
            <a:cxnSpLocks/>
          </p:cNvCxnSpPr>
          <p:nvPr/>
        </p:nvCxnSpPr>
        <p:spPr>
          <a:xfrm>
            <a:off x="1764862" y="2032442"/>
            <a:ext cx="452436" cy="1730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直線矢印コネクタ 62">
            <a:extLst>
              <a:ext uri="{FF2B5EF4-FFF2-40B4-BE49-F238E27FC236}">
                <a16:creationId xmlns:a16="http://schemas.microsoft.com/office/drawing/2014/main" id="{FD0091F9-34F7-47B6-B934-E270BB479777}"/>
              </a:ext>
            </a:extLst>
          </p:cNvPr>
          <p:cNvCxnSpPr>
            <a:cxnSpLocks/>
          </p:cNvCxnSpPr>
          <p:nvPr/>
        </p:nvCxnSpPr>
        <p:spPr>
          <a:xfrm flipV="1">
            <a:off x="6538083" y="2326270"/>
            <a:ext cx="442892" cy="122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直線矢印コネクタ 64">
            <a:extLst>
              <a:ext uri="{FF2B5EF4-FFF2-40B4-BE49-F238E27FC236}">
                <a16:creationId xmlns:a16="http://schemas.microsoft.com/office/drawing/2014/main" id="{18ECCD26-FD03-46E6-8E25-0652BCE5CE80}"/>
              </a:ext>
            </a:extLst>
          </p:cNvPr>
          <p:cNvCxnSpPr>
            <a:cxnSpLocks/>
          </p:cNvCxnSpPr>
          <p:nvPr/>
        </p:nvCxnSpPr>
        <p:spPr>
          <a:xfrm flipV="1">
            <a:off x="6528919" y="1741330"/>
            <a:ext cx="442892" cy="2933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3C9450D1-6447-48C2-AF8E-2893D18A9F40}"/>
              </a:ext>
            </a:extLst>
          </p:cNvPr>
          <p:cNvSpPr txBox="1"/>
          <p:nvPr/>
        </p:nvSpPr>
        <p:spPr>
          <a:xfrm>
            <a:off x="1388575" y="2579470"/>
            <a:ext cx="3145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endParaRPr kumimoji="1" lang="ja-JP" altLang="en-US" sz="160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FB9BEE58-89DF-4B4A-9B4C-3A12CCD853C0}"/>
              </a:ext>
            </a:extLst>
          </p:cNvPr>
          <p:cNvSpPr txBox="1"/>
          <p:nvPr/>
        </p:nvSpPr>
        <p:spPr>
          <a:xfrm>
            <a:off x="7716679" y="1563447"/>
            <a:ext cx="1803699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（企業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a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勤務）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東証一部上場、売上</a:t>
            </a:r>
            <a:r>
              <a:rPr kumimoji="1"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80</a:t>
            </a:r>
            <a:r>
              <a:rPr kumimoji="1"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億円以上</a:t>
            </a:r>
          </a:p>
        </p:txBody>
      </p:sp>
      <p:sp>
        <p:nvSpPr>
          <p:cNvPr id="79" name="テキスト ボックス 78">
            <a:extLst>
              <a:ext uri="{FF2B5EF4-FFF2-40B4-BE49-F238E27FC236}">
                <a16:creationId xmlns:a16="http://schemas.microsoft.com/office/drawing/2014/main" id="{ED825953-3AF8-4BEF-A5AF-AF72BAA4966A}"/>
              </a:ext>
            </a:extLst>
          </p:cNvPr>
          <p:cNvSpPr txBox="1"/>
          <p:nvPr/>
        </p:nvSpPr>
        <p:spPr>
          <a:xfrm>
            <a:off x="7716679" y="2161983"/>
            <a:ext cx="1394934" cy="39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（企業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b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勤務）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売上</a:t>
            </a:r>
            <a:r>
              <a:rPr kumimoji="1" lang="en-US" altLang="ja-JP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50</a:t>
            </a:r>
            <a:r>
              <a:rPr lang="ja-JP" altLang="en-US" sz="9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億円以上</a:t>
            </a:r>
            <a:endParaRPr kumimoji="1" lang="ja-JP" altLang="en-US" sz="9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0" name="テキスト ボックス 79">
            <a:extLst>
              <a:ext uri="{FF2B5EF4-FFF2-40B4-BE49-F238E27FC236}">
                <a16:creationId xmlns:a16="http://schemas.microsoft.com/office/drawing/2014/main" id="{5243711D-D79B-44E5-9891-A505179025A9}"/>
              </a:ext>
            </a:extLst>
          </p:cNvPr>
          <p:cNvSpPr txBox="1"/>
          <p:nvPr/>
        </p:nvSpPr>
        <p:spPr>
          <a:xfrm>
            <a:off x="7716679" y="2761397"/>
            <a:ext cx="1354858" cy="392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</a:t>
            </a:r>
            <a:r>
              <a:rPr kumimoji="1"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さん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（企業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勤務）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該当条件なし</a:t>
            </a:r>
            <a:endParaRPr lang="en-US" altLang="ja-JP" sz="9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81" name="表 80">
            <a:extLst>
              <a:ext uri="{FF2B5EF4-FFF2-40B4-BE49-F238E27FC236}">
                <a16:creationId xmlns:a16="http://schemas.microsoft.com/office/drawing/2014/main" id="{3D542ADD-AE9B-4049-A7F7-0B84FCE14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8871736"/>
              </p:ext>
            </p:extLst>
          </p:nvPr>
        </p:nvGraphicFramePr>
        <p:xfrm>
          <a:off x="5239580" y="2115000"/>
          <a:ext cx="1173282" cy="624103"/>
        </p:xfrm>
        <a:graphic>
          <a:graphicData uri="http://schemas.openxmlformats.org/drawingml/2006/table">
            <a:tbl>
              <a:tblPr/>
              <a:tblGrid>
                <a:gridCol w="1173282">
                  <a:extLst>
                    <a:ext uri="{9D8B030D-6E8A-4147-A177-3AD203B41FA5}">
                      <a16:colId xmlns:a16="http://schemas.microsoft.com/office/drawing/2014/main" val="2313021346"/>
                    </a:ext>
                  </a:extLst>
                </a:gridCol>
              </a:tblGrid>
              <a:tr h="270496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使用セグメント例</a:t>
                      </a:r>
                      <a:endParaRPr lang="en-US" altLang="ja-JP" sz="1000" b="0" i="0" u="none" strike="noStrike">
                        <a:solidFill>
                          <a:srgbClr val="00000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769" marR="6769" marT="6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6943916"/>
                  </a:ext>
                </a:extLst>
              </a:tr>
              <a:tr h="353607">
                <a:tc>
                  <a:txBody>
                    <a:bodyPr/>
                    <a:lstStyle/>
                    <a:p>
                      <a:pPr marL="0" marR="3556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Yu Gothic"/>
                          <a:cs typeface="Yu Gothic"/>
                        </a:rPr>
                        <a:t>東証プライム</a:t>
                      </a:r>
                    </a:p>
                    <a:p>
                      <a:pPr marL="0" marR="3556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Yu Gothic"/>
                          <a:cs typeface="Yu Gothic"/>
                        </a:rPr>
                        <a:t>50</a:t>
                      </a:r>
                      <a:r>
                        <a:rPr kumimoji="0" lang="ja-JP" altLang="en-US" sz="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Yu Gothic"/>
                          <a:cs typeface="Yu Gothic"/>
                        </a:rPr>
                        <a:t>億～</a:t>
                      </a:r>
                      <a:r>
                        <a:rPr kumimoji="0" lang="en-US" altLang="ja-JP" sz="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Yu Gothic"/>
                          <a:cs typeface="Yu Gothic"/>
                        </a:rPr>
                        <a:t>100</a:t>
                      </a:r>
                      <a:r>
                        <a:rPr kumimoji="0" lang="ja-JP" altLang="en-US" sz="9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231F20"/>
                          </a:solidFill>
                          <a:effectLst/>
                          <a:uLnTx/>
                          <a:uFillTx/>
                          <a:latin typeface="Yu Gothic"/>
                          <a:cs typeface="Yu Gothic"/>
                        </a:rPr>
                        <a:t>億円未満</a:t>
                      </a:r>
                      <a:endParaRPr kumimoji="0" lang="ja-JP" altLang="en-US" sz="900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Yu Gothic"/>
                        <a:cs typeface="Yu Gothic"/>
                      </a:endParaRPr>
                    </a:p>
                  </a:txBody>
                  <a:tcPr marL="6769" marR="6769" marT="67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7451159"/>
                  </a:ext>
                </a:extLst>
              </a:tr>
            </a:tbl>
          </a:graphicData>
        </a:graphic>
      </p:graphicFrame>
      <p:sp>
        <p:nvSpPr>
          <p:cNvPr id="82" name="テキスト ボックス 81">
            <a:extLst>
              <a:ext uri="{FF2B5EF4-FFF2-40B4-BE49-F238E27FC236}">
                <a16:creationId xmlns:a16="http://schemas.microsoft.com/office/drawing/2014/main" id="{E6B1C52F-31D2-4BF9-9E9E-5BBFF9364D8E}"/>
              </a:ext>
            </a:extLst>
          </p:cNvPr>
          <p:cNvSpPr txBox="1"/>
          <p:nvPr/>
        </p:nvSpPr>
        <p:spPr>
          <a:xfrm>
            <a:off x="6508267" y="2445667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200" b="1">
                <a:latin typeface="Meiryo UI" panose="020B0604030504040204" pitchFamily="50" charset="-128"/>
                <a:ea typeface="Meiryo UI" panose="020B0604030504040204" pitchFamily="50" charset="-128"/>
              </a:rPr>
              <a:t>配信</a:t>
            </a:r>
            <a:endParaRPr kumimoji="1" lang="ja-JP" altLang="en-US" sz="1200" b="1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AD61C8B5-C441-EA7A-792C-6ED8E4B04804}"/>
              </a:ext>
            </a:extLst>
          </p:cNvPr>
          <p:cNvCxnSpPr>
            <a:cxnSpLocks/>
          </p:cNvCxnSpPr>
          <p:nvPr/>
        </p:nvCxnSpPr>
        <p:spPr>
          <a:xfrm>
            <a:off x="6556721" y="2755338"/>
            <a:ext cx="421051" cy="204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図 20" descr="図形, 矢印&#10;&#10;自動的に生成された説明">
            <a:extLst>
              <a:ext uri="{FF2B5EF4-FFF2-40B4-BE49-F238E27FC236}">
                <a16:creationId xmlns:a16="http://schemas.microsoft.com/office/drawing/2014/main" id="{257E10CA-8ECA-A21E-308F-3E1E61963B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671" y="1674068"/>
            <a:ext cx="652035" cy="652035"/>
          </a:xfrm>
          <a:prstGeom prst="rect">
            <a:avLst/>
          </a:prstGeom>
        </p:spPr>
      </p:pic>
      <p:pic>
        <p:nvPicPr>
          <p:cNvPr id="26" name="図 25" descr="テーブル, 線画, スポーツゲーム が含まれている画像&#10;&#10;自動的に生成された説明">
            <a:extLst>
              <a:ext uri="{FF2B5EF4-FFF2-40B4-BE49-F238E27FC236}">
                <a16:creationId xmlns:a16="http://schemas.microsoft.com/office/drawing/2014/main" id="{0ECCE56B-ABB7-2579-74D3-AADCE2C7C1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459" y="2266590"/>
            <a:ext cx="700798" cy="700798"/>
          </a:xfrm>
          <a:prstGeom prst="rect">
            <a:avLst/>
          </a:prstGeom>
        </p:spPr>
      </p:pic>
      <p:pic>
        <p:nvPicPr>
          <p:cNvPr id="35" name="図 34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D1834917-E3FF-C67C-FB5D-017E238CB6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771" y="1499457"/>
            <a:ext cx="544485" cy="483746"/>
          </a:xfrm>
          <a:prstGeom prst="rect">
            <a:avLst/>
          </a:prstGeom>
        </p:spPr>
      </p:pic>
      <p:pic>
        <p:nvPicPr>
          <p:cNvPr id="37" name="図 36" descr="光 が含まれている画像&#10;&#10;自動的に生成された説明">
            <a:extLst>
              <a:ext uri="{FF2B5EF4-FFF2-40B4-BE49-F238E27FC236}">
                <a16:creationId xmlns:a16="http://schemas.microsoft.com/office/drawing/2014/main" id="{3692A8A8-C75C-78DF-0AD4-AEC64156D5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1350" y="2719885"/>
            <a:ext cx="397900" cy="475006"/>
          </a:xfrm>
          <a:prstGeom prst="rect">
            <a:avLst/>
          </a:prstGeom>
        </p:spPr>
      </p:pic>
      <p:pic>
        <p:nvPicPr>
          <p:cNvPr id="40" name="図 39" descr="抽象, 挿絵 が含まれている画像&#10;&#10;自動的に生成された説明">
            <a:extLst>
              <a:ext uri="{FF2B5EF4-FFF2-40B4-BE49-F238E27FC236}">
                <a16:creationId xmlns:a16="http://schemas.microsoft.com/office/drawing/2014/main" id="{D3C69A7C-971C-4F11-5499-F29A050426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0152" y="2093125"/>
            <a:ext cx="544485" cy="483746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E78393DB-68DC-72AE-7AF5-9AA66A3DC178}"/>
              </a:ext>
            </a:extLst>
          </p:cNvPr>
          <p:cNvSpPr txBox="1"/>
          <p:nvPr/>
        </p:nvSpPr>
        <p:spPr>
          <a:xfrm>
            <a:off x="3055938" y="879353"/>
            <a:ext cx="645629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企業の業種・上場規模・資本金規模・売上規模・従業員規模のビッグデータを利用し、ご指定頂いた企業群に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勤務しているユーザーに対してリーチが可能です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" name="object 121">
            <a:extLst>
              <a:ext uri="{FF2B5EF4-FFF2-40B4-BE49-F238E27FC236}">
                <a16:creationId xmlns:a16="http://schemas.microsoft.com/office/drawing/2014/main" id="{B7D2AB79-7D9E-917C-ACC8-E79ACE093C76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65219" y="2256137"/>
            <a:ext cx="533509" cy="27037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9D45D8E-B52B-CFED-65F8-370E8C7EA7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44384" y="1855054"/>
            <a:ext cx="889304" cy="348968"/>
          </a:xfrm>
          <a:prstGeom prst="rect">
            <a:avLst/>
          </a:prstGeom>
        </p:spPr>
      </p:pic>
      <p:pic>
        <p:nvPicPr>
          <p:cNvPr id="9" name="object 119">
            <a:extLst>
              <a:ext uri="{FF2B5EF4-FFF2-40B4-BE49-F238E27FC236}">
                <a16:creationId xmlns:a16="http://schemas.microsoft.com/office/drawing/2014/main" id="{C11E6349-568E-5027-052E-3437CD8A2D04}"/>
              </a:ext>
            </a:extLst>
          </p:cNvPr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535190" y="2521477"/>
            <a:ext cx="738900" cy="339126"/>
          </a:xfrm>
          <a:prstGeom prst="rect">
            <a:avLst/>
          </a:prstGeom>
        </p:spPr>
      </p:pic>
      <p:sp>
        <p:nvSpPr>
          <p:cNvPr id="16" name="object 37">
            <a:extLst>
              <a:ext uri="{FF2B5EF4-FFF2-40B4-BE49-F238E27FC236}">
                <a16:creationId xmlns:a16="http://schemas.microsoft.com/office/drawing/2014/main" id="{B189331C-A7C0-D693-436E-F1EA803F471C}"/>
              </a:ext>
            </a:extLst>
          </p:cNvPr>
          <p:cNvSpPr/>
          <p:nvPr/>
        </p:nvSpPr>
        <p:spPr>
          <a:xfrm flipV="1">
            <a:off x="7966710" y="3516631"/>
            <a:ext cx="847091" cy="45719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 sz="1050"/>
          </a:p>
        </p:txBody>
      </p:sp>
      <p:sp>
        <p:nvSpPr>
          <p:cNvPr id="18" name="object 9">
            <a:extLst>
              <a:ext uri="{FF2B5EF4-FFF2-40B4-BE49-F238E27FC236}">
                <a16:creationId xmlns:a16="http://schemas.microsoft.com/office/drawing/2014/main" id="{6EB5E917-9975-FC74-0CE5-AFB5611BE31D}"/>
              </a:ext>
            </a:extLst>
          </p:cNvPr>
          <p:cNvSpPr txBox="1"/>
          <p:nvPr/>
        </p:nvSpPr>
        <p:spPr>
          <a:xfrm>
            <a:off x="8012201" y="3375418"/>
            <a:ext cx="1451591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lang="ja-JP" altLang="en-US" sz="1050" b="1" spc="-40" dirty="0">
                <a:solidFill>
                  <a:schemeClr val="tx1"/>
                </a:solidFill>
                <a:latin typeface="Yu Gothic"/>
                <a:cs typeface="Yu Gothic"/>
              </a:rPr>
              <a:t>掛け合わせ例　</a:t>
            </a:r>
            <a:endParaRPr lang="ja-JP" altLang="en-US" sz="1050" b="1" spc="-40" dirty="0">
              <a:solidFill>
                <a:srgbClr val="FF0000"/>
              </a:solidFill>
              <a:latin typeface="Yu Gothic"/>
              <a:cs typeface="Yu Gothic"/>
            </a:endParaRPr>
          </a:p>
        </p:txBody>
      </p:sp>
      <p:graphicFrame>
        <p:nvGraphicFramePr>
          <p:cNvPr id="19" name="表 18">
            <a:extLst>
              <a:ext uri="{FF2B5EF4-FFF2-40B4-BE49-F238E27FC236}">
                <a16:creationId xmlns:a16="http://schemas.microsoft.com/office/drawing/2014/main" id="{60087A89-0454-ACFB-A019-8C48FA6594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596603"/>
              </p:ext>
            </p:extLst>
          </p:nvPr>
        </p:nvGraphicFramePr>
        <p:xfrm>
          <a:off x="7756525" y="3843134"/>
          <a:ext cx="1100407" cy="503205"/>
        </p:xfrm>
        <a:graphic>
          <a:graphicData uri="http://schemas.openxmlformats.org/drawingml/2006/table">
            <a:tbl>
              <a:tblPr/>
              <a:tblGrid>
                <a:gridCol w="1100407">
                  <a:extLst>
                    <a:ext uri="{9D8B030D-6E8A-4147-A177-3AD203B41FA5}">
                      <a16:colId xmlns:a16="http://schemas.microsoft.com/office/drawing/2014/main" val="965689329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エリア</a:t>
                      </a:r>
                      <a:endParaRPr sz="80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482290"/>
                  </a:ext>
                </a:extLst>
              </a:tr>
              <a:tr h="323205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都道府県単位</a:t>
                      </a:r>
                    </a:p>
                  </a:txBody>
                  <a:tcPr marL="6855" marR="6855" marT="6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626429"/>
                  </a:ext>
                </a:extLst>
              </a:tr>
            </a:tbl>
          </a:graphicData>
        </a:graphic>
      </p:graphicFrame>
      <p:graphicFrame>
        <p:nvGraphicFramePr>
          <p:cNvPr id="20" name="表 19">
            <a:extLst>
              <a:ext uri="{FF2B5EF4-FFF2-40B4-BE49-F238E27FC236}">
                <a16:creationId xmlns:a16="http://schemas.microsoft.com/office/drawing/2014/main" id="{EA046647-F148-2D76-0636-CDEC2CF929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132802"/>
              </p:ext>
            </p:extLst>
          </p:nvPr>
        </p:nvGraphicFramePr>
        <p:xfrm>
          <a:off x="7037118" y="5110619"/>
          <a:ext cx="1100407" cy="503205"/>
        </p:xfrm>
        <a:graphic>
          <a:graphicData uri="http://schemas.openxmlformats.org/drawingml/2006/table">
            <a:tbl>
              <a:tblPr/>
              <a:tblGrid>
                <a:gridCol w="1100407">
                  <a:extLst>
                    <a:ext uri="{9D8B030D-6E8A-4147-A177-3AD203B41FA5}">
                      <a16:colId xmlns:a16="http://schemas.microsoft.com/office/drawing/2014/main" val="965689329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業種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482290"/>
                  </a:ext>
                </a:extLst>
              </a:tr>
              <a:tr h="32320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kumimoji="0" lang="zh-TW" altLang="en-US" sz="8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不動産業、物品賃貸業</a:t>
                      </a:r>
                    </a:p>
                  </a:txBody>
                  <a:tcPr marL="6855" marR="6855" marT="6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626429"/>
                  </a:ext>
                </a:extLst>
              </a:tr>
            </a:tbl>
          </a:graphicData>
        </a:graphic>
      </p:graphicFrame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578DEE82-B899-ABEC-3BA3-5F0273240DFB}"/>
              </a:ext>
            </a:extLst>
          </p:cNvPr>
          <p:cNvSpPr txBox="1"/>
          <p:nvPr/>
        </p:nvSpPr>
        <p:spPr>
          <a:xfrm>
            <a:off x="8099948" y="4463255"/>
            <a:ext cx="41626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050" b="1" dirty="0">
                <a:latin typeface="+mn-lt"/>
              </a:rPr>
              <a:t>×</a:t>
            </a:r>
            <a:endParaRPr kumimoji="1" lang="ja-JP" altLang="en-US" sz="1050" b="1" dirty="0">
              <a:latin typeface="+mn-lt"/>
            </a:endParaRPr>
          </a:p>
        </p:txBody>
      </p:sp>
      <p:graphicFrame>
        <p:nvGraphicFramePr>
          <p:cNvPr id="29" name="表 28">
            <a:extLst>
              <a:ext uri="{FF2B5EF4-FFF2-40B4-BE49-F238E27FC236}">
                <a16:creationId xmlns:a16="http://schemas.microsoft.com/office/drawing/2014/main" id="{45B999C2-A13C-047E-79CC-A85A5243B2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431286"/>
              </p:ext>
            </p:extLst>
          </p:nvPr>
        </p:nvGraphicFramePr>
        <p:xfrm>
          <a:off x="8475393" y="5116545"/>
          <a:ext cx="1044985" cy="503205"/>
        </p:xfrm>
        <a:graphic>
          <a:graphicData uri="http://schemas.openxmlformats.org/drawingml/2006/table">
            <a:tbl>
              <a:tblPr/>
              <a:tblGrid>
                <a:gridCol w="1044985">
                  <a:extLst>
                    <a:ext uri="{9D8B030D-6E8A-4147-A177-3AD203B41FA5}">
                      <a16:colId xmlns:a16="http://schemas.microsoft.com/office/drawing/2014/main" val="965689329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売上区分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8482290"/>
                  </a:ext>
                </a:extLst>
              </a:tr>
              <a:tr h="32320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1</a:t>
                      </a:r>
                      <a:r>
                        <a:rPr lang="ja-JP" alt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億円～</a:t>
                      </a:r>
                    </a:p>
                  </a:txBody>
                  <a:tcPr marL="6855" marR="6855" marT="68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626429"/>
                  </a:ext>
                </a:extLst>
              </a:tr>
            </a:tbl>
          </a:graphicData>
        </a:graphic>
      </p:graphicFrame>
      <p:sp>
        <p:nvSpPr>
          <p:cNvPr id="33" name="object 9">
            <a:extLst>
              <a:ext uri="{FF2B5EF4-FFF2-40B4-BE49-F238E27FC236}">
                <a16:creationId xmlns:a16="http://schemas.microsoft.com/office/drawing/2014/main" id="{99C9B85F-2A54-6D95-0035-B3670E75D845}"/>
              </a:ext>
            </a:extLst>
          </p:cNvPr>
          <p:cNvSpPr txBox="1"/>
          <p:nvPr/>
        </p:nvSpPr>
        <p:spPr>
          <a:xfrm>
            <a:off x="7033667" y="4849723"/>
            <a:ext cx="2478567" cy="17440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ja-JP" altLang="en-US" sz="1050" b="1" spc="-40" dirty="0">
                <a:solidFill>
                  <a:schemeClr val="bg1"/>
                </a:solidFill>
                <a:latin typeface="Yu Gothic"/>
                <a:cs typeface="Yu Gothic"/>
              </a:rPr>
              <a:t>カテゴリー</a:t>
            </a:r>
            <a:r>
              <a:rPr lang="en-US" altLang="ja-JP" sz="1050" b="1" spc="-40" dirty="0">
                <a:solidFill>
                  <a:schemeClr val="bg1"/>
                </a:solidFill>
                <a:latin typeface="Yu Gothic"/>
                <a:cs typeface="Yu Gothic"/>
              </a:rPr>
              <a:t>2</a:t>
            </a:r>
            <a:r>
              <a:rPr lang="ja-JP" altLang="en-US" sz="1050" b="1" spc="-40" dirty="0">
                <a:solidFill>
                  <a:schemeClr val="bg1"/>
                </a:solidFill>
                <a:latin typeface="Yu Gothic"/>
                <a:cs typeface="Yu Gothic"/>
              </a:rPr>
              <a:t>種</a:t>
            </a:r>
          </a:p>
        </p:txBody>
      </p:sp>
      <p:sp>
        <p:nvSpPr>
          <p:cNvPr id="39" name="object 9">
            <a:extLst>
              <a:ext uri="{FF2B5EF4-FFF2-40B4-BE49-F238E27FC236}">
                <a16:creationId xmlns:a16="http://schemas.microsoft.com/office/drawing/2014/main" id="{7891F94F-1466-9538-8DF3-65E4B9279824}"/>
              </a:ext>
            </a:extLst>
          </p:cNvPr>
          <p:cNvSpPr txBox="1"/>
          <p:nvPr/>
        </p:nvSpPr>
        <p:spPr>
          <a:xfrm>
            <a:off x="450848" y="3269631"/>
            <a:ext cx="6407999" cy="180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algn="ctr">
              <a:spcBef>
                <a:spcPts val="100"/>
              </a:spcBef>
            </a:pPr>
            <a:r>
              <a:rPr lang="ja-JP" altLang="en-US" sz="1050" b="1" spc="-4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カテゴリー</a:t>
            </a:r>
          </a:p>
        </p:txBody>
      </p:sp>
      <p:sp>
        <p:nvSpPr>
          <p:cNvPr id="42" name="object 9">
            <a:extLst>
              <a:ext uri="{FF2B5EF4-FFF2-40B4-BE49-F238E27FC236}">
                <a16:creationId xmlns:a16="http://schemas.microsoft.com/office/drawing/2014/main" id="{17A85657-EC48-B51B-4FC3-C973F5E80DF8}"/>
              </a:ext>
            </a:extLst>
          </p:cNvPr>
          <p:cNvSpPr txBox="1"/>
          <p:nvPr/>
        </p:nvSpPr>
        <p:spPr>
          <a:xfrm>
            <a:off x="479425" y="3065309"/>
            <a:ext cx="4989292" cy="1744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spcBef>
                <a:spcPts val="100"/>
              </a:spcBef>
            </a:pPr>
            <a:r>
              <a:rPr lang="en-US" altLang="ja-JP" sz="1050" b="1" spc="-4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50" b="1" spc="-4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カテゴリーは掛け合わせは</a:t>
            </a:r>
            <a:r>
              <a:rPr lang="en-US" altLang="ja-JP" sz="1050" b="1" spc="-4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2</a:t>
            </a:r>
            <a:r>
              <a:rPr lang="ja-JP" altLang="en-US" sz="1050" b="1" spc="-40" dirty="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種まで</a:t>
            </a: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AEDEFFEE-2A8E-F757-E82E-0BE5C0AC315C}"/>
              </a:ext>
            </a:extLst>
          </p:cNvPr>
          <p:cNvCxnSpPr>
            <a:cxnSpLocks/>
          </p:cNvCxnSpPr>
          <p:nvPr/>
        </p:nvCxnSpPr>
        <p:spPr>
          <a:xfrm flipV="1">
            <a:off x="1783287" y="2475869"/>
            <a:ext cx="453600" cy="1728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0CA5817A-3475-40FF-DF93-7B04D962D0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1375328"/>
              </p:ext>
            </p:extLst>
          </p:nvPr>
        </p:nvGraphicFramePr>
        <p:xfrm>
          <a:off x="450848" y="3476625"/>
          <a:ext cx="6408000" cy="2159999"/>
        </p:xfrm>
        <a:graphic>
          <a:graphicData uri="http://schemas.openxmlformats.org/drawingml/2006/table">
            <a:tbl>
              <a:tblPr/>
              <a:tblGrid>
                <a:gridCol w="16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2000">
                  <a:extLst>
                    <a:ext uri="{9D8B030D-6E8A-4147-A177-3AD203B41FA5}">
                      <a16:colId xmlns:a16="http://schemas.microsoft.com/office/drawing/2014/main" val="205747616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1063795101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4147150783"/>
                    </a:ext>
                  </a:extLst>
                </a:gridCol>
                <a:gridCol w="1008000">
                  <a:extLst>
                    <a:ext uri="{9D8B030D-6E8A-4147-A177-3AD203B41FA5}">
                      <a16:colId xmlns:a16="http://schemas.microsoft.com/office/drawing/2014/main" val="610296198"/>
                    </a:ext>
                  </a:extLst>
                </a:gridCol>
              </a:tblGrid>
              <a:tr h="145057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業種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上場区分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売上区分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M PLUS 1p"/>
                          <a:sym typeface="M PLUS 1p"/>
                        </a:rPr>
                        <a:t>従業員規模</a:t>
                      </a:r>
                      <a:endParaRPr sz="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0810049"/>
                  </a:ext>
                </a:extLst>
              </a:tr>
              <a:tr h="26046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農業・林業業</a:t>
                      </a: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金融・保険業</a:t>
                      </a: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プライム</a:t>
                      </a: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〜1億円</a:t>
                      </a: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未満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〜100人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454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生活関連サービス業・娯楽業</a:t>
                      </a:r>
                      <a:endParaRPr sz="105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不動産業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、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物品賃貸業</a:t>
                      </a:r>
                      <a:endParaRPr sz="1050" b="1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スタンダード</a:t>
                      </a: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1億円〜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100人〜199人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04000843"/>
                  </a:ext>
                </a:extLst>
              </a:tr>
              <a:tr h="26046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鉱業・採石業・砂利採取業</a:t>
                      </a: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電気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、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ガス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、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熱供給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、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水道業</a:t>
                      </a:r>
                      <a:endParaRPr sz="1050" b="1" u="none" strike="noStrike" cap="none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地方上場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10億円〜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200人〜299人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86086943"/>
                  </a:ext>
                </a:extLst>
              </a:tr>
              <a:tr h="2827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建設業</a:t>
                      </a:r>
                      <a:endParaRPr sz="1050" b="1" u="none" strike="noStrike" cap="none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運輸業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、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郵便業</a:t>
                      </a:r>
                      <a:endParaRPr sz="1050" b="1" u="none" strike="noStrike" cap="none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グロース</a:t>
                      </a:r>
                      <a:endParaRPr lang="en-US" altLang="ja-JP" sz="105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100億円〜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300人〜499人</a:t>
                      </a: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333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製造業</a:t>
                      </a: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教育・学習支援業</a:t>
                      </a: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非上場</a:t>
                      </a: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500億円〜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i="0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500人〜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27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情報通信業</a:t>
                      </a:r>
                      <a:endParaRPr sz="1050" b="1" u="none" strike="noStrike" cap="none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  <a:tabLst/>
                        <a:defRPr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宿泊業、飲食サービス業</a:t>
                      </a: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1,000億円〜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741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卸売業</a:t>
                      </a: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・</a:t>
                      </a:r>
                      <a:r>
                        <a:rPr lang="en-US" altLang="ja-JP" sz="1050" b="1" u="none" strike="noStrike" cap="none" dirty="0" err="1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小売業</a:t>
                      </a:r>
                      <a:endParaRPr sz="1050" b="1" u="none" strike="noStrike" cap="none" dirty="0">
                        <a:solidFill>
                          <a:schemeClr val="tx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ja-JP" altLang="en-US" sz="1050" b="1" u="none" strike="noStrike" cap="none" dirty="0">
                          <a:solidFill>
                            <a:schemeClr val="tx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医療、福祉</a:t>
                      </a:r>
                    </a:p>
                  </a:txBody>
                  <a:tcPr marL="7718" marR="7718" marT="7718" marB="0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50" b="1" i="0" u="none" strike="noStrike" dirty="0">
                        <a:solidFill>
                          <a:schemeClr val="tx1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6855" marR="6855" marT="6855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r>
                        <a:rPr lang="en-US" sz="1050" b="1" u="none" strike="noStrike" cap="none" dirty="0">
                          <a:solidFill>
                            <a:srgbClr val="434343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M PLUS 1p"/>
                          <a:sym typeface="M PLUS 1p"/>
                        </a:rPr>
                        <a:t>5,000億円〜</a:t>
                      </a:r>
                      <a:endParaRPr sz="1400" b="1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900"/>
                        <a:buFont typeface="Arial"/>
                        <a:buNone/>
                      </a:pPr>
                      <a:endParaRPr sz="1050" b="1" u="none" strike="noStrike" cap="none" dirty="0">
                        <a:solidFill>
                          <a:srgbClr val="434343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M PLUS 1p"/>
                        <a:sym typeface="M PLUS 1p"/>
                      </a:endParaRPr>
                    </a:p>
                  </a:txBody>
                  <a:tcPr marL="7718" marR="7718" marT="7718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B99F990A-C664-5EB3-B9ED-8BB96982EA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b="10911"/>
          <a:stretch/>
        </p:blipFill>
        <p:spPr bwMode="auto">
          <a:xfrm>
            <a:off x="393763" y="833389"/>
            <a:ext cx="1919241" cy="96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6A963967-44F9-C332-25A2-7D6011709A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09675"/>
              </p:ext>
            </p:extLst>
          </p:nvPr>
        </p:nvGraphicFramePr>
        <p:xfrm>
          <a:off x="450849" y="5742426"/>
          <a:ext cx="9069530" cy="730576"/>
        </p:xfrm>
        <a:graphic>
          <a:graphicData uri="http://schemas.openxmlformats.org/drawingml/2006/table">
            <a:tbl>
              <a:tblPr firstRow="1" bandRow="1"/>
              <a:tblGrid>
                <a:gridCol w="1632675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12156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37514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37515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37515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29209" algn="ctr">
                        <a:lnSpc>
                          <a:spcPct val="100000"/>
                        </a:lnSpc>
                      </a:pP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企業群指定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1905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C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(クリック単価変動)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635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200円～300</a:t>
                      </a: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都道府県単位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508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lang="ja-JP" altLang="en-US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円～</a:t>
                      </a:r>
                      <a:r>
                        <a:rPr lang="en-US" altLang="ja-JP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150,000</a:t>
                      </a:r>
                      <a:r>
                        <a:rPr lang="ja-JP" altLang="en-US"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508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9102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350BF25C-2FD9-44AF-91ED-58D93E8093E1}"/>
              </a:ext>
            </a:extLst>
          </p:cNvPr>
          <p:cNvSpPr/>
          <p:nvPr/>
        </p:nvSpPr>
        <p:spPr>
          <a:xfrm>
            <a:off x="450850" y="3710854"/>
            <a:ext cx="9069528" cy="18360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D3BAFA1-5E6C-4A65-B7C6-CD92D602F577}"/>
              </a:ext>
            </a:extLst>
          </p:cNvPr>
          <p:cNvSpPr/>
          <p:nvPr/>
        </p:nvSpPr>
        <p:spPr>
          <a:xfrm>
            <a:off x="450850" y="1939738"/>
            <a:ext cx="9069528" cy="1295332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タイトル 11">
            <a:extLst>
              <a:ext uri="{FF2B5EF4-FFF2-40B4-BE49-F238E27FC236}">
                <a16:creationId xmlns:a16="http://schemas.microsoft.com/office/drawing/2014/main" id="{99C5710C-07ED-4C4E-8118-2B2BF554E2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企業名指定</a:t>
            </a:r>
            <a:endParaRPr lang="ja-JP" altLang="en-US" sz="975" spc="24">
              <a:solidFill>
                <a:schemeClr val="accent6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266" name="表 265">
            <a:extLst>
              <a:ext uri="{FF2B5EF4-FFF2-40B4-BE49-F238E27FC236}">
                <a16:creationId xmlns:a16="http://schemas.microsoft.com/office/drawing/2014/main" id="{CBE6D2AA-3703-4F45-AF0F-5744FFCF74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67697"/>
              </p:ext>
            </p:extLst>
          </p:nvPr>
        </p:nvGraphicFramePr>
        <p:xfrm>
          <a:off x="3695878" y="3811560"/>
          <a:ext cx="2315913" cy="930392"/>
        </p:xfrm>
        <a:graphic>
          <a:graphicData uri="http://schemas.openxmlformats.org/drawingml/2006/table">
            <a:tbl>
              <a:tblPr/>
              <a:tblGrid>
                <a:gridCol w="23159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役職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2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経営者・役員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2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管理職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2598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一般社員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68" name="表 267">
            <a:extLst>
              <a:ext uri="{FF2B5EF4-FFF2-40B4-BE49-F238E27FC236}">
                <a16:creationId xmlns:a16="http://schemas.microsoft.com/office/drawing/2014/main" id="{BDF70D81-29A3-48BC-8282-2BAD096E41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641353"/>
              </p:ext>
            </p:extLst>
          </p:nvPr>
        </p:nvGraphicFramePr>
        <p:xfrm>
          <a:off x="961607" y="3811560"/>
          <a:ext cx="2181412" cy="1676872"/>
        </p:xfrm>
        <a:graphic>
          <a:graphicData uri="http://schemas.openxmlformats.org/drawingml/2006/table">
            <a:tbl>
              <a:tblPr/>
              <a:tblGrid>
                <a:gridCol w="2181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職種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営業・販売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研究・開発・技術者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総務・人事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財務・経理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企画・マーケティング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広報・広告・デザイン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09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事務職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8" name="加算記号 47">
            <a:extLst>
              <a:ext uri="{FF2B5EF4-FFF2-40B4-BE49-F238E27FC236}">
                <a16:creationId xmlns:a16="http://schemas.microsoft.com/office/drawing/2014/main" id="{91E007AB-DE0D-4826-96EB-1FE5FB222DEC}"/>
              </a:ext>
            </a:extLst>
          </p:cNvPr>
          <p:cNvSpPr>
            <a:spLocks noChangeAspect="1"/>
          </p:cNvSpPr>
          <p:nvPr/>
        </p:nvSpPr>
        <p:spPr>
          <a:xfrm rot="2635397">
            <a:off x="4622097" y="3253781"/>
            <a:ext cx="472592" cy="448350"/>
          </a:xfrm>
          <a:prstGeom prst="mathPlus">
            <a:avLst>
              <a:gd name="adj1" fmla="val 4338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D49D758C-EE4C-4372-BE27-5B2E47834384}"/>
              </a:ext>
            </a:extLst>
          </p:cNvPr>
          <p:cNvSpPr txBox="1"/>
          <p:nvPr/>
        </p:nvSpPr>
        <p:spPr>
          <a:xfrm>
            <a:off x="3055938" y="879353"/>
            <a:ext cx="495680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企業のインターネット回線情報や位置情報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、</a:t>
            </a:r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役職、職種のビッグデータを掛け合わせることで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ご指定頂いた企業に勤務しているユーザーに対してリーチが可能です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</a:rPr>
              <a:t>特定企業へのアプローチをお考えの際におすすめのメニューです</a:t>
            </a:r>
            <a:endParaRPr kumimoji="1" lang="en-US" altLang="ja-JP" sz="105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50" name="Picture 3">
            <a:extLst>
              <a:ext uri="{FF2B5EF4-FFF2-40B4-BE49-F238E27FC236}">
                <a16:creationId xmlns:a16="http://schemas.microsoft.com/office/drawing/2014/main" id="{283DA105-0969-46B4-85E3-6846979213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47" b="10911"/>
          <a:stretch/>
        </p:blipFill>
        <p:spPr bwMode="auto">
          <a:xfrm>
            <a:off x="393763" y="833389"/>
            <a:ext cx="1919241" cy="96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テキスト ボックス 51">
            <a:extLst>
              <a:ext uri="{FF2B5EF4-FFF2-40B4-BE49-F238E27FC236}">
                <a16:creationId xmlns:a16="http://schemas.microsoft.com/office/drawing/2014/main" id="{444C6789-175E-9FA3-7F30-EF719491E422}"/>
              </a:ext>
            </a:extLst>
          </p:cNvPr>
          <p:cNvSpPr txBox="1"/>
          <p:nvPr/>
        </p:nvSpPr>
        <p:spPr>
          <a:xfrm>
            <a:off x="3669545" y="5210227"/>
            <a:ext cx="41005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50" b="1" i="0" u="none" strike="noStrike"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役職、職種は</a:t>
            </a:r>
            <a:r>
              <a:rPr lang="en-US" altLang="ja-JP" sz="1050" b="1" i="0" u="none" strike="noStrike"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【and】</a:t>
            </a:r>
            <a:r>
              <a:rPr lang="ja-JP" altLang="en-US" sz="1050" b="1" i="0" u="none" strike="noStrike"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ではなく</a:t>
            </a:r>
            <a:r>
              <a:rPr lang="en-US" altLang="ja-JP" sz="1050" b="1" i="0" u="none" strike="noStrike"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【or】</a:t>
            </a:r>
            <a:r>
              <a:rPr lang="ja-JP" altLang="en-US" sz="1050" b="1" i="0" u="none" strike="noStrike">
                <a:effectLst/>
                <a:latin typeface="Meiryo UI" panose="020B0604030504040204" pitchFamily="50" charset="-128"/>
                <a:ea typeface="Meiryo UI" panose="020B0604030504040204" pitchFamily="50" charset="-128"/>
              </a:rPr>
              <a:t>になります。</a:t>
            </a:r>
            <a:r>
              <a:rPr lang="ja-JP" altLang="en-US" sz="1050" b="1">
                <a:latin typeface="Meiryo UI" panose="020B0604030504040204" pitchFamily="50" charset="-128"/>
                <a:ea typeface="Meiryo UI" panose="020B0604030504040204" pitchFamily="50" charset="-128"/>
              </a:rPr>
              <a:t> </a:t>
            </a:r>
            <a:endParaRPr kumimoji="1" lang="ja-JP" altLang="en-US" sz="1050" b="1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4" name="object 14">
            <a:extLst>
              <a:ext uri="{FF2B5EF4-FFF2-40B4-BE49-F238E27FC236}">
                <a16:creationId xmlns:a16="http://schemas.microsoft.com/office/drawing/2014/main" id="{8F0C5DEC-39E8-E6AB-11C1-F20710BB4EAC}"/>
              </a:ext>
            </a:extLst>
          </p:cNvPr>
          <p:cNvGrpSpPr/>
          <p:nvPr/>
        </p:nvGrpSpPr>
        <p:grpSpPr>
          <a:xfrm>
            <a:off x="1013010" y="2355342"/>
            <a:ext cx="2223135" cy="756285"/>
            <a:chOff x="3018040" y="4359871"/>
            <a:chExt cx="2223135" cy="756285"/>
          </a:xfrm>
        </p:grpSpPr>
        <p:pic>
          <p:nvPicPr>
            <p:cNvPr id="6" name="object 15">
              <a:extLst>
                <a:ext uri="{FF2B5EF4-FFF2-40B4-BE49-F238E27FC236}">
                  <a16:creationId xmlns:a16="http://schemas.microsoft.com/office/drawing/2014/main" id="{38DEF734-9E53-D805-4476-FB4DB6D3309B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18040" y="4359884"/>
              <a:ext cx="723925" cy="359994"/>
            </a:xfrm>
            <a:prstGeom prst="rect">
              <a:avLst/>
            </a:prstGeom>
          </p:spPr>
        </p:pic>
        <p:pic>
          <p:nvPicPr>
            <p:cNvPr id="10" name="object 16">
              <a:extLst>
                <a:ext uri="{FF2B5EF4-FFF2-40B4-BE49-F238E27FC236}">
                  <a16:creationId xmlns:a16="http://schemas.microsoft.com/office/drawing/2014/main" id="{46191254-0C8F-478F-43AF-F44888CD338F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767328" y="4755870"/>
              <a:ext cx="722851" cy="360006"/>
            </a:xfrm>
            <a:prstGeom prst="rect">
              <a:avLst/>
            </a:prstGeom>
          </p:spPr>
        </p:pic>
        <p:pic>
          <p:nvPicPr>
            <p:cNvPr id="11" name="object 17">
              <a:extLst>
                <a:ext uri="{FF2B5EF4-FFF2-40B4-BE49-F238E27FC236}">
                  <a16:creationId xmlns:a16="http://schemas.microsoft.com/office/drawing/2014/main" id="{60CAE277-EDF1-64E1-4044-B4CF375A3735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18040" y="4755870"/>
              <a:ext cx="723899" cy="360006"/>
            </a:xfrm>
            <a:prstGeom prst="rect">
              <a:avLst/>
            </a:prstGeom>
          </p:spPr>
        </p:pic>
        <p:pic>
          <p:nvPicPr>
            <p:cNvPr id="17" name="object 18">
              <a:extLst>
                <a:ext uri="{FF2B5EF4-FFF2-40B4-BE49-F238E27FC236}">
                  <a16:creationId xmlns:a16="http://schemas.microsoft.com/office/drawing/2014/main" id="{6C94C4D0-A1C6-AAC3-5A7D-02D173938C54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16691" y="4359871"/>
              <a:ext cx="723925" cy="353796"/>
            </a:xfrm>
            <a:prstGeom prst="rect">
              <a:avLst/>
            </a:prstGeom>
          </p:spPr>
        </p:pic>
        <p:pic>
          <p:nvPicPr>
            <p:cNvPr id="20" name="object 19">
              <a:extLst>
                <a:ext uri="{FF2B5EF4-FFF2-40B4-BE49-F238E27FC236}">
                  <a16:creationId xmlns:a16="http://schemas.microsoft.com/office/drawing/2014/main" id="{CB0FF1D9-7B5E-543B-AB4D-93D799348286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64191" y="4359884"/>
              <a:ext cx="727710" cy="359994"/>
            </a:xfrm>
            <a:prstGeom prst="rect">
              <a:avLst/>
            </a:prstGeom>
          </p:spPr>
        </p:pic>
        <p:pic>
          <p:nvPicPr>
            <p:cNvPr id="22" name="object 20">
              <a:extLst>
                <a:ext uri="{FF2B5EF4-FFF2-40B4-BE49-F238E27FC236}">
                  <a16:creationId xmlns:a16="http://schemas.microsoft.com/office/drawing/2014/main" id="{AE69B91D-656E-8D1B-F7E3-FEDF5CEE7072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16628" y="4762080"/>
              <a:ext cx="723899" cy="353796"/>
            </a:xfrm>
            <a:prstGeom prst="rect">
              <a:avLst/>
            </a:prstGeom>
          </p:spPr>
        </p:pic>
      </p:grpSp>
      <p:grpSp>
        <p:nvGrpSpPr>
          <p:cNvPr id="24" name="object 21">
            <a:extLst>
              <a:ext uri="{FF2B5EF4-FFF2-40B4-BE49-F238E27FC236}">
                <a16:creationId xmlns:a16="http://schemas.microsoft.com/office/drawing/2014/main" id="{AA74D5CC-48E9-8065-7391-88F078BBDC25}"/>
              </a:ext>
            </a:extLst>
          </p:cNvPr>
          <p:cNvGrpSpPr/>
          <p:nvPr/>
        </p:nvGrpSpPr>
        <p:grpSpPr>
          <a:xfrm>
            <a:off x="3808935" y="2356729"/>
            <a:ext cx="1982470" cy="768985"/>
            <a:chOff x="5418721" y="4353521"/>
            <a:chExt cx="1982470" cy="768985"/>
          </a:xfrm>
        </p:grpSpPr>
        <p:pic>
          <p:nvPicPr>
            <p:cNvPr id="25" name="object 22">
              <a:extLst>
                <a:ext uri="{FF2B5EF4-FFF2-40B4-BE49-F238E27FC236}">
                  <a16:creationId xmlns:a16="http://schemas.microsoft.com/office/drawing/2014/main" id="{64118FFE-F14B-7712-2DE7-FA9A1151721D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858863" y="4755883"/>
              <a:ext cx="542175" cy="364337"/>
            </a:xfrm>
            <a:prstGeom prst="rect">
              <a:avLst/>
            </a:prstGeom>
          </p:spPr>
        </p:pic>
        <p:pic>
          <p:nvPicPr>
            <p:cNvPr id="26" name="object 23">
              <a:extLst>
                <a:ext uri="{FF2B5EF4-FFF2-40B4-BE49-F238E27FC236}">
                  <a16:creationId xmlns:a16="http://schemas.microsoft.com/office/drawing/2014/main" id="{4546E54C-4E1F-205C-582A-227D8CE0C40E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858863" y="4359884"/>
              <a:ext cx="542175" cy="364324"/>
            </a:xfrm>
            <a:prstGeom prst="rect">
              <a:avLst/>
            </a:prstGeom>
          </p:spPr>
        </p:pic>
        <p:pic>
          <p:nvPicPr>
            <p:cNvPr id="27" name="object 24">
              <a:extLst>
                <a:ext uri="{FF2B5EF4-FFF2-40B4-BE49-F238E27FC236}">
                  <a16:creationId xmlns:a16="http://schemas.microsoft.com/office/drawing/2014/main" id="{8D9D9455-4850-38BF-96C7-60BDA93037A9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18721" y="4353521"/>
              <a:ext cx="1410373" cy="768705"/>
            </a:xfrm>
            <a:prstGeom prst="rect">
              <a:avLst/>
            </a:prstGeom>
          </p:spPr>
        </p:pic>
      </p:grpSp>
      <p:sp>
        <p:nvSpPr>
          <p:cNvPr id="28" name="object 71">
            <a:extLst>
              <a:ext uri="{FF2B5EF4-FFF2-40B4-BE49-F238E27FC236}">
                <a16:creationId xmlns:a16="http://schemas.microsoft.com/office/drawing/2014/main" id="{F1738E71-0850-449F-74B2-8B603AE8F6F2}"/>
              </a:ext>
            </a:extLst>
          </p:cNvPr>
          <p:cNvSpPr txBox="1"/>
          <p:nvPr/>
        </p:nvSpPr>
        <p:spPr>
          <a:xfrm>
            <a:off x="6621630" y="2883117"/>
            <a:ext cx="549275" cy="1205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00" b="1" spc="-3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データベース</a:t>
            </a:r>
            <a:endParaRPr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9" name="object 73">
            <a:extLst>
              <a:ext uri="{FF2B5EF4-FFF2-40B4-BE49-F238E27FC236}">
                <a16:creationId xmlns:a16="http://schemas.microsoft.com/office/drawing/2014/main" id="{34BD0D98-C184-8C7F-E058-1C4634F9EB56}"/>
              </a:ext>
            </a:extLst>
          </p:cNvPr>
          <p:cNvSpPr txBox="1"/>
          <p:nvPr/>
        </p:nvSpPr>
        <p:spPr>
          <a:xfrm>
            <a:off x="1889437" y="3025308"/>
            <a:ext cx="466090" cy="138430"/>
          </a:xfrm>
          <a:prstGeom prst="rect">
            <a:avLst/>
          </a:prstGeom>
          <a:solidFill>
            <a:srgbClr val="002E6E"/>
          </a:solidFill>
        </p:spPr>
        <p:txBody>
          <a:bodyPr vert="horz" wrap="none" lIns="0" tIns="0" rIns="0" bIns="0" rtlCol="0" anchor="ctr" anchorCtr="0">
            <a:noAutofit/>
          </a:bodyPr>
          <a:lstStyle/>
          <a:p>
            <a:pPr marL="46355">
              <a:lnSpc>
                <a:spcPct val="100000"/>
              </a:lnSpc>
              <a:spcBef>
                <a:spcPts val="75"/>
              </a:spcBef>
            </a:pPr>
            <a:r>
              <a:rPr sz="700" b="1" spc="-15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指定企業</a:t>
            </a:r>
            <a:endParaRPr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0" name="object 84">
            <a:extLst>
              <a:ext uri="{FF2B5EF4-FFF2-40B4-BE49-F238E27FC236}">
                <a16:creationId xmlns:a16="http://schemas.microsoft.com/office/drawing/2014/main" id="{56CF7A1E-A34A-D252-44E0-D2FC0308D76E}"/>
              </a:ext>
            </a:extLst>
          </p:cNvPr>
          <p:cNvSpPr txBox="1"/>
          <p:nvPr/>
        </p:nvSpPr>
        <p:spPr>
          <a:xfrm>
            <a:off x="4237659" y="3033045"/>
            <a:ext cx="504984" cy="138430"/>
          </a:xfrm>
          <a:prstGeom prst="rect">
            <a:avLst/>
          </a:prstGeom>
          <a:solidFill>
            <a:srgbClr val="002E6E"/>
          </a:solidFill>
        </p:spPr>
        <p:txBody>
          <a:bodyPr vert="horz" wrap="none" lIns="0" tIns="0" rIns="0" bIns="0" rtlCol="0" anchor="ctr" anchorCtr="0">
            <a:noAutofit/>
          </a:bodyPr>
          <a:lstStyle/>
          <a:p>
            <a:pPr marL="34290">
              <a:lnSpc>
                <a:spcPct val="100000"/>
              </a:lnSpc>
              <a:spcBef>
                <a:spcPts val="75"/>
              </a:spcBef>
            </a:pPr>
            <a:r>
              <a:rPr sz="700" b="1" spc="-65">
                <a:solidFill>
                  <a:srgbClr val="FFFFFF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インターネット</a:t>
            </a:r>
            <a:endParaRPr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1" name="object 85">
            <a:extLst>
              <a:ext uri="{FF2B5EF4-FFF2-40B4-BE49-F238E27FC236}">
                <a16:creationId xmlns:a16="http://schemas.microsoft.com/office/drawing/2014/main" id="{94FBB8D3-3951-DBF1-C631-0E91B1B3AB56}"/>
              </a:ext>
            </a:extLst>
          </p:cNvPr>
          <p:cNvSpPr txBox="1"/>
          <p:nvPr/>
        </p:nvSpPr>
        <p:spPr>
          <a:xfrm>
            <a:off x="1282508" y="2021583"/>
            <a:ext cx="1591945" cy="289560"/>
          </a:xfrm>
          <a:prstGeom prst="rect">
            <a:avLst/>
          </a:prstGeom>
        </p:spPr>
        <p:txBody>
          <a:bodyPr vert="horz" wrap="none" lIns="0" tIns="25400" rIns="0" bIns="0" rtlCol="0">
            <a:noAutofit/>
          </a:bodyPr>
          <a:lstStyle/>
          <a:p>
            <a:pPr marL="55244" marR="5080" indent="-43180" algn="ctr">
              <a:lnSpc>
                <a:spcPts val="1000"/>
              </a:lnSpc>
              <a:spcBef>
                <a:spcPts val="200"/>
              </a:spcBef>
            </a:pP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企業のインターネット回線情報</a:t>
            </a:r>
            <a:br>
              <a:rPr lang="en-US"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</a:b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関連する住所・緯度経度情報</a:t>
            </a:r>
            <a:endParaRPr sz="10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2" name="object 86">
            <a:extLst>
              <a:ext uri="{FF2B5EF4-FFF2-40B4-BE49-F238E27FC236}">
                <a16:creationId xmlns:a16="http://schemas.microsoft.com/office/drawing/2014/main" id="{B125C82F-D510-93BF-4CC2-C049B16F0ECF}"/>
              </a:ext>
            </a:extLst>
          </p:cNvPr>
          <p:cNvSpPr txBox="1"/>
          <p:nvPr/>
        </p:nvSpPr>
        <p:spPr>
          <a:xfrm>
            <a:off x="4081367" y="2029320"/>
            <a:ext cx="1478915" cy="289560"/>
          </a:xfrm>
          <a:prstGeom prst="rect">
            <a:avLst/>
          </a:prstGeom>
        </p:spPr>
        <p:txBody>
          <a:bodyPr vert="horz" wrap="none" lIns="0" tIns="25400" rIns="0" bIns="0" rtlCol="0">
            <a:noAutofit/>
          </a:bodyPr>
          <a:lstStyle/>
          <a:p>
            <a:pPr marL="12700" marR="5080" indent="3175" algn="ctr">
              <a:lnSpc>
                <a:spcPts val="1000"/>
              </a:lnSpc>
              <a:spcBef>
                <a:spcPts val="200"/>
              </a:spcBef>
            </a:pP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セグメントデータへの変換～</a:t>
            </a:r>
            <a:br>
              <a:rPr lang="en-US"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</a:b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データベースへの蓄積・照会</a:t>
            </a:r>
            <a:endParaRPr sz="10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3" name="object 87">
            <a:extLst>
              <a:ext uri="{FF2B5EF4-FFF2-40B4-BE49-F238E27FC236}">
                <a16:creationId xmlns:a16="http://schemas.microsoft.com/office/drawing/2014/main" id="{4C94FF51-AA3A-B416-4CEA-FB8EB433EFE5}"/>
              </a:ext>
            </a:extLst>
          </p:cNvPr>
          <p:cNvSpPr txBox="1"/>
          <p:nvPr/>
        </p:nvSpPr>
        <p:spPr>
          <a:xfrm>
            <a:off x="6229646" y="2021583"/>
            <a:ext cx="2493010" cy="289560"/>
          </a:xfrm>
          <a:prstGeom prst="rect">
            <a:avLst/>
          </a:prstGeom>
        </p:spPr>
        <p:txBody>
          <a:bodyPr vert="horz" wrap="none" lIns="0" tIns="12700" rIns="0" bIns="0" rtlCol="0">
            <a:noAutofit/>
          </a:bodyPr>
          <a:lstStyle/>
          <a:p>
            <a:pPr algn="ctr">
              <a:lnSpc>
                <a:spcPts val="1040"/>
              </a:lnSpc>
              <a:spcBef>
                <a:spcPts val="100"/>
              </a:spcBef>
            </a:pP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データベース上でユーザーアクセスと</a:t>
            </a:r>
            <a:endParaRPr sz="10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algn="ctr">
              <a:lnSpc>
                <a:spcPts val="1040"/>
              </a:lnSpc>
            </a:pPr>
            <a:r>
              <a:rPr sz="1000" b="1">
                <a:solidFill>
                  <a:srgbClr val="002E6E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セグメントデータを照会し、瞬時に判断・広告を掲載</a:t>
            </a:r>
            <a:endParaRPr sz="10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34" name="object 99">
            <a:extLst>
              <a:ext uri="{FF2B5EF4-FFF2-40B4-BE49-F238E27FC236}">
                <a16:creationId xmlns:a16="http://schemas.microsoft.com/office/drawing/2014/main" id="{EBC321DD-783E-FD92-1E31-B64811241402}"/>
              </a:ext>
            </a:extLst>
          </p:cNvPr>
          <p:cNvGrpSpPr/>
          <p:nvPr/>
        </p:nvGrpSpPr>
        <p:grpSpPr>
          <a:xfrm>
            <a:off x="3357265" y="2665190"/>
            <a:ext cx="309880" cy="158750"/>
            <a:chOff x="5262695" y="4663480"/>
            <a:chExt cx="309880" cy="158750"/>
          </a:xfrm>
        </p:grpSpPr>
        <p:sp>
          <p:nvSpPr>
            <p:cNvPr id="35" name="object 100">
              <a:extLst>
                <a:ext uri="{FF2B5EF4-FFF2-40B4-BE49-F238E27FC236}">
                  <a16:creationId xmlns:a16="http://schemas.microsoft.com/office/drawing/2014/main" id="{C78F6298-7092-22E4-30B9-C579E2EDBBDA}"/>
                </a:ext>
              </a:extLst>
            </p:cNvPr>
            <p:cNvSpPr/>
            <p:nvPr/>
          </p:nvSpPr>
          <p:spPr>
            <a:xfrm>
              <a:off x="5262695" y="4742628"/>
              <a:ext cx="196215" cy="0"/>
            </a:xfrm>
            <a:custGeom>
              <a:avLst/>
              <a:gdLst/>
              <a:ahLst/>
              <a:cxnLst/>
              <a:rect l="l" t="t" r="r" b="b"/>
              <a:pathLst>
                <a:path w="196214">
                  <a:moveTo>
                    <a:pt x="0" y="0"/>
                  </a:moveTo>
                  <a:lnTo>
                    <a:pt x="195795" y="0"/>
                  </a:lnTo>
                </a:path>
              </a:pathLst>
            </a:custGeom>
            <a:ln w="63500">
              <a:solidFill>
                <a:srgbClr val="002E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01">
              <a:extLst>
                <a:ext uri="{FF2B5EF4-FFF2-40B4-BE49-F238E27FC236}">
                  <a16:creationId xmlns:a16="http://schemas.microsoft.com/office/drawing/2014/main" id="{367A7894-A06E-BC29-33AC-E8361AE88A6F}"/>
                </a:ext>
              </a:extLst>
            </p:cNvPr>
            <p:cNvSpPr/>
            <p:nvPr/>
          </p:nvSpPr>
          <p:spPr>
            <a:xfrm>
              <a:off x="5435325" y="4663480"/>
              <a:ext cx="137160" cy="158750"/>
            </a:xfrm>
            <a:custGeom>
              <a:avLst/>
              <a:gdLst/>
              <a:ahLst/>
              <a:cxnLst/>
              <a:rect l="l" t="t" r="r" b="b"/>
              <a:pathLst>
                <a:path w="137160" h="158750">
                  <a:moveTo>
                    <a:pt x="0" y="0"/>
                  </a:moveTo>
                  <a:lnTo>
                    <a:pt x="0" y="158305"/>
                  </a:lnTo>
                  <a:lnTo>
                    <a:pt x="137071" y="79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E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102">
            <a:extLst>
              <a:ext uri="{FF2B5EF4-FFF2-40B4-BE49-F238E27FC236}">
                <a16:creationId xmlns:a16="http://schemas.microsoft.com/office/drawing/2014/main" id="{4A5CDF1A-04E6-2256-6E73-A20F631E6BC5}"/>
              </a:ext>
            </a:extLst>
          </p:cNvPr>
          <p:cNvGrpSpPr/>
          <p:nvPr/>
        </p:nvGrpSpPr>
        <p:grpSpPr>
          <a:xfrm>
            <a:off x="5918797" y="2648041"/>
            <a:ext cx="309880" cy="158750"/>
            <a:chOff x="7419214" y="4663480"/>
            <a:chExt cx="309880" cy="158750"/>
          </a:xfrm>
        </p:grpSpPr>
        <p:sp>
          <p:nvSpPr>
            <p:cNvPr id="38" name="object 103">
              <a:extLst>
                <a:ext uri="{FF2B5EF4-FFF2-40B4-BE49-F238E27FC236}">
                  <a16:creationId xmlns:a16="http://schemas.microsoft.com/office/drawing/2014/main" id="{E5E72497-D975-B051-A913-5B6132153C68}"/>
                </a:ext>
              </a:extLst>
            </p:cNvPr>
            <p:cNvSpPr/>
            <p:nvPr/>
          </p:nvSpPr>
          <p:spPr>
            <a:xfrm>
              <a:off x="7419214" y="4742628"/>
              <a:ext cx="196215" cy="0"/>
            </a:xfrm>
            <a:custGeom>
              <a:avLst/>
              <a:gdLst/>
              <a:ahLst/>
              <a:cxnLst/>
              <a:rect l="l" t="t" r="r" b="b"/>
              <a:pathLst>
                <a:path w="196215">
                  <a:moveTo>
                    <a:pt x="0" y="0"/>
                  </a:moveTo>
                  <a:lnTo>
                    <a:pt x="195795" y="0"/>
                  </a:lnTo>
                </a:path>
              </a:pathLst>
            </a:custGeom>
            <a:ln w="63500">
              <a:solidFill>
                <a:srgbClr val="002E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104">
              <a:extLst>
                <a:ext uri="{FF2B5EF4-FFF2-40B4-BE49-F238E27FC236}">
                  <a16:creationId xmlns:a16="http://schemas.microsoft.com/office/drawing/2014/main" id="{31030D1E-D8FC-4022-182E-AC05F34F0AE5}"/>
                </a:ext>
              </a:extLst>
            </p:cNvPr>
            <p:cNvSpPr/>
            <p:nvPr/>
          </p:nvSpPr>
          <p:spPr>
            <a:xfrm>
              <a:off x="7591844" y="4663480"/>
              <a:ext cx="137160" cy="158750"/>
            </a:xfrm>
            <a:custGeom>
              <a:avLst/>
              <a:gdLst/>
              <a:ahLst/>
              <a:cxnLst/>
              <a:rect l="l" t="t" r="r" b="b"/>
              <a:pathLst>
                <a:path w="137159" h="158750">
                  <a:moveTo>
                    <a:pt x="0" y="0"/>
                  </a:moveTo>
                  <a:lnTo>
                    <a:pt x="0" y="158305"/>
                  </a:lnTo>
                  <a:lnTo>
                    <a:pt x="137071" y="7915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E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105">
            <a:extLst>
              <a:ext uri="{FF2B5EF4-FFF2-40B4-BE49-F238E27FC236}">
                <a16:creationId xmlns:a16="http://schemas.microsoft.com/office/drawing/2014/main" id="{D0AAEDC2-41C4-F381-41BC-7C65EF135C52}"/>
              </a:ext>
            </a:extLst>
          </p:cNvPr>
          <p:cNvGrpSpPr/>
          <p:nvPr/>
        </p:nvGrpSpPr>
        <p:grpSpPr>
          <a:xfrm>
            <a:off x="7213211" y="2627201"/>
            <a:ext cx="633730" cy="190500"/>
            <a:chOff x="8492088" y="4732795"/>
            <a:chExt cx="633730" cy="190500"/>
          </a:xfrm>
        </p:grpSpPr>
        <p:sp>
          <p:nvSpPr>
            <p:cNvPr id="41" name="object 106">
              <a:extLst>
                <a:ext uri="{FF2B5EF4-FFF2-40B4-BE49-F238E27FC236}">
                  <a16:creationId xmlns:a16="http://schemas.microsoft.com/office/drawing/2014/main" id="{E79A6199-1F06-A062-E358-584A8E68D15E}"/>
                </a:ext>
              </a:extLst>
            </p:cNvPr>
            <p:cNvSpPr/>
            <p:nvPr/>
          </p:nvSpPr>
          <p:spPr>
            <a:xfrm>
              <a:off x="8492089" y="4770784"/>
              <a:ext cx="579120" cy="0"/>
            </a:xfrm>
            <a:custGeom>
              <a:avLst/>
              <a:gdLst/>
              <a:ahLst/>
              <a:cxnLst/>
              <a:rect l="l" t="t" r="r" b="b"/>
              <a:pathLst>
                <a:path w="579120">
                  <a:moveTo>
                    <a:pt x="0" y="0"/>
                  </a:moveTo>
                  <a:lnTo>
                    <a:pt x="578815" y="0"/>
                  </a:lnTo>
                </a:path>
              </a:pathLst>
            </a:custGeom>
            <a:ln w="25400">
              <a:solidFill>
                <a:srgbClr val="002E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107">
              <a:extLst>
                <a:ext uri="{FF2B5EF4-FFF2-40B4-BE49-F238E27FC236}">
                  <a16:creationId xmlns:a16="http://schemas.microsoft.com/office/drawing/2014/main" id="{D523D678-326E-E460-18A8-9718A0BD1F2A}"/>
                </a:ext>
              </a:extLst>
            </p:cNvPr>
            <p:cNvSpPr/>
            <p:nvPr/>
          </p:nvSpPr>
          <p:spPr>
            <a:xfrm>
              <a:off x="9059783" y="4732795"/>
              <a:ext cx="66040" cy="76200"/>
            </a:xfrm>
            <a:custGeom>
              <a:avLst/>
              <a:gdLst/>
              <a:ahLst/>
              <a:cxnLst/>
              <a:rect l="l" t="t" r="r" b="b"/>
              <a:pathLst>
                <a:path w="66040" h="76200">
                  <a:moveTo>
                    <a:pt x="0" y="0"/>
                  </a:moveTo>
                  <a:lnTo>
                    <a:pt x="0" y="75984"/>
                  </a:lnTo>
                  <a:lnTo>
                    <a:pt x="65798" y="379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2E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108">
              <a:extLst>
                <a:ext uri="{FF2B5EF4-FFF2-40B4-BE49-F238E27FC236}">
                  <a16:creationId xmlns:a16="http://schemas.microsoft.com/office/drawing/2014/main" id="{C5B02A3F-B5A9-30F5-4F10-FC105D76C435}"/>
                </a:ext>
              </a:extLst>
            </p:cNvPr>
            <p:cNvSpPr/>
            <p:nvPr/>
          </p:nvSpPr>
          <p:spPr>
            <a:xfrm>
              <a:off x="8546765" y="4884812"/>
              <a:ext cx="579120" cy="0"/>
            </a:xfrm>
            <a:custGeom>
              <a:avLst/>
              <a:gdLst/>
              <a:ahLst/>
              <a:cxnLst/>
              <a:rect l="l" t="t" r="r" b="b"/>
              <a:pathLst>
                <a:path w="579120">
                  <a:moveTo>
                    <a:pt x="578815" y="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002E6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109">
              <a:extLst>
                <a:ext uri="{FF2B5EF4-FFF2-40B4-BE49-F238E27FC236}">
                  <a16:creationId xmlns:a16="http://schemas.microsoft.com/office/drawing/2014/main" id="{48EDF0E6-39CB-9EC3-9573-8C3EF542CA9E}"/>
                </a:ext>
              </a:extLst>
            </p:cNvPr>
            <p:cNvSpPr/>
            <p:nvPr/>
          </p:nvSpPr>
          <p:spPr>
            <a:xfrm>
              <a:off x="8492088" y="4846816"/>
              <a:ext cx="66040" cy="76200"/>
            </a:xfrm>
            <a:custGeom>
              <a:avLst/>
              <a:gdLst/>
              <a:ahLst/>
              <a:cxnLst/>
              <a:rect l="l" t="t" r="r" b="b"/>
              <a:pathLst>
                <a:path w="66040" h="76200">
                  <a:moveTo>
                    <a:pt x="65798" y="0"/>
                  </a:moveTo>
                  <a:lnTo>
                    <a:pt x="0" y="37998"/>
                  </a:lnTo>
                  <a:lnTo>
                    <a:pt x="65798" y="75984"/>
                  </a:lnTo>
                  <a:lnTo>
                    <a:pt x="65798" y="0"/>
                  </a:lnTo>
                  <a:close/>
                </a:path>
              </a:pathLst>
            </a:custGeom>
            <a:solidFill>
              <a:srgbClr val="002E6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6" name="図 45">
            <a:extLst>
              <a:ext uri="{FF2B5EF4-FFF2-40B4-BE49-F238E27FC236}">
                <a16:creationId xmlns:a16="http://schemas.microsoft.com/office/drawing/2014/main" id="{6B7B58D5-DA7F-A730-27F4-76F6D6CEB98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134" y="2538896"/>
            <a:ext cx="304800" cy="29210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169F5C15-87E4-7358-02AA-7C75A135B5C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70" y="2353790"/>
            <a:ext cx="558800" cy="762000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EA78B46-95D9-2B21-128E-01DFD8E9F04E}"/>
              </a:ext>
            </a:extLst>
          </p:cNvPr>
          <p:cNvSpPr txBox="1"/>
          <p:nvPr/>
        </p:nvSpPr>
        <p:spPr>
          <a:xfrm>
            <a:off x="450849" y="6477800"/>
            <a:ext cx="919576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+mn-ea"/>
                <a:ea typeface="+mn-ea"/>
              </a:rPr>
              <a:t>※</a:t>
            </a:r>
            <a:r>
              <a:rPr kumimoji="1" lang="ja-JP" altLang="en-US" sz="800" b="1" dirty="0">
                <a:latin typeface="+mn-ea"/>
                <a:ea typeface="+mn-ea"/>
              </a:rPr>
              <a:t>企業名指定：</a:t>
            </a:r>
            <a:r>
              <a:rPr kumimoji="1" lang="en-US" altLang="ja-JP" sz="800" b="1" dirty="0">
                <a:latin typeface="+mn-ea"/>
                <a:ea typeface="+mn-ea"/>
              </a:rPr>
              <a:t>500,000</a:t>
            </a:r>
            <a:r>
              <a:rPr kumimoji="1" lang="ja-JP" altLang="en-US" sz="800" b="1" dirty="0">
                <a:latin typeface="+mn-ea"/>
                <a:ea typeface="+mn-ea"/>
              </a:rPr>
              <a:t>円以上かつ企業数を</a:t>
            </a:r>
            <a:r>
              <a:rPr kumimoji="1" lang="en-US" altLang="ja-JP" sz="800" b="1" dirty="0">
                <a:latin typeface="+mn-ea"/>
                <a:ea typeface="+mn-ea"/>
              </a:rPr>
              <a:t>300</a:t>
            </a:r>
            <a:r>
              <a:rPr kumimoji="1" lang="ja-JP" altLang="en-US" sz="800" b="1" dirty="0">
                <a:latin typeface="+mn-ea"/>
                <a:ea typeface="+mn-ea"/>
              </a:rPr>
              <a:t>社以上指定して配信をした場合、企業ごとのレポートを提出可能。詳細はお問合せください。</a:t>
            </a:r>
            <a:endParaRPr kumimoji="1" lang="en-US" altLang="ja-JP" sz="800" b="1" dirty="0">
              <a:latin typeface="+mn-ea"/>
              <a:ea typeface="+mn-ea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F4799119-F040-9F67-B457-682CC6ED023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073251" y="3991013"/>
            <a:ext cx="1481350" cy="1317966"/>
          </a:xfrm>
          <a:prstGeom prst="rect">
            <a:avLst/>
          </a:prstGeom>
        </p:spPr>
      </p:pic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F5E2F358-8DA8-7F2E-3E50-430F3E0012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974157"/>
              </p:ext>
            </p:extLst>
          </p:nvPr>
        </p:nvGraphicFramePr>
        <p:xfrm>
          <a:off x="450849" y="5742426"/>
          <a:ext cx="9069530" cy="730576"/>
        </p:xfrm>
        <a:graphic>
          <a:graphicData uri="http://schemas.openxmlformats.org/drawingml/2006/table">
            <a:tbl>
              <a:tblPr firstRow="1" bandRow="1"/>
              <a:tblGrid>
                <a:gridCol w="1632675">
                  <a:extLst>
                    <a:ext uri="{9D8B030D-6E8A-4147-A177-3AD203B41FA5}">
                      <a16:colId xmlns:a16="http://schemas.microsoft.com/office/drawing/2014/main" val="1932571604"/>
                    </a:ext>
                  </a:extLst>
                </a:gridCol>
                <a:gridCol w="1112156">
                  <a:extLst>
                    <a:ext uri="{9D8B030D-6E8A-4147-A177-3AD203B41FA5}">
                      <a16:colId xmlns:a16="http://schemas.microsoft.com/office/drawing/2014/main" val="4060828644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965812569"/>
                    </a:ext>
                  </a:extLst>
                </a:gridCol>
                <a:gridCol w="1737514">
                  <a:extLst>
                    <a:ext uri="{9D8B030D-6E8A-4147-A177-3AD203B41FA5}">
                      <a16:colId xmlns:a16="http://schemas.microsoft.com/office/drawing/2014/main" val="2886085671"/>
                    </a:ext>
                  </a:extLst>
                </a:gridCol>
                <a:gridCol w="1737515">
                  <a:extLst>
                    <a:ext uri="{9D8B030D-6E8A-4147-A177-3AD203B41FA5}">
                      <a16:colId xmlns:a16="http://schemas.microsoft.com/office/drawing/2014/main" val="4170772348"/>
                    </a:ext>
                  </a:extLst>
                </a:gridCol>
                <a:gridCol w="1737515">
                  <a:extLst>
                    <a:ext uri="{9D8B030D-6E8A-4147-A177-3AD203B41FA5}">
                      <a16:colId xmlns:a16="http://schemas.microsoft.com/office/drawing/2014/main" val="4245144204"/>
                    </a:ext>
                  </a:extLst>
                </a:gridCol>
              </a:tblGrid>
              <a:tr h="21600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メニュー名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ja-JP" altLang="en-US" sz="900" b="1" i="0" spc="0" dirty="0">
                          <a:solidFill>
                            <a:schemeClr val="bg1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企業数</a:t>
                      </a:r>
                      <a:endParaRPr sz="900" b="1" i="0" spc="0" dirty="0">
                        <a:solidFill>
                          <a:schemeClr val="bg1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推奨</a:t>
                      </a:r>
                      <a:r>
                        <a:rPr sz="900" b="1" i="0" spc="0" dirty="0" err="1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>
                      <a:solidFill>
                        <a:srgbClr val="F6F6F9"/>
                      </a:solidFill>
                      <a:prstDash val="soli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3E7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525682"/>
                  </a:ext>
                </a:extLst>
              </a:tr>
              <a:tr h="514576">
                <a:tc>
                  <a:txBody>
                    <a:bodyPr/>
                    <a:lstStyle/>
                    <a:p>
                      <a:pPr marL="29209" algn="ctr">
                        <a:lnSpc>
                          <a:spcPct val="100000"/>
                        </a:lnSpc>
                      </a:pP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企業</a:t>
                      </a:r>
                      <a:r>
                        <a:rPr lang="ja-JP" altLang="en-US" sz="900" b="1" i="0" spc="-1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名</a:t>
                      </a: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指定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1905" marB="0" anchor="ctr">
                    <a:lnL>
                      <a:noFill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CA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900" b="1" i="0" spc="-10" dirty="0" err="1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60"/>
                        </a:spcBef>
                      </a:pP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(クリック単価変動)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635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200円～300</a:t>
                      </a:r>
                      <a:r>
                        <a:rPr sz="900" b="1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900" b="1" i="0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20</a:t>
                      </a:r>
                      <a:r>
                        <a:rPr lang="ja-JP" altLang="en-US" sz="900" b="1" i="0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～上限</a:t>
                      </a:r>
                      <a:r>
                        <a:rPr lang="en-US" altLang="ja-JP" sz="900" b="1" i="0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100</a:t>
                      </a:r>
                      <a:r>
                        <a:rPr lang="ja-JP" altLang="en-US" sz="900" b="1" i="0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社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3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00,000</a:t>
                      </a:r>
                      <a:r>
                        <a:rPr sz="900" b="1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sz="900" b="1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508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ja-JP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300,000</a:t>
                      </a:r>
                      <a:r>
                        <a:rPr lang="ja-JP" altLang="en-US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円～</a:t>
                      </a:r>
                      <a:r>
                        <a:rPr lang="en-US" altLang="ja-JP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50</a:t>
                      </a:r>
                      <a:r>
                        <a:rPr lang="en-US" altLang="ja-JP" sz="900" b="0" i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0,000</a:t>
                      </a:r>
                      <a:r>
                        <a:rPr lang="ja-JP" altLang="en-US" sz="900" b="0" i="0" spc="-5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ja-JP" altLang="en-US" sz="900" b="0" i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508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10946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76138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>
            <a:extLst>
              <a:ext uri="{FF2B5EF4-FFF2-40B4-BE49-F238E27FC236}">
                <a16:creationId xmlns:a16="http://schemas.microsoft.com/office/drawing/2014/main" id="{DB779DB2-4E83-46E6-AA45-52A25F946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1163" y="277813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grpSp>
        <p:nvGrpSpPr>
          <p:cNvPr id="33" name="グループ化 32">
            <a:extLst>
              <a:ext uri="{FF2B5EF4-FFF2-40B4-BE49-F238E27FC236}">
                <a16:creationId xmlns:a16="http://schemas.microsoft.com/office/drawing/2014/main" id="{01E695DB-548F-47B6-9162-704FE2C457C0}"/>
              </a:ext>
            </a:extLst>
          </p:cNvPr>
          <p:cNvGrpSpPr/>
          <p:nvPr/>
        </p:nvGrpSpPr>
        <p:grpSpPr>
          <a:xfrm>
            <a:off x="1276509" y="1722324"/>
            <a:ext cx="7668542" cy="1050542"/>
            <a:chOff x="1276509" y="1722324"/>
            <a:chExt cx="7668542" cy="1050542"/>
          </a:xfrm>
        </p:grpSpPr>
        <p:sp>
          <p:nvSpPr>
            <p:cNvPr id="35" name="object 3">
              <a:extLst>
                <a:ext uri="{FF2B5EF4-FFF2-40B4-BE49-F238E27FC236}">
                  <a16:creationId xmlns:a16="http://schemas.microsoft.com/office/drawing/2014/main" id="{783A8055-6B4E-C13E-13BE-A3EBDED5C70F}"/>
                </a:ext>
              </a:extLst>
            </p:cNvPr>
            <p:cNvSpPr/>
            <p:nvPr/>
          </p:nvSpPr>
          <p:spPr>
            <a:xfrm>
              <a:off x="4498497" y="1722326"/>
              <a:ext cx="1530350" cy="504190"/>
            </a:xfrm>
            <a:custGeom>
              <a:avLst/>
              <a:gdLst/>
              <a:ahLst/>
              <a:cxnLst/>
              <a:rect l="l" t="t" r="r" b="b"/>
              <a:pathLst>
                <a:path w="1530350" h="504189">
                  <a:moveTo>
                    <a:pt x="1368005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1368005" y="503999"/>
                  </a:lnTo>
                  <a:lnTo>
                    <a:pt x="1530007" y="25199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36" name="object 4">
              <a:extLst>
                <a:ext uri="{FF2B5EF4-FFF2-40B4-BE49-F238E27FC236}">
                  <a16:creationId xmlns:a16="http://schemas.microsoft.com/office/drawing/2014/main" id="{2FD1ED0A-D601-132B-7026-9CF5C480E8AA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509" y="1722324"/>
              <a:ext cx="863993" cy="503999"/>
            </a:xfrm>
            <a:prstGeom prst="rect">
              <a:avLst/>
            </a:prstGeom>
          </p:spPr>
        </p:pic>
        <p:sp>
          <p:nvSpPr>
            <p:cNvPr id="37" name="object 8">
              <a:extLst>
                <a:ext uri="{FF2B5EF4-FFF2-40B4-BE49-F238E27FC236}">
                  <a16:creationId xmlns:a16="http://schemas.microsoft.com/office/drawing/2014/main" id="{6F1633EB-AE6B-2A2B-59C7-4F2BC3A768F9}"/>
                </a:ext>
              </a:extLst>
            </p:cNvPr>
            <p:cNvSpPr txBox="1"/>
            <p:nvPr/>
          </p:nvSpPr>
          <p:spPr>
            <a:xfrm>
              <a:off x="1564535" y="1871085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貴社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8" name="object 9">
              <a:extLst>
                <a:ext uri="{FF2B5EF4-FFF2-40B4-BE49-F238E27FC236}">
                  <a16:creationId xmlns:a16="http://schemas.microsoft.com/office/drawing/2014/main" id="{A9DC2B55-09DB-0FD3-7DDC-F54532F41413}"/>
                </a:ext>
              </a:extLst>
            </p:cNvPr>
            <p:cNvSpPr/>
            <p:nvPr/>
          </p:nvSpPr>
          <p:spPr>
            <a:xfrm>
              <a:off x="2014501" y="172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39" name="object 10">
              <a:extLst>
                <a:ext uri="{FF2B5EF4-FFF2-40B4-BE49-F238E27FC236}">
                  <a16:creationId xmlns:a16="http://schemas.microsoft.com/office/drawing/2014/main" id="{6A88E33C-E609-E5EA-9014-844179FD42B2}"/>
                </a:ext>
              </a:extLst>
            </p:cNvPr>
            <p:cNvSpPr txBox="1"/>
            <p:nvPr/>
          </p:nvSpPr>
          <p:spPr>
            <a:xfrm>
              <a:off x="2288198" y="1895953"/>
              <a:ext cx="62039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配信申込み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0" name="object 11">
              <a:extLst>
                <a:ext uri="{FF2B5EF4-FFF2-40B4-BE49-F238E27FC236}">
                  <a16:creationId xmlns:a16="http://schemas.microsoft.com/office/drawing/2014/main" id="{97E841E7-DD6B-09B0-4DCB-8407EEFBE241}"/>
                </a:ext>
              </a:extLst>
            </p:cNvPr>
            <p:cNvSpPr txBox="1"/>
            <p:nvPr/>
          </p:nvSpPr>
          <p:spPr>
            <a:xfrm>
              <a:off x="5115066" y="1895953"/>
              <a:ext cx="2540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41" name="object 12">
              <a:extLst>
                <a:ext uri="{FF2B5EF4-FFF2-40B4-BE49-F238E27FC236}">
                  <a16:creationId xmlns:a16="http://schemas.microsoft.com/office/drawing/2014/main" id="{3471FA50-DBFE-D209-F3CA-D6AD03E122A4}"/>
                </a:ext>
              </a:extLst>
            </p:cNvPr>
            <p:cNvGrpSpPr/>
            <p:nvPr/>
          </p:nvGrpSpPr>
          <p:grpSpPr>
            <a:xfrm>
              <a:off x="2242148" y="2255976"/>
              <a:ext cx="876935" cy="516890"/>
              <a:chOff x="2511089" y="2491014"/>
              <a:chExt cx="876935" cy="516890"/>
            </a:xfrm>
          </p:grpSpPr>
          <p:pic>
            <p:nvPicPr>
              <p:cNvPr id="58" name="object 13">
                <a:extLst>
                  <a:ext uri="{FF2B5EF4-FFF2-40B4-BE49-F238E27FC236}">
                    <a16:creationId xmlns:a16="http://schemas.microsoft.com/office/drawing/2014/main" id="{6A5203D0-C870-1EE2-AF5B-B98FD7FC810F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17444" y="2497366"/>
                <a:ext cx="863993" cy="503999"/>
              </a:xfrm>
              <a:prstGeom prst="rect">
                <a:avLst/>
              </a:prstGeom>
            </p:spPr>
          </p:pic>
          <p:sp>
            <p:nvSpPr>
              <p:cNvPr id="59" name="object 14">
                <a:extLst>
                  <a:ext uri="{FF2B5EF4-FFF2-40B4-BE49-F238E27FC236}">
                    <a16:creationId xmlns:a16="http://schemas.microsoft.com/office/drawing/2014/main" id="{143D3B71-FFEE-9533-9035-3AF71066E97C}"/>
                  </a:ext>
                </a:extLst>
              </p:cNvPr>
              <p:cNvSpPr/>
              <p:nvPr/>
            </p:nvSpPr>
            <p:spPr>
              <a:xfrm>
                <a:off x="2517439" y="2497364"/>
                <a:ext cx="864235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864235" h="504189">
                    <a:moveTo>
                      <a:pt x="702005" y="503999"/>
                    </a:moveTo>
                    <a:lnTo>
                      <a:pt x="0" y="503999"/>
                    </a:lnTo>
                    <a:lnTo>
                      <a:pt x="162001" y="251993"/>
                    </a:lnTo>
                    <a:lnTo>
                      <a:pt x="0" y="0"/>
                    </a:lnTo>
                    <a:lnTo>
                      <a:pt x="702005" y="0"/>
                    </a:lnTo>
                    <a:lnTo>
                      <a:pt x="864006" y="251993"/>
                    </a:lnTo>
                    <a:lnTo>
                      <a:pt x="702005" y="503999"/>
                    </a:lnTo>
                    <a:close/>
                  </a:path>
                </a:pathLst>
              </a:custGeom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42" name="object 15">
              <a:extLst>
                <a:ext uri="{FF2B5EF4-FFF2-40B4-BE49-F238E27FC236}">
                  <a16:creationId xmlns:a16="http://schemas.microsoft.com/office/drawing/2014/main" id="{2381B056-698E-8DDA-B801-1F763B914C79}"/>
                </a:ext>
              </a:extLst>
            </p:cNvPr>
            <p:cNvSpPr txBox="1"/>
            <p:nvPr/>
          </p:nvSpPr>
          <p:spPr>
            <a:xfrm>
              <a:off x="2536537" y="2411183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弊社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3" name="object 16">
              <a:extLst>
                <a:ext uri="{FF2B5EF4-FFF2-40B4-BE49-F238E27FC236}">
                  <a16:creationId xmlns:a16="http://schemas.microsoft.com/office/drawing/2014/main" id="{930F3662-AD79-FE51-2174-2B00E49D1B97}"/>
                </a:ext>
              </a:extLst>
            </p:cNvPr>
            <p:cNvSpPr/>
            <p:nvPr/>
          </p:nvSpPr>
          <p:spPr>
            <a:xfrm>
              <a:off x="2986500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4" name="object 17">
              <a:extLst>
                <a:ext uri="{FF2B5EF4-FFF2-40B4-BE49-F238E27FC236}">
                  <a16:creationId xmlns:a16="http://schemas.microsoft.com/office/drawing/2014/main" id="{392E6E8A-9598-DB66-6887-5C466144646E}"/>
                </a:ext>
              </a:extLst>
            </p:cNvPr>
            <p:cNvSpPr txBox="1"/>
            <p:nvPr/>
          </p:nvSpPr>
          <p:spPr>
            <a:xfrm>
              <a:off x="3319645" y="2435950"/>
              <a:ext cx="50545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申込受領</a:t>
              </a:r>
              <a:endParaRPr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5" name="object 18">
              <a:extLst>
                <a:ext uri="{FF2B5EF4-FFF2-40B4-BE49-F238E27FC236}">
                  <a16:creationId xmlns:a16="http://schemas.microsoft.com/office/drawing/2014/main" id="{7FF9B189-A6D8-CBB9-CE1D-B580C107DFC0}"/>
                </a:ext>
              </a:extLst>
            </p:cNvPr>
            <p:cNvSpPr/>
            <p:nvPr/>
          </p:nvSpPr>
          <p:spPr>
            <a:xfrm>
              <a:off x="3958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6" name="object 19">
              <a:extLst>
                <a:ext uri="{FF2B5EF4-FFF2-40B4-BE49-F238E27FC236}">
                  <a16:creationId xmlns:a16="http://schemas.microsoft.com/office/drawing/2014/main" id="{95C9FEC0-5E9D-AA56-E4D5-93B1D848ADB5}"/>
                </a:ext>
              </a:extLst>
            </p:cNvPr>
            <p:cNvSpPr txBox="1"/>
            <p:nvPr/>
          </p:nvSpPr>
          <p:spPr>
            <a:xfrm>
              <a:off x="4097717" y="2375225"/>
              <a:ext cx="814091" cy="30264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アカウント開設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タグ発行</a:t>
              </a:r>
              <a:endPara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47" name="object 20">
              <a:extLst>
                <a:ext uri="{FF2B5EF4-FFF2-40B4-BE49-F238E27FC236}">
                  <a16:creationId xmlns:a16="http://schemas.microsoft.com/office/drawing/2014/main" id="{B884DB77-BC76-29ED-3F0B-8D89414CB9A5}"/>
                </a:ext>
              </a:extLst>
            </p:cNvPr>
            <p:cNvGrpSpPr/>
            <p:nvPr/>
          </p:nvGrpSpPr>
          <p:grpSpPr>
            <a:xfrm>
              <a:off x="5902500" y="1722326"/>
              <a:ext cx="1098550" cy="1044575"/>
              <a:chOff x="6171441" y="1957364"/>
              <a:chExt cx="1098550" cy="1044575"/>
            </a:xfrm>
          </p:grpSpPr>
          <p:sp>
            <p:nvSpPr>
              <p:cNvPr id="56" name="object 21">
                <a:extLst>
                  <a:ext uri="{FF2B5EF4-FFF2-40B4-BE49-F238E27FC236}">
                    <a16:creationId xmlns:a16="http://schemas.microsoft.com/office/drawing/2014/main" id="{5E32C43C-B4A6-FCD4-AEC9-D2FF4073CCD1}"/>
                  </a:ext>
                </a:extLst>
              </p:cNvPr>
              <p:cNvSpPr/>
              <p:nvPr/>
            </p:nvSpPr>
            <p:spPr>
              <a:xfrm>
                <a:off x="6171441" y="249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DCDDDE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7" name="object 22">
                <a:extLst>
                  <a:ext uri="{FF2B5EF4-FFF2-40B4-BE49-F238E27FC236}">
                    <a16:creationId xmlns:a16="http://schemas.microsoft.com/office/drawing/2014/main" id="{49F95A9D-F21E-42DB-CE5D-86179DCBBD75}"/>
                  </a:ext>
                </a:extLst>
              </p:cNvPr>
              <p:cNvSpPr/>
              <p:nvPr/>
            </p:nvSpPr>
            <p:spPr>
              <a:xfrm>
                <a:off x="6171441" y="195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BEDCE3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48" name="object 23">
              <a:extLst>
                <a:ext uri="{FF2B5EF4-FFF2-40B4-BE49-F238E27FC236}">
                  <a16:creationId xmlns:a16="http://schemas.microsoft.com/office/drawing/2014/main" id="{28B8C618-F48D-C3C2-94E1-AFBC9367E6E7}"/>
                </a:ext>
              </a:extLst>
            </p:cNvPr>
            <p:cNvSpPr txBox="1"/>
            <p:nvPr/>
          </p:nvSpPr>
          <p:spPr>
            <a:xfrm>
              <a:off x="6244973" y="1895953"/>
              <a:ext cx="47370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9" name="object 24">
              <a:extLst>
                <a:ext uri="{FF2B5EF4-FFF2-40B4-BE49-F238E27FC236}">
                  <a16:creationId xmlns:a16="http://schemas.microsoft.com/office/drawing/2014/main" id="{C2065815-3177-8920-2FDE-CAFB65E3311A}"/>
                </a:ext>
              </a:extLst>
            </p:cNvPr>
            <p:cNvSpPr txBox="1"/>
            <p:nvPr/>
          </p:nvSpPr>
          <p:spPr>
            <a:xfrm>
              <a:off x="6244173" y="2346180"/>
              <a:ext cx="482600" cy="3048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46355" marR="5080" indent="-34290">
                <a:lnSpc>
                  <a:spcPct val="1111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入稿不備</a:t>
              </a:r>
              <a:r>
                <a:rPr sz="900" b="1" spc="-1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チェック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0" name="object 25">
              <a:extLst>
                <a:ext uri="{FF2B5EF4-FFF2-40B4-BE49-F238E27FC236}">
                  <a16:creationId xmlns:a16="http://schemas.microsoft.com/office/drawing/2014/main" id="{E8A3DAF6-2EA4-7A07-174F-607AAD27B32B}"/>
                </a:ext>
              </a:extLst>
            </p:cNvPr>
            <p:cNvSpPr/>
            <p:nvPr/>
          </p:nvSpPr>
          <p:spPr>
            <a:xfrm>
              <a:off x="6874502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1" name="object 26">
              <a:extLst>
                <a:ext uri="{FF2B5EF4-FFF2-40B4-BE49-F238E27FC236}">
                  <a16:creationId xmlns:a16="http://schemas.microsoft.com/office/drawing/2014/main" id="{1A2E933A-5287-AB41-7F94-77BC5ADD4DEF}"/>
                </a:ext>
              </a:extLst>
            </p:cNvPr>
            <p:cNvSpPr txBox="1"/>
            <p:nvPr/>
          </p:nvSpPr>
          <p:spPr>
            <a:xfrm>
              <a:off x="7085785" y="2435950"/>
              <a:ext cx="70231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タグ設置確認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2" name="object 27">
              <a:extLst>
                <a:ext uri="{FF2B5EF4-FFF2-40B4-BE49-F238E27FC236}">
                  <a16:creationId xmlns:a16="http://schemas.microsoft.com/office/drawing/2014/main" id="{22405FE8-882B-4672-E4EA-553A09FA9A2D}"/>
                </a:ext>
              </a:extLst>
            </p:cNvPr>
            <p:cNvSpPr/>
            <p:nvPr/>
          </p:nvSpPr>
          <p:spPr>
            <a:xfrm>
              <a:off x="7846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3" name="object 28">
              <a:extLst>
                <a:ext uri="{FF2B5EF4-FFF2-40B4-BE49-F238E27FC236}">
                  <a16:creationId xmlns:a16="http://schemas.microsoft.com/office/drawing/2014/main" id="{1820690F-ABE2-8D6A-1224-4BA2D1AEDB6A}"/>
                </a:ext>
              </a:extLst>
            </p:cNvPr>
            <p:cNvSpPr txBox="1"/>
            <p:nvPr/>
          </p:nvSpPr>
          <p:spPr>
            <a:xfrm>
              <a:off x="8171325" y="2435950"/>
              <a:ext cx="4826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配信開始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4" name="object 57">
              <a:extLst>
                <a:ext uri="{FF2B5EF4-FFF2-40B4-BE49-F238E27FC236}">
                  <a16:creationId xmlns:a16="http://schemas.microsoft.com/office/drawing/2014/main" id="{3D8DCA79-B07D-C2F0-B8B3-86851247385A}"/>
                </a:ext>
              </a:extLst>
            </p:cNvPr>
            <p:cNvSpPr/>
            <p:nvPr/>
          </p:nvSpPr>
          <p:spPr>
            <a:xfrm>
              <a:off x="3147613" y="1974325"/>
              <a:ext cx="1440000" cy="0"/>
            </a:xfrm>
            <a:custGeom>
              <a:avLst/>
              <a:gdLst/>
              <a:ahLst/>
              <a:cxnLst/>
              <a:rect l="l" t="t" r="r" b="b"/>
              <a:pathLst>
                <a:path w="1400175">
                  <a:moveTo>
                    <a:pt x="0" y="0"/>
                  </a:moveTo>
                  <a:lnTo>
                    <a:pt x="1399654" y="0"/>
                  </a:lnTo>
                </a:path>
              </a:pathLst>
            </a:custGeom>
            <a:ln w="25400">
              <a:solidFill>
                <a:srgbClr val="BEDCE3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5" name="object 60">
              <a:extLst>
                <a:ext uri="{FF2B5EF4-FFF2-40B4-BE49-F238E27FC236}">
                  <a16:creationId xmlns:a16="http://schemas.microsoft.com/office/drawing/2014/main" id="{06AC088A-8E8A-DA4A-DF99-2DC65C675C60}"/>
                </a:ext>
              </a:extLst>
            </p:cNvPr>
            <p:cNvSpPr/>
            <p:nvPr/>
          </p:nvSpPr>
          <p:spPr>
            <a:xfrm>
              <a:off x="5087173" y="2514325"/>
              <a:ext cx="900000" cy="0"/>
            </a:xfrm>
            <a:custGeom>
              <a:avLst/>
              <a:gdLst/>
              <a:ahLst/>
              <a:cxnLst/>
              <a:rect l="l" t="t" r="r" b="b"/>
              <a:pathLst>
                <a:path w="858520">
                  <a:moveTo>
                    <a:pt x="0" y="0"/>
                  </a:moveTo>
                  <a:lnTo>
                    <a:pt x="857999" y="0"/>
                  </a:lnTo>
                </a:path>
              </a:pathLst>
            </a:custGeom>
            <a:ln w="25400">
              <a:solidFill>
                <a:srgbClr val="D1D3D4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60" name="グループ化 59">
            <a:extLst>
              <a:ext uri="{FF2B5EF4-FFF2-40B4-BE49-F238E27FC236}">
                <a16:creationId xmlns:a16="http://schemas.microsoft.com/office/drawing/2014/main" id="{B26CF307-1A99-5B6C-2415-C30E21739379}"/>
              </a:ext>
            </a:extLst>
          </p:cNvPr>
          <p:cNvGrpSpPr/>
          <p:nvPr/>
        </p:nvGrpSpPr>
        <p:grpSpPr>
          <a:xfrm>
            <a:off x="803284" y="2967949"/>
            <a:ext cx="8132009" cy="3691839"/>
            <a:chOff x="803284" y="2967949"/>
            <a:chExt cx="8132009" cy="3691839"/>
          </a:xfrm>
        </p:grpSpPr>
        <p:sp>
          <p:nvSpPr>
            <p:cNvPr id="61" name="テキスト ボックス 60">
              <a:extLst>
                <a:ext uri="{FF2B5EF4-FFF2-40B4-BE49-F238E27FC236}">
                  <a16:creationId xmlns:a16="http://schemas.microsoft.com/office/drawing/2014/main" id="{926D9C8D-83F1-0731-A318-93D11669F100}"/>
                </a:ext>
              </a:extLst>
            </p:cNvPr>
            <p:cNvSpPr txBox="1"/>
            <p:nvPr/>
          </p:nvSpPr>
          <p:spPr>
            <a:xfrm>
              <a:off x="5897719" y="6290456"/>
              <a:ext cx="1885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商材の完売・天災や事故に起因する</a:t>
              </a:r>
            </a:p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「やむを得ない事情」のみ可能です。</a:t>
              </a:r>
            </a:p>
          </p:txBody>
        </p:sp>
        <p:grpSp>
          <p:nvGrpSpPr>
            <p:cNvPr id="62" name="グループ化 61">
              <a:extLst>
                <a:ext uri="{FF2B5EF4-FFF2-40B4-BE49-F238E27FC236}">
                  <a16:creationId xmlns:a16="http://schemas.microsoft.com/office/drawing/2014/main" id="{7831C101-AF02-81F3-13A2-E4A0A35A2DB9}"/>
                </a:ext>
              </a:extLst>
            </p:cNvPr>
            <p:cNvGrpSpPr/>
            <p:nvPr/>
          </p:nvGrpSpPr>
          <p:grpSpPr>
            <a:xfrm>
              <a:off x="803284" y="2967949"/>
              <a:ext cx="8132009" cy="3553339"/>
              <a:chOff x="803284" y="2967949"/>
              <a:chExt cx="8132009" cy="3553339"/>
            </a:xfrm>
          </p:grpSpPr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62255E92-5F94-7E90-6C22-2C6148B7CD40}"/>
                  </a:ext>
                </a:extLst>
              </p:cNvPr>
              <p:cNvSpPr txBox="1"/>
              <p:nvPr/>
            </p:nvSpPr>
            <p:spPr>
              <a:xfrm>
                <a:off x="884400" y="3062308"/>
                <a:ext cx="6687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</a:t>
                </a:r>
                <a:r>
                  <a:rPr lang="en-US" altLang="ja-JP" sz="1200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&amp;</a:t>
                </a:r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</a:t>
                </a:r>
                <a:endParaRPr lang="ja-JP" altLang="en-US" spc="10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DINPro-Medium"/>
                  <a:sym typeface="DINPro-Medium"/>
                  <a:rtl val="0"/>
                </a:endParaRPr>
              </a:p>
            </p:txBody>
          </p:sp>
          <p:sp>
            <p:nvSpPr>
              <p:cNvPr id="15360" name="フリーフォーム 378">
                <a:extLst>
                  <a:ext uri="{FF2B5EF4-FFF2-40B4-BE49-F238E27FC236}">
                    <a16:creationId xmlns:a16="http://schemas.microsoft.com/office/drawing/2014/main" id="{FDD860A6-270D-65CB-15C1-E2FE82524D9F}"/>
                  </a:ext>
                </a:extLst>
              </p:cNvPr>
              <p:cNvSpPr/>
              <p:nvPr/>
            </p:nvSpPr>
            <p:spPr>
              <a:xfrm>
                <a:off x="1037947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1" name="テキスト ボックス 15360">
                <a:extLst>
                  <a:ext uri="{FF2B5EF4-FFF2-40B4-BE49-F238E27FC236}">
                    <a16:creationId xmlns:a16="http://schemas.microsoft.com/office/drawing/2014/main" id="{28827157-6825-8850-FC5E-BCAD43558C1C}"/>
                  </a:ext>
                </a:extLst>
              </p:cNvPr>
              <p:cNvSpPr txBox="1"/>
              <p:nvPr/>
            </p:nvSpPr>
            <p:spPr>
              <a:xfrm>
                <a:off x="1026416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Q1</a:t>
                </a:r>
              </a:p>
            </p:txBody>
          </p:sp>
          <p:sp>
            <p:nvSpPr>
              <p:cNvPr id="15362" name="テキスト ボックス 15361">
                <a:extLst>
                  <a:ext uri="{FF2B5EF4-FFF2-40B4-BE49-F238E27FC236}">
                    <a16:creationId xmlns:a16="http://schemas.microsoft.com/office/drawing/2014/main" id="{3EEFCF72-14E8-C76F-AC23-5FFAE9E2C97A}"/>
                  </a:ext>
                </a:extLst>
              </p:cNvPr>
              <p:cNvSpPr txBox="1"/>
              <p:nvPr/>
            </p:nvSpPr>
            <p:spPr>
              <a:xfrm>
                <a:off x="1320852" y="3533279"/>
                <a:ext cx="150393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運用はどちらで行いますか？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4" name="テキスト ボックス 15363">
                <a:extLst>
                  <a:ext uri="{FF2B5EF4-FFF2-40B4-BE49-F238E27FC236}">
                    <a16:creationId xmlns:a16="http://schemas.microsoft.com/office/drawing/2014/main" id="{25087CC0-DCD7-CE52-D464-7E4A24F26FD1}"/>
                  </a:ext>
                </a:extLst>
              </p:cNvPr>
              <p:cNvSpPr txBox="1"/>
              <p:nvPr/>
            </p:nvSpPr>
            <p:spPr>
              <a:xfrm>
                <a:off x="1295651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A1</a:t>
                </a:r>
              </a:p>
            </p:txBody>
          </p:sp>
          <p:sp>
            <p:nvSpPr>
              <p:cNvPr id="15365" name="テキスト ボックス 15364">
                <a:extLst>
                  <a:ext uri="{FF2B5EF4-FFF2-40B4-BE49-F238E27FC236}">
                    <a16:creationId xmlns:a16="http://schemas.microsoft.com/office/drawing/2014/main" id="{50D28BDA-0EA0-C1BA-8014-C974CE73D4C2}"/>
                  </a:ext>
                </a:extLst>
              </p:cNvPr>
              <p:cNvSpPr txBox="1"/>
              <p:nvPr/>
            </p:nvSpPr>
            <p:spPr>
              <a:xfrm>
                <a:off x="1574510" y="3854586"/>
                <a:ext cx="159530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ドリームネクサスにて行います。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6" name="フリーフォーム 409">
                <a:extLst>
                  <a:ext uri="{FF2B5EF4-FFF2-40B4-BE49-F238E27FC236}">
                    <a16:creationId xmlns:a16="http://schemas.microsoft.com/office/drawing/2014/main" id="{E2783B16-94A3-0FBE-B7E7-C563F82E69C4}"/>
                  </a:ext>
                </a:extLst>
              </p:cNvPr>
              <p:cNvSpPr/>
              <p:nvPr/>
            </p:nvSpPr>
            <p:spPr>
              <a:xfrm>
                <a:off x="1151542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7" name="フリーフォーム 411">
                <a:extLst>
                  <a:ext uri="{FF2B5EF4-FFF2-40B4-BE49-F238E27FC236}">
                    <a16:creationId xmlns:a16="http://schemas.microsoft.com/office/drawing/2014/main" id="{35F50FE4-C788-A861-EDAF-46BE9BE6FF57}"/>
                  </a:ext>
                </a:extLst>
              </p:cNvPr>
              <p:cNvSpPr/>
              <p:nvPr/>
            </p:nvSpPr>
            <p:spPr>
              <a:xfrm>
                <a:off x="1037947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8" name="テキスト ボックス 15367">
                <a:extLst>
                  <a:ext uri="{FF2B5EF4-FFF2-40B4-BE49-F238E27FC236}">
                    <a16:creationId xmlns:a16="http://schemas.microsoft.com/office/drawing/2014/main" id="{94491BFE-A82A-6204-AEBC-578AA4D4F1B2}"/>
                  </a:ext>
                </a:extLst>
              </p:cNvPr>
              <p:cNvSpPr txBox="1"/>
              <p:nvPr/>
            </p:nvSpPr>
            <p:spPr>
              <a:xfrm>
                <a:off x="1026416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Q2</a:t>
                </a:r>
              </a:p>
            </p:txBody>
          </p:sp>
          <p:sp>
            <p:nvSpPr>
              <p:cNvPr id="15369" name="テキスト ボックス 15368">
                <a:extLst>
                  <a:ext uri="{FF2B5EF4-FFF2-40B4-BE49-F238E27FC236}">
                    <a16:creationId xmlns:a16="http://schemas.microsoft.com/office/drawing/2014/main" id="{0A725036-638A-95EA-3B6C-405EC42FA520}"/>
                  </a:ext>
                </a:extLst>
              </p:cNvPr>
              <p:cNvSpPr txBox="1"/>
              <p:nvPr/>
            </p:nvSpPr>
            <p:spPr>
              <a:xfrm>
                <a:off x="1320852" y="4345194"/>
                <a:ext cx="166744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管理画面開放はしていますか？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0" name="テキスト ボックス 15369">
                <a:extLst>
                  <a:ext uri="{FF2B5EF4-FFF2-40B4-BE49-F238E27FC236}">
                    <a16:creationId xmlns:a16="http://schemas.microsoft.com/office/drawing/2014/main" id="{4DB39603-201A-A7E1-934B-F2D47A656916}"/>
                  </a:ext>
                </a:extLst>
              </p:cNvPr>
              <p:cNvSpPr txBox="1"/>
              <p:nvPr/>
            </p:nvSpPr>
            <p:spPr>
              <a:xfrm>
                <a:off x="1295651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A2</a:t>
                </a:r>
              </a:p>
            </p:txBody>
          </p:sp>
          <p:sp>
            <p:nvSpPr>
              <p:cNvPr id="15371" name="テキスト ボックス 15370">
                <a:extLst>
                  <a:ext uri="{FF2B5EF4-FFF2-40B4-BE49-F238E27FC236}">
                    <a16:creationId xmlns:a16="http://schemas.microsoft.com/office/drawing/2014/main" id="{B3BBAA3D-0908-F654-420D-BAB43AE6B751}"/>
                  </a:ext>
                </a:extLst>
              </p:cNvPr>
              <p:cNvSpPr txBox="1"/>
              <p:nvPr/>
            </p:nvSpPr>
            <p:spPr>
              <a:xfrm>
                <a:off x="1590087" y="4666500"/>
                <a:ext cx="11368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開放しておりません。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2" name="フリーフォーム 434">
                <a:extLst>
                  <a:ext uri="{FF2B5EF4-FFF2-40B4-BE49-F238E27FC236}">
                    <a16:creationId xmlns:a16="http://schemas.microsoft.com/office/drawing/2014/main" id="{4004DB01-CE28-20F1-ED0C-8219F6BD6472}"/>
                  </a:ext>
                </a:extLst>
              </p:cNvPr>
              <p:cNvSpPr/>
              <p:nvPr/>
            </p:nvSpPr>
            <p:spPr>
              <a:xfrm>
                <a:off x="1151542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3" name="フリーフォーム 436">
                <a:extLst>
                  <a:ext uri="{FF2B5EF4-FFF2-40B4-BE49-F238E27FC236}">
                    <a16:creationId xmlns:a16="http://schemas.microsoft.com/office/drawing/2014/main" id="{0B2C5BC3-7D37-1A70-8714-E365C7FE8055}"/>
                  </a:ext>
                </a:extLst>
              </p:cNvPr>
              <p:cNvSpPr/>
              <p:nvPr/>
            </p:nvSpPr>
            <p:spPr>
              <a:xfrm>
                <a:off x="1037947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4" name="テキスト ボックス 15373">
                <a:extLst>
                  <a:ext uri="{FF2B5EF4-FFF2-40B4-BE49-F238E27FC236}">
                    <a16:creationId xmlns:a16="http://schemas.microsoft.com/office/drawing/2014/main" id="{2163212D-2BD1-9D08-F6F0-EE86B9CF1532}"/>
                  </a:ext>
                </a:extLst>
              </p:cNvPr>
              <p:cNvSpPr txBox="1"/>
              <p:nvPr/>
            </p:nvSpPr>
            <p:spPr>
              <a:xfrm>
                <a:off x="1026416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Q3</a:t>
                </a:r>
              </a:p>
            </p:txBody>
          </p:sp>
          <p:sp>
            <p:nvSpPr>
              <p:cNvPr id="15375" name="テキスト ボックス 15374">
                <a:extLst>
                  <a:ext uri="{FF2B5EF4-FFF2-40B4-BE49-F238E27FC236}">
                    <a16:creationId xmlns:a16="http://schemas.microsoft.com/office/drawing/2014/main" id="{1164CED6-1BD5-FD81-37B9-21EF1806059D}"/>
                  </a:ext>
                </a:extLst>
              </p:cNvPr>
              <p:cNvSpPr txBox="1"/>
              <p:nvPr/>
            </p:nvSpPr>
            <p:spPr>
              <a:xfrm>
                <a:off x="1320852" y="5157235"/>
                <a:ext cx="2117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掲載において用意するものはありますか？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6" name="テキスト ボックス 15375">
                <a:extLst>
                  <a:ext uri="{FF2B5EF4-FFF2-40B4-BE49-F238E27FC236}">
                    <a16:creationId xmlns:a16="http://schemas.microsoft.com/office/drawing/2014/main" id="{FB6DBEED-F52A-60F6-8698-B5B2FB81E2B4}"/>
                  </a:ext>
                </a:extLst>
              </p:cNvPr>
              <p:cNvSpPr txBox="1"/>
              <p:nvPr/>
            </p:nvSpPr>
            <p:spPr>
              <a:xfrm>
                <a:off x="1295651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A3</a:t>
                </a:r>
              </a:p>
            </p:txBody>
          </p:sp>
          <p:sp>
            <p:nvSpPr>
              <p:cNvPr id="15377" name="テキスト ボックス 15376">
                <a:extLst>
                  <a:ext uri="{FF2B5EF4-FFF2-40B4-BE49-F238E27FC236}">
                    <a16:creationId xmlns:a16="http://schemas.microsoft.com/office/drawing/2014/main" id="{15FB4D9C-DB20-0FEC-7BA2-28B922A43680}"/>
                  </a:ext>
                </a:extLst>
              </p:cNvPr>
              <p:cNvSpPr txBox="1"/>
              <p:nvPr/>
            </p:nvSpPr>
            <p:spPr>
              <a:xfrm>
                <a:off x="1575397" y="5478415"/>
                <a:ext cx="2517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リンク先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en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LP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バナー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デバイス毎の必須サイズ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endParaRPr lang="en-US" altLang="ja-JP" sz="900" b="1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テキスト原稿です。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8" name="フリーフォーム 490">
                <a:extLst>
                  <a:ext uri="{FF2B5EF4-FFF2-40B4-BE49-F238E27FC236}">
                    <a16:creationId xmlns:a16="http://schemas.microsoft.com/office/drawing/2014/main" id="{0DF3E429-B68A-21BE-D3E9-91E244F720A3}"/>
                  </a:ext>
                </a:extLst>
              </p:cNvPr>
              <p:cNvSpPr/>
              <p:nvPr/>
            </p:nvSpPr>
            <p:spPr>
              <a:xfrm>
                <a:off x="1151542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9" name="フリーフォーム 492">
                <a:extLst>
                  <a:ext uri="{FF2B5EF4-FFF2-40B4-BE49-F238E27FC236}">
                    <a16:creationId xmlns:a16="http://schemas.microsoft.com/office/drawing/2014/main" id="{EC0EF831-993F-1C8D-22AB-BD7D279608EA}"/>
                  </a:ext>
                </a:extLst>
              </p:cNvPr>
              <p:cNvSpPr/>
              <p:nvPr/>
            </p:nvSpPr>
            <p:spPr>
              <a:xfrm>
                <a:off x="1037947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0" name="テキスト ボックス 15379">
                <a:extLst>
                  <a:ext uri="{FF2B5EF4-FFF2-40B4-BE49-F238E27FC236}">
                    <a16:creationId xmlns:a16="http://schemas.microsoft.com/office/drawing/2014/main" id="{D1F76FDF-1D26-C04A-30F6-6D641DB7571B}"/>
                  </a:ext>
                </a:extLst>
              </p:cNvPr>
              <p:cNvSpPr txBox="1"/>
              <p:nvPr/>
            </p:nvSpPr>
            <p:spPr>
              <a:xfrm>
                <a:off x="1026416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Q4</a:t>
                </a:r>
              </a:p>
            </p:txBody>
          </p:sp>
          <p:sp>
            <p:nvSpPr>
              <p:cNvPr id="15381" name="テキスト ボックス 15380">
                <a:extLst>
                  <a:ext uri="{FF2B5EF4-FFF2-40B4-BE49-F238E27FC236}">
                    <a16:creationId xmlns:a16="http://schemas.microsoft.com/office/drawing/2014/main" id="{4C349099-0601-EA41-0BF3-9F2A953285D1}"/>
                  </a:ext>
                </a:extLst>
              </p:cNvPr>
              <p:cNvSpPr txBox="1"/>
              <p:nvPr/>
            </p:nvSpPr>
            <p:spPr>
              <a:xfrm>
                <a:off x="1320852" y="5969149"/>
                <a:ext cx="14366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初期費用はかかりますか？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2" name="テキスト ボックス 15381">
                <a:extLst>
                  <a:ext uri="{FF2B5EF4-FFF2-40B4-BE49-F238E27FC236}">
                    <a16:creationId xmlns:a16="http://schemas.microsoft.com/office/drawing/2014/main" id="{BD69EACB-04FB-B1BC-DE71-4B93DD1784CA}"/>
                  </a:ext>
                </a:extLst>
              </p:cNvPr>
              <p:cNvSpPr txBox="1"/>
              <p:nvPr/>
            </p:nvSpPr>
            <p:spPr>
              <a:xfrm>
                <a:off x="1295651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A4</a:t>
                </a:r>
              </a:p>
            </p:txBody>
          </p:sp>
          <p:sp>
            <p:nvSpPr>
              <p:cNvPr id="15383" name="テキスト ボックス 15382">
                <a:extLst>
                  <a:ext uri="{FF2B5EF4-FFF2-40B4-BE49-F238E27FC236}">
                    <a16:creationId xmlns:a16="http://schemas.microsoft.com/office/drawing/2014/main" id="{5E6D9E3F-7567-FDF2-5199-B36CA9B38C5C}"/>
                  </a:ext>
                </a:extLst>
              </p:cNvPr>
              <p:cNvSpPr txBox="1"/>
              <p:nvPr/>
            </p:nvSpPr>
            <p:spPr>
              <a:xfrm>
                <a:off x="1590087" y="6290456"/>
                <a:ext cx="1954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初期費用や管理費用はかかりません。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4" name="フリーフォーム 518">
                <a:extLst>
                  <a:ext uri="{FF2B5EF4-FFF2-40B4-BE49-F238E27FC236}">
                    <a16:creationId xmlns:a16="http://schemas.microsoft.com/office/drawing/2014/main" id="{67584B9B-DB70-0038-0FD9-7BFED078DCC8}"/>
                  </a:ext>
                </a:extLst>
              </p:cNvPr>
              <p:cNvSpPr/>
              <p:nvPr/>
            </p:nvSpPr>
            <p:spPr>
              <a:xfrm>
                <a:off x="1151542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5" name="フリーフォーム 520">
                <a:extLst>
                  <a:ext uri="{FF2B5EF4-FFF2-40B4-BE49-F238E27FC236}">
                    <a16:creationId xmlns:a16="http://schemas.microsoft.com/office/drawing/2014/main" id="{6782E527-C95A-FAA1-E473-598EB9516618}"/>
                  </a:ext>
                </a:extLst>
              </p:cNvPr>
              <p:cNvSpPr/>
              <p:nvPr/>
            </p:nvSpPr>
            <p:spPr>
              <a:xfrm>
                <a:off x="5345579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6" name="テキスト ボックス 15385">
                <a:extLst>
                  <a:ext uri="{FF2B5EF4-FFF2-40B4-BE49-F238E27FC236}">
                    <a16:creationId xmlns:a16="http://schemas.microsoft.com/office/drawing/2014/main" id="{C5C27427-47AC-7C4F-E016-A424DA3C0473}"/>
                  </a:ext>
                </a:extLst>
              </p:cNvPr>
              <p:cNvSpPr txBox="1"/>
              <p:nvPr/>
            </p:nvSpPr>
            <p:spPr>
              <a:xfrm>
                <a:off x="5334175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Q5</a:t>
                </a:r>
              </a:p>
            </p:txBody>
          </p:sp>
          <p:sp>
            <p:nvSpPr>
              <p:cNvPr id="15387" name="テキスト ボックス 15386">
                <a:extLst>
                  <a:ext uri="{FF2B5EF4-FFF2-40B4-BE49-F238E27FC236}">
                    <a16:creationId xmlns:a16="http://schemas.microsoft.com/office/drawing/2014/main" id="{BB6BAEBB-76B5-BF26-4619-6B2E4DA6CB40}"/>
                  </a:ext>
                </a:extLst>
              </p:cNvPr>
              <p:cNvSpPr txBox="1"/>
              <p:nvPr/>
            </p:nvSpPr>
            <p:spPr>
              <a:xfrm>
                <a:off x="5619873" y="3533279"/>
                <a:ext cx="203292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タグ設置しなくても配信は可能ですか？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8" name="テキスト ボックス 15387">
                <a:extLst>
                  <a:ext uri="{FF2B5EF4-FFF2-40B4-BE49-F238E27FC236}">
                    <a16:creationId xmlns:a16="http://schemas.microsoft.com/office/drawing/2014/main" id="{0578302C-4044-C4DF-F56A-73F00AD97935}"/>
                  </a:ext>
                </a:extLst>
              </p:cNvPr>
              <p:cNvSpPr txBox="1"/>
              <p:nvPr/>
            </p:nvSpPr>
            <p:spPr>
              <a:xfrm>
                <a:off x="5603283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A5</a:t>
                </a:r>
              </a:p>
            </p:txBody>
          </p:sp>
          <p:sp>
            <p:nvSpPr>
              <p:cNvPr id="15389" name="テキスト ボックス 15388">
                <a:extLst>
                  <a:ext uri="{FF2B5EF4-FFF2-40B4-BE49-F238E27FC236}">
                    <a16:creationId xmlns:a16="http://schemas.microsoft.com/office/drawing/2014/main" id="{16E2A428-3F1B-646B-AF91-1A6EEA87C8B9}"/>
                  </a:ext>
                </a:extLst>
              </p:cNvPr>
              <p:cNvSpPr txBox="1"/>
              <p:nvPr/>
            </p:nvSpPr>
            <p:spPr>
              <a:xfrm>
                <a:off x="5883156" y="3854586"/>
                <a:ext cx="20970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リターゲティングや</a:t>
                </a:r>
                <a:r>
                  <a:rPr lang="en" altLang="ja-JP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CV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計測はできませんが</a:t>
                </a:r>
                <a:endParaRPr lang="en-US" altLang="ja-JP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配信は可能です。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0" name="フリーフォーム 567">
                <a:extLst>
                  <a:ext uri="{FF2B5EF4-FFF2-40B4-BE49-F238E27FC236}">
                    <a16:creationId xmlns:a16="http://schemas.microsoft.com/office/drawing/2014/main" id="{273BF531-76B4-DA12-5C44-4FD00BBB4F13}"/>
                  </a:ext>
                </a:extLst>
              </p:cNvPr>
              <p:cNvSpPr/>
              <p:nvPr/>
            </p:nvSpPr>
            <p:spPr>
              <a:xfrm>
                <a:off x="5459301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1" name="フリーフォーム 569">
                <a:extLst>
                  <a:ext uri="{FF2B5EF4-FFF2-40B4-BE49-F238E27FC236}">
                    <a16:creationId xmlns:a16="http://schemas.microsoft.com/office/drawing/2014/main" id="{31C9B082-2DE4-5A07-6AFC-995578A3C6C3}"/>
                  </a:ext>
                </a:extLst>
              </p:cNvPr>
              <p:cNvSpPr/>
              <p:nvPr/>
            </p:nvSpPr>
            <p:spPr>
              <a:xfrm>
                <a:off x="5345579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2" name="テキスト ボックス 15391">
                <a:extLst>
                  <a:ext uri="{FF2B5EF4-FFF2-40B4-BE49-F238E27FC236}">
                    <a16:creationId xmlns:a16="http://schemas.microsoft.com/office/drawing/2014/main" id="{9A60801A-E882-C97D-2E75-F57360CCE326}"/>
                  </a:ext>
                </a:extLst>
              </p:cNvPr>
              <p:cNvSpPr txBox="1"/>
              <p:nvPr/>
            </p:nvSpPr>
            <p:spPr>
              <a:xfrm>
                <a:off x="5334175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Q6</a:t>
                </a:r>
              </a:p>
            </p:txBody>
          </p:sp>
          <p:sp>
            <p:nvSpPr>
              <p:cNvPr id="15393" name="テキスト ボックス 15392">
                <a:extLst>
                  <a:ext uri="{FF2B5EF4-FFF2-40B4-BE49-F238E27FC236}">
                    <a16:creationId xmlns:a16="http://schemas.microsoft.com/office/drawing/2014/main" id="{7DF51DFA-0D59-7C11-E176-12F91510163D}"/>
                  </a:ext>
                </a:extLst>
              </p:cNvPr>
              <p:cNvSpPr txBox="1"/>
              <p:nvPr/>
            </p:nvSpPr>
            <p:spPr>
              <a:xfrm>
                <a:off x="5628611" y="4345194"/>
                <a:ext cx="21339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配信期間を指定した配信は可能ですか？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4" name="テキスト ボックス 15393">
                <a:extLst>
                  <a:ext uri="{FF2B5EF4-FFF2-40B4-BE49-F238E27FC236}">
                    <a16:creationId xmlns:a16="http://schemas.microsoft.com/office/drawing/2014/main" id="{6DD43591-0760-7ED5-6DFE-FE2294BD20DC}"/>
                  </a:ext>
                </a:extLst>
              </p:cNvPr>
              <p:cNvSpPr txBox="1"/>
              <p:nvPr/>
            </p:nvSpPr>
            <p:spPr>
              <a:xfrm>
                <a:off x="5603283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A6</a:t>
                </a:r>
              </a:p>
            </p:txBody>
          </p:sp>
          <p:sp>
            <p:nvSpPr>
              <p:cNvPr id="15395" name="テキスト ボックス 15394">
                <a:extLst>
                  <a:ext uri="{FF2B5EF4-FFF2-40B4-BE49-F238E27FC236}">
                    <a16:creationId xmlns:a16="http://schemas.microsoft.com/office/drawing/2014/main" id="{FF6D49B6-8354-B19C-28BF-B284EB5E5B2A}"/>
                  </a:ext>
                </a:extLst>
              </p:cNvPr>
              <p:cNvSpPr txBox="1"/>
              <p:nvPr/>
            </p:nvSpPr>
            <p:spPr>
              <a:xfrm>
                <a:off x="5897719" y="4666500"/>
                <a:ext cx="16193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2</a:t>
                </a:r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週間の配信なども可能です。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6" name="フリーフォーム 613">
                <a:extLst>
                  <a:ext uri="{FF2B5EF4-FFF2-40B4-BE49-F238E27FC236}">
                    <a16:creationId xmlns:a16="http://schemas.microsoft.com/office/drawing/2014/main" id="{4B22E9C8-CA14-0E3A-CA60-22BD00A725A5}"/>
                  </a:ext>
                </a:extLst>
              </p:cNvPr>
              <p:cNvSpPr/>
              <p:nvPr/>
            </p:nvSpPr>
            <p:spPr>
              <a:xfrm>
                <a:off x="5459301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7" name="フリーフォーム 615">
                <a:extLst>
                  <a:ext uri="{FF2B5EF4-FFF2-40B4-BE49-F238E27FC236}">
                    <a16:creationId xmlns:a16="http://schemas.microsoft.com/office/drawing/2014/main" id="{DD21F18E-202B-7E15-08CA-A7217AB0624F}"/>
                  </a:ext>
                </a:extLst>
              </p:cNvPr>
              <p:cNvSpPr/>
              <p:nvPr/>
            </p:nvSpPr>
            <p:spPr>
              <a:xfrm>
                <a:off x="5345579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8" name="テキスト ボックス 15397">
                <a:extLst>
                  <a:ext uri="{FF2B5EF4-FFF2-40B4-BE49-F238E27FC236}">
                    <a16:creationId xmlns:a16="http://schemas.microsoft.com/office/drawing/2014/main" id="{DF2DFA07-0D10-1631-4185-A860DDEAC4D1}"/>
                  </a:ext>
                </a:extLst>
              </p:cNvPr>
              <p:cNvSpPr txBox="1"/>
              <p:nvPr/>
            </p:nvSpPr>
            <p:spPr>
              <a:xfrm>
                <a:off x="5334175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Q7</a:t>
                </a:r>
              </a:p>
            </p:txBody>
          </p:sp>
          <p:sp>
            <p:nvSpPr>
              <p:cNvPr id="15399" name="テキスト ボックス 15398">
                <a:extLst>
                  <a:ext uri="{FF2B5EF4-FFF2-40B4-BE49-F238E27FC236}">
                    <a16:creationId xmlns:a16="http://schemas.microsoft.com/office/drawing/2014/main" id="{1EFA40A9-3EE1-BBB5-6B92-E29D3E0D913D}"/>
                  </a:ext>
                </a:extLst>
              </p:cNvPr>
              <p:cNvSpPr txBox="1"/>
              <p:nvPr/>
            </p:nvSpPr>
            <p:spPr>
              <a:xfrm>
                <a:off x="5628611" y="5157235"/>
                <a:ext cx="168507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休日掲載開始は可能ですか？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00" name="テキスト ボックス 15399">
                <a:extLst>
                  <a:ext uri="{FF2B5EF4-FFF2-40B4-BE49-F238E27FC236}">
                    <a16:creationId xmlns:a16="http://schemas.microsoft.com/office/drawing/2014/main" id="{45F08475-4574-1D37-3321-A74FBB48EBAD}"/>
                  </a:ext>
                </a:extLst>
              </p:cNvPr>
              <p:cNvSpPr txBox="1"/>
              <p:nvPr/>
            </p:nvSpPr>
            <p:spPr>
              <a:xfrm>
                <a:off x="5603283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A7</a:t>
                </a:r>
              </a:p>
            </p:txBody>
          </p:sp>
          <p:sp>
            <p:nvSpPr>
              <p:cNvPr id="15402" name="テキスト ボックス 15401">
                <a:extLst>
                  <a:ext uri="{FF2B5EF4-FFF2-40B4-BE49-F238E27FC236}">
                    <a16:creationId xmlns:a16="http://schemas.microsoft.com/office/drawing/2014/main" id="{37EEB758-6288-5A97-B98F-A59DC1A32100}"/>
                  </a:ext>
                </a:extLst>
              </p:cNvPr>
              <p:cNvSpPr txBox="1"/>
              <p:nvPr/>
            </p:nvSpPr>
            <p:spPr>
              <a:xfrm>
                <a:off x="5897719" y="5478415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03" name="フリーフォーム 633">
                <a:extLst>
                  <a:ext uri="{FF2B5EF4-FFF2-40B4-BE49-F238E27FC236}">
                    <a16:creationId xmlns:a16="http://schemas.microsoft.com/office/drawing/2014/main" id="{8F9B22D3-4DCC-DFB5-F3CF-6DFFD3BDB613}"/>
                  </a:ext>
                </a:extLst>
              </p:cNvPr>
              <p:cNvSpPr/>
              <p:nvPr/>
            </p:nvSpPr>
            <p:spPr>
              <a:xfrm>
                <a:off x="5459301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4" name="フリーフォーム 635">
                <a:extLst>
                  <a:ext uri="{FF2B5EF4-FFF2-40B4-BE49-F238E27FC236}">
                    <a16:creationId xmlns:a16="http://schemas.microsoft.com/office/drawing/2014/main" id="{5010CFAE-69FD-6DEE-3105-41E414FC73A1}"/>
                  </a:ext>
                </a:extLst>
              </p:cNvPr>
              <p:cNvSpPr/>
              <p:nvPr/>
            </p:nvSpPr>
            <p:spPr>
              <a:xfrm>
                <a:off x="5345579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5" name="テキスト ボックス 15404">
                <a:extLst>
                  <a:ext uri="{FF2B5EF4-FFF2-40B4-BE49-F238E27FC236}">
                    <a16:creationId xmlns:a16="http://schemas.microsoft.com/office/drawing/2014/main" id="{65DC118C-ACDA-EE82-7F1D-36BBCAF1E92C}"/>
                  </a:ext>
                </a:extLst>
              </p:cNvPr>
              <p:cNvSpPr txBox="1"/>
              <p:nvPr/>
            </p:nvSpPr>
            <p:spPr>
              <a:xfrm>
                <a:off x="5334175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Q8</a:t>
                </a:r>
              </a:p>
            </p:txBody>
          </p:sp>
          <p:sp>
            <p:nvSpPr>
              <p:cNvPr id="15406" name="テキスト ボックス 15405">
                <a:extLst>
                  <a:ext uri="{FF2B5EF4-FFF2-40B4-BE49-F238E27FC236}">
                    <a16:creationId xmlns:a16="http://schemas.microsoft.com/office/drawing/2014/main" id="{4678385A-81ED-3F82-3E0E-01D62AC2C44A}"/>
                  </a:ext>
                </a:extLst>
              </p:cNvPr>
              <p:cNvSpPr txBox="1"/>
              <p:nvPr/>
            </p:nvSpPr>
            <p:spPr>
              <a:xfrm>
                <a:off x="5628611" y="5969149"/>
                <a:ext cx="26084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配信途中での掲載停止（中止）は可能ですか？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07" name="テキスト ボックス 15406">
                <a:extLst>
                  <a:ext uri="{FF2B5EF4-FFF2-40B4-BE49-F238E27FC236}">
                    <a16:creationId xmlns:a16="http://schemas.microsoft.com/office/drawing/2014/main" id="{1E0EE654-69B8-D2C1-5F48-336EF020F52B}"/>
                  </a:ext>
                </a:extLst>
              </p:cNvPr>
              <p:cNvSpPr txBox="1"/>
              <p:nvPr/>
            </p:nvSpPr>
            <p:spPr>
              <a:xfrm>
                <a:off x="5603283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A8</a:t>
                </a:r>
              </a:p>
            </p:txBody>
          </p:sp>
          <p:sp>
            <p:nvSpPr>
              <p:cNvPr id="15408" name="フリーフォーム 684">
                <a:extLst>
                  <a:ext uri="{FF2B5EF4-FFF2-40B4-BE49-F238E27FC236}">
                    <a16:creationId xmlns:a16="http://schemas.microsoft.com/office/drawing/2014/main" id="{2351FD6F-BA61-7216-B96F-FCD2EC916F34}"/>
                  </a:ext>
                </a:extLst>
              </p:cNvPr>
              <p:cNvSpPr/>
              <p:nvPr/>
            </p:nvSpPr>
            <p:spPr>
              <a:xfrm>
                <a:off x="5459301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9" name="フリーフォーム 685">
                <a:extLst>
                  <a:ext uri="{FF2B5EF4-FFF2-40B4-BE49-F238E27FC236}">
                    <a16:creationId xmlns:a16="http://schemas.microsoft.com/office/drawing/2014/main" id="{BE62D5F9-FDDD-CD69-FBC4-089EB7F1649C}"/>
                  </a:ext>
                </a:extLst>
              </p:cNvPr>
              <p:cNvSpPr/>
              <p:nvPr/>
            </p:nvSpPr>
            <p:spPr>
              <a:xfrm>
                <a:off x="803284" y="2967949"/>
                <a:ext cx="825434" cy="411449"/>
              </a:xfrm>
              <a:custGeom>
                <a:avLst/>
                <a:gdLst>
                  <a:gd name="connsiteX0" fmla="*/ 0 w 825434"/>
                  <a:gd name="connsiteY0" fmla="*/ 411449 h 411449"/>
                  <a:gd name="connsiteX1" fmla="*/ 412717 w 825434"/>
                  <a:gd name="connsiteY1" fmla="*/ 0 h 411449"/>
                  <a:gd name="connsiteX2" fmla="*/ 825434 w 825434"/>
                  <a:gd name="connsiteY2" fmla="*/ 411449 h 41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34" h="411449">
                    <a:moveTo>
                      <a:pt x="0" y="411449"/>
                    </a:moveTo>
                    <a:cubicBezTo>
                      <a:pt x="0" y="184199"/>
                      <a:pt x="184767" y="0"/>
                      <a:pt x="412717" y="0"/>
                    </a:cubicBezTo>
                    <a:cubicBezTo>
                      <a:pt x="640668" y="0"/>
                      <a:pt x="825434" y="184199"/>
                      <a:pt x="825434" y="411449"/>
                    </a:cubicBezTo>
                  </a:path>
                </a:pathLst>
              </a:custGeom>
              <a:noFill/>
              <a:ln w="5064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2" name="object 7">
            <a:extLst>
              <a:ext uri="{FF2B5EF4-FFF2-40B4-BE49-F238E27FC236}">
                <a16:creationId xmlns:a16="http://schemas.microsoft.com/office/drawing/2014/main" id="{BEB5E6A5-09FF-000F-697E-76EE9F97CEAE}"/>
              </a:ext>
            </a:extLst>
          </p:cNvPr>
          <p:cNvSpPr txBox="1"/>
          <p:nvPr/>
        </p:nvSpPr>
        <p:spPr>
          <a:xfrm>
            <a:off x="814149" y="1060732"/>
            <a:ext cx="7166055" cy="527067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5</a:t>
            </a:r>
            <a:r>
              <a:rPr lang="ja-JP" altLang="en-US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営業日程度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での配信開始となります。 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  <a:r>
              <a:rPr lang="en-US" altLang="ja-JP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不備や審査状況・利用データにより開始日が変動します。</a:t>
            </a:r>
          </a:p>
        </p:txBody>
      </p:sp>
      <p:sp>
        <p:nvSpPr>
          <p:cNvPr id="3" name="テキスト ボックス 3">
            <a:extLst>
              <a:ext uri="{FF2B5EF4-FFF2-40B4-BE49-F238E27FC236}">
                <a16:creationId xmlns:a16="http://schemas.microsoft.com/office/drawing/2014/main" id="{EF931B6C-7C7F-B8DC-FAA5-78EFD257F6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■配信までの流れ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038865D2-F7A5-63F7-A5DA-6F2B0B9BC930}"/>
              </a:ext>
            </a:extLst>
          </p:cNvPr>
          <p:cNvGrpSpPr/>
          <p:nvPr/>
        </p:nvGrpSpPr>
        <p:grpSpPr>
          <a:xfrm>
            <a:off x="963276" y="852118"/>
            <a:ext cx="5290891" cy="3387764"/>
            <a:chOff x="658476" y="509218"/>
            <a:chExt cx="5290891" cy="3387764"/>
          </a:xfrm>
        </p:grpSpPr>
        <p:pic>
          <p:nvPicPr>
            <p:cNvPr id="37" name="図 36" descr="デスクトップコンピューターの画面&#10;&#10;自動的に生成された説明">
              <a:extLst>
                <a:ext uri="{FF2B5EF4-FFF2-40B4-BE49-F238E27FC236}">
                  <a16:creationId xmlns:a16="http://schemas.microsoft.com/office/drawing/2014/main" id="{3BF13521-D19F-44C7-FDBE-243FE55FA1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476" y="509218"/>
              <a:ext cx="5290891" cy="3387764"/>
            </a:xfrm>
            <a:prstGeom prst="rect">
              <a:avLst/>
            </a:prstGeom>
          </p:spPr>
        </p:pic>
        <p:sp>
          <p:nvSpPr>
            <p:cNvPr id="38" name="正方形/長方形 37">
              <a:extLst>
                <a:ext uri="{FF2B5EF4-FFF2-40B4-BE49-F238E27FC236}">
                  <a16:creationId xmlns:a16="http://schemas.microsoft.com/office/drawing/2014/main" id="{598BC3D8-F06D-152E-458C-5E4BF963E56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125378" y="1948804"/>
              <a:ext cx="912887" cy="65206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00×500</a:t>
              </a:r>
            </a:p>
          </p:txBody>
        </p:sp>
        <p:sp>
          <p:nvSpPr>
            <p:cNvPr id="39" name="正方形/長方形 38">
              <a:extLst>
                <a:ext uri="{FF2B5EF4-FFF2-40B4-BE49-F238E27FC236}">
                  <a16:creationId xmlns:a16="http://schemas.microsoft.com/office/drawing/2014/main" id="{3706F947-A2D7-BB3C-70FA-87FACDD63D1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944898" y="1399597"/>
              <a:ext cx="594996" cy="1189991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wordArtVertRtl" rtlCol="0" anchor="ctr"/>
            <a:lstStyle/>
            <a:p>
              <a:pPr algn="ctr"/>
              <a:r>
                <a:rPr lang="en-US" altLang="ja-JP" sz="800" kern="0" spc="-3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600×1200</a:t>
              </a:r>
            </a:p>
          </p:txBody>
        </p:sp>
        <p:sp>
          <p:nvSpPr>
            <p:cNvPr id="40" name="正方形/長方形 39">
              <a:extLst>
                <a:ext uri="{FF2B5EF4-FFF2-40B4-BE49-F238E27FC236}">
                  <a16:creationId xmlns:a16="http://schemas.microsoft.com/office/drawing/2014/main" id="{F78732E4-3FB3-3D39-B909-C7071C1386C4}"/>
                </a:ext>
              </a:extLst>
            </p:cNvPr>
            <p:cNvSpPr>
              <a:spLocks/>
            </p:cNvSpPr>
            <p:nvPr/>
          </p:nvSpPr>
          <p:spPr>
            <a:xfrm>
              <a:off x="2095044" y="1399597"/>
              <a:ext cx="1811604" cy="223962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1456</a:t>
              </a:r>
              <a:r>
                <a:rPr kumimoji="1" lang="en-US" altLang="ja-JP" sz="800" dirty="0">
                  <a:solidFill>
                    <a:schemeClr val="bg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×180</a:t>
              </a:r>
              <a:endParaRPr kumimoji="1" lang="ja-JP" altLang="en-US" sz="8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17410" name="タイトル 1">
            <a:extLst>
              <a:ext uri="{FF2B5EF4-FFF2-40B4-BE49-F238E27FC236}">
                <a16:creationId xmlns:a16="http://schemas.microsoft.com/office/drawing/2014/main" id="{B4F63CDC-9108-437E-B52C-58293314CD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原稿規定</a:t>
            </a:r>
          </a:p>
        </p:txBody>
      </p:sp>
      <p:pic>
        <p:nvPicPr>
          <p:cNvPr id="6" name="図 5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26E22611-4FE1-E82A-5508-6C83C0BF6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1" y="823543"/>
            <a:ext cx="2779959" cy="3387764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5C9E9CA9-DD7B-38CB-61C4-C83A47EE1A58}"/>
              </a:ext>
            </a:extLst>
          </p:cNvPr>
          <p:cNvSpPr>
            <a:spLocks noChangeAspect="1"/>
          </p:cNvSpPr>
          <p:nvPr/>
        </p:nvSpPr>
        <p:spPr>
          <a:xfrm>
            <a:off x="908512" y="1516542"/>
            <a:ext cx="912887" cy="65206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800" dirty="0">
                <a:solidFill>
                  <a:schemeClr val="bg1"/>
                </a:solidFill>
              </a:rPr>
              <a:t>600×500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DCACCEA1-4BB6-6CF3-7BC2-9C04E085024C}"/>
              </a:ext>
            </a:extLst>
          </p:cNvPr>
          <p:cNvSpPr>
            <a:spLocks noChangeAspect="1"/>
          </p:cNvSpPr>
          <p:nvPr/>
        </p:nvSpPr>
        <p:spPr>
          <a:xfrm>
            <a:off x="853210" y="3366401"/>
            <a:ext cx="1021978" cy="159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0×100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DA81080-CCD5-25EF-8354-CED40C3EFA1F}"/>
              </a:ext>
            </a:extLst>
          </p:cNvPr>
          <p:cNvSpPr>
            <a:spLocks noChangeAspect="1"/>
          </p:cNvSpPr>
          <p:nvPr/>
        </p:nvSpPr>
        <p:spPr>
          <a:xfrm>
            <a:off x="852759" y="2984893"/>
            <a:ext cx="1021978" cy="316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800" dirty="0">
                <a:solidFill>
                  <a:schemeClr val="bg1"/>
                </a:solidFill>
              </a:rPr>
              <a:t>64</a:t>
            </a:r>
            <a:r>
              <a:rPr kumimoji="1" lang="en-US" altLang="ja-JP" sz="800" dirty="0">
                <a:solidFill>
                  <a:schemeClr val="bg1"/>
                </a:solidFill>
              </a:rPr>
              <a:t>0×200</a:t>
            </a:r>
            <a:endParaRPr kumimoji="1" lang="ja-JP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3">
            <a:extLst>
              <a:ext uri="{FF2B5EF4-FFF2-40B4-BE49-F238E27FC236}">
                <a16:creationId xmlns:a16="http://schemas.microsoft.com/office/drawing/2014/main" id="{09B7D7AC-1546-F0B1-1F26-79C7C7B37E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■入稿イメージ</a:t>
            </a: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5E19E1A3-8484-34B2-30FF-2F1529AA23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204801"/>
              </p:ext>
            </p:extLst>
          </p:nvPr>
        </p:nvGraphicFramePr>
        <p:xfrm>
          <a:off x="741417" y="3921861"/>
          <a:ext cx="8484365" cy="2622282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14036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24110451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892357857"/>
                    </a:ext>
                  </a:extLst>
                </a:gridCol>
              </a:tblGrid>
              <a:tr h="246173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原稿規定一覧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dirty="0">
                          <a:solidFill>
                            <a:schemeClr val="bg1"/>
                          </a:solidFill>
                        </a:rPr>
                        <a:t>共通</a:t>
                      </a:r>
                      <a:endParaRPr kumimoji="1" lang="ja-JP" altLang="en-US" sz="1000" dirty="0"/>
                    </a:p>
                  </a:txBody>
                  <a:tcPr marL="108000" marR="72000" marT="468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bg1"/>
                          </a:solidFill>
                        </a:rPr>
                        <a:t>PC</a:t>
                      </a:r>
                      <a:endParaRPr kumimoji="1" lang="ja-JP" altLang="en-US" dirty="0"/>
                    </a:p>
                  </a:txBody>
                  <a:tcPr marL="108000" marR="72000" marT="46800" marB="36000"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6143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サイズ</a:t>
                      </a:r>
                    </a:p>
                  </a:txBody>
                  <a:tcPr marL="108000" marR="72000" marT="46800" marB="3600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180×180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（企業またはサービスロゴ）</a:t>
                      </a:r>
                    </a:p>
                  </a:txBody>
                  <a:tcPr marL="108000" marR="72000" marT="46800" marB="3600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テキストは弊社専用フォーマットに記載の上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82828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ご入稿ください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82828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/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</a:p>
                    <a:p>
                      <a:r>
                        <a:rPr kumimoji="1" lang="en-US" altLang="ja-JP" sz="800" dirty="0">
                          <a:solidFill>
                            <a:schemeClr val="tx1"/>
                          </a:solidFill>
                        </a:rPr>
                        <a:t>※</a:t>
                      </a: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</a:rPr>
                        <a:t>テキストは、弊社専用フォーマットに記載の上ご入稿ください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400" dirty="0">
                        <a:solidFill>
                          <a:srgbClr val="FF0000"/>
                        </a:solidFill>
                      </a:endParaRP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970×250</a:t>
                      </a:r>
                      <a:r>
                        <a:rPr kumimoji="1" lang="en-US" altLang="ja-JP" sz="1000" dirty="0">
                          <a:solidFill>
                            <a:srgbClr val="FF0000"/>
                          </a:solidFill>
                        </a:rPr>
                        <a:t>	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1456×180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600×1200</a:t>
                      </a:r>
                    </a:p>
                  </a:txBody>
                  <a:tcPr marL="108000" marR="72000" marT="46800" marB="36000"/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容量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300KB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未満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3771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その他</a:t>
                      </a:r>
                    </a:p>
                  </a:txBody>
                  <a:tcPr marL="108000" marR="72000" marT="46800" marB="36000" anchor="ctr"/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en-US" altLang="ja-JP" sz="1000" dirty="0"/>
                        <a:t>JPEG</a:t>
                      </a:r>
                      <a:r>
                        <a:rPr lang="ja-JP" altLang="en-US" sz="1000" dirty="0"/>
                        <a:t>データでの入稿を推奨／カラーコードは</a:t>
                      </a:r>
                      <a:r>
                        <a:rPr lang="en-US" altLang="ja-JP" sz="1000" dirty="0"/>
                        <a:t>RGB</a:t>
                      </a:r>
                      <a:r>
                        <a:rPr lang="ja-JP" altLang="en-US" sz="1000" dirty="0"/>
                        <a:t>形式</a:t>
                      </a:r>
                    </a:p>
                    <a:p>
                      <a:pPr algn="l"/>
                      <a:r>
                        <a:rPr lang="ja-JP" altLang="en-US" sz="1000" dirty="0"/>
                        <a:t>メニューによっては配信されないバナーサイズがございます。</a:t>
                      </a:r>
                    </a:p>
                  </a:txBody>
                  <a:tcPr marL="108000" marR="72000" marT="46800" marB="36000" anchor="ctr"/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178793C7-E1E5-17A2-1B95-AF7B33D4979E}"/>
              </a:ext>
            </a:extLst>
          </p:cNvPr>
          <p:cNvGrpSpPr/>
          <p:nvPr/>
        </p:nvGrpSpPr>
        <p:grpSpPr>
          <a:xfrm>
            <a:off x="7805753" y="1219341"/>
            <a:ext cx="1655747" cy="2620782"/>
            <a:chOff x="7348553" y="876441"/>
            <a:chExt cx="1655747" cy="2620782"/>
          </a:xfrm>
        </p:grpSpPr>
        <p:pic>
          <p:nvPicPr>
            <p:cNvPr id="20" name="object 3">
              <a:extLst>
                <a:ext uri="{FF2B5EF4-FFF2-40B4-BE49-F238E27FC236}">
                  <a16:creationId xmlns:a16="http://schemas.microsoft.com/office/drawing/2014/main" id="{016AEC1C-D130-D094-7F41-8D194B6A5DD9}"/>
                </a:ext>
              </a:extLst>
            </p:cNvPr>
            <p:cNvPicPr/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73" r="8673"/>
            <a:stretch/>
          </p:blipFill>
          <p:spPr>
            <a:xfrm>
              <a:off x="7940413" y="2382687"/>
              <a:ext cx="357930" cy="359286"/>
            </a:xfrm>
            <a:prstGeom prst="rect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</p:pic>
        <p:sp>
          <p:nvSpPr>
            <p:cNvPr id="22" name="object 2">
              <a:extLst>
                <a:ext uri="{FF2B5EF4-FFF2-40B4-BE49-F238E27FC236}">
                  <a16:creationId xmlns:a16="http://schemas.microsoft.com/office/drawing/2014/main" id="{E08B6673-AE95-BE8C-B50A-B6275BB6CA7F}"/>
                </a:ext>
              </a:extLst>
            </p:cNvPr>
            <p:cNvSpPr txBox="1"/>
            <p:nvPr/>
          </p:nvSpPr>
          <p:spPr>
            <a:xfrm>
              <a:off x="7383093" y="2870944"/>
              <a:ext cx="1621207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25" name="正方形/長方形 24">
              <a:extLst>
                <a:ext uri="{FF2B5EF4-FFF2-40B4-BE49-F238E27FC236}">
                  <a16:creationId xmlns:a16="http://schemas.microsoft.com/office/drawing/2014/main" id="{1057AA73-1291-F0E1-4E65-2C0E3AF8D597}"/>
                </a:ext>
              </a:extLst>
            </p:cNvPr>
            <p:cNvSpPr/>
            <p:nvPr/>
          </p:nvSpPr>
          <p:spPr>
            <a:xfrm>
              <a:off x="7348553" y="891245"/>
              <a:ext cx="1440000" cy="260597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6" name="図 25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84DD67EA-3ECD-95C5-15F2-B8471596AD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795" y="876441"/>
              <a:ext cx="1440000" cy="1440000"/>
            </a:xfrm>
            <a:prstGeom prst="rect">
              <a:avLst/>
            </a:prstGeom>
          </p:spPr>
        </p:pic>
      </p:grp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1579A55-7917-0654-5C58-60E4E2B104C4}"/>
              </a:ext>
            </a:extLst>
          </p:cNvPr>
          <p:cNvGrpSpPr/>
          <p:nvPr/>
        </p:nvGrpSpPr>
        <p:grpSpPr>
          <a:xfrm>
            <a:off x="5564376" y="1219341"/>
            <a:ext cx="1662021" cy="2620782"/>
            <a:chOff x="5488176" y="876441"/>
            <a:chExt cx="1662021" cy="2620782"/>
          </a:xfrm>
        </p:grpSpPr>
        <p:sp>
          <p:nvSpPr>
            <p:cNvPr id="29" name="object 2">
              <a:extLst>
                <a:ext uri="{FF2B5EF4-FFF2-40B4-BE49-F238E27FC236}">
                  <a16:creationId xmlns:a16="http://schemas.microsoft.com/office/drawing/2014/main" id="{2358CAA8-423D-C5BA-9271-6E0E08C39C29}"/>
                </a:ext>
              </a:extLst>
            </p:cNvPr>
            <p:cNvSpPr txBox="1"/>
            <p:nvPr/>
          </p:nvSpPr>
          <p:spPr>
            <a:xfrm>
              <a:off x="5522847" y="2870944"/>
              <a:ext cx="1627350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sz="800" b="1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広告タイトル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30</a:t>
              </a:r>
              <a:r>
                <a:rPr sz="800" b="1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 </a:t>
              </a:r>
              <a:endParaRPr lang="en-US" sz="800" b="1" dirty="0">
                <a:latin typeface="Yu Gothic"/>
                <a:cs typeface="Yu Gothic"/>
              </a:endParaRPr>
            </a:p>
            <a:p>
              <a:pPr marL="12700">
                <a:lnSpc>
                  <a:spcPct val="100000"/>
                </a:lnSpc>
                <a:spcBef>
                  <a:spcPts val="790"/>
                </a:spcBef>
              </a:pP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説明文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90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br>
                <a:rPr 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</a:br>
              <a:r>
                <a:rPr sz="800" dirty="0" err="1">
                  <a:solidFill>
                    <a:srgbClr val="221714"/>
                  </a:solidFill>
                  <a:latin typeface="Yu Gothic"/>
                  <a:cs typeface="Yu Gothic"/>
                </a:rPr>
                <a:t>広告主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（</a:t>
              </a:r>
              <a:r>
                <a:rPr lang="ja-JP" altLang="en-US" sz="800" dirty="0">
                  <a:solidFill>
                    <a:srgbClr val="221714"/>
                  </a:solidFill>
                  <a:latin typeface="Yu Gothic"/>
                  <a:cs typeface="Yu Gothic"/>
                </a:rPr>
                <a:t>半角</a:t>
              </a:r>
              <a:r>
                <a:rPr lang="en-US" altLang="ja-JP" sz="800" dirty="0">
                  <a:solidFill>
                    <a:srgbClr val="221714"/>
                  </a:solidFill>
                  <a:latin typeface="Yu Gothic"/>
                  <a:cs typeface="Yu Gothic"/>
                </a:rPr>
                <a:t>25</a:t>
              </a:r>
              <a:r>
                <a:rPr sz="800" dirty="0">
                  <a:solidFill>
                    <a:srgbClr val="221714"/>
                  </a:solidFill>
                  <a:latin typeface="Yu Gothic"/>
                  <a:cs typeface="Yu Gothic"/>
                </a:rPr>
                <a:t>文字以内）</a:t>
              </a:r>
              <a:endParaRPr sz="800" dirty="0">
                <a:latin typeface="Yu Gothic"/>
                <a:cs typeface="Yu Gothic"/>
              </a:endParaRPr>
            </a:p>
          </p:txBody>
        </p:sp>
        <p:sp>
          <p:nvSpPr>
            <p:cNvPr id="30" name="正方形/長方形 29">
              <a:extLst>
                <a:ext uri="{FF2B5EF4-FFF2-40B4-BE49-F238E27FC236}">
                  <a16:creationId xmlns:a16="http://schemas.microsoft.com/office/drawing/2014/main" id="{F6DA980D-B475-8406-C67B-D43E974536B3}"/>
                </a:ext>
              </a:extLst>
            </p:cNvPr>
            <p:cNvSpPr/>
            <p:nvPr/>
          </p:nvSpPr>
          <p:spPr>
            <a:xfrm>
              <a:off x="5488176" y="885825"/>
              <a:ext cx="1447736" cy="2611398"/>
            </a:xfrm>
            <a:prstGeom prst="rect">
              <a:avLst/>
            </a:prstGeom>
            <a:noFill/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pic>
          <p:nvPicPr>
            <p:cNvPr id="31" name="図 30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C8EC7AA9-35A3-3181-C1C9-380BA99905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912" y="876441"/>
              <a:ext cx="1440000" cy="1440000"/>
            </a:xfrm>
            <a:prstGeom prst="rect">
              <a:avLst/>
            </a:prstGeom>
          </p:spPr>
        </p:pic>
        <p:pic>
          <p:nvPicPr>
            <p:cNvPr id="32" name="図 31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45830388-4A6F-F857-8F32-1DE71B6BDEA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638" y="2382687"/>
              <a:ext cx="396000" cy="396000"/>
            </a:xfrm>
            <a:prstGeom prst="rect">
              <a:avLst/>
            </a:prstGeom>
          </p:spPr>
        </p:pic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2ADBD77-895C-5E28-790C-491573398C94}"/>
              </a:ext>
            </a:extLst>
          </p:cNvPr>
          <p:cNvSpPr txBox="1"/>
          <p:nvPr/>
        </p:nvSpPr>
        <p:spPr>
          <a:xfrm>
            <a:off x="742083" y="952861"/>
            <a:ext cx="1832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＞バナー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D96B2740-49FE-1B01-6960-A72924FE76FB}"/>
              </a:ext>
            </a:extLst>
          </p:cNvPr>
          <p:cNvSpPr txBox="1"/>
          <p:nvPr/>
        </p:nvSpPr>
        <p:spPr>
          <a:xfrm>
            <a:off x="5477606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＞レスポンシブ（インフィード）ロゴなし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D05A3F3A-AE42-E51D-06EF-4D3D510AC7AE}"/>
              </a:ext>
            </a:extLst>
          </p:cNvPr>
          <p:cNvSpPr txBox="1"/>
          <p:nvPr/>
        </p:nvSpPr>
        <p:spPr>
          <a:xfrm>
            <a:off x="7707187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＞レスポンシブ（インフィード）ロゴあり</a:t>
            </a:r>
            <a:endParaRPr lang="ja-JP" altLang="en-US" sz="1000" b="1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112785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テキスト ボックス 107">
            <a:extLst>
              <a:ext uri="{FF2B5EF4-FFF2-40B4-BE49-F238E27FC236}">
                <a16:creationId xmlns:a16="http://schemas.microsoft.com/office/drawing/2014/main" id="{360961B2-81F2-4B1B-8566-9880E0CEF3FB}"/>
              </a:ext>
            </a:extLst>
          </p:cNvPr>
          <p:cNvSpPr txBox="1"/>
          <p:nvPr/>
        </p:nvSpPr>
        <p:spPr>
          <a:xfrm>
            <a:off x="653250" y="976180"/>
            <a:ext cx="8599500" cy="167256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2" name="図 11" descr="図形&#10;&#10;中程度の精度で自動的に生成された説明">
            <a:extLst>
              <a:ext uri="{FF2B5EF4-FFF2-40B4-BE49-F238E27FC236}">
                <a16:creationId xmlns:a16="http://schemas.microsoft.com/office/drawing/2014/main" id="{263E7160-B1CF-8A34-B131-386D569EFD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829" y="1279186"/>
            <a:ext cx="822375" cy="1201554"/>
          </a:xfrm>
          <a:prstGeom prst="rect">
            <a:avLst/>
          </a:prstGeom>
        </p:spPr>
      </p:pic>
      <p:sp>
        <p:nvSpPr>
          <p:cNvPr id="109" name="テキスト ボックス 108">
            <a:extLst>
              <a:ext uri="{FF2B5EF4-FFF2-40B4-BE49-F238E27FC236}">
                <a16:creationId xmlns:a16="http://schemas.microsoft.com/office/drawing/2014/main" id="{CB99AE01-2084-40F6-9C63-5CC955D28DA7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1551728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sp>
        <p:nvSpPr>
          <p:cNvPr id="110" name="テキスト ボックス 109">
            <a:extLst>
              <a:ext uri="{FF2B5EF4-FFF2-40B4-BE49-F238E27FC236}">
                <a16:creationId xmlns:a16="http://schemas.microsoft.com/office/drawing/2014/main" id="{99DE8DD9-7DF9-4929-A9D7-2BC22388845B}"/>
              </a:ext>
            </a:extLst>
          </p:cNvPr>
          <p:cNvSpPr txBox="1"/>
          <p:nvPr/>
        </p:nvSpPr>
        <p:spPr>
          <a:xfrm>
            <a:off x="653250" y="2805033"/>
            <a:ext cx="8599482" cy="175332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73125" tIns="58500" rIns="73125" bIns="38025" anchor="ctr">
            <a:noAutofit/>
          </a:bodyPr>
          <a:lstStyle/>
          <a:p>
            <a:pPr algn="ctr">
              <a:lnSpc>
                <a:spcPct val="120000"/>
              </a:lnSpc>
            </a:pPr>
            <a:endParaRPr lang="ja-JP" altLang="en-US" sz="975" b="1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58" name="テキスト ボックス 157">
            <a:extLst>
              <a:ext uri="{FF2B5EF4-FFF2-40B4-BE49-F238E27FC236}">
                <a16:creationId xmlns:a16="http://schemas.microsoft.com/office/drawing/2014/main" id="{6A91056C-258B-461A-A42E-F31C4E4E3B60}"/>
              </a:ext>
            </a:extLst>
          </p:cNvPr>
          <p:cNvSpPr txBox="1"/>
          <p:nvPr/>
        </p:nvSpPr>
        <p:spPr>
          <a:xfrm>
            <a:off x="653250" y="974809"/>
            <a:ext cx="906750" cy="1672568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直接CV</a:t>
            </a:r>
            <a:endParaRPr lang="en-US" altLang="ja-JP" sz="894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（クリック</a:t>
            </a:r>
            <a:r>
              <a:rPr lang="en-US" altLang="ja-JP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</a:p>
        </p:txBody>
      </p:sp>
      <p:sp>
        <p:nvSpPr>
          <p:cNvPr id="159" name="テキスト ボックス 158">
            <a:extLst>
              <a:ext uri="{FF2B5EF4-FFF2-40B4-BE49-F238E27FC236}">
                <a16:creationId xmlns:a16="http://schemas.microsoft.com/office/drawing/2014/main" id="{C3B5EF57-FE61-4C56-8D1E-63156AC58D47}"/>
              </a:ext>
            </a:extLst>
          </p:cNvPr>
          <p:cNvSpPr txBox="1"/>
          <p:nvPr/>
        </p:nvSpPr>
        <p:spPr>
          <a:xfrm>
            <a:off x="653250" y="2803130"/>
            <a:ext cx="906750" cy="1753325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ネクサス広告</a:t>
            </a:r>
          </a:p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間接</a:t>
            </a:r>
            <a:r>
              <a:rPr lang="en-US" altLang="ja-JP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</a:p>
          <a:p>
            <a:pPr algn="ctr">
              <a:lnSpc>
                <a:spcPct val="110000"/>
              </a:lnSpc>
            </a:pP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（ビュー</a:t>
            </a:r>
            <a:r>
              <a:rPr lang="en-US" altLang="ja-JP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894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</a:p>
        </p:txBody>
      </p:sp>
      <p:sp>
        <p:nvSpPr>
          <p:cNvPr id="160" name="テキスト ボックス 159">
            <a:extLst>
              <a:ext uri="{FF2B5EF4-FFF2-40B4-BE49-F238E27FC236}">
                <a16:creationId xmlns:a16="http://schemas.microsoft.com/office/drawing/2014/main" id="{250B1C95-0109-416E-B5E5-3BD0642634F5}"/>
              </a:ext>
            </a:extLst>
          </p:cNvPr>
          <p:cNvSpPr txBox="1"/>
          <p:nvPr/>
        </p:nvSpPr>
        <p:spPr>
          <a:xfrm>
            <a:off x="1559982" y="5540402"/>
            <a:ext cx="7692750" cy="380250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endParaRPr lang="en-US" altLang="ja-JP" sz="1050" b="1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クロスドメイン（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2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つ以上のドメインをまたぐ）が発生する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サイト環境は、タグを 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HTML 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に「直接設置」以外、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計測が出来ません。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　　　　　　　　　　　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AAA.co.jp/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（公式サイト） →　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BBB.co.jp/form/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（フォーム） →　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BBB.co.jp/thanks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（完了ページ）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ja-JP" altLang="en-US" sz="1050" b="1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69" name="グラフィックス 168">
            <a:extLst>
              <a:ext uri="{FF2B5EF4-FFF2-40B4-BE49-F238E27FC236}">
                <a16:creationId xmlns:a16="http://schemas.microsoft.com/office/drawing/2014/main" id="{6364581D-6C9A-481B-891C-92E89B561601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1914813"/>
            <a:ext cx="330505" cy="330505"/>
          </a:xfrm>
          <a:prstGeom prst="rect">
            <a:avLst/>
          </a:prstGeom>
        </p:spPr>
      </p:pic>
      <p:sp>
        <p:nvSpPr>
          <p:cNvPr id="171" name="矢印: 右 170">
            <a:extLst>
              <a:ext uri="{FF2B5EF4-FFF2-40B4-BE49-F238E27FC236}">
                <a16:creationId xmlns:a16="http://schemas.microsoft.com/office/drawing/2014/main" id="{E5D4708E-5083-4157-A7CA-44A6780C8351}"/>
              </a:ext>
            </a:extLst>
          </p:cNvPr>
          <p:cNvSpPr/>
          <p:nvPr/>
        </p:nvSpPr>
        <p:spPr>
          <a:xfrm>
            <a:off x="3573895" y="1859067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175" name="グループ化 174">
            <a:extLst>
              <a:ext uri="{FF2B5EF4-FFF2-40B4-BE49-F238E27FC236}">
                <a16:creationId xmlns:a16="http://schemas.microsoft.com/office/drawing/2014/main" id="{FDBA6FD6-C89E-49E9-BA85-933FF7EEAB2E}"/>
              </a:ext>
            </a:extLst>
          </p:cNvPr>
          <p:cNvGrpSpPr/>
          <p:nvPr/>
        </p:nvGrpSpPr>
        <p:grpSpPr>
          <a:xfrm>
            <a:off x="5400426" y="1352959"/>
            <a:ext cx="1571030" cy="239911"/>
            <a:chOff x="-3727956" y="2011979"/>
            <a:chExt cx="1933575" cy="295275"/>
          </a:xfrm>
        </p:grpSpPr>
        <p:sp>
          <p:nvSpPr>
            <p:cNvPr id="176" name="四角形: 角を丸くする 175">
              <a:extLst>
                <a:ext uri="{FF2B5EF4-FFF2-40B4-BE49-F238E27FC236}">
                  <a16:creationId xmlns:a16="http://schemas.microsoft.com/office/drawing/2014/main" id="{EB9DD019-DFEC-4F23-9B39-5205F53EA197}"/>
                </a:ext>
              </a:extLst>
            </p:cNvPr>
            <p:cNvSpPr/>
            <p:nvPr/>
          </p:nvSpPr>
          <p:spPr bwMode="auto">
            <a:xfrm>
              <a:off x="-3727956" y="2011979"/>
              <a:ext cx="1590675" cy="295275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r>
                <a:rPr lang="ja-JP" altLang="en-US" sz="813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ドリームネクサス</a:t>
              </a:r>
            </a:p>
          </p:txBody>
        </p:sp>
        <p:sp>
          <p:nvSpPr>
            <p:cNvPr id="177" name="正方形/長方形 176">
              <a:extLst>
                <a:ext uri="{FF2B5EF4-FFF2-40B4-BE49-F238E27FC236}">
                  <a16:creationId xmlns:a16="http://schemas.microsoft.com/office/drawing/2014/main" id="{BE77F859-C0B9-4485-B45D-6A821E8EC2CA}"/>
                </a:ext>
              </a:extLst>
            </p:cNvPr>
            <p:cNvSpPr/>
            <p:nvPr/>
          </p:nvSpPr>
          <p:spPr bwMode="auto">
            <a:xfrm>
              <a:off x="-2384931" y="2011979"/>
              <a:ext cx="590550" cy="29527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3125" tIns="58500" rIns="73125" bIns="38025" anchor="ctr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10000"/>
                </a:lnSpc>
                <a:defRPr/>
              </a:pPr>
              <a:r>
                <a:rPr lang="ja-JP" altLang="en-US" sz="975" b="1">
                  <a:latin typeface="Meiryo UI" panose="020B0604030504040204" pitchFamily="50" charset="-128"/>
                  <a:ea typeface="Meiryo UI" panose="020B0604030504040204" pitchFamily="50" charset="-128"/>
                </a:rPr>
                <a:t>検索</a:t>
              </a:r>
            </a:p>
          </p:txBody>
        </p:sp>
      </p:grpSp>
      <p:sp>
        <p:nvSpPr>
          <p:cNvPr id="178" name="テキスト ボックス 177">
            <a:extLst>
              <a:ext uri="{FF2B5EF4-FFF2-40B4-BE49-F238E27FC236}">
                <a16:creationId xmlns:a16="http://schemas.microsoft.com/office/drawing/2014/main" id="{159FB158-3DBA-4BAC-8432-F62AADC575C8}"/>
              </a:ext>
            </a:extLst>
          </p:cNvPr>
          <p:cNvSpPr txBox="1"/>
          <p:nvPr/>
        </p:nvSpPr>
        <p:spPr>
          <a:xfrm>
            <a:off x="5429797" y="1680743"/>
            <a:ext cx="1500411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>
                <a:latin typeface="Meiryo UI" panose="020B0604030504040204" pitchFamily="50" charset="-128"/>
                <a:ea typeface="Meiryo UI" panose="020B0604030504040204" pitchFamily="50" charset="-128"/>
              </a:rPr>
              <a:t>離脱～自然検索等～再流入</a:t>
            </a:r>
          </a:p>
        </p:txBody>
      </p:sp>
      <p:sp>
        <p:nvSpPr>
          <p:cNvPr id="179" name="テキスト ボックス 178">
            <a:extLst>
              <a:ext uri="{FF2B5EF4-FFF2-40B4-BE49-F238E27FC236}">
                <a16:creationId xmlns:a16="http://schemas.microsoft.com/office/drawing/2014/main" id="{6280D642-59B6-449C-BC85-0E33957E24B5}"/>
              </a:ext>
            </a:extLst>
          </p:cNvPr>
          <p:cNvSpPr txBox="1"/>
          <p:nvPr/>
        </p:nvSpPr>
        <p:spPr>
          <a:xfrm>
            <a:off x="5429797" y="2352350"/>
            <a:ext cx="461665" cy="14863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ja-JP" altLang="en-US" sz="975">
                <a:latin typeface="Meiryo UI" panose="020B0604030504040204" pitchFamily="50" charset="-128"/>
                <a:ea typeface="Meiryo UI" panose="020B0604030504040204" pitchFamily="50" charset="-128"/>
              </a:rPr>
              <a:t>離脱せず</a:t>
            </a:r>
          </a:p>
        </p:txBody>
      </p:sp>
      <p:sp>
        <p:nvSpPr>
          <p:cNvPr id="180" name="テキスト ボックス 179">
            <a:extLst>
              <a:ext uri="{FF2B5EF4-FFF2-40B4-BE49-F238E27FC236}">
                <a16:creationId xmlns:a16="http://schemas.microsoft.com/office/drawing/2014/main" id="{8923605E-0631-42D9-876E-5F801B052991}"/>
              </a:ext>
            </a:extLst>
          </p:cNvPr>
          <p:cNvSpPr txBox="1"/>
          <p:nvPr/>
        </p:nvSpPr>
        <p:spPr>
          <a:xfrm>
            <a:off x="7528912" y="1204535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>
                <a:latin typeface="Meiryo UI" panose="020B0604030504040204" pitchFamily="50" charset="-128"/>
                <a:ea typeface="Meiryo UI" panose="020B0604030504040204" pitchFamily="50" charset="-128"/>
              </a:rPr>
              <a:t>直接</a:t>
            </a:r>
            <a:r>
              <a:rPr lang="en-US" altLang="ja-JP" sz="975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endParaRPr lang="ja-JP" altLang="en-US" sz="975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1" name="矢印: 右 180">
            <a:extLst>
              <a:ext uri="{FF2B5EF4-FFF2-40B4-BE49-F238E27FC236}">
                <a16:creationId xmlns:a16="http://schemas.microsoft.com/office/drawing/2014/main" id="{BFD0DCAE-97EC-4943-B140-663D4CA1FAA1}"/>
              </a:ext>
            </a:extLst>
          </p:cNvPr>
          <p:cNvSpPr/>
          <p:nvPr/>
        </p:nvSpPr>
        <p:spPr>
          <a:xfrm>
            <a:off x="706710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3" name="矢印: 右 182">
            <a:extLst>
              <a:ext uri="{FF2B5EF4-FFF2-40B4-BE49-F238E27FC236}">
                <a16:creationId xmlns:a16="http://schemas.microsoft.com/office/drawing/2014/main" id="{20B34D51-1235-4222-9507-736A66A2D241}"/>
              </a:ext>
            </a:extLst>
          </p:cNvPr>
          <p:cNvSpPr/>
          <p:nvPr/>
        </p:nvSpPr>
        <p:spPr>
          <a:xfrm>
            <a:off x="5004315" y="1490754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4" name="矢印: 右 183">
            <a:extLst>
              <a:ext uri="{FF2B5EF4-FFF2-40B4-BE49-F238E27FC236}">
                <a16:creationId xmlns:a16="http://schemas.microsoft.com/office/drawing/2014/main" id="{18A5C0D3-4BC9-4E22-8D96-62D171882771}"/>
              </a:ext>
            </a:extLst>
          </p:cNvPr>
          <p:cNvSpPr/>
          <p:nvPr/>
        </p:nvSpPr>
        <p:spPr>
          <a:xfrm>
            <a:off x="4180179" y="2110845"/>
            <a:ext cx="3237926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88" name="テキスト ボックス 187">
            <a:extLst>
              <a:ext uri="{FF2B5EF4-FFF2-40B4-BE49-F238E27FC236}">
                <a16:creationId xmlns:a16="http://schemas.microsoft.com/office/drawing/2014/main" id="{EB0C699D-FBD2-4F8E-946E-29DD482B112A}"/>
              </a:ext>
            </a:extLst>
          </p:cNvPr>
          <p:cNvSpPr txBox="1"/>
          <p:nvPr/>
        </p:nvSpPr>
        <p:spPr>
          <a:xfrm>
            <a:off x="2501201" y="2977013"/>
            <a:ext cx="96340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広告表示～クリックせず</a:t>
            </a:r>
          </a:p>
        </p:txBody>
      </p:sp>
      <p:grpSp>
        <p:nvGrpSpPr>
          <p:cNvPr id="189" name="グループ化 188">
            <a:extLst>
              <a:ext uri="{FF2B5EF4-FFF2-40B4-BE49-F238E27FC236}">
                <a16:creationId xmlns:a16="http://schemas.microsoft.com/office/drawing/2014/main" id="{EEEB064E-591B-4146-A0FF-4BE04B0E1865}"/>
              </a:ext>
            </a:extLst>
          </p:cNvPr>
          <p:cNvGrpSpPr/>
          <p:nvPr/>
        </p:nvGrpSpPr>
        <p:grpSpPr>
          <a:xfrm>
            <a:off x="3992399" y="3132197"/>
            <a:ext cx="1573959" cy="1176724"/>
            <a:chOff x="6248344" y="4195457"/>
            <a:chExt cx="1937180" cy="1448275"/>
          </a:xfrm>
        </p:grpSpPr>
        <p:grpSp>
          <p:nvGrpSpPr>
            <p:cNvPr id="190" name="グループ化 189">
              <a:extLst>
                <a:ext uri="{FF2B5EF4-FFF2-40B4-BE49-F238E27FC236}">
                  <a16:creationId xmlns:a16="http://schemas.microsoft.com/office/drawing/2014/main" id="{002BCEC4-4EDB-498F-8247-1634868824BC}"/>
                </a:ext>
              </a:extLst>
            </p:cNvPr>
            <p:cNvGrpSpPr/>
            <p:nvPr/>
          </p:nvGrpSpPr>
          <p:grpSpPr>
            <a:xfrm>
              <a:off x="6250147" y="4195457"/>
              <a:ext cx="1933575" cy="295275"/>
              <a:chOff x="-3727956" y="2011979"/>
              <a:chExt cx="1933575" cy="295275"/>
            </a:xfrm>
          </p:grpSpPr>
          <p:sp>
            <p:nvSpPr>
              <p:cNvPr id="194" name="四角形: 角を丸くする 193">
                <a:extLst>
                  <a:ext uri="{FF2B5EF4-FFF2-40B4-BE49-F238E27FC236}">
                    <a16:creationId xmlns:a16="http://schemas.microsoft.com/office/drawing/2014/main" id="{81F541E8-724C-4F7D-BB68-F9DB0F77C07A}"/>
                  </a:ext>
                </a:extLst>
              </p:cNvPr>
              <p:cNvSpPr/>
              <p:nvPr/>
            </p:nvSpPr>
            <p:spPr bwMode="auto">
              <a:xfrm>
                <a:off x="-3727956" y="2011979"/>
                <a:ext cx="1590675" cy="29527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ja-JP" altLang="en-US" sz="813">
                    <a:solidFill>
                      <a:schemeClr val="tx1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</a:rPr>
                  <a:t>ドリームネクサス</a:t>
                </a:r>
              </a:p>
            </p:txBody>
          </p:sp>
          <p:sp>
            <p:nvSpPr>
              <p:cNvPr id="195" name="正方形/長方形 194">
                <a:extLst>
                  <a:ext uri="{FF2B5EF4-FFF2-40B4-BE49-F238E27FC236}">
                    <a16:creationId xmlns:a16="http://schemas.microsoft.com/office/drawing/2014/main" id="{CC0AEDE6-CACF-4821-8B81-A9A9BF1019BF}"/>
                  </a:ext>
                </a:extLst>
              </p:cNvPr>
              <p:cNvSpPr/>
              <p:nvPr/>
            </p:nvSpPr>
            <p:spPr bwMode="auto">
              <a:xfrm>
                <a:off x="-2384931" y="2011979"/>
                <a:ext cx="590550" cy="295275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73125" tIns="58500" rIns="73125" bIns="38025" anchor="ctr">
                <a:noAutofit/>
              </a:bodyPr>
              <a:lstStyle>
                <a:lvl1pPr marL="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10000"/>
                  </a:lnSpc>
                  <a:defRPr/>
                </a:pPr>
                <a:r>
                  <a:rPr lang="ja-JP" altLang="en-US" sz="975" b="1">
                    <a:latin typeface="Meiryo UI" panose="020B0604030504040204" pitchFamily="50" charset="-128"/>
                    <a:ea typeface="Meiryo UI" panose="020B0604030504040204" pitchFamily="50" charset="-128"/>
                  </a:rPr>
                  <a:t>検索</a:t>
                </a:r>
              </a:p>
            </p:txBody>
          </p:sp>
        </p:grpSp>
        <p:sp>
          <p:nvSpPr>
            <p:cNvPr id="191" name="テキスト ボックス 190">
              <a:extLst>
                <a:ext uri="{FF2B5EF4-FFF2-40B4-BE49-F238E27FC236}">
                  <a16:creationId xmlns:a16="http://schemas.microsoft.com/office/drawing/2014/main" id="{029AF287-01DC-4CD8-9FA5-6CEFF4D6DCC1}"/>
                </a:ext>
              </a:extLst>
            </p:cNvPr>
            <p:cNvSpPr txBox="1"/>
            <p:nvPr/>
          </p:nvSpPr>
          <p:spPr>
            <a:xfrm>
              <a:off x="6601381" y="4598883"/>
              <a:ext cx="1231106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>
                  <a:latin typeface="Meiryo UI" panose="020B0604030504040204" pitchFamily="50" charset="-128"/>
                  <a:ea typeface="Meiryo UI" panose="020B0604030504040204" pitchFamily="50" charset="-128"/>
                </a:rPr>
                <a:t>自然検索等～流入</a:t>
              </a:r>
            </a:p>
          </p:txBody>
        </p:sp>
        <p:sp>
          <p:nvSpPr>
            <p:cNvPr id="192" name="正方形/長方形 191">
              <a:extLst>
                <a:ext uri="{FF2B5EF4-FFF2-40B4-BE49-F238E27FC236}">
                  <a16:creationId xmlns:a16="http://schemas.microsoft.com/office/drawing/2014/main" id="{2D6C65F4-C5D1-4CDD-B588-2034AED421CA}"/>
                </a:ext>
              </a:extLst>
            </p:cNvPr>
            <p:cNvSpPr/>
            <p:nvPr/>
          </p:nvSpPr>
          <p:spPr>
            <a:xfrm>
              <a:off x="6248344" y="4882402"/>
              <a:ext cx="1937180" cy="507836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3125" tIns="58500" rIns="73125" bIns="38025" rtlCol="0" anchor="ctr">
              <a:noAutofit/>
            </a:bodyPr>
            <a:lstStyle/>
            <a:p>
              <a:pPr algn="ctr">
                <a:lnSpc>
                  <a:spcPct val="110000"/>
                </a:lnSpc>
              </a:pPr>
              <a:r>
                <a:rPr lang="ja-JP" altLang="en-US" sz="1138">
                  <a:latin typeface="Meiryo UI" panose="020B0604030504040204" pitchFamily="50" charset="-128"/>
                  <a:ea typeface="Meiryo UI" panose="020B0604030504040204" pitchFamily="50" charset="-128"/>
                </a:rPr>
                <a:t>他広告</a:t>
              </a:r>
            </a:p>
          </p:txBody>
        </p:sp>
        <p:sp>
          <p:nvSpPr>
            <p:cNvPr id="193" name="テキスト ボックス 192">
              <a:extLst>
                <a:ext uri="{FF2B5EF4-FFF2-40B4-BE49-F238E27FC236}">
                  <a16:creationId xmlns:a16="http://schemas.microsoft.com/office/drawing/2014/main" id="{3161931E-3E13-4B95-BADF-C218201485A4}"/>
                </a:ext>
              </a:extLst>
            </p:cNvPr>
            <p:cNvSpPr txBox="1"/>
            <p:nvPr/>
          </p:nvSpPr>
          <p:spPr>
            <a:xfrm>
              <a:off x="6601381" y="5460803"/>
              <a:ext cx="1128514" cy="18292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ja-JP" altLang="en-US" sz="975">
                  <a:latin typeface="Meiryo UI" panose="020B0604030504040204" pitchFamily="50" charset="-128"/>
                  <a:ea typeface="Meiryo UI" panose="020B0604030504040204" pitchFamily="50" charset="-128"/>
                </a:rPr>
                <a:t>他の広告から流入</a:t>
              </a:r>
            </a:p>
          </p:txBody>
        </p:sp>
      </p:grpSp>
      <p:sp>
        <p:nvSpPr>
          <p:cNvPr id="196" name="矢印: 右 195">
            <a:extLst>
              <a:ext uri="{FF2B5EF4-FFF2-40B4-BE49-F238E27FC236}">
                <a16:creationId xmlns:a16="http://schemas.microsoft.com/office/drawing/2014/main" id="{80B23EA1-C5A9-4F0E-9C6D-3C23EA65E799}"/>
              </a:ext>
            </a:extLst>
          </p:cNvPr>
          <p:cNvSpPr/>
          <p:nvPr/>
        </p:nvSpPr>
        <p:spPr>
          <a:xfrm>
            <a:off x="357389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7" name="矢印: 右 196">
            <a:extLst>
              <a:ext uri="{FF2B5EF4-FFF2-40B4-BE49-F238E27FC236}">
                <a16:creationId xmlns:a16="http://schemas.microsoft.com/office/drawing/2014/main" id="{CB9BAF2A-C797-43FC-B32B-1A96AC2D0E20}"/>
              </a:ext>
            </a:extLst>
          </p:cNvPr>
          <p:cNvSpPr/>
          <p:nvPr/>
        </p:nvSpPr>
        <p:spPr>
          <a:xfrm>
            <a:off x="5694194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98" name="テキスト ボックス 197">
            <a:extLst>
              <a:ext uri="{FF2B5EF4-FFF2-40B4-BE49-F238E27FC236}">
                <a16:creationId xmlns:a16="http://schemas.microsoft.com/office/drawing/2014/main" id="{BFAC17C7-F46C-46C7-B75B-B1A66975A1A3}"/>
              </a:ext>
            </a:extLst>
          </p:cNvPr>
          <p:cNvSpPr txBox="1">
            <a:spLocks noChangeAspect="1"/>
          </p:cNvSpPr>
          <p:nvPr/>
        </p:nvSpPr>
        <p:spPr>
          <a:xfrm>
            <a:off x="7434227" y="3367003"/>
            <a:ext cx="877500" cy="877500"/>
          </a:xfrm>
          <a:prstGeom prst="star24">
            <a:avLst>
              <a:gd name="adj" fmla="val 46319"/>
            </a:avLst>
          </a:prstGeom>
          <a:solidFill>
            <a:schemeClr val="tx1"/>
          </a:solidFill>
        </p:spPr>
        <p:txBody>
          <a:bodyPr wrap="square" lIns="0" tIns="0" rIns="0" bIns="0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成約！</a:t>
            </a:r>
          </a:p>
        </p:txBody>
      </p:sp>
      <p:pic>
        <p:nvPicPr>
          <p:cNvPr id="199" name="グラフィックス 198">
            <a:extLst>
              <a:ext uri="{FF2B5EF4-FFF2-40B4-BE49-F238E27FC236}">
                <a16:creationId xmlns:a16="http://schemas.microsoft.com/office/drawing/2014/main" id="{D9FE8EE5-13B3-487D-B4A0-3C0691DC9648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7725" y="3730088"/>
            <a:ext cx="330505" cy="330505"/>
          </a:xfrm>
          <a:prstGeom prst="rect">
            <a:avLst/>
          </a:prstGeom>
        </p:spPr>
      </p:pic>
      <p:sp>
        <p:nvSpPr>
          <p:cNvPr id="200" name="テキスト ボックス 199">
            <a:extLst>
              <a:ext uri="{FF2B5EF4-FFF2-40B4-BE49-F238E27FC236}">
                <a16:creationId xmlns:a16="http://schemas.microsoft.com/office/drawing/2014/main" id="{4D43FFC0-3728-44F8-8EE4-51EAD0407666}"/>
              </a:ext>
            </a:extLst>
          </p:cNvPr>
          <p:cNvSpPr txBox="1"/>
          <p:nvPr/>
        </p:nvSpPr>
        <p:spPr>
          <a:xfrm>
            <a:off x="7528912" y="3019809"/>
            <a:ext cx="688129" cy="281327"/>
          </a:xfrm>
          <a:prstGeom prst="rect">
            <a:avLst/>
          </a:prstGeom>
          <a:noFill/>
        </p:spPr>
        <p:txBody>
          <a:bodyPr wrap="square" lIns="73125" tIns="58500" rIns="73125" bIns="38025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75">
                <a:latin typeface="Meiryo UI" panose="020B0604030504040204" pitchFamily="50" charset="-128"/>
                <a:ea typeface="Meiryo UI" panose="020B0604030504040204" pitchFamily="50" charset="-128"/>
              </a:rPr>
              <a:t>間接</a:t>
            </a:r>
            <a:r>
              <a:rPr lang="en-US" altLang="ja-JP" sz="975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</a:p>
        </p:txBody>
      </p:sp>
      <p:sp>
        <p:nvSpPr>
          <p:cNvPr id="201" name="テキスト ボックス 200">
            <a:extLst>
              <a:ext uri="{FF2B5EF4-FFF2-40B4-BE49-F238E27FC236}">
                <a16:creationId xmlns:a16="http://schemas.microsoft.com/office/drawing/2014/main" id="{9D827E85-6D87-40EF-9DFB-F0E3A087362D}"/>
              </a:ext>
            </a:extLst>
          </p:cNvPr>
          <p:cNvSpPr txBox="1"/>
          <p:nvPr/>
        </p:nvSpPr>
        <p:spPr>
          <a:xfrm>
            <a:off x="2569583" y="1142886"/>
            <a:ext cx="787075" cy="12388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813">
                <a:latin typeface="Meiryo UI" panose="020B0604030504040204" pitchFamily="50" charset="-128"/>
                <a:ea typeface="Meiryo UI" panose="020B0604030504040204" pitchFamily="50" charset="-128"/>
              </a:rPr>
              <a:t>広告表示～クリック</a:t>
            </a:r>
          </a:p>
        </p:txBody>
      </p:sp>
      <p:grpSp>
        <p:nvGrpSpPr>
          <p:cNvPr id="202" name="グループ化 201">
            <a:extLst>
              <a:ext uri="{FF2B5EF4-FFF2-40B4-BE49-F238E27FC236}">
                <a16:creationId xmlns:a16="http://schemas.microsoft.com/office/drawing/2014/main" id="{42382F47-C7A5-4D51-9DD3-21284578FCA4}"/>
              </a:ext>
            </a:extLst>
          </p:cNvPr>
          <p:cNvGrpSpPr/>
          <p:nvPr/>
        </p:nvGrpSpPr>
        <p:grpSpPr>
          <a:xfrm>
            <a:off x="2553620" y="1280338"/>
            <a:ext cx="819000" cy="1258435"/>
            <a:chOff x="4047401" y="2287948"/>
            <a:chExt cx="1008000" cy="1548843"/>
          </a:xfrm>
        </p:grpSpPr>
        <p:sp>
          <p:nvSpPr>
            <p:cNvPr id="203" name="テキスト ボックス 202">
              <a:extLst>
                <a:ext uri="{FF2B5EF4-FFF2-40B4-BE49-F238E27FC236}">
                  <a16:creationId xmlns:a16="http://schemas.microsoft.com/office/drawing/2014/main" id="{CC7F9DF3-E05B-4E4E-89F1-B39DF9416557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204" name="図 203">
              <a:extLst>
                <a:ext uri="{FF2B5EF4-FFF2-40B4-BE49-F238E27FC236}">
                  <a16:creationId xmlns:a16="http://schemas.microsoft.com/office/drawing/2014/main" id="{332CE276-49C6-4C86-A614-F849E918C5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05" name="四角形: 角を丸くする 204">
              <a:extLst>
                <a:ext uri="{FF2B5EF4-FFF2-40B4-BE49-F238E27FC236}">
                  <a16:creationId xmlns:a16="http://schemas.microsoft.com/office/drawing/2014/main" id="{15A455E3-A9EA-4B9B-A2AA-59CF7BABF7CE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主要</a:t>
              </a:r>
            </a:p>
          </p:txBody>
        </p:sp>
        <p:sp>
          <p:nvSpPr>
            <p:cNvPr id="206" name="四角形: 角を丸くする 205">
              <a:extLst>
                <a:ext uri="{FF2B5EF4-FFF2-40B4-BE49-F238E27FC236}">
                  <a16:creationId xmlns:a16="http://schemas.microsoft.com/office/drawing/2014/main" id="{E1CC22E1-DADA-4C5C-B020-9E56FDE3814F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経済</a:t>
              </a:r>
            </a:p>
          </p:txBody>
        </p:sp>
        <p:sp>
          <p:nvSpPr>
            <p:cNvPr id="207" name="四角形: 角を丸くする 206">
              <a:extLst>
                <a:ext uri="{FF2B5EF4-FFF2-40B4-BE49-F238E27FC236}">
                  <a16:creationId xmlns:a16="http://schemas.microsoft.com/office/drawing/2014/main" id="{27BD5E32-7DD2-4EA3-9A8A-1ACC1E03A12E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エンタメ</a:t>
              </a:r>
            </a:p>
          </p:txBody>
        </p:sp>
        <p:sp>
          <p:nvSpPr>
            <p:cNvPr id="208" name="四角形: 角を丸くする 207">
              <a:extLst>
                <a:ext uri="{FF2B5EF4-FFF2-40B4-BE49-F238E27FC236}">
                  <a16:creationId xmlns:a16="http://schemas.microsoft.com/office/drawing/2014/main" id="{27FDFE56-781A-4457-89BB-4D637F5CAC5B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スポーツ</a:t>
              </a:r>
            </a:p>
          </p:txBody>
        </p:sp>
        <p:sp>
          <p:nvSpPr>
            <p:cNvPr id="209" name="テキスト ボックス 208">
              <a:extLst>
                <a:ext uri="{FF2B5EF4-FFF2-40B4-BE49-F238E27FC236}">
                  <a16:creationId xmlns:a16="http://schemas.microsoft.com/office/drawing/2014/main" id="{80DDE8FF-6862-4124-8FB6-9FFDEDAE5F04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0" name="正方形/長方形 209">
              <a:extLst>
                <a:ext uri="{FF2B5EF4-FFF2-40B4-BE49-F238E27FC236}">
                  <a16:creationId xmlns:a16="http://schemas.microsoft.com/office/drawing/2014/main" id="{75684ABA-5096-45D0-BE0E-BB06E4BADA58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1" name="正方形/長方形 210">
              <a:extLst>
                <a:ext uri="{FF2B5EF4-FFF2-40B4-BE49-F238E27FC236}">
                  <a16:creationId xmlns:a16="http://schemas.microsoft.com/office/drawing/2014/main" id="{0847D3F8-1BF4-4FDB-8C7B-297691190E87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2" name="正方形/長方形 211">
              <a:extLst>
                <a:ext uri="{FF2B5EF4-FFF2-40B4-BE49-F238E27FC236}">
                  <a16:creationId xmlns:a16="http://schemas.microsoft.com/office/drawing/2014/main" id="{2B124C2C-CC2D-4ED3-8155-6EAD3AA79F11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3" name="正方形/長方形 212">
              <a:extLst>
                <a:ext uri="{FF2B5EF4-FFF2-40B4-BE49-F238E27FC236}">
                  <a16:creationId xmlns:a16="http://schemas.microsoft.com/office/drawing/2014/main" id="{96B806FA-0828-4076-A15D-78184D8C214E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14" name="正方形/長方形 213">
              <a:extLst>
                <a:ext uri="{FF2B5EF4-FFF2-40B4-BE49-F238E27FC236}">
                  <a16:creationId xmlns:a16="http://schemas.microsoft.com/office/drawing/2014/main" id="{0DFA3F93-2EE4-42D2-BCA9-7CA2EAAE9A3C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広告</a:t>
              </a:r>
            </a:p>
          </p:txBody>
        </p:sp>
        <p:sp>
          <p:nvSpPr>
            <p:cNvPr id="215" name="正方形/長方形 214">
              <a:extLst>
                <a:ext uri="{FF2B5EF4-FFF2-40B4-BE49-F238E27FC236}">
                  <a16:creationId xmlns:a16="http://schemas.microsoft.com/office/drawing/2014/main" id="{46CA3589-F9E6-46A9-A320-1B9CD166C4CD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cxnSp>
          <p:nvCxnSpPr>
            <p:cNvPr id="216" name="直線コネクタ 215">
              <a:extLst>
                <a:ext uri="{FF2B5EF4-FFF2-40B4-BE49-F238E27FC236}">
                  <a16:creationId xmlns:a16="http://schemas.microsoft.com/office/drawing/2014/main" id="{2FBA5C89-64A3-492B-948F-4F8713CA1D5D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線コネクタ 216">
              <a:extLst>
                <a:ext uri="{FF2B5EF4-FFF2-40B4-BE49-F238E27FC236}">
                  <a16:creationId xmlns:a16="http://schemas.microsoft.com/office/drawing/2014/main" id="{0387F850-4E81-4D2C-9199-65A0DB33B5D0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8" name="図 217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DA5230C2-1ADF-4EB9-992E-0E178B2B27D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219" name="正方形/長方形 218">
              <a:extLst>
                <a:ext uri="{FF2B5EF4-FFF2-40B4-BE49-F238E27FC236}">
                  <a16:creationId xmlns:a16="http://schemas.microsoft.com/office/drawing/2014/main" id="{AC435D95-CFB4-494E-833B-62EFA4C67BEE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sp>
          <p:nvSpPr>
            <p:cNvPr id="220" name="正方形/長方形 219">
              <a:extLst>
                <a:ext uri="{FF2B5EF4-FFF2-40B4-BE49-F238E27FC236}">
                  <a16:creationId xmlns:a16="http://schemas.microsoft.com/office/drawing/2014/main" id="{51A6404C-CF35-4B7B-955E-7AF5A7E11161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pic>
          <p:nvPicPr>
            <p:cNvPr id="221" name="図 220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9D6133AC-9196-492B-8028-5F5BC54B8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22" name="図 221" descr="夜空と山の景色&#10;&#10;自動的に生成された説明">
              <a:extLst>
                <a:ext uri="{FF2B5EF4-FFF2-40B4-BE49-F238E27FC236}">
                  <a16:creationId xmlns:a16="http://schemas.microsoft.com/office/drawing/2014/main" id="{A3520E32-750C-422C-9C46-8210930FD38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23" name="図 222" descr="家の庭&#10;&#10;自動的に生成された説明">
              <a:extLst>
                <a:ext uri="{FF2B5EF4-FFF2-40B4-BE49-F238E27FC236}">
                  <a16:creationId xmlns:a16="http://schemas.microsoft.com/office/drawing/2014/main" id="{87098542-85E3-47F3-89BC-967A36F66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224" name="テキスト ボックス 223">
              <a:extLst>
                <a:ext uri="{FF2B5EF4-FFF2-40B4-BE49-F238E27FC236}">
                  <a16:creationId xmlns:a16="http://schemas.microsoft.com/office/drawing/2014/main" id="{8B0214C3-9B5D-4F19-86F1-60ED93BB97F8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25" name="正方形/長方形 224">
            <a:extLst>
              <a:ext uri="{FF2B5EF4-FFF2-40B4-BE49-F238E27FC236}">
                <a16:creationId xmlns:a16="http://schemas.microsoft.com/office/drawing/2014/main" id="{C9DA87C6-052A-4922-91ED-033529F8F721}"/>
              </a:ext>
            </a:extLst>
          </p:cNvPr>
          <p:cNvSpPr/>
          <p:nvPr/>
        </p:nvSpPr>
        <p:spPr>
          <a:xfrm>
            <a:off x="2545559" y="2024738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pSp>
        <p:nvGrpSpPr>
          <p:cNvPr id="226" name="グループ化 225">
            <a:extLst>
              <a:ext uri="{FF2B5EF4-FFF2-40B4-BE49-F238E27FC236}">
                <a16:creationId xmlns:a16="http://schemas.microsoft.com/office/drawing/2014/main" id="{95AD7CB8-4C0F-48F3-80CC-8E3C5BA3A67C}"/>
              </a:ext>
            </a:extLst>
          </p:cNvPr>
          <p:cNvGrpSpPr/>
          <p:nvPr/>
        </p:nvGrpSpPr>
        <p:grpSpPr>
          <a:xfrm>
            <a:off x="2553620" y="3116552"/>
            <a:ext cx="819000" cy="1258435"/>
            <a:chOff x="4047401" y="2287948"/>
            <a:chExt cx="1008000" cy="1548843"/>
          </a:xfrm>
        </p:grpSpPr>
        <p:sp>
          <p:nvSpPr>
            <p:cNvPr id="227" name="テキスト ボックス 226">
              <a:extLst>
                <a:ext uri="{FF2B5EF4-FFF2-40B4-BE49-F238E27FC236}">
                  <a16:creationId xmlns:a16="http://schemas.microsoft.com/office/drawing/2014/main" id="{0BA235B4-6DE2-4BB5-8C90-9A589C1CA3D1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228" name="図 227">
              <a:extLst>
                <a:ext uri="{FF2B5EF4-FFF2-40B4-BE49-F238E27FC236}">
                  <a16:creationId xmlns:a16="http://schemas.microsoft.com/office/drawing/2014/main" id="{429A70AE-8B7E-4651-8ACA-C1F52006B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4047401" y="2287948"/>
              <a:ext cx="1008000" cy="69904"/>
            </a:xfrm>
            <a:custGeom>
              <a:avLst/>
              <a:gdLst>
                <a:gd name="connsiteX0" fmla="*/ 0 w 2805035"/>
                <a:gd name="connsiteY0" fmla="*/ 0 h 194526"/>
                <a:gd name="connsiteX1" fmla="*/ 2805035 w 2805035"/>
                <a:gd name="connsiteY1" fmla="*/ 0 h 194526"/>
                <a:gd name="connsiteX2" fmla="*/ 2805035 w 2805035"/>
                <a:gd name="connsiteY2" fmla="*/ 194526 h 194526"/>
                <a:gd name="connsiteX3" fmla="*/ 0 w 2805035"/>
                <a:gd name="connsiteY3" fmla="*/ 194526 h 194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5035" h="194526">
                  <a:moveTo>
                    <a:pt x="0" y="0"/>
                  </a:moveTo>
                  <a:lnTo>
                    <a:pt x="2805035" y="0"/>
                  </a:lnTo>
                  <a:lnTo>
                    <a:pt x="2805035" y="194526"/>
                  </a:lnTo>
                  <a:lnTo>
                    <a:pt x="0" y="194526"/>
                  </a:lnTo>
                  <a:close/>
                </a:path>
              </a:pathLst>
            </a:custGeom>
          </p:spPr>
        </p:pic>
        <p:sp>
          <p:nvSpPr>
            <p:cNvPr id="229" name="四角形: 角を丸くする 228">
              <a:extLst>
                <a:ext uri="{FF2B5EF4-FFF2-40B4-BE49-F238E27FC236}">
                  <a16:creationId xmlns:a16="http://schemas.microsoft.com/office/drawing/2014/main" id="{814865F0-6093-4BE9-81D8-07BE58ADE8A5}"/>
                </a:ext>
              </a:extLst>
            </p:cNvPr>
            <p:cNvSpPr/>
            <p:nvPr/>
          </p:nvSpPr>
          <p:spPr>
            <a:xfrm>
              <a:off x="4047401" y="2358131"/>
              <a:ext cx="252000" cy="144000"/>
            </a:xfrm>
            <a:prstGeom prst="roundRect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主要</a:t>
              </a:r>
            </a:p>
          </p:txBody>
        </p:sp>
        <p:sp>
          <p:nvSpPr>
            <p:cNvPr id="230" name="四角形: 角を丸くする 229">
              <a:extLst>
                <a:ext uri="{FF2B5EF4-FFF2-40B4-BE49-F238E27FC236}">
                  <a16:creationId xmlns:a16="http://schemas.microsoft.com/office/drawing/2014/main" id="{DEDD55DE-E3F7-4866-9C86-6A09BFD5C240}"/>
                </a:ext>
              </a:extLst>
            </p:cNvPr>
            <p:cNvSpPr/>
            <p:nvPr/>
          </p:nvSpPr>
          <p:spPr>
            <a:xfrm>
              <a:off x="4299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経済</a:t>
              </a:r>
            </a:p>
          </p:txBody>
        </p:sp>
        <p:sp>
          <p:nvSpPr>
            <p:cNvPr id="231" name="四角形: 角を丸くする 230">
              <a:extLst>
                <a:ext uri="{FF2B5EF4-FFF2-40B4-BE49-F238E27FC236}">
                  <a16:creationId xmlns:a16="http://schemas.microsoft.com/office/drawing/2014/main" id="{2E056AA5-FA69-4C9F-9207-3EFC7FA2CE5E}"/>
                </a:ext>
              </a:extLst>
            </p:cNvPr>
            <p:cNvSpPr/>
            <p:nvPr/>
          </p:nvSpPr>
          <p:spPr>
            <a:xfrm>
              <a:off x="4551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エンタメ</a:t>
              </a:r>
            </a:p>
          </p:txBody>
        </p:sp>
        <p:sp>
          <p:nvSpPr>
            <p:cNvPr id="232" name="四角形: 角を丸くする 231">
              <a:extLst>
                <a:ext uri="{FF2B5EF4-FFF2-40B4-BE49-F238E27FC236}">
                  <a16:creationId xmlns:a16="http://schemas.microsoft.com/office/drawing/2014/main" id="{25EDAD2A-3D66-46D6-BB8F-7D412EB99D41}"/>
                </a:ext>
              </a:extLst>
            </p:cNvPr>
            <p:cNvSpPr/>
            <p:nvPr/>
          </p:nvSpPr>
          <p:spPr>
            <a:xfrm>
              <a:off x="4803401" y="2358131"/>
              <a:ext cx="252000" cy="144000"/>
            </a:xfrm>
            <a:prstGeom prst="roundRect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29250" rIns="0" bIns="29250" rtlCol="0" anchor="t"/>
            <a:lstStyle/>
            <a:p>
              <a:pPr algn="ctr"/>
              <a:r>
                <a:rPr lang="ja-JP" altLang="en-US" sz="244">
                  <a:latin typeface="Meiryo UI" panose="020B0604030504040204" pitchFamily="50" charset="-128"/>
                  <a:ea typeface="Meiryo UI" panose="020B0604030504040204" pitchFamily="50" charset="-128"/>
                </a:rPr>
                <a:t>スポーツ</a:t>
              </a:r>
            </a:p>
          </p:txBody>
        </p:sp>
        <p:sp>
          <p:nvSpPr>
            <p:cNvPr id="233" name="テキスト ボックス 232">
              <a:extLst>
                <a:ext uri="{FF2B5EF4-FFF2-40B4-BE49-F238E27FC236}">
                  <a16:creationId xmlns:a16="http://schemas.microsoft.com/office/drawing/2014/main" id="{D3615F88-C744-446A-852D-8FF20180D117}"/>
                </a:ext>
              </a:extLst>
            </p:cNvPr>
            <p:cNvSpPr txBox="1"/>
            <p:nvPr/>
          </p:nvSpPr>
          <p:spPr>
            <a:xfrm>
              <a:off x="4047401" y="2462212"/>
              <a:ext cx="1008000" cy="14400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4" name="正方形/長方形 233">
              <a:extLst>
                <a:ext uri="{FF2B5EF4-FFF2-40B4-BE49-F238E27FC236}">
                  <a16:creationId xmlns:a16="http://schemas.microsoft.com/office/drawing/2014/main" id="{67652C25-0216-4D01-85B8-3A5EA5516FA3}"/>
                </a:ext>
              </a:extLst>
            </p:cNvPr>
            <p:cNvSpPr/>
            <p:nvPr/>
          </p:nvSpPr>
          <p:spPr>
            <a:xfrm>
              <a:off x="4083401" y="2502131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5" name="正方形/長方形 234">
              <a:extLst>
                <a:ext uri="{FF2B5EF4-FFF2-40B4-BE49-F238E27FC236}">
                  <a16:creationId xmlns:a16="http://schemas.microsoft.com/office/drawing/2014/main" id="{AE373ABC-47DD-4F13-9691-665521E57664}"/>
                </a:ext>
              </a:extLst>
            </p:cNvPr>
            <p:cNvSpPr/>
            <p:nvPr/>
          </p:nvSpPr>
          <p:spPr>
            <a:xfrm>
              <a:off x="4083401" y="2745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6" name="正方形/長方形 235">
              <a:extLst>
                <a:ext uri="{FF2B5EF4-FFF2-40B4-BE49-F238E27FC236}">
                  <a16:creationId xmlns:a16="http://schemas.microsoft.com/office/drawing/2014/main" id="{86AC83DD-D9DF-4330-82B5-B2AACDB96B6F}"/>
                </a:ext>
              </a:extLst>
            </p:cNvPr>
            <p:cNvSpPr/>
            <p:nvPr/>
          </p:nvSpPr>
          <p:spPr>
            <a:xfrm>
              <a:off x="4083401" y="2988133"/>
              <a:ext cx="216000" cy="216000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7" name="正方形/長方形 236">
              <a:extLst>
                <a:ext uri="{FF2B5EF4-FFF2-40B4-BE49-F238E27FC236}">
                  <a16:creationId xmlns:a16="http://schemas.microsoft.com/office/drawing/2014/main" id="{E7148B27-6CB6-430D-95D6-29CA1077E0B8}"/>
                </a:ext>
              </a:extLst>
            </p:cNvPr>
            <p:cNvSpPr/>
            <p:nvPr/>
          </p:nvSpPr>
          <p:spPr>
            <a:xfrm>
              <a:off x="4083401" y="3231133"/>
              <a:ext cx="936000" cy="448495"/>
            </a:xfrm>
            <a:prstGeom prst="rect">
              <a:avLst/>
            </a:prstGeom>
            <a:solidFill>
              <a:srgbClr val="0066AA">
                <a:alpha val="27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7147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ja-JP" altLang="en-US" sz="1463" kern="0">
                <a:solidFill>
                  <a:prstClr val="white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238" name="正方形/長方形 237">
              <a:extLst>
                <a:ext uri="{FF2B5EF4-FFF2-40B4-BE49-F238E27FC236}">
                  <a16:creationId xmlns:a16="http://schemas.microsoft.com/office/drawing/2014/main" id="{ECF2B7CA-C644-47DF-9968-0810D68687E6}"/>
                </a:ext>
              </a:extLst>
            </p:cNvPr>
            <p:cNvSpPr/>
            <p:nvPr/>
          </p:nvSpPr>
          <p:spPr>
            <a:xfrm>
              <a:off x="4757875" y="3692791"/>
              <a:ext cx="252000" cy="144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t"/>
            <a:lstStyle/>
            <a:p>
              <a:pPr algn="r"/>
              <a:r>
                <a:rPr lang="ja-JP" altLang="en-US" sz="24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広告</a:t>
              </a:r>
            </a:p>
          </p:txBody>
        </p:sp>
        <p:sp>
          <p:nvSpPr>
            <p:cNvPr id="239" name="正方形/長方形 238">
              <a:extLst>
                <a:ext uri="{FF2B5EF4-FFF2-40B4-BE49-F238E27FC236}">
                  <a16:creationId xmlns:a16="http://schemas.microsoft.com/office/drawing/2014/main" id="{B113DD0F-60AC-4ADF-A39B-AB687D74E561}"/>
                </a:ext>
              </a:extLst>
            </p:cNvPr>
            <p:cNvSpPr/>
            <p:nvPr/>
          </p:nvSpPr>
          <p:spPr>
            <a:xfrm>
              <a:off x="4335401" y="2502131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cxnSp>
          <p:nvCxnSpPr>
            <p:cNvPr id="240" name="直線コネクタ 239">
              <a:extLst>
                <a:ext uri="{FF2B5EF4-FFF2-40B4-BE49-F238E27FC236}">
                  <a16:creationId xmlns:a16="http://schemas.microsoft.com/office/drawing/2014/main" id="{89413EFE-69BC-4267-902E-059050C9ABDB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731632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線コネクタ 240">
              <a:extLst>
                <a:ext uri="{FF2B5EF4-FFF2-40B4-BE49-F238E27FC236}">
                  <a16:creationId xmlns:a16="http://schemas.microsoft.com/office/drawing/2014/main" id="{ED2638A3-9991-47E6-86A0-71363F05DFD8}"/>
                </a:ext>
              </a:extLst>
            </p:cNvPr>
            <p:cNvCxnSpPr>
              <a:cxnSpLocks/>
            </p:cNvCxnSpPr>
            <p:nvPr/>
          </p:nvCxnSpPr>
          <p:spPr>
            <a:xfrm>
              <a:off x="4335401" y="2974633"/>
              <a:ext cx="684000" cy="0"/>
            </a:xfrm>
            <a:prstGeom prst="line">
              <a:avLst/>
            </a:prstGeom>
            <a:ln w="3175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2" name="図 241" descr="屋外, 道路, 車, 駐車 が含まれている画像&#10;&#10;自動的に生成された説明">
              <a:extLst>
                <a:ext uri="{FF2B5EF4-FFF2-40B4-BE49-F238E27FC236}">
                  <a16:creationId xmlns:a16="http://schemas.microsoft.com/office/drawing/2014/main" id="{0F525B99-E8F4-4E5B-A2BB-022014FA1B1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00" r="16600"/>
            <a:stretch>
              <a:fillRect/>
            </a:stretch>
          </p:blipFill>
          <p:spPr>
            <a:xfrm>
              <a:off x="4083401" y="2502131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sp>
          <p:nvSpPr>
            <p:cNvPr id="243" name="正方形/長方形 242">
              <a:extLst>
                <a:ext uri="{FF2B5EF4-FFF2-40B4-BE49-F238E27FC236}">
                  <a16:creationId xmlns:a16="http://schemas.microsoft.com/office/drawing/2014/main" id="{59B9413C-ECB8-4851-BB03-6007DA6C62F4}"/>
                </a:ext>
              </a:extLst>
            </p:cNvPr>
            <p:cNvSpPr/>
            <p:nvPr/>
          </p:nvSpPr>
          <p:spPr>
            <a:xfrm>
              <a:off x="4335401" y="2745132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sp>
          <p:nvSpPr>
            <p:cNvPr id="244" name="正方形/長方形 243">
              <a:extLst>
                <a:ext uri="{FF2B5EF4-FFF2-40B4-BE49-F238E27FC236}">
                  <a16:creationId xmlns:a16="http://schemas.microsoft.com/office/drawing/2014/main" id="{8DFB1DE7-F8DE-4DB8-AE6E-361758B495F4}"/>
                </a:ext>
              </a:extLst>
            </p:cNvPr>
            <p:cNvSpPr/>
            <p:nvPr/>
          </p:nvSpPr>
          <p:spPr>
            <a:xfrm>
              <a:off x="4335401" y="2988133"/>
              <a:ext cx="684000" cy="216000"/>
            </a:xfrm>
            <a:prstGeom prst="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8775" rIns="0" bIns="0" rtlCol="0" anchor="t"/>
            <a:lstStyle/>
            <a:p>
              <a:pPr>
                <a:spcAft>
                  <a:spcPts val="81"/>
                </a:spcAft>
              </a:pPr>
              <a:r>
                <a:rPr lang="ja-JP" altLang="en-US" sz="284">
                  <a:solidFill>
                    <a:schemeClr val="tx1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ああああああああああああああああああああああああ</a:t>
              </a:r>
              <a:endParaRPr lang="en-US" altLang="ja-JP" sz="284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  <a:p>
              <a:pPr>
                <a:spcAft>
                  <a:spcPts val="81"/>
                </a:spcAft>
              </a:pPr>
              <a:r>
                <a:rPr lang="ja-JP" altLang="en-US" sz="244">
                  <a:solidFill>
                    <a:schemeClr val="tx1">
                      <a:lumMod val="50000"/>
                      <a:lumOff val="50000"/>
                    </a:schemeClr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ああああああ</a:t>
              </a:r>
            </a:p>
          </p:txBody>
        </p:sp>
        <p:pic>
          <p:nvPicPr>
            <p:cNvPr id="245" name="図 244" descr="水, 屋外, ボート, 海 が含まれている画像&#10;&#10;自動的に生成された説明">
              <a:extLst>
                <a:ext uri="{FF2B5EF4-FFF2-40B4-BE49-F238E27FC236}">
                  <a16:creationId xmlns:a16="http://schemas.microsoft.com/office/drawing/2014/main" id="{24635AC0-3E2D-4403-91EB-8B04DE30630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00" r="22600"/>
            <a:stretch>
              <a:fillRect/>
            </a:stretch>
          </p:blipFill>
          <p:spPr>
            <a:xfrm>
              <a:off x="4083401" y="2745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46" name="図 245" descr="夜空と山の景色&#10;&#10;自動的に生成された説明">
              <a:extLst>
                <a:ext uri="{FF2B5EF4-FFF2-40B4-BE49-F238E27FC236}">
                  <a16:creationId xmlns:a16="http://schemas.microsoft.com/office/drawing/2014/main" id="{6D00D221-33B4-4563-9C34-1817F4F34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00"/>
            <a:stretch>
              <a:fillRect/>
            </a:stretch>
          </p:blipFill>
          <p:spPr>
            <a:xfrm>
              <a:off x="4083401" y="2988133"/>
              <a:ext cx="216000" cy="216000"/>
            </a:xfrm>
            <a:custGeom>
              <a:avLst/>
              <a:gdLst>
                <a:gd name="connsiteX0" fmla="*/ 0 w 216000"/>
                <a:gd name="connsiteY0" fmla="*/ 0 h 216000"/>
                <a:gd name="connsiteX1" fmla="*/ 216000 w 216000"/>
                <a:gd name="connsiteY1" fmla="*/ 0 h 216000"/>
                <a:gd name="connsiteX2" fmla="*/ 216000 w 216000"/>
                <a:gd name="connsiteY2" fmla="*/ 216000 h 216000"/>
                <a:gd name="connsiteX3" fmla="*/ 0 w 216000"/>
                <a:gd name="connsiteY3" fmla="*/ 216000 h 21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6000" h="216000">
                  <a:moveTo>
                    <a:pt x="0" y="0"/>
                  </a:moveTo>
                  <a:lnTo>
                    <a:pt x="216000" y="0"/>
                  </a:lnTo>
                  <a:lnTo>
                    <a:pt x="216000" y="216000"/>
                  </a:lnTo>
                  <a:lnTo>
                    <a:pt x="0" y="216000"/>
                  </a:lnTo>
                  <a:close/>
                </a:path>
              </a:pathLst>
            </a:custGeom>
          </p:spPr>
        </p:pic>
        <p:pic>
          <p:nvPicPr>
            <p:cNvPr id="247" name="図 246" descr="家の庭&#10;&#10;自動的に生成された説明">
              <a:extLst>
                <a:ext uri="{FF2B5EF4-FFF2-40B4-BE49-F238E27FC236}">
                  <a16:creationId xmlns:a16="http://schemas.microsoft.com/office/drawing/2014/main" id="{D2F309BF-EE2F-467C-984F-90FAEBE2E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49" b="24570"/>
            <a:stretch>
              <a:fillRect/>
            </a:stretch>
          </p:blipFill>
          <p:spPr>
            <a:xfrm>
              <a:off x="4083401" y="3231133"/>
              <a:ext cx="936000" cy="448495"/>
            </a:xfrm>
            <a:custGeom>
              <a:avLst/>
              <a:gdLst>
                <a:gd name="connsiteX0" fmla="*/ 0 w 936000"/>
                <a:gd name="connsiteY0" fmla="*/ 0 h 448495"/>
                <a:gd name="connsiteX1" fmla="*/ 936000 w 936000"/>
                <a:gd name="connsiteY1" fmla="*/ 0 h 448495"/>
                <a:gd name="connsiteX2" fmla="*/ 936000 w 936000"/>
                <a:gd name="connsiteY2" fmla="*/ 448495 h 448495"/>
                <a:gd name="connsiteX3" fmla="*/ 0 w 936000"/>
                <a:gd name="connsiteY3" fmla="*/ 448495 h 448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6000" h="448495">
                  <a:moveTo>
                    <a:pt x="0" y="0"/>
                  </a:moveTo>
                  <a:lnTo>
                    <a:pt x="936000" y="0"/>
                  </a:lnTo>
                  <a:lnTo>
                    <a:pt x="936000" y="448495"/>
                  </a:lnTo>
                  <a:lnTo>
                    <a:pt x="0" y="448495"/>
                  </a:lnTo>
                  <a:close/>
                </a:path>
              </a:pathLst>
            </a:custGeom>
          </p:spPr>
        </p:pic>
        <p:sp>
          <p:nvSpPr>
            <p:cNvPr id="248" name="テキスト ボックス 247">
              <a:extLst>
                <a:ext uri="{FF2B5EF4-FFF2-40B4-BE49-F238E27FC236}">
                  <a16:creationId xmlns:a16="http://schemas.microsoft.com/office/drawing/2014/main" id="{63A8CEE7-9C31-4D5A-9C83-639DD1640DEE}"/>
                </a:ext>
              </a:extLst>
            </p:cNvPr>
            <p:cNvSpPr txBox="1"/>
            <p:nvPr/>
          </p:nvSpPr>
          <p:spPr>
            <a:xfrm>
              <a:off x="4047401" y="2287948"/>
              <a:ext cx="1008000" cy="1476000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txBody>
            <a:bodyPr wrap="square" lIns="73125" tIns="58500" rIns="73125" bIns="38025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ja-JP" altLang="en-US" sz="975" b="1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sp>
        <p:nvSpPr>
          <p:cNvPr id="249" name="正方形/長方形 248">
            <a:extLst>
              <a:ext uri="{FF2B5EF4-FFF2-40B4-BE49-F238E27FC236}">
                <a16:creationId xmlns:a16="http://schemas.microsoft.com/office/drawing/2014/main" id="{71760BE4-948E-456A-ADE7-0EA11BE59783}"/>
              </a:ext>
            </a:extLst>
          </p:cNvPr>
          <p:cNvSpPr/>
          <p:nvPr/>
        </p:nvSpPr>
        <p:spPr>
          <a:xfrm>
            <a:off x="2545559" y="3871647"/>
            <a:ext cx="835122" cy="4548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50" name="テキスト ボックス 249">
            <a:extLst>
              <a:ext uri="{FF2B5EF4-FFF2-40B4-BE49-F238E27FC236}">
                <a16:creationId xmlns:a16="http://schemas.microsoft.com/office/drawing/2014/main" id="{3EDBBBC6-DD20-4839-9005-36C32463A313}"/>
              </a:ext>
            </a:extLst>
          </p:cNvPr>
          <p:cNvSpPr txBox="1"/>
          <p:nvPr/>
        </p:nvSpPr>
        <p:spPr>
          <a:xfrm>
            <a:off x="1533105" y="4919763"/>
            <a:ext cx="7808118" cy="502516"/>
          </a:xfrm>
          <a:prstGeom prst="rect">
            <a:avLst/>
          </a:prstGeom>
          <a:noFill/>
          <a:ln w="38100">
            <a:noFill/>
          </a:ln>
        </p:spPr>
        <p:txBody>
          <a:bodyPr wrap="square" lIns="0" tIns="0" rIns="0" bIns="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各ブラウザーによるセキュリティ機能強化の影響を受け、最終クリック（またはビュー）から離脱・非離脱や最終流入経路関係なく</a:t>
            </a:r>
            <a:endParaRPr lang="en-US" altLang="ja-JP" sz="105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r>
              <a:rPr lang="en-US" altLang="ja-JP" sz="105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30</a:t>
            </a:r>
            <a:r>
              <a:rPr lang="ja-JP" altLang="en-US" sz="1050">
                <a:solidFill>
                  <a:srgbClr val="FF0000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日以内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に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タグ設置個所に広告接触ユーザーが到達した場合、直接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（クリック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）または間接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（ビュー</a:t>
            </a:r>
            <a:r>
              <a:rPr lang="en-US" altLang="ja-JP" sz="105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050">
                <a:latin typeface="Meiryo UI" panose="020B0604030504040204" pitchFamily="50" charset="-128"/>
                <a:ea typeface="Meiryo UI" panose="020B0604030504040204" pitchFamily="50" charset="-128"/>
              </a:rPr>
              <a:t>）として計上しています。</a:t>
            </a:r>
          </a:p>
        </p:txBody>
      </p:sp>
      <p:pic>
        <p:nvPicPr>
          <p:cNvPr id="255" name="図 254">
            <a:extLst>
              <a:ext uri="{FF2B5EF4-FFF2-40B4-BE49-F238E27FC236}">
                <a16:creationId xmlns:a16="http://schemas.microsoft.com/office/drawing/2014/main" id="{62089009-7A2E-40B6-B448-4A104784C4D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"/>
          <a:stretch/>
        </p:blipFill>
        <p:spPr>
          <a:xfrm>
            <a:off x="712961" y="5477471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pic>
        <p:nvPicPr>
          <p:cNvPr id="256" name="図 255">
            <a:extLst>
              <a:ext uri="{FF2B5EF4-FFF2-40B4-BE49-F238E27FC236}">
                <a16:creationId xmlns:a16="http://schemas.microsoft.com/office/drawing/2014/main" id="{32F8BF2A-E9D1-4B6B-A241-9A1B25F2E9B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34" b="13634"/>
          <a:stretch/>
        </p:blipFill>
        <p:spPr>
          <a:xfrm>
            <a:off x="706782" y="4923990"/>
            <a:ext cx="695862" cy="506113"/>
          </a:xfrm>
          <a:custGeom>
            <a:avLst/>
            <a:gdLst>
              <a:gd name="connsiteX0" fmla="*/ 0 w 504000"/>
              <a:gd name="connsiteY0" fmla="*/ 0 h 360000"/>
              <a:gd name="connsiteX1" fmla="*/ 504000 w 504000"/>
              <a:gd name="connsiteY1" fmla="*/ 0 h 360000"/>
              <a:gd name="connsiteX2" fmla="*/ 504000 w 504000"/>
              <a:gd name="connsiteY2" fmla="*/ 360000 h 360000"/>
              <a:gd name="connsiteX3" fmla="*/ 0 w 504000"/>
              <a:gd name="connsiteY3" fmla="*/ 360000 h 36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4000" h="360000">
                <a:moveTo>
                  <a:pt x="0" y="0"/>
                </a:moveTo>
                <a:lnTo>
                  <a:pt x="504000" y="0"/>
                </a:lnTo>
                <a:lnTo>
                  <a:pt x="504000" y="360000"/>
                </a:lnTo>
                <a:lnTo>
                  <a:pt x="0" y="360000"/>
                </a:lnTo>
                <a:close/>
              </a:path>
            </a:pathLst>
          </a:custGeom>
          <a:effectLst>
            <a:softEdge rad="31750"/>
          </a:effectLst>
        </p:spPr>
      </p:pic>
      <p:cxnSp>
        <p:nvCxnSpPr>
          <p:cNvPr id="107" name="直線コネクタ 106">
            <a:extLst>
              <a:ext uri="{FF2B5EF4-FFF2-40B4-BE49-F238E27FC236}">
                <a16:creationId xmlns:a16="http://schemas.microsoft.com/office/drawing/2014/main" id="{B686FFF1-A8A8-49AD-9511-0AB57F5232F8}"/>
              </a:ext>
            </a:extLst>
          </p:cNvPr>
          <p:cNvCxnSpPr>
            <a:cxnSpLocks/>
          </p:cNvCxnSpPr>
          <p:nvPr/>
        </p:nvCxnSpPr>
        <p:spPr>
          <a:xfrm>
            <a:off x="653250" y="5456367"/>
            <a:ext cx="8599500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9283AB7-677E-4EBA-A325-6A25F825F0F3}"/>
              </a:ext>
            </a:extLst>
          </p:cNvPr>
          <p:cNvSpPr txBox="1"/>
          <p:nvPr/>
        </p:nvSpPr>
        <p:spPr>
          <a:xfrm>
            <a:off x="1559982" y="5735570"/>
            <a:ext cx="897937" cy="18508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none" lIns="73125" tIns="58500" rIns="73125" bIns="38025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計測不可の例 </a:t>
            </a:r>
            <a:endParaRPr lang="en-US" altLang="ja-JP" sz="90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矢印: 右 7">
            <a:extLst>
              <a:ext uri="{FF2B5EF4-FFF2-40B4-BE49-F238E27FC236}">
                <a16:creationId xmlns:a16="http://schemas.microsoft.com/office/drawing/2014/main" id="{D5D7F2DC-30FE-488B-A0F5-B2B7A69EEA58}"/>
              </a:ext>
            </a:extLst>
          </p:cNvPr>
          <p:cNvSpPr/>
          <p:nvPr/>
        </p:nvSpPr>
        <p:spPr>
          <a:xfrm>
            <a:off x="7049025" y="3698408"/>
            <a:ext cx="351000" cy="263250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sz="1097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DD4FBE6F-4925-EC44-72D7-1564910162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ja-JP" sz="1800" b="1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計測の定義・クロスドメイン下の</a:t>
            </a:r>
            <a:r>
              <a:rPr lang="en-US" altLang="ja-JP" sz="1800" b="1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計測の注意点</a:t>
            </a:r>
            <a:endParaRPr lang="ja-JP" altLang="en-US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pic>
        <p:nvPicPr>
          <p:cNvPr id="10" name="図 9" descr="図形&#10;&#10;中程度の精度で自動的に生成された説明">
            <a:extLst>
              <a:ext uri="{FF2B5EF4-FFF2-40B4-BE49-F238E27FC236}">
                <a16:creationId xmlns:a16="http://schemas.microsoft.com/office/drawing/2014/main" id="{CDCBEB0D-DB20-FC9A-F147-FF78313742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6408" y="3132197"/>
            <a:ext cx="822375" cy="120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25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タイトル 1">
            <a:extLst>
              <a:ext uri="{FF2B5EF4-FFF2-40B4-BE49-F238E27FC236}">
                <a16:creationId xmlns:a16="http://schemas.microsoft.com/office/drawing/2014/main" id="{51E7A1E2-3B4E-FB50-15B8-0B4DA8CCB4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sz="1800" b="1">
                <a:latin typeface="Meiryo UI" panose="020B0604030504040204" pitchFamily="50" charset="-128"/>
                <a:ea typeface="Meiryo UI" panose="020B0604030504040204" pitchFamily="50" charset="-128"/>
              </a:rPr>
              <a:t>掲載報告レポートのフォーマット</a:t>
            </a:r>
            <a:endParaRPr lang="ja-JP" altLang="en-US">
              <a:solidFill>
                <a:srgbClr val="002060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432AED5-2993-99DC-DAA9-D83E070CA618}"/>
              </a:ext>
            </a:extLst>
          </p:cNvPr>
          <p:cNvSpPr/>
          <p:nvPr/>
        </p:nvSpPr>
        <p:spPr>
          <a:xfrm>
            <a:off x="6383525" y="1452326"/>
            <a:ext cx="3276000" cy="17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以下の数値をご報告させて頂きます。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057348D5-4442-7EE6-F91B-07C46A03B6F7}"/>
              </a:ext>
            </a:extLst>
          </p:cNvPr>
          <p:cNvSpPr/>
          <p:nvPr/>
        </p:nvSpPr>
        <p:spPr>
          <a:xfrm>
            <a:off x="6244009" y="2782596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クリエイティブ別数値報告にあたり、クリエイティブ別レポートに反映希望の</a:t>
            </a:r>
            <a:endParaRPr lang="en-US" altLang="ja-JP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ファイル名設定を推奨（英数字のみ可）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933E93E-7EE7-4D05-7194-2ABBF9E792B9}"/>
              </a:ext>
            </a:extLst>
          </p:cNvPr>
          <p:cNvSpPr txBox="1">
            <a:spLocks noChangeAspect="1"/>
          </p:cNvSpPr>
          <p:nvPr/>
        </p:nvSpPr>
        <p:spPr>
          <a:xfrm>
            <a:off x="6422745" y="3202100"/>
            <a:ext cx="317536" cy="317536"/>
          </a:xfrm>
          <a:prstGeom prst="ellipse">
            <a:avLst/>
          </a:prstGeom>
          <a:solidFill>
            <a:schemeClr val="tx1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6E5BC92-C50A-436B-9516-7F46A15F0CA5}"/>
              </a:ext>
            </a:extLst>
          </p:cNvPr>
          <p:cNvSpPr/>
          <p:nvPr/>
        </p:nvSpPr>
        <p:spPr>
          <a:xfrm flipV="1">
            <a:off x="7777914" y="3407801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CEDFAE3-1F35-75B7-0933-04AB0606B068}"/>
              </a:ext>
            </a:extLst>
          </p:cNvPr>
          <p:cNvSpPr txBox="1"/>
          <p:nvPr/>
        </p:nvSpPr>
        <p:spPr>
          <a:xfrm>
            <a:off x="6901086" y="3218459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260101_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新規</a:t>
            </a: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_DN_A.nexus_600_500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9A8D3AC-9B4A-5B90-1FAC-7015A507D55C}"/>
              </a:ext>
            </a:extLst>
          </p:cNvPr>
          <p:cNvSpPr txBox="1"/>
          <p:nvPr/>
        </p:nvSpPr>
        <p:spPr>
          <a:xfrm>
            <a:off x="6862986" y="3582391"/>
            <a:ext cx="2493726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50D2819-66ED-8463-316D-BCBEE51F618E}"/>
              </a:ext>
            </a:extLst>
          </p:cNvPr>
          <p:cNvSpPr txBox="1"/>
          <p:nvPr/>
        </p:nvSpPr>
        <p:spPr>
          <a:xfrm>
            <a:off x="6338422" y="1918349"/>
            <a:ext cx="4961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●原則　月次レポート（月 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 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回）の提出です。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●日別／合計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……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表示回数、クリック数、クリック率、クリック単価、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	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（反響）詳細（発生日・発生時間）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90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38059515-322A-18C9-E42A-F3E4D7F680D8}"/>
              </a:ext>
            </a:extLst>
          </p:cNvPr>
          <p:cNvSpPr/>
          <p:nvPr/>
        </p:nvSpPr>
        <p:spPr>
          <a:xfrm flipV="1">
            <a:off x="8665714" y="3407801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7645A43-1B36-AA6D-E4B7-78C1AF26661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4349"/>
          <a:stretch>
            <a:fillRect/>
          </a:stretch>
        </p:blipFill>
        <p:spPr>
          <a:xfrm>
            <a:off x="389211" y="1103621"/>
            <a:ext cx="5949212" cy="53639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280144354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グレースケール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ユーザー定義 19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7247</TotalTime>
  <Words>2052</Words>
  <Application>Microsoft Office PowerPoint</Application>
  <PresentationFormat>A4 210 x 297 mm</PresentationFormat>
  <Paragraphs>402</Paragraphs>
  <Slides>10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9" baseType="lpstr">
      <vt:lpstr>Meiryo UI</vt:lpstr>
      <vt:lpstr>ＭＳ Ｐゴシック</vt:lpstr>
      <vt:lpstr>メイリオ</vt:lpstr>
      <vt:lpstr>游ゴシック</vt:lpstr>
      <vt:lpstr>游ゴシック</vt:lpstr>
      <vt:lpstr>Arial</vt:lpstr>
      <vt:lpstr>Calibri</vt:lpstr>
      <vt:lpstr>Wingdings</vt:lpstr>
      <vt:lpstr>デザインの設定</vt:lpstr>
      <vt:lpstr>PowerPoint プレゼンテーション</vt:lpstr>
      <vt:lpstr>Business Nexusとは</vt:lpstr>
      <vt:lpstr>広告掲載面・ブランド保護の考え方</vt:lpstr>
      <vt:lpstr>企業群指定</vt:lpstr>
      <vt:lpstr>企業名指定</vt:lpstr>
      <vt:lpstr>スケジュール</vt:lpstr>
      <vt:lpstr>原稿規定</vt:lpstr>
      <vt:lpstr>CV計測の定義・クロスドメイン下のCV計測の注意点</vt:lpstr>
      <vt:lpstr>掲載報告レポートのフォーマット</vt:lpstr>
      <vt:lpstr>会社概要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DN</dc:creator>
  <cp:lastModifiedBy>玲那 後藤</cp:lastModifiedBy>
  <cp:revision>959</cp:revision>
  <cp:lastPrinted>2018-05-10T10:55:00Z</cp:lastPrinted>
  <dcterms:created xsi:type="dcterms:W3CDTF">2014-06-05T03:00:59Z</dcterms:created>
  <dcterms:modified xsi:type="dcterms:W3CDTF">2026-06-26T01:35:37Z</dcterms:modified>
</cp:coreProperties>
</file>