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006" r:id="rId1"/>
  </p:sldMasterIdLst>
  <p:notesMasterIdLst>
    <p:notesMasterId r:id="rId9"/>
  </p:notesMasterIdLst>
  <p:handoutMasterIdLst>
    <p:handoutMasterId r:id="rId10"/>
  </p:handoutMasterIdLst>
  <p:sldIdLst>
    <p:sldId id="280" r:id="rId2"/>
    <p:sldId id="343" r:id="rId3"/>
    <p:sldId id="344" r:id="rId4"/>
    <p:sldId id="345" r:id="rId5"/>
    <p:sldId id="346" r:id="rId6"/>
    <p:sldId id="270" r:id="rId7"/>
    <p:sldId id="348" r:id="rId8"/>
  </p:sldIdLst>
  <p:sldSz cx="9906000" cy="6858000" type="A4"/>
  <p:notesSz cx="6797675" cy="9926638"/>
  <p:defaultTextStyle>
    <a:defPPr>
      <a:defRPr lang="ja-JP"/>
    </a:defPPr>
    <a:lvl1pPr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224">
          <p15:clr>
            <a:srgbClr val="A4A3A4"/>
          </p15:clr>
        </p15:guide>
        <p15:guide id="2" orient="horz" pos="686">
          <p15:clr>
            <a:srgbClr val="A4A3A4"/>
          </p15:clr>
        </p15:guide>
        <p15:guide id="3" pos="5887">
          <p15:clr>
            <a:srgbClr val="A4A3A4"/>
          </p15:clr>
        </p15:guide>
        <p15:guide id="4" pos="240">
          <p15:clr>
            <a:srgbClr val="A4A3A4"/>
          </p15:clr>
        </p15:guide>
        <p15:guide id="5" pos="5864">
          <p15:clr>
            <a:srgbClr val="A4A3A4"/>
          </p15:clr>
        </p15:guide>
        <p15:guide id="6" orient="horz" pos="414">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6423"/>
    <a:srgbClr val="F39400"/>
    <a:srgbClr val="F0A22E"/>
    <a:srgbClr val="CC0000"/>
    <a:srgbClr val="FAA996"/>
    <a:srgbClr val="FB755F"/>
    <a:srgbClr val="C39837"/>
    <a:srgbClr val="AD8731"/>
    <a:srgbClr val="F0F3F4"/>
    <a:srgbClr val="E7EE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65" autoAdjust="0"/>
    <p:restoredTop sz="83026" autoAdjust="0"/>
  </p:normalViewPr>
  <p:slideViewPr>
    <p:cSldViewPr snapToGrid="0">
      <p:cViewPr varScale="1">
        <p:scale>
          <a:sx n="79" d="100"/>
          <a:sy n="79" d="100"/>
        </p:scale>
        <p:origin x="1742" y="67"/>
      </p:cViewPr>
      <p:guideLst>
        <p:guide orient="horz" pos="4224"/>
        <p:guide orient="horz" pos="686"/>
        <p:guide pos="5887"/>
        <p:guide pos="240"/>
        <p:guide pos="5864"/>
        <p:guide orient="horz" pos="414"/>
      </p:guideLst>
    </p:cSldViewPr>
  </p:slideViewPr>
  <p:notesTextViewPr>
    <p:cViewPr>
      <p:scale>
        <a:sx n="3" d="2"/>
        <a:sy n="3" d="2"/>
      </p:scale>
      <p:origin x="0" y="0"/>
    </p:cViewPr>
  </p:notesTextViewPr>
  <p:sorterViewPr>
    <p:cViewPr>
      <p:scale>
        <a:sx n="100" d="100"/>
        <a:sy n="100" d="100"/>
      </p:scale>
      <p:origin x="0" y="-4220"/>
    </p:cViewPr>
  </p:sorterViewPr>
  <p:notesViewPr>
    <p:cSldViewPr snapToGrid="0">
      <p:cViewPr varScale="1">
        <p:scale>
          <a:sx n="61" d="100"/>
          <a:sy n="61" d="100"/>
        </p:scale>
        <p:origin x="3378" y="7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C7CBFD17-ED70-4E78-9B49-80DA2FA311E2}"/>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788D1A03-13C2-4F1C-AFF1-20494CC1035D}"/>
              </a:ext>
            </a:extLst>
          </p:cNvPr>
          <p:cNvSpPr>
            <a:spLocks noGrp="1"/>
          </p:cNvSpPr>
          <p:nvPr>
            <p:ph type="dt" sz="quarter"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7DFBB216-E930-4DE0-8342-201CA9EE78CA}" type="datetimeFigureOut">
              <a:rPr lang="ja-JP" altLang="en-US"/>
              <a:pPr>
                <a:defRPr/>
              </a:pPr>
              <a:t>2026/6/26</a:t>
            </a:fld>
            <a:endParaRPr lang="ja-JP" altLang="en-US"/>
          </a:p>
        </p:txBody>
      </p:sp>
      <p:sp>
        <p:nvSpPr>
          <p:cNvPr id="4" name="フッター プレースホルダー 3">
            <a:extLst>
              <a:ext uri="{FF2B5EF4-FFF2-40B4-BE49-F238E27FC236}">
                <a16:creationId xmlns:a16="http://schemas.microsoft.com/office/drawing/2014/main" id="{DB4B82A5-34CE-4F7A-B8EA-552123BADC77}"/>
              </a:ext>
            </a:extLst>
          </p:cNvPr>
          <p:cNvSpPr>
            <a:spLocks noGrp="1"/>
          </p:cNvSpPr>
          <p:nvPr>
            <p:ph type="ftr" sz="quarter" idx="2"/>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5" name="スライド番号プレースホルダー 4">
            <a:extLst>
              <a:ext uri="{FF2B5EF4-FFF2-40B4-BE49-F238E27FC236}">
                <a16:creationId xmlns:a16="http://schemas.microsoft.com/office/drawing/2014/main" id="{163A9423-FB90-4F70-A314-34B54C3D4C75}"/>
              </a:ext>
            </a:extLst>
          </p:cNvPr>
          <p:cNvSpPr>
            <a:spLocks noGrp="1"/>
          </p:cNvSpPr>
          <p:nvPr>
            <p:ph type="sldNum" sz="quarter" idx="3"/>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6E3FC75-F389-4C08-91FF-624DECAD5CC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D8E04E7-0CB6-481C-8017-FE011DF58099}"/>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23EAFF8B-6490-4436-8F17-1DC2D3C5722B}"/>
              </a:ext>
            </a:extLst>
          </p:cNvPr>
          <p:cNvSpPr>
            <a:spLocks noGrp="1"/>
          </p:cNvSpPr>
          <p:nvPr>
            <p:ph type="dt"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98E3C879-99D1-4F38-9204-6B26093391E0}" type="datetimeFigureOut">
              <a:rPr lang="ja-JP" altLang="en-US"/>
              <a:pPr>
                <a:defRPr/>
              </a:pPr>
              <a:t>2026/6/26</a:t>
            </a:fld>
            <a:endParaRPr lang="ja-JP" altLang="en-US"/>
          </a:p>
        </p:txBody>
      </p:sp>
      <p:sp>
        <p:nvSpPr>
          <p:cNvPr id="4" name="スライド イメージ プレースホルダー 3">
            <a:extLst>
              <a:ext uri="{FF2B5EF4-FFF2-40B4-BE49-F238E27FC236}">
                <a16:creationId xmlns:a16="http://schemas.microsoft.com/office/drawing/2014/main" id="{22BA2785-F8B3-44F6-9355-F485D403E7C1}"/>
              </a:ext>
            </a:extLst>
          </p:cNvPr>
          <p:cNvSpPr>
            <a:spLocks noGrp="1" noRot="1" noChangeAspect="1"/>
          </p:cNvSpPr>
          <p:nvPr>
            <p:ph type="sldImg" idx="2"/>
          </p:nvPr>
        </p:nvSpPr>
        <p:spPr>
          <a:xfrm>
            <a:off x="709613" y="744538"/>
            <a:ext cx="5378450" cy="3722687"/>
          </a:xfrm>
          <a:prstGeom prst="rect">
            <a:avLst/>
          </a:prstGeom>
          <a:noFill/>
          <a:ln w="12700">
            <a:solidFill>
              <a:prstClr val="black"/>
            </a:solidFill>
          </a:ln>
        </p:spPr>
        <p:txBody>
          <a:bodyPr vert="horz" lIns="92108" tIns="46054" rIns="92108" bIns="46054"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85407C4B-356C-4969-807C-D83F1F4663A8}"/>
              </a:ext>
            </a:extLst>
          </p:cNvPr>
          <p:cNvSpPr>
            <a:spLocks noGrp="1"/>
          </p:cNvSpPr>
          <p:nvPr>
            <p:ph type="body" sz="quarter" idx="3"/>
          </p:nvPr>
        </p:nvSpPr>
        <p:spPr>
          <a:xfrm>
            <a:off x="679450" y="4714875"/>
            <a:ext cx="5438775" cy="4467225"/>
          </a:xfrm>
          <a:prstGeom prst="rect">
            <a:avLst/>
          </a:prstGeom>
        </p:spPr>
        <p:txBody>
          <a:bodyPr vert="horz" lIns="92108" tIns="46054" rIns="92108" bIns="46054"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AD43A7D9-A9B4-47F5-962E-5225DC3CF4B3}"/>
              </a:ext>
            </a:extLst>
          </p:cNvPr>
          <p:cNvSpPr>
            <a:spLocks noGrp="1"/>
          </p:cNvSpPr>
          <p:nvPr>
            <p:ph type="ftr" sz="quarter" idx="4"/>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7" name="スライド番号プレースホルダー 6">
            <a:extLst>
              <a:ext uri="{FF2B5EF4-FFF2-40B4-BE49-F238E27FC236}">
                <a16:creationId xmlns:a16="http://schemas.microsoft.com/office/drawing/2014/main" id="{91314A7A-76FC-4868-8FF0-51D9F70A355D}"/>
              </a:ext>
            </a:extLst>
          </p:cNvPr>
          <p:cNvSpPr>
            <a:spLocks noGrp="1"/>
          </p:cNvSpPr>
          <p:nvPr>
            <p:ph type="sldNum" sz="quarter" idx="5"/>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2FCFF76-2F43-4B4D-A8C6-AC542A4CD2E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1</a:t>
            </a:fld>
            <a:endParaRPr lang="ja-JP"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2</a:t>
            </a:fld>
            <a:endParaRPr lang="ja-JP" altLang="en-US">
              <a:latin typeface="Calibri" panose="020F0502020204030204" pitchFamily="34" charset="0"/>
            </a:endParaRPr>
          </a:p>
        </p:txBody>
      </p:sp>
    </p:spTree>
    <p:extLst>
      <p:ext uri="{BB962C8B-B14F-4D97-AF65-F5344CB8AC3E}">
        <p14:creationId xmlns:p14="http://schemas.microsoft.com/office/powerpoint/2010/main" val="2017814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スライド イメージ プレースホルダー 1">
            <a:extLst>
              <a:ext uri="{FF2B5EF4-FFF2-40B4-BE49-F238E27FC236}">
                <a16:creationId xmlns:a16="http://schemas.microsoft.com/office/drawing/2014/main" id="{49D6CB84-03A9-4969-87AF-D5ABE7413C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ノート プレースホルダー 2">
            <a:extLst>
              <a:ext uri="{FF2B5EF4-FFF2-40B4-BE49-F238E27FC236}">
                <a16:creationId xmlns:a16="http://schemas.microsoft.com/office/drawing/2014/main" id="{75C3CF7D-FA9B-4213-A14A-F12C41A9D6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ご入稿頂くバナーのサイズです。いずれも全てご入稿いただければと思います。</a:t>
            </a:r>
            <a:endParaRPr lang="en-US" altLang="ja-JP"/>
          </a:p>
          <a:p>
            <a:r>
              <a:rPr lang="ja-JP" altLang="en-US"/>
              <a:t>ご入稿いただきタグ設置完了後から</a:t>
            </a:r>
            <a:r>
              <a:rPr lang="en-US" altLang="ja-JP"/>
              <a:t>3</a:t>
            </a:r>
            <a:r>
              <a:rPr lang="ja-JP" altLang="en-US"/>
              <a:t>営業日後の配信開始が目安となっております。</a:t>
            </a:r>
            <a:endParaRPr lang="en-US" altLang="ja-JP"/>
          </a:p>
          <a:p>
            <a:r>
              <a:rPr lang="ja-JP" altLang="en-US"/>
              <a:t>ご導入が早くに決まっていれば、すぐにタグを全ページへ設置頂けますとマーク数が増え、</a:t>
            </a:r>
            <a:endParaRPr lang="en-US" altLang="ja-JP"/>
          </a:p>
          <a:p>
            <a:r>
              <a:rPr lang="ja-JP" altLang="en-US"/>
              <a:t>配信精度が向上しますので、よろしくお願いいたします。</a:t>
            </a:r>
            <a:endParaRPr lang="en-US" altLang="ja-JP"/>
          </a:p>
          <a:p>
            <a:endParaRPr lang="ja-JP" altLang="en-US"/>
          </a:p>
        </p:txBody>
      </p:sp>
      <p:sp>
        <p:nvSpPr>
          <p:cNvPr id="16388" name="スライド番号プレースホルダー 3">
            <a:extLst>
              <a:ext uri="{FF2B5EF4-FFF2-40B4-BE49-F238E27FC236}">
                <a16:creationId xmlns:a16="http://schemas.microsoft.com/office/drawing/2014/main" id="{E08812B1-6DD2-4832-9658-305437D13E8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D5FECAF7-72DC-4358-AC72-32C505BABE52}" type="slidenum">
              <a:rPr lang="ja-JP" altLang="en-US" smtClean="0">
                <a:latin typeface="Calibri" panose="020F0502020204030204" pitchFamily="34" charset="0"/>
              </a:rPr>
              <a:pPr/>
              <a:t>3</a:t>
            </a:fld>
            <a:endParaRPr lang="ja-JP"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4</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5</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6</a:t>
            </a:fld>
            <a:endParaRPr kumimoji="1" lang="ja-JP" altLang="en-US"/>
          </a:p>
        </p:txBody>
      </p:sp>
    </p:spTree>
    <p:extLst>
      <p:ext uri="{BB962C8B-B14F-4D97-AF65-F5344CB8AC3E}">
        <p14:creationId xmlns:p14="http://schemas.microsoft.com/office/powerpoint/2010/main" val="3224918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ja-JP" altLang="en-US"/>
              <a:t>マスター タイトルの書式設定</a:t>
            </a:r>
          </a:p>
        </p:txBody>
      </p:sp>
    </p:spTree>
    <p:extLst>
      <p:ext uri="{BB962C8B-B14F-4D97-AF65-F5344CB8AC3E}">
        <p14:creationId xmlns:p14="http://schemas.microsoft.com/office/powerpoint/2010/main" val="2218948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43D7B0B3-C650-4BF9-ACBD-19EE9BA2497D}"/>
              </a:ext>
            </a:extLst>
          </p:cNvPr>
          <p:cNvCxnSpPr/>
          <p:nvPr userDrawn="1"/>
        </p:nvCxnSpPr>
        <p:spPr>
          <a:xfrm>
            <a:off x="381000" y="690563"/>
            <a:ext cx="952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F522E73D-BA5F-4898-BF72-E5B601A61B05}"/>
              </a:ext>
            </a:extLst>
          </p:cNvPr>
          <p:cNvSpPr/>
          <p:nvPr userDrawn="1"/>
        </p:nvSpPr>
        <p:spPr>
          <a:xfrm>
            <a:off x="0" y="0"/>
            <a:ext cx="9906000" cy="209550"/>
          </a:xfrm>
          <a:prstGeom prst="rect">
            <a:avLst/>
          </a:prstGeom>
          <a:gradFill flip="none" rotWithShape="1">
            <a:gsLst>
              <a:gs pos="0">
                <a:srgbClr val="C86423"/>
              </a:gs>
              <a:gs pos="75000">
                <a:srgbClr val="F0A22E"/>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2" name="タイトル 1"/>
          <p:cNvSpPr>
            <a:spLocks noGrp="1"/>
          </p:cNvSpPr>
          <p:nvPr>
            <p:ph type="title"/>
          </p:nvPr>
        </p:nvSpPr>
        <p:spPr>
          <a:xfrm>
            <a:off x="389210" y="289227"/>
            <a:ext cx="8543925" cy="403359"/>
          </a:xfrm>
          <a:prstGeom prst="rect">
            <a:avLst/>
          </a:prstGeom>
        </p:spPr>
        <p:txBody>
          <a:bodyPr lIns="0" tIns="72000"/>
          <a:lstStyle>
            <a:lvl1pPr>
              <a:defRPr sz="1800" b="1"/>
            </a:lvl1pPr>
          </a:lstStyle>
          <a:p>
            <a:r>
              <a:rPr lang="ja-JP" altLang="en-US" dirty="0"/>
              <a:t>マスター タイトルの書式設定</a:t>
            </a:r>
          </a:p>
        </p:txBody>
      </p:sp>
      <p:sp>
        <p:nvSpPr>
          <p:cNvPr id="6" name="Holder 2">
            <a:extLst>
              <a:ext uri="{FF2B5EF4-FFF2-40B4-BE49-F238E27FC236}">
                <a16:creationId xmlns:a16="http://schemas.microsoft.com/office/drawing/2014/main" id="{0C4EFB87-2787-C75E-7300-A38FDEA4BDEF}"/>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4" name="テキスト ボックス 3">
            <a:extLst>
              <a:ext uri="{FF2B5EF4-FFF2-40B4-BE49-F238E27FC236}">
                <a16:creationId xmlns:a16="http://schemas.microsoft.com/office/drawing/2014/main" id="{F2D322A9-94A4-F238-FE77-97E86C4ABF72}"/>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85743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cxnSp>
        <p:nvCxnSpPr>
          <p:cNvPr id="4" name="直線コネクタ 3">
            <a:extLst>
              <a:ext uri="{FF2B5EF4-FFF2-40B4-BE49-F238E27FC236}">
                <a16:creationId xmlns:a16="http://schemas.microsoft.com/office/drawing/2014/main" id="{A5F7761B-B240-409D-A718-BFD07C102961}"/>
              </a:ext>
            </a:extLst>
          </p:cNvPr>
          <p:cNvCxnSpPr/>
          <p:nvPr userDrawn="1"/>
        </p:nvCxnSpPr>
        <p:spPr>
          <a:xfrm>
            <a:off x="381000" y="690563"/>
            <a:ext cx="9525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a:xfrm>
            <a:off x="389210" y="289227"/>
            <a:ext cx="8543925" cy="403359"/>
          </a:xfrm>
          <a:prstGeom prst="rect">
            <a:avLst/>
          </a:prstGeom>
        </p:spPr>
        <p:txBody>
          <a:bodyPr lIns="0" tIns="108000"/>
          <a:lstStyle>
            <a:lvl1pPr>
              <a:defRPr sz="1800" b="1"/>
            </a:lvl1pPr>
          </a:lstStyle>
          <a:p>
            <a:r>
              <a:rPr lang="ja-JP" altLang="en-US" dirty="0"/>
              <a:t>マスター タイトルの書式設定</a:t>
            </a:r>
          </a:p>
        </p:txBody>
      </p:sp>
      <p:sp>
        <p:nvSpPr>
          <p:cNvPr id="8" name="正方形/長方形 7">
            <a:extLst>
              <a:ext uri="{FF2B5EF4-FFF2-40B4-BE49-F238E27FC236}">
                <a16:creationId xmlns:a16="http://schemas.microsoft.com/office/drawing/2014/main" id="{F2545C65-D027-8AA8-DC62-B135BE5AD7FF}"/>
              </a:ext>
            </a:extLst>
          </p:cNvPr>
          <p:cNvSpPr/>
          <p:nvPr userDrawn="1"/>
        </p:nvSpPr>
        <p:spPr>
          <a:xfrm>
            <a:off x="0" y="0"/>
            <a:ext cx="9906000" cy="209550"/>
          </a:xfrm>
          <a:prstGeom prst="rect">
            <a:avLst/>
          </a:prstGeom>
          <a:gradFill flip="none" rotWithShape="1">
            <a:gsLst>
              <a:gs pos="0">
                <a:srgbClr val="C86423"/>
              </a:gs>
              <a:gs pos="77000">
                <a:srgbClr val="F0A22E"/>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3" name="Holder 2">
            <a:extLst>
              <a:ext uri="{FF2B5EF4-FFF2-40B4-BE49-F238E27FC236}">
                <a16:creationId xmlns:a16="http://schemas.microsoft.com/office/drawing/2014/main" id="{A586E0C6-326C-266A-2035-4373DD1948E2}"/>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5" name="テキスト ボックス 4">
            <a:extLst>
              <a:ext uri="{FF2B5EF4-FFF2-40B4-BE49-F238E27FC236}">
                <a16:creationId xmlns:a16="http://schemas.microsoft.com/office/drawing/2014/main" id="{9E45A2F7-49C2-4845-5D0D-838326C7BD8C}"/>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94466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6DB1F284-475C-5B5C-D4F8-E03E0F50612D}"/>
              </a:ext>
            </a:extLst>
          </p:cNvPr>
          <p:cNvSpPr/>
          <p:nvPr userDrawn="1"/>
        </p:nvSpPr>
        <p:spPr>
          <a:xfrm flipH="1" flipV="1">
            <a:off x="7381678" y="6227290"/>
            <a:ext cx="2524322" cy="630710"/>
          </a:xfrm>
          <a:custGeom>
            <a:avLst/>
            <a:gdLst>
              <a:gd name="connsiteX0" fmla="*/ 0 w 2524322"/>
              <a:gd name="connsiteY0" fmla="*/ 630710 h 630710"/>
              <a:gd name="connsiteX1" fmla="*/ 0 w 2524322"/>
              <a:gd name="connsiteY1" fmla="*/ 0 h 630710"/>
              <a:gd name="connsiteX2" fmla="*/ 2524322 w 2524322"/>
              <a:gd name="connsiteY2" fmla="*/ 0 h 630710"/>
              <a:gd name="connsiteX3" fmla="*/ 2239090 w 2524322"/>
              <a:gd name="connsiteY3" fmla="*/ 58821 h 630710"/>
              <a:gd name="connsiteX4" fmla="*/ 283329 w 2524322"/>
              <a:gd name="connsiteY4" fmla="*/ 545762 h 63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322" h="630710">
                <a:moveTo>
                  <a:pt x="0" y="630710"/>
                </a:moveTo>
                <a:lnTo>
                  <a:pt x="0" y="0"/>
                </a:lnTo>
                <a:lnTo>
                  <a:pt x="2524322" y="0"/>
                </a:lnTo>
                <a:lnTo>
                  <a:pt x="2239090" y="58821"/>
                </a:lnTo>
                <a:cubicBezTo>
                  <a:pt x="1499396" y="221098"/>
                  <a:pt x="836549" y="386557"/>
                  <a:pt x="283329" y="545762"/>
                </a:cubicBezTo>
                <a:close/>
              </a:path>
            </a:pathLst>
          </a:custGeom>
          <a:gradFill>
            <a:gsLst>
              <a:gs pos="0">
                <a:srgbClr val="C86423"/>
              </a:gs>
              <a:gs pos="82000">
                <a:schemeClr val="accent1">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図形 8">
            <a:extLst>
              <a:ext uri="{FF2B5EF4-FFF2-40B4-BE49-F238E27FC236}">
                <a16:creationId xmlns:a16="http://schemas.microsoft.com/office/drawing/2014/main" id="{7255F4E2-5F50-216F-40A8-F2299409676D}"/>
              </a:ext>
            </a:extLst>
          </p:cNvPr>
          <p:cNvSpPr/>
          <p:nvPr userDrawn="1"/>
        </p:nvSpPr>
        <p:spPr>
          <a:xfrm>
            <a:off x="0" y="79964"/>
            <a:ext cx="9906000" cy="2119897"/>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18000">
                <a:schemeClr val="bg2">
                  <a:lumMod val="75000"/>
                </a:schemeClr>
              </a:gs>
              <a:gs pos="61000">
                <a:schemeClr val="bg2">
                  <a:lumMod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フリーフォーム: 図形 9">
            <a:extLst>
              <a:ext uri="{FF2B5EF4-FFF2-40B4-BE49-F238E27FC236}">
                <a16:creationId xmlns:a16="http://schemas.microsoft.com/office/drawing/2014/main" id="{129C96C9-3357-B0D2-9157-940C11E455FE}"/>
              </a:ext>
            </a:extLst>
          </p:cNvPr>
          <p:cNvSpPr/>
          <p:nvPr userDrawn="1"/>
        </p:nvSpPr>
        <p:spPr>
          <a:xfrm>
            <a:off x="0" y="-1"/>
            <a:ext cx="9906000" cy="2121432"/>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0">
                <a:schemeClr val="accent1">
                  <a:lumMod val="40000"/>
                  <a:lumOff val="60000"/>
                </a:schemeClr>
              </a:gs>
              <a:gs pos="31000">
                <a:schemeClr val="accent1">
                  <a:lumMod val="75000"/>
                </a:schemeClr>
              </a:gs>
              <a:gs pos="100000">
                <a:srgbClr val="C86423"/>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Tree>
    <p:extLst>
      <p:ext uri="{BB962C8B-B14F-4D97-AF65-F5344CB8AC3E}">
        <p14:creationId xmlns:p14="http://schemas.microsoft.com/office/powerpoint/2010/main" val="40094264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510" r:id="rId1"/>
    <p:sldLayoutId id="2147484514" r:id="rId2"/>
    <p:sldLayoutId id="2147484515" r:id="rId3"/>
    <p:sldLayoutId id="2147484513" r:id="rId4"/>
  </p:sldLayoutIdLst>
  <p:hf sldNum="0" hd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jp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21.png"/><Relationship Id="rId7" Type="http://schemas.openxmlformats.org/officeDocument/2006/relationships/hyperlink" Target="mailto:sales@dream-nexus.co.jp"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hyperlink" Target="http://www.dream-nexus.co.jp/contact" TargetMode="Externa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9">
            <a:extLst>
              <a:ext uri="{FF2B5EF4-FFF2-40B4-BE49-F238E27FC236}">
                <a16:creationId xmlns:a16="http://schemas.microsoft.com/office/drawing/2014/main" id="{2D3D7478-4804-97C4-783C-FABB0336802D}"/>
              </a:ext>
            </a:extLst>
          </p:cNvPr>
          <p:cNvSpPr txBox="1">
            <a:spLocks noChangeArrowheads="1"/>
          </p:cNvSpPr>
          <p:nvPr/>
        </p:nvSpPr>
        <p:spPr bwMode="auto">
          <a:xfrm>
            <a:off x="2246783" y="4756327"/>
            <a:ext cx="5656631" cy="5378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ct val="0"/>
              </a:spcBef>
              <a:buFont typeface="Arial" panose="020B0604020202020204" pitchFamily="34" charset="0"/>
              <a:buNone/>
            </a:pPr>
            <a:r>
              <a:rPr lang="ja-JP" altLang="en-US" sz="1600" b="1" dirty="0">
                <a:solidFill>
                  <a:srgbClr val="C86423"/>
                </a:solidFill>
                <a:latin typeface="Meiryo UI" panose="020B0604030504040204" pitchFamily="50" charset="-128"/>
                <a:ea typeface="Meiryo UI" panose="020B0604030504040204" pitchFamily="50" charset="-128"/>
              </a:rPr>
              <a:t>築年数や賃料を基に配信</a:t>
            </a:r>
            <a:r>
              <a:rPr lang="ja-JP" altLang="en-US" sz="1600" b="1" dirty="0">
                <a:latin typeface="Meiryo UI" panose="020B0604030504040204" pitchFamily="50" charset="-128"/>
                <a:ea typeface="Meiryo UI" panose="020B0604030504040204" pitchFamily="50" charset="-128"/>
              </a:rPr>
              <a:t>ができる</a:t>
            </a:r>
            <a:r>
              <a:rPr lang="en-US" altLang="ja-JP" sz="1600" b="1" dirty="0">
                <a:latin typeface="Meiryo UI" panose="020B0604030504040204" pitchFamily="50" charset="-128"/>
                <a:ea typeface="Meiryo UI" panose="020B0604030504040204" pitchFamily="50" charset="-128"/>
              </a:rPr>
              <a:t>WEB</a:t>
            </a:r>
            <a:r>
              <a:rPr lang="ja-JP" altLang="en-US" sz="1600" b="1" dirty="0">
                <a:latin typeface="Meiryo UI" panose="020B0604030504040204" pitchFamily="50" charset="-128"/>
                <a:ea typeface="Meiryo UI" panose="020B0604030504040204" pitchFamily="50" charset="-128"/>
              </a:rPr>
              <a:t>広告配信サービス</a:t>
            </a:r>
            <a:endParaRPr lang="en-US" altLang="ja-JP" sz="1600" b="1" dirty="0">
              <a:latin typeface="Meiryo UI" panose="020B0604030504040204" pitchFamily="50" charset="-128"/>
              <a:ea typeface="Meiryo UI" panose="020B0604030504040204" pitchFamily="50" charset="-128"/>
            </a:endParaRPr>
          </a:p>
        </p:txBody>
      </p:sp>
      <p:pic>
        <p:nvPicPr>
          <p:cNvPr id="3" name="図 2" descr="ロゴ, 会社名&#10;&#10;自動的に生成された説明">
            <a:extLst>
              <a:ext uri="{FF2B5EF4-FFF2-40B4-BE49-F238E27FC236}">
                <a16:creationId xmlns:a16="http://schemas.microsoft.com/office/drawing/2014/main" id="{31AB18E0-DF56-4CB9-6C47-1D40CDCC55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9352" y="1681426"/>
            <a:ext cx="3773106" cy="3155576"/>
          </a:xfrm>
          <a:prstGeom prst="rect">
            <a:avLst/>
          </a:prstGeom>
        </p:spPr>
      </p:pic>
      <p:pic>
        <p:nvPicPr>
          <p:cNvPr id="2" name="図 1">
            <a:extLst>
              <a:ext uri="{FF2B5EF4-FFF2-40B4-BE49-F238E27FC236}">
                <a16:creationId xmlns:a16="http://schemas.microsoft.com/office/drawing/2014/main" id="{DEEFCE35-A9E0-491F-A8E2-50DDB94D0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233" y="538885"/>
            <a:ext cx="4160183" cy="42980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正方形/長方形 222">
            <a:extLst>
              <a:ext uri="{FF2B5EF4-FFF2-40B4-BE49-F238E27FC236}">
                <a16:creationId xmlns:a16="http://schemas.microsoft.com/office/drawing/2014/main" id="{904D8871-CE1F-4D3E-B833-355A8BC30A6C}"/>
              </a:ext>
            </a:extLst>
          </p:cNvPr>
          <p:cNvSpPr/>
          <p:nvPr/>
        </p:nvSpPr>
        <p:spPr>
          <a:xfrm>
            <a:off x="305153" y="2666774"/>
            <a:ext cx="9322259" cy="592666"/>
          </a:xfrm>
          <a:prstGeom prst="rect">
            <a:avLst/>
          </a:prstGeom>
          <a:solidFill>
            <a:srgbClr val="C86423"/>
          </a:solidFill>
          <a:ln w="19050">
            <a:no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dirty="0">
                <a:solidFill>
                  <a:schemeClr val="bg1"/>
                </a:solidFill>
                <a:latin typeface="Meiryo UI" panose="020B0604030504040204" pitchFamily="50" charset="-128"/>
                <a:ea typeface="Meiryo UI" panose="020B0604030504040204" pitchFamily="50" charset="-128"/>
              </a:rPr>
              <a:t>築年数や賃料のデータ</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dirty="0">
                <a:solidFill>
                  <a:schemeClr val="bg1"/>
                </a:solidFill>
                <a:latin typeface="Meiryo UI" panose="020B0604030504040204" pitchFamily="50" charset="-128"/>
                <a:ea typeface="Meiryo UI" panose="020B0604030504040204" pitchFamily="50" charset="-128"/>
              </a:rPr>
              <a:t>を利用した配信ができるディスプレイ広告</a:t>
            </a: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Re Nexus</a:t>
            </a:r>
            <a:r>
              <a:rPr lang="ja-JP" altLang="en-US" dirty="0">
                <a:latin typeface="Meiryo UI" panose="020B0604030504040204" pitchFamily="50" charset="-128"/>
                <a:ea typeface="Meiryo UI" panose="020B0604030504040204" pitchFamily="50" charset="-128"/>
              </a:rPr>
              <a:t>とは</a:t>
            </a:r>
          </a:p>
        </p:txBody>
      </p:sp>
      <p:sp>
        <p:nvSpPr>
          <p:cNvPr id="5" name="テキスト ボックス 4">
            <a:extLst>
              <a:ext uri="{FF2B5EF4-FFF2-40B4-BE49-F238E27FC236}">
                <a16:creationId xmlns:a16="http://schemas.microsoft.com/office/drawing/2014/main" id="{0C159986-B440-4816-AC01-4C588C607718}"/>
              </a:ext>
            </a:extLst>
          </p:cNvPr>
          <p:cNvSpPr txBox="1"/>
          <p:nvPr/>
        </p:nvSpPr>
        <p:spPr>
          <a:xfrm>
            <a:off x="388938" y="973884"/>
            <a:ext cx="5110694" cy="1446550"/>
          </a:xfrm>
          <a:prstGeom prst="rect">
            <a:avLst/>
          </a:prstGeom>
          <a:noFill/>
        </p:spPr>
        <p:txBody>
          <a:bodyPr wrap="none" rtlCol="0">
            <a:spAutoFit/>
          </a:bodyPr>
          <a:lstStyle/>
          <a:p>
            <a:r>
              <a:rPr kumimoji="1" lang="ja-JP" altLang="en-US" sz="1100" b="1" dirty="0">
                <a:latin typeface="Meiryo UI" panose="020B0604030504040204" pitchFamily="50" charset="-128"/>
                <a:ea typeface="Meiryo UI" panose="020B0604030504040204" pitchFamily="50" charset="-128"/>
              </a:rPr>
              <a:t>ディスプレイ広告とは</a:t>
            </a:r>
            <a:endParaRPr lang="en-US" altLang="ja-JP" sz="1100" b="1"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rPr>
              <a:t>Web</a:t>
            </a:r>
            <a:r>
              <a:rPr kumimoji="1" lang="ja-JP" altLang="en-US" sz="1100" dirty="0">
                <a:latin typeface="Meiryo UI" panose="020B0604030504040204" pitchFamily="50" charset="-128"/>
                <a:ea typeface="Meiryo UI" panose="020B0604030504040204" pitchFamily="50" charset="-128"/>
              </a:rPr>
              <a:t>サイト・アプリ・動画の広告枠に</a:t>
            </a:r>
            <a:r>
              <a:rPr lang="ja-JP" altLang="en-US" sz="1100" dirty="0">
                <a:latin typeface="Meiryo UI" panose="020B0604030504040204" pitchFamily="50" charset="-128"/>
                <a:ea typeface="Meiryo UI" panose="020B0604030504040204" pitchFamily="50" charset="-128"/>
              </a:rPr>
              <a:t>幅広く掲載することでまだサービスを知らない潜在層に</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プッシュ型のアプローチを行える広告です。</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潜在層にアプローチすることで顕在化のきっかけを作ることができます。</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あわせて興味関心を持ってサイトに訪問したユーザーへ配信するリターゲティング広告を行う</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ことで再アプローチすることも可能です。</a:t>
            </a:r>
            <a:endParaRPr lang="en-US" altLang="ja-JP" sz="1100" dirty="0">
              <a:latin typeface="Meiryo UI" panose="020B0604030504040204" pitchFamily="50" charset="-128"/>
              <a:ea typeface="Meiryo UI" panose="020B0604030504040204" pitchFamily="50" charset="-128"/>
            </a:endParaRPr>
          </a:p>
        </p:txBody>
      </p:sp>
      <p:sp>
        <p:nvSpPr>
          <p:cNvPr id="2" name="二等辺三角形 1">
            <a:extLst>
              <a:ext uri="{FF2B5EF4-FFF2-40B4-BE49-F238E27FC236}">
                <a16:creationId xmlns:a16="http://schemas.microsoft.com/office/drawing/2014/main" id="{8C00069C-8B65-4C7E-854D-0CB79576DD01}"/>
              </a:ext>
            </a:extLst>
          </p:cNvPr>
          <p:cNvSpPr/>
          <p:nvPr/>
        </p:nvSpPr>
        <p:spPr>
          <a:xfrm>
            <a:off x="7640129" y="971655"/>
            <a:ext cx="1694809" cy="1461042"/>
          </a:xfrm>
          <a:prstGeom prst="triangl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21" name="二等辺三角形 220">
            <a:extLst>
              <a:ext uri="{FF2B5EF4-FFF2-40B4-BE49-F238E27FC236}">
                <a16:creationId xmlns:a16="http://schemas.microsoft.com/office/drawing/2014/main" id="{0B412214-15CF-4E69-AFAC-7C72B3FB9C09}"/>
              </a:ext>
            </a:extLst>
          </p:cNvPr>
          <p:cNvSpPr/>
          <p:nvPr/>
        </p:nvSpPr>
        <p:spPr>
          <a:xfrm>
            <a:off x="8042141" y="991260"/>
            <a:ext cx="886614" cy="764322"/>
          </a:xfrm>
          <a:prstGeom prst="triangle">
            <a:avLst/>
          </a:prstGeom>
          <a:solidFill>
            <a:srgbClr val="C8642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135211F-4E35-4EAE-9013-74565B8915C8}"/>
              </a:ext>
            </a:extLst>
          </p:cNvPr>
          <p:cNvSpPr txBox="1"/>
          <p:nvPr/>
        </p:nvSpPr>
        <p:spPr>
          <a:xfrm>
            <a:off x="8166591" y="1369613"/>
            <a:ext cx="646331"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顕在層</a:t>
            </a:r>
          </a:p>
        </p:txBody>
      </p:sp>
      <p:sp>
        <p:nvSpPr>
          <p:cNvPr id="222" name="テキスト ボックス 221">
            <a:extLst>
              <a:ext uri="{FF2B5EF4-FFF2-40B4-BE49-F238E27FC236}">
                <a16:creationId xmlns:a16="http://schemas.microsoft.com/office/drawing/2014/main" id="{0E1E2013-1EEF-4140-A7AE-561BB680F374}"/>
              </a:ext>
            </a:extLst>
          </p:cNvPr>
          <p:cNvSpPr txBox="1"/>
          <p:nvPr/>
        </p:nvSpPr>
        <p:spPr>
          <a:xfrm>
            <a:off x="8144074" y="1944838"/>
            <a:ext cx="646331" cy="276999"/>
          </a:xfrm>
          <a:prstGeom prst="rect">
            <a:avLst/>
          </a:prstGeom>
          <a:noFill/>
        </p:spPr>
        <p:txBody>
          <a:bodyPr wrap="none" rtlCol="0">
            <a:spAutoFit/>
          </a:bodyPr>
          <a:lstStyle/>
          <a:p>
            <a:r>
              <a:rPr kumimoji="1" lang="ja-JP" altLang="en-US" sz="1200" b="1" dirty="0">
                <a:latin typeface="Meiryo UI" panose="020B0604030504040204" pitchFamily="50" charset="-128"/>
                <a:ea typeface="Meiryo UI" panose="020B0604030504040204" pitchFamily="50" charset="-128"/>
              </a:rPr>
              <a:t>潜在層</a:t>
            </a:r>
          </a:p>
        </p:txBody>
      </p:sp>
      <p:cxnSp>
        <p:nvCxnSpPr>
          <p:cNvPr id="7" name="直線コネクタ 6">
            <a:extLst>
              <a:ext uri="{FF2B5EF4-FFF2-40B4-BE49-F238E27FC236}">
                <a16:creationId xmlns:a16="http://schemas.microsoft.com/office/drawing/2014/main" id="{B439C3FE-BD31-43ED-AFA1-8EF5EFE39FA4}"/>
              </a:ext>
            </a:extLst>
          </p:cNvPr>
          <p:cNvCxnSpPr>
            <a:cxnSpLocks/>
            <a:stCxn id="221" idx="2"/>
          </p:cNvCxnSpPr>
          <p:nvPr/>
        </p:nvCxnSpPr>
        <p:spPr>
          <a:xfrm flipH="1">
            <a:off x="5620882" y="1755582"/>
            <a:ext cx="2421259"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27" name="テキスト ボックス 226">
            <a:extLst>
              <a:ext uri="{FF2B5EF4-FFF2-40B4-BE49-F238E27FC236}">
                <a16:creationId xmlns:a16="http://schemas.microsoft.com/office/drawing/2014/main" id="{88746E94-FAE5-490A-9688-CD7474AAF8A8}"/>
              </a:ext>
            </a:extLst>
          </p:cNvPr>
          <p:cNvSpPr txBox="1"/>
          <p:nvPr/>
        </p:nvSpPr>
        <p:spPr>
          <a:xfrm>
            <a:off x="5663403" y="1790205"/>
            <a:ext cx="1848583" cy="646331"/>
          </a:xfrm>
          <a:prstGeom prst="rect">
            <a:avLst/>
          </a:prstGeom>
          <a:noFill/>
        </p:spPr>
        <p:txBody>
          <a:bodyPr wrap="none" rtlCol="0">
            <a:spAutoFit/>
          </a:bodyPr>
          <a:lstStyle/>
          <a:p>
            <a:r>
              <a:rPr kumimoji="1" lang="ja-JP" altLang="en-US" sz="1100" b="1" dirty="0">
                <a:solidFill>
                  <a:srgbClr val="C86423"/>
                </a:solidFill>
                <a:latin typeface="Meiryo UI" panose="020B0604030504040204" pitchFamily="50" charset="-128"/>
                <a:ea typeface="Meiryo UI" panose="020B0604030504040204" pitchFamily="50" charset="-128"/>
              </a:rPr>
              <a:t>ディスプレイ広告</a:t>
            </a:r>
            <a:endParaRPr lang="en-US" altLang="ja-JP" sz="500" b="1" dirty="0">
              <a:solidFill>
                <a:srgbClr val="C86423"/>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商品・サービスを知らない</a:t>
            </a:r>
            <a:r>
              <a:rPr kumimoji="1" lang="ja-JP" altLang="en-US" sz="1000" dirty="0">
                <a:latin typeface="Meiryo UI" panose="020B0604030504040204" pitchFamily="50" charset="-128"/>
                <a:ea typeface="Meiryo UI" panose="020B0604030504040204" pitchFamily="50" charset="-128"/>
              </a:rPr>
              <a:t>ユーザー</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に広くアプローチする方法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8" name="テキスト ボックス 227">
            <a:extLst>
              <a:ext uri="{FF2B5EF4-FFF2-40B4-BE49-F238E27FC236}">
                <a16:creationId xmlns:a16="http://schemas.microsoft.com/office/drawing/2014/main" id="{67CED28E-434D-40FB-B6A3-20C92CB9E5D6}"/>
              </a:ext>
            </a:extLst>
          </p:cNvPr>
          <p:cNvSpPr txBox="1"/>
          <p:nvPr/>
        </p:nvSpPr>
        <p:spPr>
          <a:xfrm>
            <a:off x="5706133" y="1055751"/>
            <a:ext cx="1555234" cy="646331"/>
          </a:xfrm>
          <a:prstGeom prst="rect">
            <a:avLst/>
          </a:prstGeom>
          <a:noFill/>
        </p:spPr>
        <p:txBody>
          <a:bodyPr wrap="none" rtlCol="0">
            <a:spAutoFit/>
          </a:bodyPr>
          <a:lstStyle/>
          <a:p>
            <a:r>
              <a:rPr lang="ja-JP" altLang="en-US" sz="1100" b="1" dirty="0">
                <a:solidFill>
                  <a:srgbClr val="C86423"/>
                </a:solidFill>
                <a:latin typeface="Meiryo UI" panose="020B0604030504040204" pitchFamily="50" charset="-128"/>
                <a:ea typeface="Meiryo UI" panose="020B0604030504040204" pitchFamily="50" charset="-128"/>
              </a:rPr>
              <a:t>検索広告</a:t>
            </a:r>
            <a:endParaRPr lang="en-US" altLang="ja-JP" sz="500" b="1" dirty="0">
              <a:solidFill>
                <a:srgbClr val="C86423"/>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購入意欲の高いユーザーに</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アプローチする方法</a:t>
            </a:r>
            <a:endParaRPr kumimoji="1" lang="en-US" altLang="ja-JP" dirty="0">
              <a:latin typeface="Meiryo UI" panose="020B0604030504040204" pitchFamily="50" charset="-128"/>
              <a:ea typeface="Meiryo UI" panose="020B0604030504040204" pitchFamily="50" charset="-128"/>
            </a:endParaRPr>
          </a:p>
        </p:txBody>
      </p:sp>
      <p:pic>
        <p:nvPicPr>
          <p:cNvPr id="3" name="object 4">
            <a:extLst>
              <a:ext uri="{FF2B5EF4-FFF2-40B4-BE49-F238E27FC236}">
                <a16:creationId xmlns:a16="http://schemas.microsoft.com/office/drawing/2014/main" id="{E562E736-4F29-C98F-D54F-65A78FD42221}"/>
              </a:ext>
            </a:extLst>
          </p:cNvPr>
          <p:cNvPicPr/>
          <p:nvPr/>
        </p:nvPicPr>
        <p:blipFill>
          <a:blip r:embed="rId3" cstate="email">
            <a:extLst>
              <a:ext uri="{28A0092B-C50C-407E-A947-70E740481C1C}">
                <a14:useLocalDpi xmlns:a14="http://schemas.microsoft.com/office/drawing/2010/main"/>
              </a:ext>
            </a:extLst>
          </a:blip>
          <a:stretch>
            <a:fillRect/>
          </a:stretch>
        </p:blipFill>
        <p:spPr>
          <a:xfrm>
            <a:off x="278588" y="3489678"/>
            <a:ext cx="4535995" cy="2124000"/>
          </a:xfrm>
          <a:prstGeom prst="rect">
            <a:avLst/>
          </a:prstGeom>
        </p:spPr>
      </p:pic>
      <p:pic>
        <p:nvPicPr>
          <p:cNvPr id="9" name="object 7">
            <a:extLst>
              <a:ext uri="{FF2B5EF4-FFF2-40B4-BE49-F238E27FC236}">
                <a16:creationId xmlns:a16="http://schemas.microsoft.com/office/drawing/2014/main" id="{16C92604-D285-BC5F-295E-0FD0E68EB835}"/>
              </a:ext>
            </a:extLst>
          </p:cNvPr>
          <p:cNvPicPr/>
          <p:nvPr/>
        </p:nvPicPr>
        <p:blipFill>
          <a:blip r:embed="rId4" cstate="email">
            <a:extLst>
              <a:ext uri="{28A0092B-C50C-407E-A947-70E740481C1C}">
                <a14:useLocalDpi xmlns:a14="http://schemas.microsoft.com/office/drawing/2010/main"/>
              </a:ext>
            </a:extLst>
          </a:blip>
          <a:stretch>
            <a:fillRect/>
          </a:stretch>
        </p:blipFill>
        <p:spPr>
          <a:xfrm>
            <a:off x="5136452" y="3489678"/>
            <a:ext cx="4535995" cy="2124000"/>
          </a:xfrm>
          <a:prstGeom prst="rect">
            <a:avLst/>
          </a:prstGeom>
        </p:spPr>
      </p:pic>
      <p:sp>
        <p:nvSpPr>
          <p:cNvPr id="11" name="object 56">
            <a:extLst>
              <a:ext uri="{FF2B5EF4-FFF2-40B4-BE49-F238E27FC236}">
                <a16:creationId xmlns:a16="http://schemas.microsoft.com/office/drawing/2014/main" id="{E21B8051-D170-8CA1-2AE9-8492986F0FFA}"/>
              </a:ext>
            </a:extLst>
          </p:cNvPr>
          <p:cNvSpPr txBox="1"/>
          <p:nvPr/>
        </p:nvSpPr>
        <p:spPr>
          <a:xfrm>
            <a:off x="388938" y="4116028"/>
            <a:ext cx="4441387" cy="564257"/>
          </a:xfrm>
          <a:prstGeom prst="rect">
            <a:avLst/>
          </a:prstGeom>
        </p:spPr>
        <p:txBody>
          <a:bodyPr vert="horz" wrap="square" lIns="0" tIns="40640" rIns="0" bIns="0" rtlCol="0">
            <a:spAutoFit/>
          </a:bodyPr>
          <a:lstStyle>
            <a:defPPr>
              <a:defRPr kern="0"/>
            </a:defPPr>
            <a:lvl1pPr marL="20955">
              <a:lnSpc>
                <a:spcPct val="100000"/>
              </a:lnSpc>
              <a:spcBef>
                <a:spcPts val="320"/>
              </a:spcBef>
              <a:defRPr sz="900" b="1">
                <a:solidFill>
                  <a:srgbClr val="231F20"/>
                </a:solidFill>
                <a:latin typeface="Yu Gothic"/>
                <a:cs typeface="Yu Gothic"/>
              </a:defRPr>
            </a:lvl1pPr>
          </a:lstStyle>
          <a:p>
            <a:r>
              <a:rPr sz="1050" dirty="0">
                <a:latin typeface="Meiryo UI" panose="020B0604030504040204" pitchFamily="50" charset="-128"/>
                <a:ea typeface="Meiryo UI" panose="020B0604030504040204" pitchFamily="50" charset="-128"/>
              </a:rPr>
              <a:t>リ</a:t>
            </a:r>
            <a:r>
              <a:rPr lang="ja-JP" altLang="en-US" sz="1050" dirty="0">
                <a:latin typeface="Meiryo UI" panose="020B0604030504040204" pitchFamily="50" charset="-128"/>
                <a:ea typeface="Meiryo UI" panose="020B0604030504040204" pitchFamily="50" charset="-128"/>
              </a:rPr>
              <a:t>フォームニーズ、住宅ローンの借り換え、不動産売却など築年数から</a:t>
            </a:r>
            <a:endParaRPr lang="en-US" altLang="ja-JP" sz="1050" dirty="0">
              <a:latin typeface="Meiryo UI" panose="020B0604030504040204" pitchFamily="50" charset="-128"/>
              <a:ea typeface="Meiryo UI" panose="020B0604030504040204" pitchFamily="50" charset="-128"/>
            </a:endParaRPr>
          </a:p>
          <a:p>
            <a:r>
              <a:rPr lang="ja-JP" altLang="en-US" sz="1050" dirty="0">
                <a:latin typeface="Meiryo UI" panose="020B0604030504040204" pitchFamily="50" charset="-128"/>
                <a:ea typeface="Meiryo UI" panose="020B0604030504040204" pitchFamily="50" charset="-128"/>
              </a:rPr>
              <a:t>ターゲットを絞り込むことができます。築年数に合わせてアプローチの仕方を変えることができポスティングが難しい集合住宅にも配信することが可能です。</a:t>
            </a:r>
            <a:endParaRPr sz="1050" dirty="0">
              <a:latin typeface="Meiryo UI" panose="020B0604030504040204" pitchFamily="50" charset="-128"/>
              <a:ea typeface="Meiryo UI" panose="020B0604030504040204" pitchFamily="50" charset="-128"/>
            </a:endParaRPr>
          </a:p>
        </p:txBody>
      </p:sp>
      <p:sp>
        <p:nvSpPr>
          <p:cNvPr id="12" name="object 57">
            <a:extLst>
              <a:ext uri="{FF2B5EF4-FFF2-40B4-BE49-F238E27FC236}">
                <a16:creationId xmlns:a16="http://schemas.microsoft.com/office/drawing/2014/main" id="{A43EB866-98C6-40AC-625C-A259AA814FC9}"/>
              </a:ext>
            </a:extLst>
          </p:cNvPr>
          <p:cNvSpPr/>
          <p:nvPr/>
        </p:nvSpPr>
        <p:spPr>
          <a:xfrm>
            <a:off x="2141438" y="3313826"/>
            <a:ext cx="797560" cy="177165"/>
          </a:xfrm>
          <a:custGeom>
            <a:avLst/>
            <a:gdLst/>
            <a:ahLst/>
            <a:cxnLst/>
            <a:rect l="l" t="t" r="r" b="b"/>
            <a:pathLst>
              <a:path w="797560"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5" name="object 58">
            <a:extLst>
              <a:ext uri="{FF2B5EF4-FFF2-40B4-BE49-F238E27FC236}">
                <a16:creationId xmlns:a16="http://schemas.microsoft.com/office/drawing/2014/main" id="{B80C4D54-2E6B-9DAB-7DD6-2DD6540385E6}"/>
              </a:ext>
            </a:extLst>
          </p:cNvPr>
          <p:cNvSpPr txBox="1"/>
          <p:nvPr/>
        </p:nvSpPr>
        <p:spPr>
          <a:xfrm>
            <a:off x="1819255" y="3288799"/>
            <a:ext cx="1457325"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Meiryo UI" panose="020B0604030504040204" pitchFamily="50" charset="-128"/>
                <a:ea typeface="Meiryo UI" panose="020B0604030504040204" pitchFamily="50" charset="-128"/>
                <a:cs typeface="Arial Black"/>
              </a:rPr>
              <a:t>IMAGE 1</a:t>
            </a:r>
            <a:endParaRPr sz="1000" b="1" dirty="0">
              <a:latin typeface="Meiryo UI" panose="020B0604030504040204" pitchFamily="50" charset="-128"/>
              <a:ea typeface="Meiryo UI" panose="020B0604030504040204" pitchFamily="50" charset="-128"/>
              <a:cs typeface="Arial Black"/>
            </a:endParaRPr>
          </a:p>
          <a:p>
            <a:pPr marL="12065" marR="5080" algn="ctr">
              <a:lnSpc>
                <a:spcPts val="1600"/>
              </a:lnSpc>
              <a:spcBef>
                <a:spcPts val="420"/>
              </a:spcBef>
            </a:pPr>
            <a:r>
              <a:rPr sz="1400" b="1" dirty="0">
                <a:solidFill>
                  <a:srgbClr val="FFFFFF"/>
                </a:solidFill>
                <a:latin typeface="Meiryo UI" panose="020B0604030504040204" pitchFamily="50" charset="-128"/>
                <a:ea typeface="Meiryo UI" panose="020B0604030504040204" pitchFamily="50" charset="-128"/>
                <a:cs typeface="Yu Gothic"/>
              </a:rPr>
              <a:t>築年数のデータを利用した配信</a:t>
            </a:r>
            <a:endParaRPr sz="1400" b="1" dirty="0">
              <a:latin typeface="Meiryo UI" panose="020B0604030504040204" pitchFamily="50" charset="-128"/>
              <a:ea typeface="Meiryo UI" panose="020B0604030504040204" pitchFamily="50" charset="-128"/>
              <a:cs typeface="Yu Gothic"/>
            </a:endParaRPr>
          </a:p>
        </p:txBody>
      </p:sp>
      <p:sp>
        <p:nvSpPr>
          <p:cNvPr id="17" name="object 65">
            <a:extLst>
              <a:ext uri="{FF2B5EF4-FFF2-40B4-BE49-F238E27FC236}">
                <a16:creationId xmlns:a16="http://schemas.microsoft.com/office/drawing/2014/main" id="{273151BC-1EFD-764A-B9A3-39A2CA4D1826}"/>
              </a:ext>
            </a:extLst>
          </p:cNvPr>
          <p:cNvSpPr txBox="1"/>
          <p:nvPr/>
        </p:nvSpPr>
        <p:spPr>
          <a:xfrm>
            <a:off x="5378725" y="4116028"/>
            <a:ext cx="4030753" cy="364202"/>
          </a:xfrm>
          <a:prstGeom prst="rect">
            <a:avLst/>
          </a:prstGeom>
        </p:spPr>
        <p:txBody>
          <a:bodyPr vert="horz" wrap="square" lIns="0" tIns="40640" rIns="0" bIns="0" rtlCol="0">
            <a:spAutoFit/>
          </a:bodyPr>
          <a:lstStyle>
            <a:defPPr>
              <a:defRPr kern="0"/>
            </a:defPPr>
            <a:lvl1pPr marL="20955">
              <a:lnSpc>
                <a:spcPct val="100000"/>
              </a:lnSpc>
              <a:spcBef>
                <a:spcPts val="320"/>
              </a:spcBef>
              <a:defRPr sz="900" b="1">
                <a:solidFill>
                  <a:srgbClr val="231F20"/>
                </a:solidFill>
                <a:latin typeface="Yu Gothic"/>
                <a:cs typeface="Yu Gothic"/>
              </a:defRPr>
            </a:lvl1pPr>
          </a:lstStyle>
          <a:p>
            <a:r>
              <a:rPr sz="1050" dirty="0">
                <a:latin typeface="Meiryo UI" panose="020B0604030504040204" pitchFamily="50" charset="-128"/>
                <a:ea typeface="Meiryo UI" panose="020B0604030504040204" pitchFamily="50" charset="-128"/>
              </a:rPr>
              <a:t>賃料でターゲティングすることで、同賃料帯の賃貸物件やローン返済額が賃料同程度のマンション販売で優良ユーザーに配信することができます。</a:t>
            </a:r>
          </a:p>
        </p:txBody>
      </p:sp>
      <p:sp>
        <p:nvSpPr>
          <p:cNvPr id="18" name="object 66">
            <a:extLst>
              <a:ext uri="{FF2B5EF4-FFF2-40B4-BE49-F238E27FC236}">
                <a16:creationId xmlns:a16="http://schemas.microsoft.com/office/drawing/2014/main" id="{9C85CC4B-27F3-E318-448A-C9FF5505553D}"/>
              </a:ext>
            </a:extLst>
          </p:cNvPr>
          <p:cNvSpPr/>
          <p:nvPr/>
        </p:nvSpPr>
        <p:spPr>
          <a:xfrm>
            <a:off x="6999301" y="3323351"/>
            <a:ext cx="797560" cy="177165"/>
          </a:xfrm>
          <a:custGeom>
            <a:avLst/>
            <a:gdLst/>
            <a:ahLst/>
            <a:cxnLst/>
            <a:rect l="l" t="t" r="r" b="b"/>
            <a:pathLst>
              <a:path w="797559"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9" name="object 67">
            <a:extLst>
              <a:ext uri="{FF2B5EF4-FFF2-40B4-BE49-F238E27FC236}">
                <a16:creationId xmlns:a16="http://schemas.microsoft.com/office/drawing/2014/main" id="{A2CEE729-77BF-C6D6-FF56-397BEFC030D6}"/>
              </a:ext>
            </a:extLst>
          </p:cNvPr>
          <p:cNvSpPr txBox="1"/>
          <p:nvPr/>
        </p:nvSpPr>
        <p:spPr>
          <a:xfrm>
            <a:off x="6770463" y="3298324"/>
            <a:ext cx="1270635"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Meiryo UI" panose="020B0604030504040204" pitchFamily="50" charset="-128"/>
                <a:ea typeface="Meiryo UI" panose="020B0604030504040204" pitchFamily="50" charset="-128"/>
                <a:cs typeface="Arial Black"/>
              </a:rPr>
              <a:t>IMAGE 2</a:t>
            </a:r>
            <a:endParaRPr sz="1000" b="1">
              <a:latin typeface="Meiryo UI" panose="020B0604030504040204" pitchFamily="50" charset="-128"/>
              <a:ea typeface="Meiryo UI" panose="020B0604030504040204" pitchFamily="50" charset="-128"/>
              <a:cs typeface="Arial Black"/>
            </a:endParaRPr>
          </a:p>
          <a:p>
            <a:pPr marL="12700" marR="5080" algn="ctr">
              <a:lnSpc>
                <a:spcPts val="1600"/>
              </a:lnSpc>
              <a:spcBef>
                <a:spcPts val="420"/>
              </a:spcBef>
            </a:pPr>
            <a:r>
              <a:rPr sz="1400" b="1" dirty="0">
                <a:solidFill>
                  <a:srgbClr val="FFFFFF"/>
                </a:solidFill>
                <a:latin typeface="Meiryo UI" panose="020B0604030504040204" pitchFamily="50" charset="-128"/>
                <a:ea typeface="Meiryo UI" panose="020B0604030504040204" pitchFamily="50" charset="-128"/>
                <a:cs typeface="Yu Gothic"/>
              </a:rPr>
              <a:t>賃料のデータを利用した配信</a:t>
            </a:r>
            <a:endParaRPr sz="1400" b="1">
              <a:latin typeface="Meiryo UI" panose="020B0604030504040204" pitchFamily="50" charset="-128"/>
              <a:ea typeface="Meiryo UI" panose="020B0604030504040204" pitchFamily="50" charset="-128"/>
              <a:cs typeface="Yu Gothic"/>
            </a:endParaRPr>
          </a:p>
        </p:txBody>
      </p:sp>
      <p:sp>
        <p:nvSpPr>
          <p:cNvPr id="21" name="object 100">
            <a:extLst>
              <a:ext uri="{FF2B5EF4-FFF2-40B4-BE49-F238E27FC236}">
                <a16:creationId xmlns:a16="http://schemas.microsoft.com/office/drawing/2014/main" id="{60C3E22E-4385-79B7-BC32-A4D64A69582A}"/>
              </a:ext>
            </a:extLst>
          </p:cNvPr>
          <p:cNvSpPr txBox="1"/>
          <p:nvPr/>
        </p:nvSpPr>
        <p:spPr>
          <a:xfrm>
            <a:off x="2334629" y="4946690"/>
            <a:ext cx="2406428" cy="559127"/>
          </a:xfrm>
          <a:prstGeom prst="rect">
            <a:avLst/>
          </a:prstGeom>
        </p:spPr>
        <p:txBody>
          <a:bodyPr vert="horz" wrap="none" lIns="0" tIns="40640" rIns="0" bIns="0" rtlCol="0">
            <a:spAutoFit/>
          </a:bodyPr>
          <a:lstStyle/>
          <a:p>
            <a:pPr marL="12700">
              <a:spcBef>
                <a:spcPts val="320"/>
              </a:spcBef>
            </a:pPr>
            <a:r>
              <a:rPr sz="1100" b="1" dirty="0">
                <a:solidFill>
                  <a:srgbClr val="231F20"/>
                </a:solidFill>
                <a:latin typeface="Meiryo UI" panose="020B0604030504040204" pitchFamily="50" charset="-128"/>
                <a:ea typeface="Meiryo UI" panose="020B0604030504040204" pitchFamily="50" charset="-128"/>
                <a:cs typeface="Yu Gothic"/>
              </a:rPr>
              <a:t>例）住宅リフォーム</a:t>
            </a:r>
            <a:endParaRPr sz="1100" dirty="0">
              <a:latin typeface="Meiryo UI" panose="020B0604030504040204" pitchFamily="50" charset="-128"/>
              <a:ea typeface="Meiryo UI" panose="020B0604030504040204" pitchFamily="50" charset="-128"/>
              <a:cs typeface="Yu Gothic"/>
            </a:endParaRPr>
          </a:p>
          <a:p>
            <a:pPr marL="12700" marR="5080">
              <a:spcBef>
                <a:spcPts val="60"/>
              </a:spcBef>
            </a:pPr>
            <a:r>
              <a:rPr sz="1050" b="1" dirty="0">
                <a:solidFill>
                  <a:srgbClr val="231F20"/>
                </a:solidFill>
                <a:latin typeface="Meiryo UI" panose="020B0604030504040204" pitchFamily="50" charset="-128"/>
                <a:ea typeface="Meiryo UI" panose="020B0604030504040204" pitchFamily="50" charset="-128"/>
                <a:cs typeface="Yu Gothic"/>
              </a:rPr>
              <a:t>築年数15年</a:t>
            </a:r>
            <a:r>
              <a:rPr lang="ja-JP" altLang="en-US" sz="1050" b="1" dirty="0">
                <a:solidFill>
                  <a:srgbClr val="231F20"/>
                </a:solidFill>
                <a:latin typeface="Meiryo UI" panose="020B0604030504040204" pitchFamily="50" charset="-128"/>
                <a:ea typeface="Meiryo UI" panose="020B0604030504040204" pitchFamily="50" charset="-128"/>
                <a:cs typeface="Yu Gothic"/>
              </a:rPr>
              <a:t>以上</a:t>
            </a:r>
            <a:r>
              <a:rPr sz="1050" b="1" dirty="0">
                <a:solidFill>
                  <a:srgbClr val="231F20"/>
                </a:solidFill>
                <a:latin typeface="Meiryo UI" panose="020B0604030504040204" pitchFamily="50" charset="-128"/>
                <a:ea typeface="Meiryo UI" panose="020B0604030504040204" pitchFamily="50" charset="-128"/>
                <a:cs typeface="Yu Gothic"/>
              </a:rPr>
              <a:t>：水回りリフォーム訴求</a:t>
            </a:r>
            <a:endParaRPr lang="en-US" sz="1050" b="1" dirty="0">
              <a:solidFill>
                <a:srgbClr val="231F20"/>
              </a:solidFill>
              <a:latin typeface="Meiryo UI" panose="020B0604030504040204" pitchFamily="50" charset="-128"/>
              <a:ea typeface="Meiryo UI" panose="020B0604030504040204" pitchFamily="50" charset="-128"/>
              <a:cs typeface="Yu Gothic"/>
            </a:endParaRPr>
          </a:p>
          <a:p>
            <a:pPr marL="12700" marR="5080">
              <a:spcBef>
                <a:spcPts val="60"/>
              </a:spcBef>
            </a:pPr>
            <a:r>
              <a:rPr sz="1050" b="1" dirty="0">
                <a:solidFill>
                  <a:srgbClr val="231F20"/>
                </a:solidFill>
                <a:latin typeface="Meiryo UI" panose="020B0604030504040204" pitchFamily="50" charset="-128"/>
                <a:ea typeface="Meiryo UI" panose="020B0604030504040204" pitchFamily="50" charset="-128"/>
                <a:cs typeface="Yu Gothic"/>
              </a:rPr>
              <a:t>築年数20年以上：大規模リフォーム訴求</a:t>
            </a:r>
            <a:endParaRPr sz="1050" dirty="0">
              <a:latin typeface="Meiryo UI" panose="020B0604030504040204" pitchFamily="50" charset="-128"/>
              <a:ea typeface="Meiryo UI" panose="020B0604030504040204" pitchFamily="50" charset="-128"/>
              <a:cs typeface="Yu Gothic"/>
            </a:endParaRPr>
          </a:p>
        </p:txBody>
      </p:sp>
      <p:sp>
        <p:nvSpPr>
          <p:cNvPr id="22" name="object 101">
            <a:extLst>
              <a:ext uri="{FF2B5EF4-FFF2-40B4-BE49-F238E27FC236}">
                <a16:creationId xmlns:a16="http://schemas.microsoft.com/office/drawing/2014/main" id="{8DCC31AE-DC6A-7C32-7C1F-2832264917A5}"/>
              </a:ext>
            </a:extLst>
          </p:cNvPr>
          <p:cNvSpPr txBox="1"/>
          <p:nvPr/>
        </p:nvSpPr>
        <p:spPr>
          <a:xfrm>
            <a:off x="7394102" y="4946048"/>
            <a:ext cx="2099934" cy="559769"/>
          </a:xfrm>
          <a:prstGeom prst="rect">
            <a:avLst/>
          </a:prstGeom>
        </p:spPr>
        <p:txBody>
          <a:bodyPr vert="horz" wrap="none" lIns="0" tIns="28575" rIns="0" bIns="0" rtlCol="0">
            <a:spAutoFit/>
          </a:bodyPr>
          <a:lstStyle/>
          <a:p>
            <a:pPr marL="12700">
              <a:spcBef>
                <a:spcPts val="225"/>
              </a:spcBef>
            </a:pPr>
            <a:r>
              <a:rPr sz="1100" b="1" dirty="0">
                <a:solidFill>
                  <a:srgbClr val="231F20"/>
                </a:solidFill>
                <a:latin typeface="Meiryo UI" panose="020B0604030504040204" pitchFamily="50" charset="-128"/>
                <a:ea typeface="Meiryo UI" panose="020B0604030504040204" pitchFamily="50" charset="-128"/>
                <a:cs typeface="Yu Gothic"/>
              </a:rPr>
              <a:t>例）賃貸マンション</a:t>
            </a:r>
            <a:endParaRPr sz="1100" dirty="0">
              <a:latin typeface="Meiryo UI" panose="020B0604030504040204" pitchFamily="50" charset="-128"/>
              <a:ea typeface="Meiryo UI" panose="020B0604030504040204" pitchFamily="50" charset="-128"/>
              <a:cs typeface="Yu Gothic"/>
            </a:endParaRPr>
          </a:p>
          <a:p>
            <a:pPr marL="12700">
              <a:spcBef>
                <a:spcPts val="110"/>
              </a:spcBef>
            </a:pPr>
            <a:r>
              <a:rPr sz="1050" b="1" dirty="0">
                <a:solidFill>
                  <a:srgbClr val="231F20"/>
                </a:solidFill>
                <a:latin typeface="Meiryo UI" panose="020B0604030504040204" pitchFamily="50" charset="-128"/>
                <a:ea typeface="Meiryo UI" panose="020B0604030504040204" pitchFamily="50" charset="-128"/>
                <a:cs typeface="Yu Gothic"/>
              </a:rPr>
              <a:t>5万円未満~50万円以上から指定可</a:t>
            </a:r>
            <a:endParaRPr sz="1050" dirty="0">
              <a:latin typeface="Meiryo UI" panose="020B0604030504040204" pitchFamily="50" charset="-128"/>
              <a:ea typeface="Meiryo UI" panose="020B0604030504040204" pitchFamily="50" charset="-128"/>
              <a:cs typeface="Yu Gothic"/>
            </a:endParaRPr>
          </a:p>
          <a:p>
            <a:pPr marL="12700">
              <a:spcBef>
                <a:spcPts val="245"/>
              </a:spcBef>
            </a:pPr>
            <a:r>
              <a:rPr sz="1050" b="1" dirty="0">
                <a:solidFill>
                  <a:srgbClr val="231F20"/>
                </a:solidFill>
                <a:latin typeface="Meiryo UI" panose="020B0604030504040204" pitchFamily="50" charset="-128"/>
                <a:ea typeface="Meiryo UI" panose="020B0604030504040204" pitchFamily="50" charset="-128"/>
                <a:cs typeface="Yu Gothic"/>
              </a:rPr>
              <a:t>※2.5万円単位で指定可</a:t>
            </a:r>
            <a:endParaRPr sz="1050" dirty="0">
              <a:latin typeface="Meiryo UI" panose="020B0604030504040204" pitchFamily="50" charset="-128"/>
              <a:ea typeface="Meiryo UI" panose="020B0604030504040204" pitchFamily="50" charset="-128"/>
              <a:cs typeface="Yu Gothic"/>
            </a:endParaRPr>
          </a:p>
        </p:txBody>
      </p:sp>
      <p:pic>
        <p:nvPicPr>
          <p:cNvPr id="23" name="図 22">
            <a:extLst>
              <a:ext uri="{FF2B5EF4-FFF2-40B4-BE49-F238E27FC236}">
                <a16:creationId xmlns:a16="http://schemas.microsoft.com/office/drawing/2014/main" id="{C2C14071-E302-8115-2806-1A96A3B1060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594135" y="4851550"/>
            <a:ext cx="1612900" cy="647700"/>
          </a:xfrm>
          <a:prstGeom prst="rect">
            <a:avLst/>
          </a:prstGeom>
        </p:spPr>
      </p:pic>
      <p:pic>
        <p:nvPicPr>
          <p:cNvPr id="25" name="図 24">
            <a:extLst>
              <a:ext uri="{FF2B5EF4-FFF2-40B4-BE49-F238E27FC236}">
                <a16:creationId xmlns:a16="http://schemas.microsoft.com/office/drawing/2014/main" id="{092A2630-8761-F4BE-00E3-154F4240635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4504" y="4752148"/>
            <a:ext cx="1524000" cy="749300"/>
          </a:xfrm>
          <a:prstGeom prst="rect">
            <a:avLst/>
          </a:prstGeom>
        </p:spPr>
      </p:pic>
      <p:graphicFrame>
        <p:nvGraphicFramePr>
          <p:cNvPr id="6" name="object 55">
            <a:extLst>
              <a:ext uri="{FF2B5EF4-FFF2-40B4-BE49-F238E27FC236}">
                <a16:creationId xmlns:a16="http://schemas.microsoft.com/office/drawing/2014/main" id="{FEDA37A7-D880-9770-82B1-C24DAE6672BE}"/>
              </a:ext>
            </a:extLst>
          </p:cNvPr>
          <p:cNvGraphicFramePr>
            <a:graphicFrameLocks noGrp="1"/>
          </p:cNvGraphicFramePr>
          <p:nvPr>
            <p:extLst>
              <p:ext uri="{D42A27DB-BD31-4B8C-83A1-F6EECF244321}">
                <p14:modId xmlns:p14="http://schemas.microsoft.com/office/powerpoint/2010/main" val="2861516981"/>
              </p:ext>
            </p:extLst>
          </p:nvPr>
        </p:nvGraphicFramePr>
        <p:xfrm>
          <a:off x="309184" y="5706661"/>
          <a:ext cx="9296588" cy="804972"/>
        </p:xfrm>
        <a:graphic>
          <a:graphicData uri="http://schemas.openxmlformats.org/drawingml/2006/table">
            <a:tbl>
              <a:tblPr firstRow="1" bandRow="1">
                <a:tableStyleId>{2D5ABB26-0587-4C30-8999-92F81FD0307C}</a:tableStyleId>
              </a:tblPr>
              <a:tblGrid>
                <a:gridCol w="3042553">
                  <a:extLst>
                    <a:ext uri="{9D8B030D-6E8A-4147-A177-3AD203B41FA5}">
                      <a16:colId xmlns:a16="http://schemas.microsoft.com/office/drawing/2014/main" val="20000"/>
                    </a:ext>
                  </a:extLst>
                </a:gridCol>
                <a:gridCol w="1233419">
                  <a:extLst>
                    <a:ext uri="{9D8B030D-6E8A-4147-A177-3AD203B41FA5}">
                      <a16:colId xmlns:a16="http://schemas.microsoft.com/office/drawing/2014/main" val="20001"/>
                    </a:ext>
                  </a:extLst>
                </a:gridCol>
                <a:gridCol w="1299882">
                  <a:extLst>
                    <a:ext uri="{9D8B030D-6E8A-4147-A177-3AD203B41FA5}">
                      <a16:colId xmlns:a16="http://schemas.microsoft.com/office/drawing/2014/main" val="20002"/>
                    </a:ext>
                  </a:extLst>
                </a:gridCol>
                <a:gridCol w="1398494">
                  <a:extLst>
                    <a:ext uri="{9D8B030D-6E8A-4147-A177-3AD203B41FA5}">
                      <a16:colId xmlns:a16="http://schemas.microsoft.com/office/drawing/2014/main" val="20003"/>
                    </a:ext>
                  </a:extLst>
                </a:gridCol>
                <a:gridCol w="1120589">
                  <a:extLst>
                    <a:ext uri="{9D8B030D-6E8A-4147-A177-3AD203B41FA5}">
                      <a16:colId xmlns:a16="http://schemas.microsoft.com/office/drawing/2014/main" val="20004"/>
                    </a:ext>
                  </a:extLst>
                </a:gridCol>
                <a:gridCol w="1201651">
                  <a:extLst>
                    <a:ext uri="{9D8B030D-6E8A-4147-A177-3AD203B41FA5}">
                      <a16:colId xmlns:a16="http://schemas.microsoft.com/office/drawing/2014/main" val="20005"/>
                    </a:ext>
                  </a:extLst>
                </a:gridCol>
              </a:tblGrid>
              <a:tr h="201065">
                <a:tc>
                  <a:txBody>
                    <a:bodyPr/>
                    <a:lstStyle/>
                    <a:p>
                      <a:pPr marL="27305" algn="ctr">
                        <a:lnSpc>
                          <a:spcPct val="100000"/>
                        </a:lnSpc>
                        <a:spcBef>
                          <a:spcPts val="350"/>
                        </a:spcBef>
                      </a:pPr>
                      <a:r>
                        <a:rPr sz="900" b="1" spc="0" dirty="0" err="1">
                          <a:solidFill>
                            <a:srgbClr val="FFFFFF"/>
                          </a:solidFill>
                          <a:latin typeface="Meiryo UI" panose="020B0604030504040204" pitchFamily="50" charset="-128"/>
                          <a:ea typeface="Meiryo UI" panose="020B0604030504040204" pitchFamily="50" charset="-128"/>
                          <a:cs typeface="Yu Gothic"/>
                        </a:rPr>
                        <a:t>導入実績</a:t>
                      </a:r>
                      <a:endParaRPr sz="900" spc="0" dirty="0">
                        <a:latin typeface="Meiryo UI" panose="020B0604030504040204" pitchFamily="50" charset="-128"/>
                        <a:ea typeface="Meiryo UI" panose="020B0604030504040204" pitchFamily="50" charset="-128"/>
                        <a:cs typeface="Yu Gothic"/>
                      </a:endParaRPr>
                    </a:p>
                  </a:txBody>
                  <a:tcPr marL="0" marR="0" marT="44450" marB="0">
                    <a:lnL w="12700">
                      <a:solidFill>
                        <a:srgbClr val="F6F6F9"/>
                      </a:solidFill>
                      <a:prstDash val="soli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algn="ctr">
                        <a:lnSpc>
                          <a:spcPct val="100000"/>
                        </a:lnSpc>
                        <a:spcBef>
                          <a:spcPts val="350"/>
                        </a:spcBef>
                      </a:pPr>
                      <a:r>
                        <a:rPr sz="900" b="1" spc="0" dirty="0">
                          <a:solidFill>
                            <a:srgbClr val="FFFFFF"/>
                          </a:solidFill>
                          <a:latin typeface="Meiryo UI" panose="020B0604030504040204" pitchFamily="50" charset="-128"/>
                          <a:ea typeface="Meiryo UI" panose="020B0604030504040204" pitchFamily="50" charset="-128"/>
                          <a:cs typeface="Yu Gothic"/>
                        </a:rPr>
                        <a:t>課金形態</a:t>
                      </a:r>
                      <a:endParaRPr sz="900" spc="0" dirty="0">
                        <a:latin typeface="Meiryo UI" panose="020B0604030504040204" pitchFamily="50" charset="-128"/>
                        <a:ea typeface="Meiryo UI" panose="020B0604030504040204" pitchFamily="50" charset="-128"/>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cap="flat" cmpd="sng" algn="ctr">
                      <a:solidFill>
                        <a:schemeClr val="bg1"/>
                      </a:solidFill>
                      <a:prstDash val="solid"/>
                      <a:round/>
                      <a:headEnd type="none" w="med" len="med"/>
                      <a:tailEnd type="none" w="med" len="med"/>
                    </a:lnL>
                    <a:lnR w="12700">
                      <a:solidFill>
                        <a:srgbClr val="F6F6F9"/>
                      </a:solidFill>
                      <a:prstDash val="soli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extLst>
                  <a:ext uri="{0D108BD9-81ED-4DB2-BD59-A6C34878D82A}">
                    <a16:rowId xmlns:a16="http://schemas.microsoft.com/office/drawing/2014/main" val="10000"/>
                  </a:ext>
                </a:extLst>
              </a:tr>
              <a:tr h="603907">
                <a:tc>
                  <a:txBody>
                    <a:bodyPr/>
                    <a:lstStyle/>
                    <a:p>
                      <a:pPr>
                        <a:lnSpc>
                          <a:spcPct val="100000"/>
                        </a:lnSpc>
                      </a:pPr>
                      <a:endParaRPr sz="900" spc="0" dirty="0">
                        <a:latin typeface="Meiryo UI" panose="020B0604030504040204" pitchFamily="50" charset="-128"/>
                        <a:ea typeface="Meiryo UI" panose="020B0604030504040204" pitchFamily="50" charset="-128"/>
                        <a:cs typeface="Times New Roman"/>
                      </a:endParaRPr>
                    </a:p>
                    <a:p>
                      <a:pPr marL="17780" algn="ctr">
                        <a:lnSpc>
                          <a:spcPct val="100000"/>
                        </a:lnSpc>
                        <a:spcBef>
                          <a:spcPts val="5"/>
                        </a:spcBef>
                      </a:pPr>
                      <a:r>
                        <a:rPr sz="900" b="1" spc="0" dirty="0">
                          <a:solidFill>
                            <a:srgbClr val="231F20"/>
                          </a:solidFill>
                          <a:latin typeface="Meiryo UI" panose="020B0604030504040204" pitchFamily="50" charset="-128"/>
                          <a:ea typeface="Meiryo UI" panose="020B0604030504040204" pitchFamily="50" charset="-128"/>
                          <a:cs typeface="Yu Gothic"/>
                        </a:rPr>
                        <a:t>リフォーム・住宅ローン借り換え</a:t>
                      </a:r>
                    </a:p>
                    <a:p>
                      <a:pPr marL="29209" algn="ctr">
                        <a:lnSpc>
                          <a:spcPct val="100000"/>
                        </a:lnSpc>
                      </a:pPr>
                      <a:r>
                        <a:rPr sz="900" b="1" spc="0" dirty="0">
                          <a:solidFill>
                            <a:srgbClr val="231F20"/>
                          </a:solidFill>
                          <a:latin typeface="Meiryo UI" panose="020B0604030504040204" pitchFamily="50" charset="-128"/>
                          <a:ea typeface="Meiryo UI" panose="020B0604030504040204" pitchFamily="50" charset="-128"/>
                        </a:rPr>
                        <a:t>不動産売却・賃貸</a:t>
                      </a:r>
                      <a:endParaRPr sz="900" spc="0" dirty="0">
                        <a:latin typeface="Meiryo UI" panose="020B0604030504040204" pitchFamily="50" charset="-128"/>
                        <a:ea typeface="Meiryo UI" panose="020B0604030504040204" pitchFamily="50" charset="-128"/>
                      </a:endParaRPr>
                    </a:p>
                  </a:txBody>
                  <a:tcPr marL="0" marR="0" marT="0" marB="0">
                    <a:lnR w="6350">
                      <a:solidFill>
                        <a:srgbClr val="808285"/>
                      </a:solidFill>
                      <a:prstDash val="solid"/>
                    </a:lnR>
                    <a:lnT w="12700">
                      <a:solidFill>
                        <a:srgbClr val="F6F6F9"/>
                      </a:solidFill>
                      <a:prstDash val="solid"/>
                    </a:lnT>
                    <a:solidFill>
                      <a:srgbClr val="F1E1D4"/>
                    </a:solidFill>
                  </a:tcPr>
                </a:tc>
                <a:tc>
                  <a:txBody>
                    <a:bodyPr/>
                    <a:lstStyle/>
                    <a:p>
                      <a:pPr>
                        <a:lnSpc>
                          <a:spcPct val="100000"/>
                        </a:lnSpc>
                        <a:spcBef>
                          <a:spcPts val="50"/>
                        </a:spcBef>
                      </a:pPr>
                      <a:endParaRPr sz="900" b="1" i="0" spc="0" dirty="0">
                        <a:latin typeface="Meiryo UI" panose="020B0604030504040204" pitchFamily="50" charset="-128"/>
                        <a:ea typeface="Meiryo UI" panose="020B0604030504040204" pitchFamily="50" charset="-128"/>
                        <a:cs typeface="Times New Roman"/>
                      </a:endParaRPr>
                    </a:p>
                    <a:p>
                      <a:pPr algn="ctr">
                        <a:lnSpc>
                          <a:spcPct val="100000"/>
                        </a:lnSpc>
                      </a:pPr>
                      <a:r>
                        <a:rPr sz="900" b="1" i="0" spc="0" dirty="0">
                          <a:solidFill>
                            <a:srgbClr val="231F20"/>
                          </a:solidFill>
                          <a:latin typeface="Meiryo UI" panose="020B0604030504040204" pitchFamily="50" charset="-128"/>
                          <a:ea typeface="Meiryo UI" panose="020B0604030504040204" pitchFamily="50" charset="-128"/>
                          <a:cs typeface="Yu Gothic"/>
                        </a:rPr>
                        <a:t>予算運用型</a:t>
                      </a:r>
                      <a:endParaRPr sz="900" b="1" i="0" spc="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sz="900" b="1" i="0" spc="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spc="0" dirty="0">
                        <a:latin typeface="Meiryo UI" panose="020B0604030504040204" pitchFamily="50" charset="-128"/>
                        <a:ea typeface="Meiryo UI" panose="020B0604030504040204" pitchFamily="50" charset="-128"/>
                        <a:cs typeface="Yu Gothic"/>
                      </a:endParaRPr>
                    </a:p>
                  </a:txBody>
                  <a:tcPr marL="0" marR="0" marT="6350" marB="0">
                    <a:lnL w="6350">
                      <a:solidFill>
                        <a:srgbClr val="808285"/>
                      </a:solidFill>
                      <a:prstDash val="soli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231F20"/>
                          </a:solidFill>
                          <a:latin typeface="Meiryo UI" panose="020B0604030504040204" pitchFamily="50" charset="-128"/>
                          <a:ea typeface="Meiryo UI" panose="020B0604030504040204" pitchFamily="50" charset="-128"/>
                          <a:cs typeface="Yu Gothic"/>
                        </a:rPr>
                        <a:t>100円～</a:t>
                      </a:r>
                      <a:r>
                        <a:rPr lang="en-US" sz="900" b="1" i="0" spc="0" dirty="0">
                          <a:solidFill>
                            <a:srgbClr val="231F20"/>
                          </a:solidFill>
                          <a:latin typeface="Meiryo UI" panose="020B0604030504040204" pitchFamily="50" charset="-128"/>
                          <a:ea typeface="Meiryo UI" panose="020B0604030504040204" pitchFamily="50" charset="-128"/>
                          <a:cs typeface="Yu Gothic"/>
                        </a:rPr>
                        <a:t>2</a:t>
                      </a:r>
                      <a:r>
                        <a:rPr sz="900" b="1" i="0" spc="0" dirty="0">
                          <a:solidFill>
                            <a:srgbClr val="231F20"/>
                          </a:solidFill>
                          <a:latin typeface="Meiryo UI" panose="020B0604030504040204" pitchFamily="50" charset="-128"/>
                          <a:ea typeface="Meiryo UI" panose="020B0604030504040204" pitchFamily="50" charset="-128"/>
                          <a:cs typeface="Yu Gothic"/>
                        </a:rPr>
                        <a:t>00円</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前後</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要相談</a:t>
                      </a:r>
                      <a:endParaRPr lang="ja-JP" altLang="en-US" sz="900" b="1" i="0" spc="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lang="ja-JP" altLang="en-US" sz="900" b="1" i="0" spc="0" dirty="0">
                          <a:solidFill>
                            <a:srgbClr val="231F20"/>
                          </a:solidFill>
                          <a:latin typeface="Meiryo UI" panose="020B0604030504040204" pitchFamily="50" charset="-128"/>
                          <a:ea typeface="Meiryo UI" panose="020B0604030504040204" pitchFamily="50" charset="-128"/>
                          <a:cs typeface="Yu Gothic"/>
                        </a:rPr>
                        <a:t>（</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ex.</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マンション</a:t>
                      </a:r>
                      <a:r>
                        <a:rPr lang="en-US" altLang="ja-JP" sz="900" b="1" i="0" spc="0" dirty="0">
                          <a:solidFill>
                            <a:srgbClr val="231F20"/>
                          </a:solidFill>
                          <a:latin typeface="Meiryo UI" panose="020B0604030504040204" pitchFamily="50" charset="-128"/>
                          <a:ea typeface="Meiryo UI" panose="020B0604030504040204" pitchFamily="50" charset="-128"/>
                          <a:cs typeface="Yu Gothic"/>
                        </a:rPr>
                        <a:t>50</a:t>
                      </a:r>
                      <a:r>
                        <a:rPr lang="ja-JP" altLang="en-US" sz="900" b="1" i="0" spc="0" dirty="0">
                          <a:solidFill>
                            <a:srgbClr val="231F20"/>
                          </a:solidFill>
                          <a:latin typeface="Meiryo UI" panose="020B0604030504040204" pitchFamily="50" charset="-128"/>
                          <a:ea typeface="Meiryo UI" panose="020B0604030504040204" pitchFamily="50" charset="-128"/>
                          <a:cs typeface="Yu Gothic"/>
                        </a:rPr>
                        <a:t>棟以上）</a:t>
                      </a:r>
                      <a:endParaRPr lang="ja-JP" altLang="en-US" sz="900" b="1" i="0" spc="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lang="ja-JP" altLang="en-US" sz="900" b="1" i="0" spc="0" dirty="0">
                          <a:latin typeface="Meiryo UI" panose="020B0604030504040204" pitchFamily="50" charset="-128"/>
                          <a:ea typeface="Meiryo UI" panose="020B0604030504040204" pitchFamily="50" charset="-128"/>
                          <a:cs typeface="Yu Gothic"/>
                        </a:rPr>
                        <a:t>都度見積もり</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825"/>
                        </a:spcBef>
                      </a:pPr>
                      <a:r>
                        <a:rPr sz="1050" b="1" i="0" spc="0" dirty="0">
                          <a:solidFill>
                            <a:srgbClr val="231F20"/>
                          </a:solidFill>
                          <a:latin typeface="Meiryo UI" panose="020B0604030504040204" pitchFamily="50" charset="-128"/>
                          <a:ea typeface="Meiryo UI" panose="020B0604030504040204" pitchFamily="50" charset="-128"/>
                          <a:cs typeface="Hypatia Sans Pro"/>
                        </a:rPr>
                        <a:t>100,000</a:t>
                      </a:r>
                      <a:r>
                        <a:rPr sz="900" b="1" i="0" spc="0" dirty="0">
                          <a:solidFill>
                            <a:srgbClr val="231F20"/>
                          </a:solidFill>
                          <a:latin typeface="Meiryo UI" panose="020B0604030504040204" pitchFamily="50" charset="-128"/>
                          <a:ea typeface="Meiryo UI" panose="020B0604030504040204" pitchFamily="50" charset="-128"/>
                          <a:cs typeface="Yu Gothic"/>
                        </a:rPr>
                        <a:t>円</a:t>
                      </a:r>
                      <a:endParaRPr lang="en-US" sz="900" b="1" i="0" spc="0" dirty="0">
                        <a:solidFill>
                          <a:srgbClr val="231F20"/>
                        </a:solidFill>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T w="12700">
                      <a:solidFill>
                        <a:srgbClr val="F6F6F9"/>
                      </a:solidFill>
                      <a:prstDash val="solid"/>
                    </a:lnT>
                    <a:solidFill>
                      <a:srgbClr val="E6E7E8"/>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ターゲティング項目</a:t>
            </a:r>
          </a:p>
        </p:txBody>
      </p:sp>
      <p:sp>
        <p:nvSpPr>
          <p:cNvPr id="19" name="テキスト ボックス 18">
            <a:extLst>
              <a:ext uri="{FF2B5EF4-FFF2-40B4-BE49-F238E27FC236}">
                <a16:creationId xmlns:a16="http://schemas.microsoft.com/office/drawing/2014/main" id="{2D0E9FB1-6D38-7D0B-35CA-533B97CF9FE9}"/>
              </a:ext>
            </a:extLst>
          </p:cNvPr>
          <p:cNvSpPr txBox="1"/>
          <p:nvPr/>
        </p:nvSpPr>
        <p:spPr>
          <a:xfrm>
            <a:off x="688041" y="5689484"/>
            <a:ext cx="8706970" cy="646331"/>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※ターゲティングは、セグメント化時の個人特定の可能性を配慮し、1セグメントあたりマンション50棟以上 ないし 戸建て1,000軒以上を指定物件数の条件とします。</a:t>
            </a:r>
          </a:p>
          <a:p>
            <a:r>
              <a:rPr lang="ja-JP" altLang="en-US" sz="1200" dirty="0">
                <a:latin typeface="Meiryo UI" panose="020B0604030504040204" pitchFamily="50" charset="-128"/>
                <a:ea typeface="Meiryo UI" panose="020B0604030504040204" pitchFamily="50" charset="-128"/>
              </a:rPr>
              <a:t>また、1セグメントあたりのUU数は最低5,000UU以上としています。</a:t>
            </a:r>
          </a:p>
        </p:txBody>
      </p:sp>
      <p:sp>
        <p:nvSpPr>
          <p:cNvPr id="20" name="正方形/長方形 19">
            <a:extLst>
              <a:ext uri="{FF2B5EF4-FFF2-40B4-BE49-F238E27FC236}">
                <a16:creationId xmlns:a16="http://schemas.microsoft.com/office/drawing/2014/main" id="{3717B24D-EE50-290C-D3BF-07E72B400BBE}"/>
              </a:ext>
            </a:extLst>
          </p:cNvPr>
          <p:cNvSpPr/>
          <p:nvPr/>
        </p:nvSpPr>
        <p:spPr>
          <a:xfrm>
            <a:off x="547609" y="1570475"/>
            <a:ext cx="1514274" cy="323460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anchor="t"/>
          <a:lstStyle/>
          <a:p>
            <a:pPr fontAlgn="ctr"/>
            <a:r>
              <a:rPr lang="ja-JP" altLang="en-US" sz="1200" b="0"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戸建て</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・マンション</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・アパート</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・団地</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・寮 </a:t>
            </a: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 </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社宅</a:t>
            </a:r>
            <a:endParaRPr lang="en-US" altLang="ja-JP" sz="11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p:txBody>
      </p:sp>
      <p:sp>
        <p:nvSpPr>
          <p:cNvPr id="21" name="正方形/長方形 20">
            <a:extLst>
              <a:ext uri="{FF2B5EF4-FFF2-40B4-BE49-F238E27FC236}">
                <a16:creationId xmlns:a16="http://schemas.microsoft.com/office/drawing/2014/main" id="{93C8D8AC-90E3-2BEA-A82E-9987B4F06825}"/>
              </a:ext>
            </a:extLst>
          </p:cNvPr>
          <p:cNvSpPr/>
          <p:nvPr/>
        </p:nvSpPr>
        <p:spPr>
          <a:xfrm>
            <a:off x="547608" y="1158825"/>
            <a:ext cx="1514274" cy="409894"/>
          </a:xfrm>
          <a:prstGeom prst="rect">
            <a:avLst/>
          </a:prstGeom>
          <a:solidFill>
            <a:srgbClr val="C8642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①建物分類</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33" name="正方形/長方形 32">
            <a:extLst>
              <a:ext uri="{FF2B5EF4-FFF2-40B4-BE49-F238E27FC236}">
                <a16:creationId xmlns:a16="http://schemas.microsoft.com/office/drawing/2014/main" id="{4C6DA7D7-622F-21F2-1C10-D42B8DDC0EFE}"/>
              </a:ext>
            </a:extLst>
          </p:cNvPr>
          <p:cNvSpPr/>
          <p:nvPr/>
        </p:nvSpPr>
        <p:spPr>
          <a:xfrm>
            <a:off x="2367444" y="1570474"/>
            <a:ext cx="1514274" cy="323460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anchor="t"/>
          <a:lstStyle/>
          <a:p>
            <a:pPr fontAlgn="ctr"/>
            <a:r>
              <a:rPr lang="ja-JP" altLang="en-US" sz="1200" b="0"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a:t>
            </a: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10</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年以上</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a:t>
            </a: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15</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年以上</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a:t>
            </a: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20</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年以上</a:t>
            </a:r>
            <a:endParaRPr lang="en-US" altLang="ja-JP" sz="11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p:txBody>
      </p:sp>
      <p:sp>
        <p:nvSpPr>
          <p:cNvPr id="34" name="正方形/長方形 33">
            <a:extLst>
              <a:ext uri="{FF2B5EF4-FFF2-40B4-BE49-F238E27FC236}">
                <a16:creationId xmlns:a16="http://schemas.microsoft.com/office/drawing/2014/main" id="{96A6D7D4-51D9-D0BD-DD19-F540D07F6110}"/>
              </a:ext>
            </a:extLst>
          </p:cNvPr>
          <p:cNvSpPr/>
          <p:nvPr/>
        </p:nvSpPr>
        <p:spPr>
          <a:xfrm>
            <a:off x="2367443" y="1158825"/>
            <a:ext cx="1514274" cy="409894"/>
          </a:xfrm>
          <a:prstGeom prst="rect">
            <a:avLst/>
          </a:prstGeom>
          <a:solidFill>
            <a:srgbClr val="C8642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②物件築年数</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35" name="正方形/長方形 34">
            <a:extLst>
              <a:ext uri="{FF2B5EF4-FFF2-40B4-BE49-F238E27FC236}">
                <a16:creationId xmlns:a16="http://schemas.microsoft.com/office/drawing/2014/main" id="{DDBF5981-FEB7-F05D-2C46-217E02E0E13D}"/>
              </a:ext>
            </a:extLst>
          </p:cNvPr>
          <p:cNvSpPr/>
          <p:nvPr/>
        </p:nvSpPr>
        <p:spPr>
          <a:xfrm>
            <a:off x="4187278" y="1570475"/>
            <a:ext cx="1514274" cy="32346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anchor="t"/>
          <a:lstStyle/>
          <a:p>
            <a:pPr fontAlgn="ct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・ファミリータイプ</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1200" b="1" dirty="0">
                <a:solidFill>
                  <a:srgbClr val="000000"/>
                </a:solidFill>
                <a:latin typeface="Meiryo UI" panose="020B0604030504040204" pitchFamily="50" charset="-128"/>
                <a:ea typeface="Meiryo UI" panose="020B0604030504040204" pitchFamily="50" charset="-128"/>
                <a:cs typeface="メイリオ" pitchFamily="50" charset="-128"/>
              </a:rPr>
              <a:t>・シングルタイプ</a:t>
            </a:r>
            <a:endParaRPr lang="en-US" altLang="ja-JP" sz="1200" b="1"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endParaRPr lang="en-US" altLang="ja-JP" sz="1100" b="1"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900" b="1" dirty="0">
                <a:solidFill>
                  <a:srgbClr val="000000"/>
                </a:solidFill>
                <a:latin typeface="Meiryo UI" panose="020B0604030504040204" pitchFamily="50" charset="-128"/>
                <a:ea typeface="Meiryo UI" panose="020B0604030504040204" pitchFamily="50" charset="-128"/>
                <a:cs typeface="メイリオ" pitchFamily="50" charset="-128"/>
              </a:rPr>
              <a:t>シングルタイプ </a:t>
            </a:r>
            <a:r>
              <a:rPr lang="en-US" altLang="ja-JP" sz="900" b="1" dirty="0">
                <a:solidFill>
                  <a:srgbClr val="000000"/>
                </a:solidFill>
                <a:latin typeface="Meiryo UI" panose="020B0604030504040204" pitchFamily="50" charset="-128"/>
                <a:ea typeface="Meiryo UI" panose="020B0604030504040204" pitchFamily="50" charset="-128"/>
                <a:cs typeface="メイリオ" pitchFamily="50" charset="-128"/>
              </a:rPr>
              <a:t>40㎡</a:t>
            </a:r>
            <a:r>
              <a:rPr lang="ja-JP" altLang="en-US" sz="900" b="1" dirty="0">
                <a:solidFill>
                  <a:srgbClr val="000000"/>
                </a:solidFill>
                <a:latin typeface="Meiryo UI" panose="020B0604030504040204" pitchFamily="50" charset="-128"/>
                <a:ea typeface="Meiryo UI" panose="020B0604030504040204" pitchFamily="50" charset="-128"/>
                <a:cs typeface="メイリオ" pitchFamily="50" charset="-128"/>
              </a:rPr>
              <a:t>未満</a:t>
            </a:r>
            <a:endParaRPr lang="en-US" altLang="ja-JP" sz="900" b="1"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900" b="1" dirty="0">
                <a:solidFill>
                  <a:srgbClr val="000000"/>
                </a:solidFill>
                <a:latin typeface="Meiryo UI" panose="020B0604030504040204" pitchFamily="50" charset="-128"/>
                <a:ea typeface="Meiryo UI" panose="020B0604030504040204" pitchFamily="50" charset="-128"/>
                <a:cs typeface="メイリオ" pitchFamily="50" charset="-128"/>
              </a:rPr>
              <a:t>ファミリータイプ </a:t>
            </a:r>
            <a:r>
              <a:rPr lang="en-US" altLang="ja-JP" sz="900" b="1" dirty="0">
                <a:solidFill>
                  <a:srgbClr val="000000"/>
                </a:solidFill>
                <a:latin typeface="Meiryo UI" panose="020B0604030504040204" pitchFamily="50" charset="-128"/>
                <a:ea typeface="Meiryo UI" panose="020B0604030504040204" pitchFamily="50" charset="-128"/>
                <a:cs typeface="メイリオ" pitchFamily="50" charset="-128"/>
              </a:rPr>
              <a:t>40㎡</a:t>
            </a:r>
            <a:r>
              <a:rPr lang="ja-JP" altLang="en-US" sz="900" b="1" dirty="0">
                <a:solidFill>
                  <a:srgbClr val="000000"/>
                </a:solidFill>
                <a:latin typeface="Meiryo UI" panose="020B0604030504040204" pitchFamily="50" charset="-128"/>
                <a:ea typeface="Meiryo UI" panose="020B0604030504040204" pitchFamily="50" charset="-128"/>
                <a:cs typeface="メイリオ" pitchFamily="50" charset="-128"/>
              </a:rPr>
              <a:t>以上</a:t>
            </a:r>
            <a:endParaRPr lang="en-US" altLang="ja-JP"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p:txBody>
      </p:sp>
      <p:sp>
        <p:nvSpPr>
          <p:cNvPr id="36" name="正方形/長方形 35">
            <a:extLst>
              <a:ext uri="{FF2B5EF4-FFF2-40B4-BE49-F238E27FC236}">
                <a16:creationId xmlns:a16="http://schemas.microsoft.com/office/drawing/2014/main" id="{0039174C-9450-DBC9-ED6A-BB25FFAB54C5}"/>
              </a:ext>
            </a:extLst>
          </p:cNvPr>
          <p:cNvSpPr/>
          <p:nvPr/>
        </p:nvSpPr>
        <p:spPr>
          <a:xfrm>
            <a:off x="4187277" y="1158825"/>
            <a:ext cx="1514274" cy="409894"/>
          </a:xfrm>
          <a:prstGeom prst="rect">
            <a:avLst/>
          </a:prstGeom>
          <a:solidFill>
            <a:srgbClr val="C8642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③居住タイプ</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37" name="正方形/長方形 36">
            <a:extLst>
              <a:ext uri="{FF2B5EF4-FFF2-40B4-BE49-F238E27FC236}">
                <a16:creationId xmlns:a16="http://schemas.microsoft.com/office/drawing/2014/main" id="{F0A98E34-C7CC-05D8-25B1-98C5945F259C}"/>
              </a:ext>
            </a:extLst>
          </p:cNvPr>
          <p:cNvSpPr/>
          <p:nvPr/>
        </p:nvSpPr>
        <p:spPr>
          <a:xfrm>
            <a:off x="6007110" y="1570474"/>
            <a:ext cx="1514274" cy="3234599"/>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anchor="t"/>
          <a:lstStyle/>
          <a:p>
            <a:pPr fontAlgn="ct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5</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万円未満</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~50</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万円以上</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endParaRPr lang="en-US" altLang="ja-JP" sz="1100" b="1"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en-US" altLang="ja-JP"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※2.5</a:t>
            </a:r>
            <a:r>
              <a:rPr lang="ja-JP" altLang="en-US"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万円単位で</a:t>
            </a:r>
            <a:endParaRPr lang="en-US" altLang="ja-JP"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a:p>
            <a:pPr fontAlgn="ctr"/>
            <a:r>
              <a:rPr lang="ja-JP" altLang="en-US"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指定可</a:t>
            </a:r>
            <a:endParaRPr lang="en-US" altLang="ja-JP" sz="9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p:txBody>
      </p:sp>
      <p:sp>
        <p:nvSpPr>
          <p:cNvPr id="38" name="正方形/長方形 37">
            <a:extLst>
              <a:ext uri="{FF2B5EF4-FFF2-40B4-BE49-F238E27FC236}">
                <a16:creationId xmlns:a16="http://schemas.microsoft.com/office/drawing/2014/main" id="{9063C92C-5891-81A3-7821-EE244BBE39DB}"/>
              </a:ext>
            </a:extLst>
          </p:cNvPr>
          <p:cNvSpPr/>
          <p:nvPr/>
        </p:nvSpPr>
        <p:spPr>
          <a:xfrm>
            <a:off x="6007109" y="1158825"/>
            <a:ext cx="1514274" cy="409894"/>
          </a:xfrm>
          <a:prstGeom prst="rect">
            <a:avLst/>
          </a:prstGeom>
          <a:solidFill>
            <a:srgbClr val="C8642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④推定賃料</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39" name="正方形/長方形 38">
            <a:extLst>
              <a:ext uri="{FF2B5EF4-FFF2-40B4-BE49-F238E27FC236}">
                <a16:creationId xmlns:a16="http://schemas.microsoft.com/office/drawing/2014/main" id="{254B7395-30C0-07EC-7B2A-6D7AC0920504}"/>
              </a:ext>
            </a:extLst>
          </p:cNvPr>
          <p:cNvSpPr/>
          <p:nvPr/>
        </p:nvSpPr>
        <p:spPr>
          <a:xfrm>
            <a:off x="7826940" y="1570475"/>
            <a:ext cx="1514274" cy="3234598"/>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anchor="t"/>
          <a:lstStyle/>
          <a:p>
            <a:pPr fontAlgn="ctr"/>
            <a:r>
              <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5㎡</a:t>
            </a:r>
            <a:r>
              <a:rPr lang="ja-JP" altLang="en-US"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rPr>
              <a:t>単位で指定可</a:t>
            </a:r>
            <a:endParaRPr lang="en-US" altLang="ja-JP" sz="1200" b="1" i="0" u="none" strike="noStrike" dirty="0">
              <a:solidFill>
                <a:srgbClr val="000000"/>
              </a:solidFill>
              <a:latin typeface="Meiryo UI" panose="020B0604030504040204" pitchFamily="50" charset="-128"/>
              <a:ea typeface="Meiryo UI" panose="020B0604030504040204" pitchFamily="50" charset="-128"/>
              <a:cs typeface="メイリオ" pitchFamily="50" charset="-128"/>
            </a:endParaRPr>
          </a:p>
        </p:txBody>
      </p:sp>
      <p:sp>
        <p:nvSpPr>
          <p:cNvPr id="40" name="正方形/長方形 39">
            <a:extLst>
              <a:ext uri="{FF2B5EF4-FFF2-40B4-BE49-F238E27FC236}">
                <a16:creationId xmlns:a16="http://schemas.microsoft.com/office/drawing/2014/main" id="{1727453F-33CF-0D6A-B979-3E238DBBE31C}"/>
              </a:ext>
            </a:extLst>
          </p:cNvPr>
          <p:cNvSpPr/>
          <p:nvPr/>
        </p:nvSpPr>
        <p:spPr>
          <a:xfrm>
            <a:off x="7826939" y="1158825"/>
            <a:ext cx="1514274" cy="409894"/>
          </a:xfrm>
          <a:prstGeom prst="rect">
            <a:avLst/>
          </a:prstGeom>
          <a:solidFill>
            <a:srgbClr val="C86423"/>
          </a:solidFill>
          <a:ln>
            <a:noFill/>
          </a:ln>
        </p:spPr>
        <p:style>
          <a:lnRef idx="2">
            <a:schemeClr val="accent1">
              <a:shade val="50000"/>
            </a:schemeClr>
          </a:lnRef>
          <a:fillRef idx="1">
            <a:schemeClr val="accent1"/>
          </a:fillRef>
          <a:effectRef idx="0">
            <a:schemeClr val="accent1"/>
          </a:effectRef>
          <a:fontRef idx="minor">
            <a:schemeClr val="lt1"/>
          </a:fontRef>
        </p:style>
        <p:txBody>
          <a:bodyPr tIns="108000"/>
          <a:lstStyle/>
          <a:p>
            <a:pPr algn="ctr">
              <a:defRPr/>
            </a:pPr>
            <a:r>
              <a:rPr lang="ja-JP" altLang="en-US" sz="1200" b="1" dirty="0">
                <a:solidFill>
                  <a:schemeClr val="bg1"/>
                </a:solidFill>
                <a:latin typeface="Meiryo UI" panose="020B0604030504040204" pitchFamily="50" charset="-128"/>
                <a:ea typeface="Meiryo UI" panose="020B0604030504040204" pitchFamily="50" charset="-128"/>
              </a:rPr>
              <a:t>⑤</a:t>
            </a:r>
            <a:r>
              <a:rPr lang="zh-TW" altLang="en-US" sz="1200" b="1" dirty="0">
                <a:solidFill>
                  <a:schemeClr val="bg1"/>
                </a:solidFill>
                <a:latin typeface="Meiryo UI" panose="020B0604030504040204" pitchFamily="50" charset="-128"/>
                <a:ea typeface="Meiryo UI" panose="020B0604030504040204" pitchFamily="50" charset="-128"/>
              </a:rPr>
              <a:t>推定専有面積</a:t>
            </a:r>
            <a:endParaRPr lang="en-US" altLang="ja-JP" sz="1200" b="1" dirty="0">
              <a:solidFill>
                <a:schemeClr val="bg1"/>
              </a:solidFill>
              <a:latin typeface="Meiryo UI" panose="020B0604030504040204" pitchFamily="50" charset="-128"/>
              <a:ea typeface="Meiryo UI" panose="020B0604030504040204" pitchFamily="50" charset="-128"/>
            </a:endParaRPr>
          </a:p>
        </p:txBody>
      </p:sp>
      <p:sp>
        <p:nvSpPr>
          <p:cNvPr id="41" name="テキスト ボックス 40">
            <a:extLst>
              <a:ext uri="{FF2B5EF4-FFF2-40B4-BE49-F238E27FC236}">
                <a16:creationId xmlns:a16="http://schemas.microsoft.com/office/drawing/2014/main" id="{60B7BD4F-B940-3B63-2D03-56249F797912}"/>
              </a:ext>
            </a:extLst>
          </p:cNvPr>
          <p:cNvSpPr txBox="1"/>
          <p:nvPr/>
        </p:nvSpPr>
        <p:spPr>
          <a:xfrm>
            <a:off x="688041" y="5269872"/>
            <a:ext cx="8706970" cy="276999"/>
          </a:xfrm>
          <a:prstGeom prst="rect">
            <a:avLst/>
          </a:prstGeom>
          <a:noFill/>
        </p:spPr>
        <p:txBody>
          <a:bodyPr wrap="square">
            <a:spAutoFit/>
          </a:bodyPr>
          <a:lstStyle/>
          <a:p>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③、④、⑤は①建物分類が「マンション」「アパート」にのみに適用される絞り込み条件です</a:t>
            </a:r>
          </a:p>
        </p:txBody>
      </p:sp>
      <p:pic>
        <p:nvPicPr>
          <p:cNvPr id="15" name="図 14" descr="アイコン&#10;&#10;自動的に生成された説明">
            <a:extLst>
              <a:ext uri="{FF2B5EF4-FFF2-40B4-BE49-F238E27FC236}">
                <a16:creationId xmlns:a16="http://schemas.microsoft.com/office/drawing/2014/main" id="{7D54D175-F76D-A1C3-6AEB-086531CF75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001" y="3880031"/>
            <a:ext cx="739491" cy="586393"/>
          </a:xfrm>
          <a:prstGeom prst="rect">
            <a:avLst/>
          </a:prstGeom>
        </p:spPr>
      </p:pic>
      <p:pic>
        <p:nvPicPr>
          <p:cNvPr id="3" name="図 2" descr="挿絵, 抽象 が含まれている画像&#10;&#10;自動的に生成された説明">
            <a:extLst>
              <a:ext uri="{FF2B5EF4-FFF2-40B4-BE49-F238E27FC236}">
                <a16:creationId xmlns:a16="http://schemas.microsoft.com/office/drawing/2014/main" id="{C91CBA86-3896-F39F-C7E8-24B4A78A1C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935001" y="3055820"/>
            <a:ext cx="681598" cy="681598"/>
          </a:xfrm>
          <a:prstGeom prst="rect">
            <a:avLst/>
          </a:prstGeom>
        </p:spPr>
      </p:pic>
      <p:pic>
        <p:nvPicPr>
          <p:cNvPr id="5" name="図 4" descr="アイコン&#10;&#10;自動的に生成された説明">
            <a:extLst>
              <a:ext uri="{FF2B5EF4-FFF2-40B4-BE49-F238E27FC236}">
                <a16:creationId xmlns:a16="http://schemas.microsoft.com/office/drawing/2014/main" id="{41C6F6D0-54E4-14DB-1F30-1961612465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85425" y="3425473"/>
            <a:ext cx="878303" cy="878303"/>
          </a:xfrm>
          <a:prstGeom prst="rect">
            <a:avLst/>
          </a:prstGeom>
        </p:spPr>
      </p:pic>
      <p:pic>
        <p:nvPicPr>
          <p:cNvPr id="7" name="図 6" descr="抽象, 挿絵 が含まれている画像&#10;&#10;自動的に生成された説明">
            <a:extLst>
              <a:ext uri="{FF2B5EF4-FFF2-40B4-BE49-F238E27FC236}">
                <a16:creationId xmlns:a16="http://schemas.microsoft.com/office/drawing/2014/main" id="{630B0B74-7A8F-EE18-3782-276CF3E3D0C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2265" y="3614731"/>
            <a:ext cx="1164291" cy="1164291"/>
          </a:xfrm>
          <a:prstGeom prst="rect">
            <a:avLst/>
          </a:prstGeom>
        </p:spPr>
      </p:pic>
      <p:pic>
        <p:nvPicPr>
          <p:cNvPr id="9" name="図 8" descr="アイコン&#10;&#10;自動的に生成された説明">
            <a:extLst>
              <a:ext uri="{FF2B5EF4-FFF2-40B4-BE49-F238E27FC236}">
                <a16:creationId xmlns:a16="http://schemas.microsoft.com/office/drawing/2014/main" id="{77A137CF-1939-8D4C-A501-EC8FC0CC43F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91645" y="2884671"/>
            <a:ext cx="922710" cy="922710"/>
          </a:xfrm>
          <a:prstGeom prst="rect">
            <a:avLst/>
          </a:prstGeom>
        </p:spPr>
      </p:pic>
      <p:pic>
        <p:nvPicPr>
          <p:cNvPr id="11" name="図 10" descr="アイコン&#10;&#10;自動的に生成された説明">
            <a:extLst>
              <a:ext uri="{FF2B5EF4-FFF2-40B4-BE49-F238E27FC236}">
                <a16:creationId xmlns:a16="http://schemas.microsoft.com/office/drawing/2014/main" id="{092A9A70-E165-C498-238D-0FA7C4D42EF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78221" y="3278600"/>
            <a:ext cx="1172050" cy="1172050"/>
          </a:xfrm>
          <a:prstGeom prst="rect">
            <a:avLst/>
          </a:prstGeom>
        </p:spPr>
      </p:pic>
      <p:pic>
        <p:nvPicPr>
          <p:cNvPr id="13" name="図 12" descr="アイコン&#10;&#10;自動的に生成された説明">
            <a:extLst>
              <a:ext uri="{FF2B5EF4-FFF2-40B4-BE49-F238E27FC236}">
                <a16:creationId xmlns:a16="http://schemas.microsoft.com/office/drawing/2014/main" id="{12326AE4-1446-F475-5431-97E428533FF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09706" y="3041571"/>
            <a:ext cx="1348740" cy="1531620"/>
          </a:xfrm>
          <a:prstGeom prst="rect">
            <a:avLst/>
          </a:prstGeom>
        </p:spPr>
      </p:pic>
    </p:spTree>
    <p:extLst>
      <p:ext uri="{BB962C8B-B14F-4D97-AF65-F5344CB8AC3E}">
        <p14:creationId xmlns:p14="http://schemas.microsoft.com/office/powerpoint/2010/main" val="1945117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タイトル 1">
            <a:extLst>
              <a:ext uri="{FF2B5EF4-FFF2-40B4-BE49-F238E27FC236}">
                <a16:creationId xmlns:a16="http://schemas.microsoft.com/office/drawing/2014/main" id="{DB779DB2-4E83-46E6-AA45-52A25F9467E3}"/>
              </a:ext>
            </a:extLst>
          </p:cNvPr>
          <p:cNvSpPr>
            <a:spLocks noGrp="1" noChangeArrowheads="1"/>
          </p:cNvSpPr>
          <p:nvPr>
            <p:ph type="title"/>
          </p:nvPr>
        </p:nvSpPr>
        <p:spPr bwMode="auto">
          <a:xfrm>
            <a:off x="411163" y="277813"/>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スケジュール</a:t>
            </a:r>
          </a:p>
        </p:txBody>
      </p:sp>
      <p:grpSp>
        <p:nvGrpSpPr>
          <p:cNvPr id="26" name="グループ化 25">
            <a:extLst>
              <a:ext uri="{FF2B5EF4-FFF2-40B4-BE49-F238E27FC236}">
                <a16:creationId xmlns:a16="http://schemas.microsoft.com/office/drawing/2014/main" id="{4C8A5F40-ED24-BBA9-657E-B7E2FB974F0C}"/>
              </a:ext>
            </a:extLst>
          </p:cNvPr>
          <p:cNvGrpSpPr/>
          <p:nvPr/>
        </p:nvGrpSpPr>
        <p:grpSpPr>
          <a:xfrm>
            <a:off x="1276509" y="1503249"/>
            <a:ext cx="7668542" cy="1050542"/>
            <a:chOff x="1276509" y="1722324"/>
            <a:chExt cx="7668542" cy="1050542"/>
          </a:xfrm>
        </p:grpSpPr>
        <p:sp>
          <p:nvSpPr>
            <p:cNvPr id="34" name="object 3">
              <a:extLst>
                <a:ext uri="{FF2B5EF4-FFF2-40B4-BE49-F238E27FC236}">
                  <a16:creationId xmlns:a16="http://schemas.microsoft.com/office/drawing/2014/main" id="{3ED9A3F0-F244-832B-C29E-054E318F08F2}"/>
                </a:ext>
              </a:extLst>
            </p:cNvPr>
            <p:cNvSpPr/>
            <p:nvPr/>
          </p:nvSpPr>
          <p:spPr>
            <a:xfrm>
              <a:off x="4498497" y="1722326"/>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pic>
          <p:nvPicPr>
            <p:cNvPr id="35" name="object 4">
              <a:extLst>
                <a:ext uri="{FF2B5EF4-FFF2-40B4-BE49-F238E27FC236}">
                  <a16:creationId xmlns:a16="http://schemas.microsoft.com/office/drawing/2014/main" id="{6FF3E73A-6351-C020-6D20-49D52A347018}"/>
                </a:ext>
              </a:extLst>
            </p:cNvPr>
            <p:cNvPicPr/>
            <p:nvPr/>
          </p:nvPicPr>
          <p:blipFill>
            <a:blip r:embed="rId3" cstate="email">
              <a:extLst>
                <a:ext uri="{28A0092B-C50C-407E-A947-70E740481C1C}">
                  <a14:useLocalDpi xmlns:a14="http://schemas.microsoft.com/office/drawing/2010/main"/>
                </a:ext>
              </a:extLst>
            </a:blip>
            <a:stretch>
              <a:fillRect/>
            </a:stretch>
          </p:blipFill>
          <p:spPr>
            <a:xfrm>
              <a:off x="1276509" y="1722324"/>
              <a:ext cx="863993" cy="503999"/>
            </a:xfrm>
            <a:prstGeom prst="rect">
              <a:avLst/>
            </a:prstGeom>
          </p:spPr>
        </p:pic>
        <p:sp>
          <p:nvSpPr>
            <p:cNvPr id="36" name="object 8">
              <a:extLst>
                <a:ext uri="{FF2B5EF4-FFF2-40B4-BE49-F238E27FC236}">
                  <a16:creationId xmlns:a16="http://schemas.microsoft.com/office/drawing/2014/main" id="{F19D1871-7D71-B5E1-7210-AB2EC59D82D6}"/>
                </a:ext>
              </a:extLst>
            </p:cNvPr>
            <p:cNvSpPr txBox="1"/>
            <p:nvPr/>
          </p:nvSpPr>
          <p:spPr>
            <a:xfrm>
              <a:off x="1564535" y="1871085"/>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貴社</a:t>
              </a:r>
              <a:endParaRPr sz="1200">
                <a:latin typeface="Meiryo UI" panose="020B0604030504040204" pitchFamily="50" charset="-128"/>
                <a:ea typeface="Meiryo UI" panose="020B0604030504040204" pitchFamily="50" charset="-128"/>
                <a:cs typeface="Yu Gothic"/>
              </a:endParaRPr>
            </a:p>
          </p:txBody>
        </p:sp>
        <p:sp>
          <p:nvSpPr>
            <p:cNvPr id="37" name="object 9">
              <a:extLst>
                <a:ext uri="{FF2B5EF4-FFF2-40B4-BE49-F238E27FC236}">
                  <a16:creationId xmlns:a16="http://schemas.microsoft.com/office/drawing/2014/main" id="{6996CEC8-15C2-50A2-9074-AF2EFA7F28C9}"/>
                </a:ext>
              </a:extLst>
            </p:cNvPr>
            <p:cNvSpPr/>
            <p:nvPr/>
          </p:nvSpPr>
          <p:spPr>
            <a:xfrm>
              <a:off x="2014501" y="172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38" name="object 10">
              <a:extLst>
                <a:ext uri="{FF2B5EF4-FFF2-40B4-BE49-F238E27FC236}">
                  <a16:creationId xmlns:a16="http://schemas.microsoft.com/office/drawing/2014/main" id="{D813B96D-28D3-543F-5F58-3E9BCFEF7902}"/>
                </a:ext>
              </a:extLst>
            </p:cNvPr>
            <p:cNvSpPr txBox="1"/>
            <p:nvPr/>
          </p:nvSpPr>
          <p:spPr>
            <a:xfrm>
              <a:off x="2288198" y="1895953"/>
              <a:ext cx="620395" cy="151323"/>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Meiryo UI" panose="020B0604030504040204" pitchFamily="50" charset="-128"/>
                  <a:ea typeface="Meiryo UI" panose="020B0604030504040204" pitchFamily="50" charset="-128"/>
                  <a:cs typeface="Yu Gothic"/>
                </a:rPr>
                <a:t>配信申込み</a:t>
              </a:r>
              <a:endParaRPr sz="900">
                <a:latin typeface="Meiryo UI" panose="020B0604030504040204" pitchFamily="50" charset="-128"/>
                <a:ea typeface="Meiryo UI" panose="020B0604030504040204" pitchFamily="50" charset="-128"/>
                <a:cs typeface="Yu Gothic"/>
              </a:endParaRPr>
            </a:p>
          </p:txBody>
        </p:sp>
        <p:sp>
          <p:nvSpPr>
            <p:cNvPr id="39" name="object 11">
              <a:extLst>
                <a:ext uri="{FF2B5EF4-FFF2-40B4-BE49-F238E27FC236}">
                  <a16:creationId xmlns:a16="http://schemas.microsoft.com/office/drawing/2014/main" id="{C3A4858E-33A5-8F93-88F9-7C50DCC02576}"/>
                </a:ext>
              </a:extLst>
            </p:cNvPr>
            <p:cNvSpPr txBox="1"/>
            <p:nvPr/>
          </p:nvSpPr>
          <p:spPr>
            <a:xfrm>
              <a:off x="5115066" y="1895953"/>
              <a:ext cx="254000" cy="151323"/>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Meiryo UI" panose="020B0604030504040204" pitchFamily="50" charset="-128"/>
                  <a:ea typeface="Meiryo UI" panose="020B0604030504040204" pitchFamily="50" charset="-128"/>
                  <a:cs typeface="Yu Gothic"/>
                </a:rPr>
                <a:t>入稿</a:t>
              </a:r>
              <a:endParaRPr sz="900">
                <a:latin typeface="Meiryo UI" panose="020B0604030504040204" pitchFamily="50" charset="-128"/>
                <a:ea typeface="Meiryo UI" panose="020B0604030504040204" pitchFamily="50" charset="-128"/>
                <a:cs typeface="Yu Gothic"/>
              </a:endParaRPr>
            </a:p>
          </p:txBody>
        </p:sp>
        <p:grpSp>
          <p:nvGrpSpPr>
            <p:cNvPr id="40" name="object 12">
              <a:extLst>
                <a:ext uri="{FF2B5EF4-FFF2-40B4-BE49-F238E27FC236}">
                  <a16:creationId xmlns:a16="http://schemas.microsoft.com/office/drawing/2014/main" id="{0F5D2F0C-6D08-74B3-60EB-3D49DE7228CA}"/>
                </a:ext>
              </a:extLst>
            </p:cNvPr>
            <p:cNvGrpSpPr/>
            <p:nvPr/>
          </p:nvGrpSpPr>
          <p:grpSpPr>
            <a:xfrm>
              <a:off x="2242148" y="2255976"/>
              <a:ext cx="876935" cy="516890"/>
              <a:chOff x="2511089" y="2491014"/>
              <a:chExt cx="876935" cy="516890"/>
            </a:xfrm>
          </p:grpSpPr>
          <p:pic>
            <p:nvPicPr>
              <p:cNvPr id="57" name="object 13">
                <a:extLst>
                  <a:ext uri="{FF2B5EF4-FFF2-40B4-BE49-F238E27FC236}">
                    <a16:creationId xmlns:a16="http://schemas.microsoft.com/office/drawing/2014/main" id="{752896A0-628D-D597-C129-C5DCA51B06EF}"/>
                  </a:ext>
                </a:extLst>
              </p:cNvPr>
              <p:cNvPicPr/>
              <p:nvPr/>
            </p:nvPicPr>
            <p:blipFill>
              <a:blip r:embed="rId4"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58" name="object 14">
                <a:extLst>
                  <a:ext uri="{FF2B5EF4-FFF2-40B4-BE49-F238E27FC236}">
                    <a16:creationId xmlns:a16="http://schemas.microsoft.com/office/drawing/2014/main" id="{6B23231F-1C5C-219B-5E87-03B59CA521EF}"/>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1" name="object 15">
              <a:extLst>
                <a:ext uri="{FF2B5EF4-FFF2-40B4-BE49-F238E27FC236}">
                  <a16:creationId xmlns:a16="http://schemas.microsoft.com/office/drawing/2014/main" id="{AC47FB1E-497A-6C22-6AC6-E01E9DA26BA2}"/>
                </a:ext>
              </a:extLst>
            </p:cNvPr>
            <p:cNvSpPr txBox="1"/>
            <p:nvPr/>
          </p:nvSpPr>
          <p:spPr>
            <a:xfrm>
              <a:off x="2536537" y="2411183"/>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弊社</a:t>
              </a:r>
              <a:endParaRPr sz="1200">
                <a:latin typeface="Meiryo UI" panose="020B0604030504040204" pitchFamily="50" charset="-128"/>
                <a:ea typeface="Meiryo UI" panose="020B0604030504040204" pitchFamily="50" charset="-128"/>
                <a:cs typeface="Yu Gothic"/>
              </a:endParaRPr>
            </a:p>
          </p:txBody>
        </p:sp>
        <p:sp>
          <p:nvSpPr>
            <p:cNvPr id="42" name="object 16">
              <a:extLst>
                <a:ext uri="{FF2B5EF4-FFF2-40B4-BE49-F238E27FC236}">
                  <a16:creationId xmlns:a16="http://schemas.microsoft.com/office/drawing/2014/main" id="{956C0EC5-5EEA-B96C-E0EB-F1034D9871D4}"/>
                </a:ext>
              </a:extLst>
            </p:cNvPr>
            <p:cNvSpPr/>
            <p:nvPr/>
          </p:nvSpPr>
          <p:spPr>
            <a:xfrm>
              <a:off x="2986500"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3" name="object 17">
              <a:extLst>
                <a:ext uri="{FF2B5EF4-FFF2-40B4-BE49-F238E27FC236}">
                  <a16:creationId xmlns:a16="http://schemas.microsoft.com/office/drawing/2014/main" id="{911CAE41-DD93-FEBB-F661-CF8372B8E536}"/>
                </a:ext>
              </a:extLst>
            </p:cNvPr>
            <p:cNvSpPr txBox="1"/>
            <p:nvPr/>
          </p:nvSpPr>
          <p:spPr>
            <a:xfrm>
              <a:off x="3319645" y="2435950"/>
              <a:ext cx="505459"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申込受領</a:t>
              </a:r>
              <a:endParaRPr sz="900" dirty="0">
                <a:latin typeface="Meiryo UI" panose="020B0604030504040204" pitchFamily="50" charset="-128"/>
                <a:ea typeface="Meiryo UI" panose="020B0604030504040204" pitchFamily="50" charset="-128"/>
                <a:cs typeface="Yu Gothic"/>
              </a:endParaRPr>
            </a:p>
          </p:txBody>
        </p:sp>
        <p:sp>
          <p:nvSpPr>
            <p:cNvPr id="44" name="object 18">
              <a:extLst>
                <a:ext uri="{FF2B5EF4-FFF2-40B4-BE49-F238E27FC236}">
                  <a16:creationId xmlns:a16="http://schemas.microsoft.com/office/drawing/2014/main" id="{2A198983-1D10-B609-8196-F38CD80E257A}"/>
                </a:ext>
              </a:extLst>
            </p:cNvPr>
            <p:cNvSpPr/>
            <p:nvPr/>
          </p:nvSpPr>
          <p:spPr>
            <a:xfrm>
              <a:off x="3958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5" name="object 19">
              <a:extLst>
                <a:ext uri="{FF2B5EF4-FFF2-40B4-BE49-F238E27FC236}">
                  <a16:creationId xmlns:a16="http://schemas.microsoft.com/office/drawing/2014/main" id="{CCEEC77E-5D65-17CA-59DC-B2B91A8596A6}"/>
                </a:ext>
              </a:extLst>
            </p:cNvPr>
            <p:cNvSpPr txBox="1"/>
            <p:nvPr/>
          </p:nvSpPr>
          <p:spPr>
            <a:xfrm>
              <a:off x="4097717" y="2375225"/>
              <a:ext cx="814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アカウント開設</a:t>
              </a:r>
            </a:p>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タグ発行</a:t>
              </a:r>
              <a:endParaRPr lang="ja-JP" altLang="en-US" sz="900" dirty="0">
                <a:latin typeface="Meiryo UI" panose="020B0604030504040204" pitchFamily="50" charset="-128"/>
                <a:ea typeface="Meiryo UI" panose="020B0604030504040204" pitchFamily="50" charset="-128"/>
                <a:cs typeface="Yu Gothic"/>
              </a:endParaRPr>
            </a:p>
          </p:txBody>
        </p:sp>
        <p:grpSp>
          <p:nvGrpSpPr>
            <p:cNvPr id="46" name="object 20">
              <a:extLst>
                <a:ext uri="{FF2B5EF4-FFF2-40B4-BE49-F238E27FC236}">
                  <a16:creationId xmlns:a16="http://schemas.microsoft.com/office/drawing/2014/main" id="{3A6D4150-2998-49BF-781A-6EBC1C9F5C34}"/>
                </a:ext>
              </a:extLst>
            </p:cNvPr>
            <p:cNvGrpSpPr/>
            <p:nvPr/>
          </p:nvGrpSpPr>
          <p:grpSpPr>
            <a:xfrm>
              <a:off x="5902500" y="1722326"/>
              <a:ext cx="1098550" cy="1044575"/>
              <a:chOff x="6171441" y="1957364"/>
              <a:chExt cx="1098550" cy="1044575"/>
            </a:xfrm>
          </p:grpSpPr>
          <p:sp>
            <p:nvSpPr>
              <p:cNvPr id="55" name="object 21">
                <a:extLst>
                  <a:ext uri="{FF2B5EF4-FFF2-40B4-BE49-F238E27FC236}">
                    <a16:creationId xmlns:a16="http://schemas.microsoft.com/office/drawing/2014/main" id="{9A16700D-5A10-3E89-3BF9-6D925525C60F}"/>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6" name="object 22">
                <a:extLst>
                  <a:ext uri="{FF2B5EF4-FFF2-40B4-BE49-F238E27FC236}">
                    <a16:creationId xmlns:a16="http://schemas.microsoft.com/office/drawing/2014/main" id="{6E120B67-AE88-72D9-44E7-6028531FDC56}"/>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7" name="object 23">
              <a:extLst>
                <a:ext uri="{FF2B5EF4-FFF2-40B4-BE49-F238E27FC236}">
                  <a16:creationId xmlns:a16="http://schemas.microsoft.com/office/drawing/2014/main" id="{BAFA2065-2DE4-CD73-9A90-D7FB8CA689AA}"/>
                </a:ext>
              </a:extLst>
            </p:cNvPr>
            <p:cNvSpPr txBox="1"/>
            <p:nvPr/>
          </p:nvSpPr>
          <p:spPr>
            <a:xfrm>
              <a:off x="6244973" y="1895953"/>
              <a:ext cx="473709" cy="151323"/>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Meiryo UI" panose="020B0604030504040204" pitchFamily="50" charset="-128"/>
                  <a:ea typeface="Meiryo UI" panose="020B0604030504040204" pitchFamily="50" charset="-128"/>
                  <a:cs typeface="Yu Gothic"/>
                </a:rPr>
                <a:t>タグ設置</a:t>
              </a:r>
              <a:endParaRPr sz="900">
                <a:latin typeface="Meiryo UI" panose="020B0604030504040204" pitchFamily="50" charset="-128"/>
                <a:ea typeface="Meiryo UI" panose="020B0604030504040204" pitchFamily="50" charset="-128"/>
                <a:cs typeface="Yu Gothic"/>
              </a:endParaRPr>
            </a:p>
          </p:txBody>
        </p:sp>
        <p:sp>
          <p:nvSpPr>
            <p:cNvPr id="48" name="object 24">
              <a:extLst>
                <a:ext uri="{FF2B5EF4-FFF2-40B4-BE49-F238E27FC236}">
                  <a16:creationId xmlns:a16="http://schemas.microsoft.com/office/drawing/2014/main" id="{512E219E-4872-BCBC-4D55-F6C563C6FA20}"/>
                </a:ext>
              </a:extLst>
            </p:cNvPr>
            <p:cNvSpPr txBox="1"/>
            <p:nvPr/>
          </p:nvSpPr>
          <p:spPr>
            <a:xfrm>
              <a:off x="6244173" y="2346180"/>
              <a:ext cx="482600" cy="304827"/>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入稿不備</a:t>
              </a:r>
              <a:r>
                <a:rPr sz="900" b="1" spc="-140" dirty="0">
                  <a:solidFill>
                    <a:srgbClr val="231F20"/>
                  </a:solidFill>
                  <a:latin typeface="Meiryo UI" panose="020B0604030504040204" pitchFamily="50" charset="-128"/>
                  <a:ea typeface="Meiryo UI" panose="020B0604030504040204" pitchFamily="50" charset="-128"/>
                  <a:cs typeface="Yu Gothic"/>
                </a:rPr>
                <a:t>チェック</a:t>
              </a:r>
              <a:endParaRPr sz="900">
                <a:latin typeface="Meiryo UI" panose="020B0604030504040204" pitchFamily="50" charset="-128"/>
                <a:ea typeface="Meiryo UI" panose="020B0604030504040204" pitchFamily="50" charset="-128"/>
                <a:cs typeface="Yu Gothic"/>
              </a:endParaRPr>
            </a:p>
          </p:txBody>
        </p:sp>
        <p:sp>
          <p:nvSpPr>
            <p:cNvPr id="49" name="object 25">
              <a:extLst>
                <a:ext uri="{FF2B5EF4-FFF2-40B4-BE49-F238E27FC236}">
                  <a16:creationId xmlns:a16="http://schemas.microsoft.com/office/drawing/2014/main" id="{140364BB-01FB-D319-0C0A-8D5AB17ED2C6}"/>
                </a:ext>
              </a:extLst>
            </p:cNvPr>
            <p:cNvSpPr/>
            <p:nvPr/>
          </p:nvSpPr>
          <p:spPr>
            <a:xfrm>
              <a:off x="6874502"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0" name="object 26">
              <a:extLst>
                <a:ext uri="{FF2B5EF4-FFF2-40B4-BE49-F238E27FC236}">
                  <a16:creationId xmlns:a16="http://schemas.microsoft.com/office/drawing/2014/main" id="{11C57129-1012-E3CD-8117-4FC6785358EB}"/>
                </a:ext>
              </a:extLst>
            </p:cNvPr>
            <p:cNvSpPr txBox="1"/>
            <p:nvPr/>
          </p:nvSpPr>
          <p:spPr>
            <a:xfrm>
              <a:off x="7085785" y="2435950"/>
              <a:ext cx="702310" cy="151323"/>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タグ設置確認</a:t>
              </a:r>
              <a:endParaRPr sz="900">
                <a:latin typeface="Meiryo UI" panose="020B0604030504040204" pitchFamily="50" charset="-128"/>
                <a:ea typeface="Meiryo UI" panose="020B0604030504040204" pitchFamily="50" charset="-128"/>
                <a:cs typeface="Yu Gothic"/>
              </a:endParaRPr>
            </a:p>
          </p:txBody>
        </p:sp>
        <p:sp>
          <p:nvSpPr>
            <p:cNvPr id="51" name="object 27">
              <a:extLst>
                <a:ext uri="{FF2B5EF4-FFF2-40B4-BE49-F238E27FC236}">
                  <a16:creationId xmlns:a16="http://schemas.microsoft.com/office/drawing/2014/main" id="{84A42E74-38B6-D0BC-72CF-E709EBAD5EDF}"/>
                </a:ext>
              </a:extLst>
            </p:cNvPr>
            <p:cNvSpPr/>
            <p:nvPr/>
          </p:nvSpPr>
          <p:spPr>
            <a:xfrm>
              <a:off x="7846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2" name="object 28">
              <a:extLst>
                <a:ext uri="{FF2B5EF4-FFF2-40B4-BE49-F238E27FC236}">
                  <a16:creationId xmlns:a16="http://schemas.microsoft.com/office/drawing/2014/main" id="{2AE81E33-D7DE-B673-CE24-5CAF1E5CDCD4}"/>
                </a:ext>
              </a:extLst>
            </p:cNvPr>
            <p:cNvSpPr txBox="1"/>
            <p:nvPr/>
          </p:nvSpPr>
          <p:spPr>
            <a:xfrm>
              <a:off x="8171325" y="2435950"/>
              <a:ext cx="482600"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配信開始</a:t>
              </a:r>
              <a:endParaRPr sz="900">
                <a:latin typeface="Meiryo UI" panose="020B0604030504040204" pitchFamily="50" charset="-128"/>
                <a:ea typeface="Meiryo UI" panose="020B0604030504040204" pitchFamily="50" charset="-128"/>
                <a:cs typeface="Yu Gothic"/>
              </a:endParaRPr>
            </a:p>
          </p:txBody>
        </p:sp>
        <p:sp>
          <p:nvSpPr>
            <p:cNvPr id="53" name="object 57">
              <a:extLst>
                <a:ext uri="{FF2B5EF4-FFF2-40B4-BE49-F238E27FC236}">
                  <a16:creationId xmlns:a16="http://schemas.microsoft.com/office/drawing/2014/main" id="{8EC10F92-E800-41A3-A406-940A6B2085C8}"/>
                </a:ext>
              </a:extLst>
            </p:cNvPr>
            <p:cNvSpPr/>
            <p:nvPr/>
          </p:nvSpPr>
          <p:spPr>
            <a:xfrm>
              <a:off x="3147613" y="1974325"/>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4" name="object 60">
              <a:extLst>
                <a:ext uri="{FF2B5EF4-FFF2-40B4-BE49-F238E27FC236}">
                  <a16:creationId xmlns:a16="http://schemas.microsoft.com/office/drawing/2014/main" id="{D38C99B1-DB0B-198F-FE3F-43FBC89465BB}"/>
                </a:ext>
              </a:extLst>
            </p:cNvPr>
            <p:cNvSpPr/>
            <p:nvPr/>
          </p:nvSpPr>
          <p:spPr>
            <a:xfrm>
              <a:off x="5087173" y="2514325"/>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grpSp>
        <p:nvGrpSpPr>
          <p:cNvPr id="59" name="グループ化 58">
            <a:extLst>
              <a:ext uri="{FF2B5EF4-FFF2-40B4-BE49-F238E27FC236}">
                <a16:creationId xmlns:a16="http://schemas.microsoft.com/office/drawing/2014/main" id="{85D555B1-6BAD-C01E-BFF9-259861B0D277}"/>
              </a:ext>
            </a:extLst>
          </p:cNvPr>
          <p:cNvGrpSpPr/>
          <p:nvPr/>
        </p:nvGrpSpPr>
        <p:grpSpPr>
          <a:xfrm>
            <a:off x="803284" y="2358349"/>
            <a:ext cx="8132009" cy="3691839"/>
            <a:chOff x="803284" y="2967949"/>
            <a:chExt cx="8132009" cy="3691839"/>
          </a:xfrm>
        </p:grpSpPr>
        <p:sp>
          <p:nvSpPr>
            <p:cNvPr id="60" name="テキスト ボックス 59">
              <a:extLst>
                <a:ext uri="{FF2B5EF4-FFF2-40B4-BE49-F238E27FC236}">
                  <a16:creationId xmlns:a16="http://schemas.microsoft.com/office/drawing/2014/main" id="{9D945AB0-CBB6-20F0-B9AE-D76C858B99C9}"/>
                </a:ext>
              </a:extLst>
            </p:cNvPr>
            <p:cNvSpPr txBox="1"/>
            <p:nvPr/>
          </p:nvSpPr>
          <p:spPr>
            <a:xfrm>
              <a:off x="5897719" y="6290456"/>
              <a:ext cx="1885453"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商材の完売・天災や事故に起因する</a:t>
              </a: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「やむを得ない事情」のみ可能です。</a:t>
              </a:r>
            </a:p>
          </p:txBody>
        </p:sp>
        <p:grpSp>
          <p:nvGrpSpPr>
            <p:cNvPr id="61" name="グループ化 60">
              <a:extLst>
                <a:ext uri="{FF2B5EF4-FFF2-40B4-BE49-F238E27FC236}">
                  <a16:creationId xmlns:a16="http://schemas.microsoft.com/office/drawing/2014/main" id="{0533CA14-E9AE-9475-820E-58E44BCC200D}"/>
                </a:ext>
              </a:extLst>
            </p:cNvPr>
            <p:cNvGrpSpPr/>
            <p:nvPr/>
          </p:nvGrpSpPr>
          <p:grpSpPr>
            <a:xfrm>
              <a:off x="803284" y="2967949"/>
              <a:ext cx="8132009" cy="3553339"/>
              <a:chOff x="803284" y="2967949"/>
              <a:chExt cx="8132009" cy="3553339"/>
            </a:xfrm>
          </p:grpSpPr>
          <p:sp>
            <p:nvSpPr>
              <p:cNvPr id="62" name="テキスト ボックス 61">
                <a:extLst>
                  <a:ext uri="{FF2B5EF4-FFF2-40B4-BE49-F238E27FC236}">
                    <a16:creationId xmlns:a16="http://schemas.microsoft.com/office/drawing/2014/main" id="{FCE9C2F4-7D6B-86F7-088C-32C65450FAE3}"/>
                  </a:ext>
                </a:extLst>
              </p:cNvPr>
              <p:cNvSpPr txBox="1"/>
              <p:nvPr/>
            </p:nvSpPr>
            <p:spPr>
              <a:xfrm>
                <a:off x="884400" y="3062308"/>
                <a:ext cx="668773" cy="369332"/>
              </a:xfrm>
              <a:prstGeom prst="rect">
                <a:avLst/>
              </a:prstGeom>
              <a:noFill/>
            </p:spPr>
            <p:txBody>
              <a:bodyPr wrap="none" rtlCol="0">
                <a:spAutoFit/>
              </a:bodyPr>
              <a:lstStyle/>
              <a:p>
                <a:pPr algn="ct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Q</a:t>
                </a:r>
                <a:r>
                  <a:rPr lang="en-US" altLang="ja-JP" sz="1200" spc="100">
                    <a:ln/>
                    <a:solidFill>
                      <a:srgbClr val="231815"/>
                    </a:solidFill>
                    <a:latin typeface="Meiryo UI" panose="020B0604030504040204" pitchFamily="50" charset="-128"/>
                    <a:ea typeface="Meiryo UI" panose="020B0604030504040204" pitchFamily="50" charset="-128"/>
                    <a:cs typeface="DINPro-Medium"/>
                    <a:sym typeface="DINPro-Medium"/>
                    <a:rtl val="0"/>
                  </a:rPr>
                  <a:t>&amp;</a:t>
                </a: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A</a:t>
                </a:r>
                <a:endParaRPr lang="ja-JP" altLang="en-US" spc="100">
                  <a:ln/>
                  <a:solidFill>
                    <a:srgbClr val="231815"/>
                  </a:solidFill>
                  <a:latin typeface="Meiryo UI" panose="020B0604030504040204" pitchFamily="50" charset="-128"/>
                  <a:ea typeface="Meiryo UI" panose="020B0604030504040204" pitchFamily="50" charset="-128"/>
                  <a:cs typeface="DINPro-Medium"/>
                  <a:sym typeface="DINPro-Medium"/>
                  <a:rtl val="0"/>
                </a:endParaRPr>
              </a:p>
            </p:txBody>
          </p:sp>
          <p:sp>
            <p:nvSpPr>
              <p:cNvPr id="63" name="フリーフォーム 378">
                <a:extLst>
                  <a:ext uri="{FF2B5EF4-FFF2-40B4-BE49-F238E27FC236}">
                    <a16:creationId xmlns:a16="http://schemas.microsoft.com/office/drawing/2014/main" id="{4074C3C4-FD11-077C-7040-97A203119FAE}"/>
                  </a:ext>
                </a:extLst>
              </p:cNvPr>
              <p:cNvSpPr/>
              <p:nvPr/>
            </p:nvSpPr>
            <p:spPr>
              <a:xfrm>
                <a:off x="1037947"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0" name="テキスト ボックス 15359">
                <a:extLst>
                  <a:ext uri="{FF2B5EF4-FFF2-40B4-BE49-F238E27FC236}">
                    <a16:creationId xmlns:a16="http://schemas.microsoft.com/office/drawing/2014/main" id="{17DAE51D-4B6F-0F22-07D9-E1DC501A33B6}"/>
                  </a:ext>
                </a:extLst>
              </p:cNvPr>
              <p:cNvSpPr txBox="1"/>
              <p:nvPr/>
            </p:nvSpPr>
            <p:spPr>
              <a:xfrm>
                <a:off x="1026416"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Q1</a:t>
                </a:r>
              </a:p>
            </p:txBody>
          </p:sp>
          <p:sp>
            <p:nvSpPr>
              <p:cNvPr id="15361" name="テキスト ボックス 15360">
                <a:extLst>
                  <a:ext uri="{FF2B5EF4-FFF2-40B4-BE49-F238E27FC236}">
                    <a16:creationId xmlns:a16="http://schemas.microsoft.com/office/drawing/2014/main" id="{53C61CA5-E57B-7374-514F-277D6F949C59}"/>
                  </a:ext>
                </a:extLst>
              </p:cNvPr>
              <p:cNvSpPr txBox="1"/>
              <p:nvPr/>
            </p:nvSpPr>
            <p:spPr>
              <a:xfrm>
                <a:off x="1320852" y="3533279"/>
                <a:ext cx="1503938"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運用はどちらで行いますか？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2" name="テキスト ボックス 15361">
                <a:extLst>
                  <a:ext uri="{FF2B5EF4-FFF2-40B4-BE49-F238E27FC236}">
                    <a16:creationId xmlns:a16="http://schemas.microsoft.com/office/drawing/2014/main" id="{F05A86B7-D771-15B6-D2F2-BF19EB9A591B}"/>
                  </a:ext>
                </a:extLst>
              </p:cNvPr>
              <p:cNvSpPr txBox="1"/>
              <p:nvPr/>
            </p:nvSpPr>
            <p:spPr>
              <a:xfrm>
                <a:off x="1295651"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A1</a:t>
                </a:r>
              </a:p>
            </p:txBody>
          </p:sp>
          <p:sp>
            <p:nvSpPr>
              <p:cNvPr id="15364" name="テキスト ボックス 15363">
                <a:extLst>
                  <a:ext uri="{FF2B5EF4-FFF2-40B4-BE49-F238E27FC236}">
                    <a16:creationId xmlns:a16="http://schemas.microsoft.com/office/drawing/2014/main" id="{1D9B2617-08C2-314F-438A-66C9175B10E1}"/>
                  </a:ext>
                </a:extLst>
              </p:cNvPr>
              <p:cNvSpPr txBox="1"/>
              <p:nvPr/>
            </p:nvSpPr>
            <p:spPr>
              <a:xfrm>
                <a:off x="1574510" y="3854586"/>
                <a:ext cx="1595309"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ドリームネクサスにて行います。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65" name="フリーフォーム 409">
                <a:extLst>
                  <a:ext uri="{FF2B5EF4-FFF2-40B4-BE49-F238E27FC236}">
                    <a16:creationId xmlns:a16="http://schemas.microsoft.com/office/drawing/2014/main" id="{1EE5216B-1F18-3EA4-6C4A-FCFB8D668F87}"/>
                  </a:ext>
                </a:extLst>
              </p:cNvPr>
              <p:cNvSpPr/>
              <p:nvPr/>
            </p:nvSpPr>
            <p:spPr>
              <a:xfrm>
                <a:off x="1151542"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6" name="フリーフォーム 411">
                <a:extLst>
                  <a:ext uri="{FF2B5EF4-FFF2-40B4-BE49-F238E27FC236}">
                    <a16:creationId xmlns:a16="http://schemas.microsoft.com/office/drawing/2014/main" id="{8BA3CB2C-B4CD-2823-EE59-C0B45876F6A9}"/>
                  </a:ext>
                </a:extLst>
              </p:cNvPr>
              <p:cNvSpPr/>
              <p:nvPr/>
            </p:nvSpPr>
            <p:spPr>
              <a:xfrm>
                <a:off x="1037947"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7" name="テキスト ボックス 15366">
                <a:extLst>
                  <a:ext uri="{FF2B5EF4-FFF2-40B4-BE49-F238E27FC236}">
                    <a16:creationId xmlns:a16="http://schemas.microsoft.com/office/drawing/2014/main" id="{DE34D49C-4ADE-F110-389E-D0B4522FA1C7}"/>
                  </a:ext>
                </a:extLst>
              </p:cNvPr>
              <p:cNvSpPr txBox="1"/>
              <p:nvPr/>
            </p:nvSpPr>
            <p:spPr>
              <a:xfrm>
                <a:off x="1026416"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Q2</a:t>
                </a:r>
              </a:p>
            </p:txBody>
          </p:sp>
          <p:sp>
            <p:nvSpPr>
              <p:cNvPr id="15368" name="テキスト ボックス 15367">
                <a:extLst>
                  <a:ext uri="{FF2B5EF4-FFF2-40B4-BE49-F238E27FC236}">
                    <a16:creationId xmlns:a16="http://schemas.microsoft.com/office/drawing/2014/main" id="{EDF55E66-ED00-07EE-9EB1-B0FD0250EEAF}"/>
                  </a:ext>
                </a:extLst>
              </p:cNvPr>
              <p:cNvSpPr txBox="1"/>
              <p:nvPr/>
            </p:nvSpPr>
            <p:spPr>
              <a:xfrm>
                <a:off x="1320852" y="4345194"/>
                <a:ext cx="1667444"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管理画面開放はしていますか？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9" name="テキスト ボックス 15368">
                <a:extLst>
                  <a:ext uri="{FF2B5EF4-FFF2-40B4-BE49-F238E27FC236}">
                    <a16:creationId xmlns:a16="http://schemas.microsoft.com/office/drawing/2014/main" id="{C712069B-B316-9FD8-14C3-A9E04E7D3A69}"/>
                  </a:ext>
                </a:extLst>
              </p:cNvPr>
              <p:cNvSpPr txBox="1"/>
              <p:nvPr/>
            </p:nvSpPr>
            <p:spPr>
              <a:xfrm>
                <a:off x="1295651"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A2</a:t>
                </a:r>
              </a:p>
            </p:txBody>
          </p:sp>
          <p:sp>
            <p:nvSpPr>
              <p:cNvPr id="15370" name="テキスト ボックス 15369">
                <a:extLst>
                  <a:ext uri="{FF2B5EF4-FFF2-40B4-BE49-F238E27FC236}">
                    <a16:creationId xmlns:a16="http://schemas.microsoft.com/office/drawing/2014/main" id="{379825E5-4465-1C83-8D7A-9D8816676F7D}"/>
                  </a:ext>
                </a:extLst>
              </p:cNvPr>
              <p:cNvSpPr txBox="1"/>
              <p:nvPr/>
            </p:nvSpPr>
            <p:spPr>
              <a:xfrm>
                <a:off x="1590087" y="4666500"/>
                <a:ext cx="1136850"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開放しておりません。</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71" name="フリーフォーム 434">
                <a:extLst>
                  <a:ext uri="{FF2B5EF4-FFF2-40B4-BE49-F238E27FC236}">
                    <a16:creationId xmlns:a16="http://schemas.microsoft.com/office/drawing/2014/main" id="{951F2B8E-DED3-3DC9-D9CE-C4301423D8F6}"/>
                  </a:ext>
                </a:extLst>
              </p:cNvPr>
              <p:cNvSpPr/>
              <p:nvPr/>
            </p:nvSpPr>
            <p:spPr>
              <a:xfrm>
                <a:off x="1151542"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2" name="フリーフォーム 436">
                <a:extLst>
                  <a:ext uri="{FF2B5EF4-FFF2-40B4-BE49-F238E27FC236}">
                    <a16:creationId xmlns:a16="http://schemas.microsoft.com/office/drawing/2014/main" id="{2C2A8E88-F862-A13E-2D5E-319D4ADF64BE}"/>
                  </a:ext>
                </a:extLst>
              </p:cNvPr>
              <p:cNvSpPr/>
              <p:nvPr/>
            </p:nvSpPr>
            <p:spPr>
              <a:xfrm>
                <a:off x="1037947"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3" name="テキスト ボックス 15372">
                <a:extLst>
                  <a:ext uri="{FF2B5EF4-FFF2-40B4-BE49-F238E27FC236}">
                    <a16:creationId xmlns:a16="http://schemas.microsoft.com/office/drawing/2014/main" id="{608134D1-14B5-456E-0CE6-9A0F177074F8}"/>
                  </a:ext>
                </a:extLst>
              </p:cNvPr>
              <p:cNvSpPr txBox="1"/>
              <p:nvPr/>
            </p:nvSpPr>
            <p:spPr>
              <a:xfrm>
                <a:off x="1026416"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Q3</a:t>
                </a:r>
              </a:p>
            </p:txBody>
          </p:sp>
          <p:sp>
            <p:nvSpPr>
              <p:cNvPr id="15374" name="テキスト ボックス 15373">
                <a:extLst>
                  <a:ext uri="{FF2B5EF4-FFF2-40B4-BE49-F238E27FC236}">
                    <a16:creationId xmlns:a16="http://schemas.microsoft.com/office/drawing/2014/main" id="{E6F34332-012B-6447-BC60-8705D65DBC56}"/>
                  </a:ext>
                </a:extLst>
              </p:cNvPr>
              <p:cNvSpPr txBox="1"/>
              <p:nvPr/>
            </p:nvSpPr>
            <p:spPr>
              <a:xfrm>
                <a:off x="1320852" y="5157235"/>
                <a:ext cx="211788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掲載において用意するものはありますか？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75" name="テキスト ボックス 15374">
                <a:extLst>
                  <a:ext uri="{FF2B5EF4-FFF2-40B4-BE49-F238E27FC236}">
                    <a16:creationId xmlns:a16="http://schemas.microsoft.com/office/drawing/2014/main" id="{E5873CCD-5E20-E849-C080-F3DDE7F15420}"/>
                  </a:ext>
                </a:extLst>
              </p:cNvPr>
              <p:cNvSpPr txBox="1"/>
              <p:nvPr/>
            </p:nvSpPr>
            <p:spPr>
              <a:xfrm>
                <a:off x="1295651"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A3</a:t>
                </a:r>
              </a:p>
            </p:txBody>
          </p:sp>
          <p:sp>
            <p:nvSpPr>
              <p:cNvPr id="15376" name="テキスト ボックス 15375">
                <a:extLst>
                  <a:ext uri="{FF2B5EF4-FFF2-40B4-BE49-F238E27FC236}">
                    <a16:creationId xmlns:a16="http://schemas.microsoft.com/office/drawing/2014/main" id="{BA321571-7E9E-0027-E313-853210EC5C45}"/>
                  </a:ext>
                </a:extLst>
              </p:cNvPr>
              <p:cNvSpPr txBox="1"/>
              <p:nvPr/>
            </p:nvSpPr>
            <p:spPr>
              <a:xfrm>
                <a:off x="1575397" y="5478415"/>
                <a:ext cx="2517036"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リンク先</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en" altLang="ja-JP" sz="900" b="1" dirty="0">
                    <a:ln/>
                    <a:solidFill>
                      <a:srgbClr val="231815"/>
                    </a:solidFill>
                    <a:latin typeface="Meiryo UI" panose="020B0604030504040204" pitchFamily="50" charset="-128"/>
                    <a:ea typeface="Meiryo UI" panose="020B0604030504040204" pitchFamily="50" charset="-128"/>
                    <a:sym typeface="游ゴシック"/>
                    <a:rtl val="0"/>
                  </a:rPr>
                  <a:t>LP</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 sz="900" b="1">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バナー</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デバイス毎の必須サイズ</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a:t>
                </a:r>
                <a:endParaRPr lang="en-US" altLang="ja-JP" sz="900" b="1" dirty="0">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テキスト原稿です。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77" name="フリーフォーム 490">
                <a:extLst>
                  <a:ext uri="{FF2B5EF4-FFF2-40B4-BE49-F238E27FC236}">
                    <a16:creationId xmlns:a16="http://schemas.microsoft.com/office/drawing/2014/main" id="{A1D8C45B-6426-B19D-E1E6-85DEF0D916E6}"/>
                  </a:ext>
                </a:extLst>
              </p:cNvPr>
              <p:cNvSpPr/>
              <p:nvPr/>
            </p:nvSpPr>
            <p:spPr>
              <a:xfrm>
                <a:off x="1151542"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8" name="フリーフォーム 492">
                <a:extLst>
                  <a:ext uri="{FF2B5EF4-FFF2-40B4-BE49-F238E27FC236}">
                    <a16:creationId xmlns:a16="http://schemas.microsoft.com/office/drawing/2014/main" id="{8F2F4893-9538-01D8-106C-2D7B9CBDBE59}"/>
                  </a:ext>
                </a:extLst>
              </p:cNvPr>
              <p:cNvSpPr/>
              <p:nvPr/>
            </p:nvSpPr>
            <p:spPr>
              <a:xfrm>
                <a:off x="1037947"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9" name="テキスト ボックス 15378">
                <a:extLst>
                  <a:ext uri="{FF2B5EF4-FFF2-40B4-BE49-F238E27FC236}">
                    <a16:creationId xmlns:a16="http://schemas.microsoft.com/office/drawing/2014/main" id="{3569AD9F-0974-A56E-9005-B52D7A6EEFE8}"/>
                  </a:ext>
                </a:extLst>
              </p:cNvPr>
              <p:cNvSpPr txBox="1"/>
              <p:nvPr/>
            </p:nvSpPr>
            <p:spPr>
              <a:xfrm>
                <a:off x="1026416"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Q4</a:t>
                </a:r>
              </a:p>
            </p:txBody>
          </p:sp>
          <p:sp>
            <p:nvSpPr>
              <p:cNvPr id="15380" name="テキスト ボックス 15379">
                <a:extLst>
                  <a:ext uri="{FF2B5EF4-FFF2-40B4-BE49-F238E27FC236}">
                    <a16:creationId xmlns:a16="http://schemas.microsoft.com/office/drawing/2014/main" id="{A9211C45-B3FB-A985-0ADC-20B0603C45D7}"/>
                  </a:ext>
                </a:extLst>
              </p:cNvPr>
              <p:cNvSpPr txBox="1"/>
              <p:nvPr/>
            </p:nvSpPr>
            <p:spPr>
              <a:xfrm>
                <a:off x="1320852" y="5969149"/>
                <a:ext cx="1436612"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初期費用はかかりますか？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81" name="テキスト ボックス 15380">
                <a:extLst>
                  <a:ext uri="{FF2B5EF4-FFF2-40B4-BE49-F238E27FC236}">
                    <a16:creationId xmlns:a16="http://schemas.microsoft.com/office/drawing/2014/main" id="{D5A79813-6A5D-C494-0729-7D172CC0B0AB}"/>
                  </a:ext>
                </a:extLst>
              </p:cNvPr>
              <p:cNvSpPr txBox="1"/>
              <p:nvPr/>
            </p:nvSpPr>
            <p:spPr>
              <a:xfrm>
                <a:off x="1295651"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A4</a:t>
                </a:r>
              </a:p>
            </p:txBody>
          </p:sp>
          <p:sp>
            <p:nvSpPr>
              <p:cNvPr id="15382" name="テキスト ボックス 15381">
                <a:extLst>
                  <a:ext uri="{FF2B5EF4-FFF2-40B4-BE49-F238E27FC236}">
                    <a16:creationId xmlns:a16="http://schemas.microsoft.com/office/drawing/2014/main" id="{4A8015CB-7E4B-D629-9F9F-2333D7AE0730}"/>
                  </a:ext>
                </a:extLst>
              </p:cNvPr>
              <p:cNvSpPr txBox="1"/>
              <p:nvPr/>
            </p:nvSpPr>
            <p:spPr>
              <a:xfrm>
                <a:off x="1590087" y="6290456"/>
                <a:ext cx="1954381"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初期費用や管理費用はかかりません。</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3" name="フリーフォーム 518">
                <a:extLst>
                  <a:ext uri="{FF2B5EF4-FFF2-40B4-BE49-F238E27FC236}">
                    <a16:creationId xmlns:a16="http://schemas.microsoft.com/office/drawing/2014/main" id="{EAE3B8C6-46E5-DC9F-6AFC-ECB3D7B2704E}"/>
                  </a:ext>
                </a:extLst>
              </p:cNvPr>
              <p:cNvSpPr/>
              <p:nvPr/>
            </p:nvSpPr>
            <p:spPr>
              <a:xfrm>
                <a:off x="1151542"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84" name="フリーフォーム 520">
                <a:extLst>
                  <a:ext uri="{FF2B5EF4-FFF2-40B4-BE49-F238E27FC236}">
                    <a16:creationId xmlns:a16="http://schemas.microsoft.com/office/drawing/2014/main" id="{06879063-9CD2-41BB-6D25-22A0430CD2C0}"/>
                  </a:ext>
                </a:extLst>
              </p:cNvPr>
              <p:cNvSpPr/>
              <p:nvPr/>
            </p:nvSpPr>
            <p:spPr>
              <a:xfrm>
                <a:off x="5345579"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85" name="テキスト ボックス 15384">
                <a:extLst>
                  <a:ext uri="{FF2B5EF4-FFF2-40B4-BE49-F238E27FC236}">
                    <a16:creationId xmlns:a16="http://schemas.microsoft.com/office/drawing/2014/main" id="{B231AB5E-5735-2F20-A2F1-0A2A39272F6C}"/>
                  </a:ext>
                </a:extLst>
              </p:cNvPr>
              <p:cNvSpPr txBox="1"/>
              <p:nvPr/>
            </p:nvSpPr>
            <p:spPr>
              <a:xfrm>
                <a:off x="5334175"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Q5</a:t>
                </a:r>
              </a:p>
            </p:txBody>
          </p:sp>
          <p:sp>
            <p:nvSpPr>
              <p:cNvPr id="15386" name="テキスト ボックス 15385">
                <a:extLst>
                  <a:ext uri="{FF2B5EF4-FFF2-40B4-BE49-F238E27FC236}">
                    <a16:creationId xmlns:a16="http://schemas.microsoft.com/office/drawing/2014/main" id="{23EF9B0C-97C2-C39F-A88A-715BB526E2DB}"/>
                  </a:ext>
                </a:extLst>
              </p:cNvPr>
              <p:cNvSpPr txBox="1"/>
              <p:nvPr/>
            </p:nvSpPr>
            <p:spPr>
              <a:xfrm>
                <a:off x="5619873" y="3533279"/>
                <a:ext cx="2032929"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タグ設置しなくても配信は可能ですか？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87" name="テキスト ボックス 15386">
                <a:extLst>
                  <a:ext uri="{FF2B5EF4-FFF2-40B4-BE49-F238E27FC236}">
                    <a16:creationId xmlns:a16="http://schemas.microsoft.com/office/drawing/2014/main" id="{39393E1D-4E15-4854-9C60-C7646C145618}"/>
                  </a:ext>
                </a:extLst>
              </p:cNvPr>
              <p:cNvSpPr txBox="1"/>
              <p:nvPr/>
            </p:nvSpPr>
            <p:spPr>
              <a:xfrm>
                <a:off x="5603283"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A5</a:t>
                </a:r>
              </a:p>
            </p:txBody>
          </p:sp>
          <p:sp>
            <p:nvSpPr>
              <p:cNvPr id="15388" name="テキスト ボックス 15387">
                <a:extLst>
                  <a:ext uri="{FF2B5EF4-FFF2-40B4-BE49-F238E27FC236}">
                    <a16:creationId xmlns:a16="http://schemas.microsoft.com/office/drawing/2014/main" id="{611CD70E-7D5F-BD5A-76A5-7C711F0DFA6E}"/>
                  </a:ext>
                </a:extLst>
              </p:cNvPr>
              <p:cNvSpPr txBox="1"/>
              <p:nvPr/>
            </p:nvSpPr>
            <p:spPr>
              <a:xfrm>
                <a:off x="5883156" y="3854586"/>
                <a:ext cx="2097049"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リターゲティングや</a:t>
                </a:r>
                <a:r>
                  <a:rPr lang="en" altLang="ja-JP" sz="900" b="1">
                    <a:ln/>
                    <a:solidFill>
                      <a:srgbClr val="231815"/>
                    </a:solidFill>
                    <a:latin typeface="Meiryo UI" panose="020B0604030504040204" pitchFamily="50" charset="-128"/>
                    <a:ea typeface="Meiryo UI" panose="020B0604030504040204" pitchFamily="50" charset="-128"/>
                    <a:sym typeface="游ゴシック"/>
                    <a:rtl val="0"/>
                  </a:rPr>
                  <a:t>CV</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計測はできませんが</a:t>
                </a:r>
                <a:endParaRPr lang="en-US" altLang="ja-JP" sz="900" b="1">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配信は可能です。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9" name="フリーフォーム 567">
                <a:extLst>
                  <a:ext uri="{FF2B5EF4-FFF2-40B4-BE49-F238E27FC236}">
                    <a16:creationId xmlns:a16="http://schemas.microsoft.com/office/drawing/2014/main" id="{22BB15B9-B625-25D1-AE13-EC19BBB16560}"/>
                  </a:ext>
                </a:extLst>
              </p:cNvPr>
              <p:cNvSpPr/>
              <p:nvPr/>
            </p:nvSpPr>
            <p:spPr>
              <a:xfrm>
                <a:off x="5459301"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90" name="フリーフォーム 569">
                <a:extLst>
                  <a:ext uri="{FF2B5EF4-FFF2-40B4-BE49-F238E27FC236}">
                    <a16:creationId xmlns:a16="http://schemas.microsoft.com/office/drawing/2014/main" id="{D74EF966-8939-3A2D-CF0B-F2E0508AD81C}"/>
                  </a:ext>
                </a:extLst>
              </p:cNvPr>
              <p:cNvSpPr/>
              <p:nvPr/>
            </p:nvSpPr>
            <p:spPr>
              <a:xfrm>
                <a:off x="5345579"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91" name="テキスト ボックス 15390">
                <a:extLst>
                  <a:ext uri="{FF2B5EF4-FFF2-40B4-BE49-F238E27FC236}">
                    <a16:creationId xmlns:a16="http://schemas.microsoft.com/office/drawing/2014/main" id="{04B13AE4-36F3-6457-29A3-1784B679E1E1}"/>
                  </a:ext>
                </a:extLst>
              </p:cNvPr>
              <p:cNvSpPr txBox="1"/>
              <p:nvPr/>
            </p:nvSpPr>
            <p:spPr>
              <a:xfrm>
                <a:off x="5334175"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Q6</a:t>
                </a:r>
              </a:p>
            </p:txBody>
          </p:sp>
          <p:sp>
            <p:nvSpPr>
              <p:cNvPr id="15392" name="テキスト ボックス 15391">
                <a:extLst>
                  <a:ext uri="{FF2B5EF4-FFF2-40B4-BE49-F238E27FC236}">
                    <a16:creationId xmlns:a16="http://schemas.microsoft.com/office/drawing/2014/main" id="{9DDBCA28-4B69-2AAF-4A91-3305EE08D0C1}"/>
                  </a:ext>
                </a:extLst>
              </p:cNvPr>
              <p:cNvSpPr txBox="1"/>
              <p:nvPr/>
            </p:nvSpPr>
            <p:spPr>
              <a:xfrm>
                <a:off x="5628611" y="4345194"/>
                <a:ext cx="2133918" cy="230832"/>
              </a:xfrm>
              <a:prstGeom prst="rect">
                <a:avLst/>
              </a:prstGeom>
              <a:noFill/>
            </p:spPr>
            <p:txBody>
              <a:bodyPr wrap="none" rtlCol="0">
                <a:spAutoFit/>
              </a:bodyPr>
              <a:lstStyle/>
              <a:p>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配信期間を指定した配信は可能ですか？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3" name="テキスト ボックス 15392">
                <a:extLst>
                  <a:ext uri="{FF2B5EF4-FFF2-40B4-BE49-F238E27FC236}">
                    <a16:creationId xmlns:a16="http://schemas.microsoft.com/office/drawing/2014/main" id="{27390B15-8DAF-F095-CCC5-80F3E5B65005}"/>
                  </a:ext>
                </a:extLst>
              </p:cNvPr>
              <p:cNvSpPr txBox="1"/>
              <p:nvPr/>
            </p:nvSpPr>
            <p:spPr>
              <a:xfrm>
                <a:off x="5603283"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A6</a:t>
                </a:r>
              </a:p>
            </p:txBody>
          </p:sp>
          <p:sp>
            <p:nvSpPr>
              <p:cNvPr id="15394" name="テキスト ボックス 15393">
                <a:extLst>
                  <a:ext uri="{FF2B5EF4-FFF2-40B4-BE49-F238E27FC236}">
                    <a16:creationId xmlns:a16="http://schemas.microsoft.com/office/drawing/2014/main" id="{A3DFFB9E-4442-08B6-F987-5F017A6E9D0D}"/>
                  </a:ext>
                </a:extLst>
              </p:cNvPr>
              <p:cNvSpPr txBox="1"/>
              <p:nvPr/>
            </p:nvSpPr>
            <p:spPr>
              <a:xfrm>
                <a:off x="5897719" y="4666500"/>
                <a:ext cx="1619354" cy="230832"/>
              </a:xfrm>
              <a:prstGeom prst="rect">
                <a:avLst/>
              </a:prstGeom>
              <a:noFill/>
            </p:spPr>
            <p:txBody>
              <a:bodyPr wrap="none" rtlCol="0">
                <a:spAutoFit/>
              </a:bodyPr>
              <a:lstStyle/>
              <a:p>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2</a:t>
                </a:r>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週間の配信なども可能です。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95" name="フリーフォーム 613">
                <a:extLst>
                  <a:ext uri="{FF2B5EF4-FFF2-40B4-BE49-F238E27FC236}">
                    <a16:creationId xmlns:a16="http://schemas.microsoft.com/office/drawing/2014/main" id="{C9FAF2CF-1333-A86F-B53A-B40FB6BF8B2C}"/>
                  </a:ext>
                </a:extLst>
              </p:cNvPr>
              <p:cNvSpPr/>
              <p:nvPr/>
            </p:nvSpPr>
            <p:spPr>
              <a:xfrm>
                <a:off x="5459301"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96" name="フリーフォーム 615">
                <a:extLst>
                  <a:ext uri="{FF2B5EF4-FFF2-40B4-BE49-F238E27FC236}">
                    <a16:creationId xmlns:a16="http://schemas.microsoft.com/office/drawing/2014/main" id="{47BAA5F0-FB43-C74A-5CFA-A6BEBE5AB360}"/>
                  </a:ext>
                </a:extLst>
              </p:cNvPr>
              <p:cNvSpPr/>
              <p:nvPr/>
            </p:nvSpPr>
            <p:spPr>
              <a:xfrm>
                <a:off x="5345579"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97" name="テキスト ボックス 15396">
                <a:extLst>
                  <a:ext uri="{FF2B5EF4-FFF2-40B4-BE49-F238E27FC236}">
                    <a16:creationId xmlns:a16="http://schemas.microsoft.com/office/drawing/2014/main" id="{4B0471E6-77D0-2C8F-5776-843F25042365}"/>
                  </a:ext>
                </a:extLst>
              </p:cNvPr>
              <p:cNvSpPr txBox="1"/>
              <p:nvPr/>
            </p:nvSpPr>
            <p:spPr>
              <a:xfrm>
                <a:off x="5334175"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Q7</a:t>
                </a:r>
              </a:p>
            </p:txBody>
          </p:sp>
          <p:sp>
            <p:nvSpPr>
              <p:cNvPr id="15398" name="テキスト ボックス 15397">
                <a:extLst>
                  <a:ext uri="{FF2B5EF4-FFF2-40B4-BE49-F238E27FC236}">
                    <a16:creationId xmlns:a16="http://schemas.microsoft.com/office/drawing/2014/main" id="{6CB9507B-2C64-048C-8416-1DECED884558}"/>
                  </a:ext>
                </a:extLst>
              </p:cNvPr>
              <p:cNvSpPr txBox="1"/>
              <p:nvPr/>
            </p:nvSpPr>
            <p:spPr>
              <a:xfrm>
                <a:off x="5628611" y="5157235"/>
                <a:ext cx="168507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休日掲載開始は可能ですか？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9" name="テキスト ボックス 15398">
                <a:extLst>
                  <a:ext uri="{FF2B5EF4-FFF2-40B4-BE49-F238E27FC236}">
                    <a16:creationId xmlns:a16="http://schemas.microsoft.com/office/drawing/2014/main" id="{B1743422-6EE6-9B75-50C5-C23DA6AC5F18}"/>
                  </a:ext>
                </a:extLst>
              </p:cNvPr>
              <p:cNvSpPr txBox="1"/>
              <p:nvPr/>
            </p:nvSpPr>
            <p:spPr>
              <a:xfrm>
                <a:off x="5603283"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A7</a:t>
                </a:r>
              </a:p>
            </p:txBody>
          </p:sp>
          <p:sp>
            <p:nvSpPr>
              <p:cNvPr id="15400" name="テキスト ボックス 15399">
                <a:extLst>
                  <a:ext uri="{FF2B5EF4-FFF2-40B4-BE49-F238E27FC236}">
                    <a16:creationId xmlns:a16="http://schemas.microsoft.com/office/drawing/2014/main" id="{9FDD95F9-7616-0C5E-407C-809D3A1CDBF4}"/>
                  </a:ext>
                </a:extLst>
              </p:cNvPr>
              <p:cNvSpPr txBox="1"/>
              <p:nvPr/>
            </p:nvSpPr>
            <p:spPr>
              <a:xfrm>
                <a:off x="5897719" y="5478415"/>
                <a:ext cx="691215"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401" name="フリーフォーム 633">
                <a:extLst>
                  <a:ext uri="{FF2B5EF4-FFF2-40B4-BE49-F238E27FC236}">
                    <a16:creationId xmlns:a16="http://schemas.microsoft.com/office/drawing/2014/main" id="{B40138B3-CDC5-0293-A97F-86B3200E77CB}"/>
                  </a:ext>
                </a:extLst>
              </p:cNvPr>
              <p:cNvSpPr/>
              <p:nvPr/>
            </p:nvSpPr>
            <p:spPr>
              <a:xfrm>
                <a:off x="5459301"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02" name="フリーフォーム 635">
                <a:extLst>
                  <a:ext uri="{FF2B5EF4-FFF2-40B4-BE49-F238E27FC236}">
                    <a16:creationId xmlns:a16="http://schemas.microsoft.com/office/drawing/2014/main" id="{408BF1DD-9039-F915-5CBE-637E2BC3E202}"/>
                  </a:ext>
                </a:extLst>
              </p:cNvPr>
              <p:cNvSpPr/>
              <p:nvPr/>
            </p:nvSpPr>
            <p:spPr>
              <a:xfrm>
                <a:off x="5345579"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403" name="テキスト ボックス 15402">
                <a:extLst>
                  <a:ext uri="{FF2B5EF4-FFF2-40B4-BE49-F238E27FC236}">
                    <a16:creationId xmlns:a16="http://schemas.microsoft.com/office/drawing/2014/main" id="{ECDE7DDC-61CC-6D05-EC53-910EF146E766}"/>
                  </a:ext>
                </a:extLst>
              </p:cNvPr>
              <p:cNvSpPr txBox="1"/>
              <p:nvPr/>
            </p:nvSpPr>
            <p:spPr>
              <a:xfrm>
                <a:off x="5334175"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Q8</a:t>
                </a:r>
              </a:p>
            </p:txBody>
          </p:sp>
          <p:sp>
            <p:nvSpPr>
              <p:cNvPr id="15404" name="テキスト ボックス 15403">
                <a:extLst>
                  <a:ext uri="{FF2B5EF4-FFF2-40B4-BE49-F238E27FC236}">
                    <a16:creationId xmlns:a16="http://schemas.microsoft.com/office/drawing/2014/main" id="{D9D5A3BE-F8BE-B4CF-8E5D-91A834A88654}"/>
                  </a:ext>
                </a:extLst>
              </p:cNvPr>
              <p:cNvSpPr txBox="1"/>
              <p:nvPr/>
            </p:nvSpPr>
            <p:spPr>
              <a:xfrm>
                <a:off x="5628611" y="5969149"/>
                <a:ext cx="2608406"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配信途中での掲載停止（中止）は可能ですか？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405" name="テキスト ボックス 15404">
                <a:extLst>
                  <a:ext uri="{FF2B5EF4-FFF2-40B4-BE49-F238E27FC236}">
                    <a16:creationId xmlns:a16="http://schemas.microsoft.com/office/drawing/2014/main" id="{3B49C370-96B7-261C-8AE0-1DF8C9E34AA8}"/>
                  </a:ext>
                </a:extLst>
              </p:cNvPr>
              <p:cNvSpPr txBox="1"/>
              <p:nvPr/>
            </p:nvSpPr>
            <p:spPr>
              <a:xfrm>
                <a:off x="5603283"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A8</a:t>
                </a:r>
              </a:p>
            </p:txBody>
          </p:sp>
          <p:sp>
            <p:nvSpPr>
              <p:cNvPr id="15406" name="フリーフォーム 684">
                <a:extLst>
                  <a:ext uri="{FF2B5EF4-FFF2-40B4-BE49-F238E27FC236}">
                    <a16:creationId xmlns:a16="http://schemas.microsoft.com/office/drawing/2014/main" id="{65DCFDEC-8191-9553-4207-054A81BED4DD}"/>
                  </a:ext>
                </a:extLst>
              </p:cNvPr>
              <p:cNvSpPr/>
              <p:nvPr/>
            </p:nvSpPr>
            <p:spPr>
              <a:xfrm>
                <a:off x="5459301"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07" name="フリーフォーム 685">
                <a:extLst>
                  <a:ext uri="{FF2B5EF4-FFF2-40B4-BE49-F238E27FC236}">
                    <a16:creationId xmlns:a16="http://schemas.microsoft.com/office/drawing/2014/main" id="{02E80459-3F95-4FC8-F108-842D726B84FF}"/>
                  </a:ext>
                </a:extLst>
              </p:cNvPr>
              <p:cNvSpPr/>
              <p:nvPr/>
            </p:nvSpPr>
            <p:spPr>
              <a:xfrm>
                <a:off x="803284" y="2967949"/>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grpSp>
      </p:grpSp>
      <p:sp>
        <p:nvSpPr>
          <p:cNvPr id="2" name="object 7">
            <a:extLst>
              <a:ext uri="{FF2B5EF4-FFF2-40B4-BE49-F238E27FC236}">
                <a16:creationId xmlns:a16="http://schemas.microsoft.com/office/drawing/2014/main" id="{F84DDE6D-96ED-74A6-1784-D7D3F7E3C3D6}"/>
              </a:ext>
            </a:extLst>
          </p:cNvPr>
          <p:cNvSpPr txBox="1"/>
          <p:nvPr/>
        </p:nvSpPr>
        <p:spPr>
          <a:xfrm>
            <a:off x="814149" y="898807"/>
            <a:ext cx="7166055" cy="527067"/>
          </a:xfrm>
          <a:prstGeom prst="rect">
            <a:avLst/>
          </a:prstGeom>
        </p:spPr>
        <p:txBody>
          <a:bodyPr vert="horz" wrap="square" lIns="0" tIns="80010" rIns="0" bIns="0" rtlCol="0">
            <a:spAutoFit/>
          </a:bodyPr>
          <a:lstStyle/>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アカウント開設後、入稿およびタグ設置完了から</a:t>
            </a:r>
            <a:r>
              <a:rPr lang="en-US" altLang="ja-JP" sz="1400" b="1" dirty="0">
                <a:solidFill>
                  <a:srgbClr val="C00000"/>
                </a:solidFill>
                <a:latin typeface="Meiryo UI" panose="020B0604030504040204" pitchFamily="50" charset="-128"/>
                <a:ea typeface="Meiryo UI" panose="020B0604030504040204" pitchFamily="50" charset="-128"/>
                <a:cs typeface="Yu Gothic"/>
              </a:rPr>
              <a:t>5</a:t>
            </a:r>
            <a:r>
              <a:rPr lang="ja-JP" altLang="en-US" sz="1400" b="1" dirty="0">
                <a:solidFill>
                  <a:srgbClr val="C00000"/>
                </a:solidFill>
                <a:latin typeface="Meiryo UI" panose="020B0604030504040204" pitchFamily="50" charset="-128"/>
                <a:ea typeface="Meiryo UI" panose="020B0604030504040204" pitchFamily="50" charset="-128"/>
                <a:cs typeface="Yu Gothic"/>
              </a:rPr>
              <a:t>営業日程度</a:t>
            </a:r>
            <a:r>
              <a:rPr lang="ja-JP" altLang="en-US" sz="1000" b="1" dirty="0">
                <a:solidFill>
                  <a:srgbClr val="231F20"/>
                </a:solidFill>
                <a:latin typeface="Meiryo UI" panose="020B0604030504040204" pitchFamily="50" charset="-128"/>
                <a:ea typeface="Meiryo UI" panose="020B0604030504040204" pitchFamily="50" charset="-128"/>
                <a:cs typeface="Yu Gothic"/>
              </a:rPr>
              <a:t>での配信開始となります。 </a:t>
            </a:r>
          </a:p>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　</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lang="ja-JP" altLang="en-US" sz="1000" b="1" dirty="0">
                <a:solidFill>
                  <a:srgbClr val="231F20"/>
                </a:solidFill>
                <a:latin typeface="Meiryo UI" panose="020B0604030504040204" pitchFamily="50" charset="-128"/>
                <a:ea typeface="Meiryo UI" panose="020B0604030504040204" pitchFamily="50" charset="-128"/>
                <a:cs typeface="Yu Gothic"/>
              </a:rPr>
              <a:t>不備や審査状況・利用データにより開始日が変動します。</a:t>
            </a:r>
          </a:p>
        </p:txBody>
      </p:sp>
      <p:sp>
        <p:nvSpPr>
          <p:cNvPr id="3" name="テキスト ボックス 3">
            <a:extLst>
              <a:ext uri="{FF2B5EF4-FFF2-40B4-BE49-F238E27FC236}">
                <a16:creationId xmlns:a16="http://schemas.microsoft.com/office/drawing/2014/main" id="{3BFD0716-038A-152C-3E7C-EA51133C3998}"/>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■配信までの流れ</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9E06B589-52E3-5569-370C-336CCD3FDBAB}"/>
              </a:ext>
            </a:extLst>
          </p:cNvPr>
          <p:cNvGrpSpPr/>
          <p:nvPr/>
        </p:nvGrpSpPr>
        <p:grpSpPr>
          <a:xfrm>
            <a:off x="1212019" y="823543"/>
            <a:ext cx="2779959" cy="3387764"/>
            <a:chOff x="-550106" y="509218"/>
            <a:chExt cx="2779959" cy="3387764"/>
          </a:xfrm>
        </p:grpSpPr>
        <p:pic>
          <p:nvPicPr>
            <p:cNvPr id="7" name="図 6" descr="アイコン が含まれている画像&#10;&#10;自動的に生成された説明">
              <a:extLst>
                <a:ext uri="{FF2B5EF4-FFF2-40B4-BE49-F238E27FC236}">
                  <a16:creationId xmlns:a16="http://schemas.microsoft.com/office/drawing/2014/main" id="{9E119A88-01BF-99BB-7EF5-3CA58142E2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06" y="509218"/>
              <a:ext cx="2779959" cy="3387764"/>
            </a:xfrm>
            <a:prstGeom prst="rect">
              <a:avLst/>
            </a:prstGeom>
          </p:spPr>
        </p:pic>
        <p:sp>
          <p:nvSpPr>
            <p:cNvPr id="8" name="正方形/長方形 7">
              <a:extLst>
                <a:ext uri="{FF2B5EF4-FFF2-40B4-BE49-F238E27FC236}">
                  <a16:creationId xmlns:a16="http://schemas.microsoft.com/office/drawing/2014/main" id="{5159DE6D-9EA4-6DBF-176C-36CD6E83B689}"/>
                </a:ext>
              </a:extLst>
            </p:cNvPr>
            <p:cNvSpPr>
              <a:spLocks noChangeAspect="1"/>
            </p:cNvSpPr>
            <p:nvPr/>
          </p:nvSpPr>
          <p:spPr>
            <a:xfrm>
              <a:off x="384637" y="1202217"/>
              <a:ext cx="912887" cy="652062"/>
            </a:xfrm>
            <a:prstGeom prst="rect">
              <a:avLst/>
            </a:prstGeom>
            <a:solidFill>
              <a:srgbClr val="C8642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a:t>
              </a:r>
              <a:r>
                <a:rPr kumimoji="1" lang="en-US" altLang="ja-JP" sz="800" dirty="0">
                  <a:solidFill>
                    <a:schemeClr val="bg1"/>
                  </a:solidFill>
                </a:rPr>
                <a:t>00×500</a:t>
              </a:r>
            </a:p>
          </p:txBody>
        </p:sp>
        <p:sp>
          <p:nvSpPr>
            <p:cNvPr id="9" name="正方形/長方形 8">
              <a:extLst>
                <a:ext uri="{FF2B5EF4-FFF2-40B4-BE49-F238E27FC236}">
                  <a16:creationId xmlns:a16="http://schemas.microsoft.com/office/drawing/2014/main" id="{74FCCD2C-533B-6335-468C-924E62BD2740}"/>
                </a:ext>
              </a:extLst>
            </p:cNvPr>
            <p:cNvSpPr>
              <a:spLocks noChangeAspect="1"/>
            </p:cNvSpPr>
            <p:nvPr/>
          </p:nvSpPr>
          <p:spPr>
            <a:xfrm>
              <a:off x="329335" y="3052076"/>
              <a:ext cx="1021978" cy="159684"/>
            </a:xfrm>
            <a:prstGeom prst="rect">
              <a:avLst/>
            </a:prstGeom>
            <a:solidFill>
              <a:srgbClr val="C8642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0×100</a:t>
              </a:r>
              <a:endParaRPr kumimoji="1" lang="ja-JP" altLang="en-US" sz="800" dirty="0">
                <a:solidFill>
                  <a:schemeClr val="bg1"/>
                </a:solidFill>
              </a:endParaRPr>
            </a:p>
          </p:txBody>
        </p:sp>
        <p:sp>
          <p:nvSpPr>
            <p:cNvPr id="10" name="正方形/長方形 9">
              <a:extLst>
                <a:ext uri="{FF2B5EF4-FFF2-40B4-BE49-F238E27FC236}">
                  <a16:creationId xmlns:a16="http://schemas.microsoft.com/office/drawing/2014/main" id="{96EAD86A-EA9A-453E-A4BC-EC2412E42D77}"/>
                </a:ext>
              </a:extLst>
            </p:cNvPr>
            <p:cNvSpPr>
              <a:spLocks noChangeAspect="1"/>
            </p:cNvSpPr>
            <p:nvPr/>
          </p:nvSpPr>
          <p:spPr>
            <a:xfrm>
              <a:off x="328884" y="2670568"/>
              <a:ext cx="1021978" cy="316800"/>
            </a:xfrm>
            <a:prstGeom prst="rect">
              <a:avLst/>
            </a:prstGeom>
            <a:solidFill>
              <a:srgbClr val="C8642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0×200</a:t>
              </a:r>
              <a:endParaRPr kumimoji="1" lang="ja-JP" altLang="en-US" sz="800" dirty="0">
                <a:solidFill>
                  <a:schemeClr val="bg1"/>
                </a:solidFill>
              </a:endParaRPr>
            </a:p>
          </p:txBody>
        </p:sp>
      </p:grpSp>
      <p:grpSp>
        <p:nvGrpSpPr>
          <p:cNvPr id="11" name="グループ化 10">
            <a:extLst>
              <a:ext uri="{FF2B5EF4-FFF2-40B4-BE49-F238E27FC236}">
                <a16:creationId xmlns:a16="http://schemas.microsoft.com/office/drawing/2014/main" id="{37EB5181-B318-1657-54A2-97430C71F52F}"/>
              </a:ext>
            </a:extLst>
          </p:cNvPr>
          <p:cNvGrpSpPr/>
          <p:nvPr/>
        </p:nvGrpSpPr>
        <p:grpSpPr>
          <a:xfrm>
            <a:off x="6519878" y="1219341"/>
            <a:ext cx="1655747" cy="2620782"/>
            <a:chOff x="7348553" y="876441"/>
            <a:chExt cx="1655747" cy="2620782"/>
          </a:xfrm>
        </p:grpSpPr>
        <p:pic>
          <p:nvPicPr>
            <p:cNvPr id="12" name="object 3">
              <a:extLst>
                <a:ext uri="{FF2B5EF4-FFF2-40B4-BE49-F238E27FC236}">
                  <a16:creationId xmlns:a16="http://schemas.microsoft.com/office/drawing/2014/main" id="{5333AE49-572C-D621-7D3A-07EFE2697C54}"/>
                </a:ext>
              </a:extLst>
            </p:cNvPr>
            <p:cNvPicPr/>
            <p:nvPr/>
          </p:nvPicPr>
          <p:blipFill rotWithShape="1">
            <a:blip r:embed="rId4" cstate="email">
              <a:extLst>
                <a:ext uri="{28A0092B-C50C-407E-A947-70E740481C1C}">
                  <a14:useLocalDpi xmlns:a14="http://schemas.microsoft.com/office/drawing/2010/main"/>
                </a:ext>
              </a:extLst>
            </a:blip>
            <a:srcRect l="8673" r="8673"/>
            <a:stretch/>
          </p:blipFill>
          <p:spPr>
            <a:xfrm>
              <a:off x="7940413" y="2382687"/>
              <a:ext cx="357930" cy="359286"/>
            </a:xfrm>
            <a:prstGeom prst="rect">
              <a:avLst/>
            </a:prstGeom>
            <a:ln>
              <a:solidFill>
                <a:schemeClr val="bg1">
                  <a:lumMod val="75000"/>
                </a:schemeClr>
              </a:solidFill>
            </a:ln>
          </p:spPr>
        </p:pic>
        <p:sp>
          <p:nvSpPr>
            <p:cNvPr id="13" name="object 2">
              <a:extLst>
                <a:ext uri="{FF2B5EF4-FFF2-40B4-BE49-F238E27FC236}">
                  <a16:creationId xmlns:a16="http://schemas.microsoft.com/office/drawing/2014/main" id="{52E491CC-45A1-45E5-627E-B747C2A2DB8B}"/>
                </a:ext>
              </a:extLst>
            </p:cNvPr>
            <p:cNvSpPr txBox="1"/>
            <p:nvPr/>
          </p:nvSpPr>
          <p:spPr>
            <a:xfrm>
              <a:off x="7383093" y="2870944"/>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15" name="正方形/長方形 14">
              <a:extLst>
                <a:ext uri="{FF2B5EF4-FFF2-40B4-BE49-F238E27FC236}">
                  <a16:creationId xmlns:a16="http://schemas.microsoft.com/office/drawing/2014/main" id="{B6C3E837-FD9D-7C54-1021-A8594C025FB1}"/>
                </a:ext>
              </a:extLst>
            </p:cNvPr>
            <p:cNvSpPr/>
            <p:nvPr/>
          </p:nvSpPr>
          <p:spPr>
            <a:xfrm>
              <a:off x="7348553" y="891245"/>
              <a:ext cx="1440000" cy="260597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建物の前の家&#10;&#10;AI によって生成されたコンテンツは間違っている可能性があります。">
              <a:extLst>
                <a:ext uri="{FF2B5EF4-FFF2-40B4-BE49-F238E27FC236}">
                  <a16:creationId xmlns:a16="http://schemas.microsoft.com/office/drawing/2014/main" id="{3A48C2EB-630F-E734-1FDD-ED55946803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48795" y="876441"/>
              <a:ext cx="1440000" cy="1440000"/>
            </a:xfrm>
            <a:prstGeom prst="rect">
              <a:avLst/>
            </a:prstGeom>
          </p:spPr>
        </p:pic>
      </p:grpSp>
      <p:grpSp>
        <p:nvGrpSpPr>
          <p:cNvPr id="17" name="グループ化 16">
            <a:extLst>
              <a:ext uri="{FF2B5EF4-FFF2-40B4-BE49-F238E27FC236}">
                <a16:creationId xmlns:a16="http://schemas.microsoft.com/office/drawing/2014/main" id="{5ABA3910-187F-2A00-A1C3-12B8F51734C9}"/>
              </a:ext>
            </a:extLst>
          </p:cNvPr>
          <p:cNvGrpSpPr/>
          <p:nvPr/>
        </p:nvGrpSpPr>
        <p:grpSpPr>
          <a:xfrm>
            <a:off x="4448730" y="1219341"/>
            <a:ext cx="1662021" cy="2620782"/>
            <a:chOff x="5488176" y="876441"/>
            <a:chExt cx="1662021" cy="2620782"/>
          </a:xfrm>
        </p:grpSpPr>
        <p:sp>
          <p:nvSpPr>
            <p:cNvPr id="18" name="object 2">
              <a:extLst>
                <a:ext uri="{FF2B5EF4-FFF2-40B4-BE49-F238E27FC236}">
                  <a16:creationId xmlns:a16="http://schemas.microsoft.com/office/drawing/2014/main" id="{1CBD31F2-0754-EA32-3704-170334102381}"/>
                </a:ext>
              </a:extLst>
            </p:cNvPr>
            <p:cNvSpPr txBox="1"/>
            <p:nvPr/>
          </p:nvSpPr>
          <p:spPr>
            <a:xfrm>
              <a:off x="5522847" y="2870944"/>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19" name="正方形/長方形 18">
              <a:extLst>
                <a:ext uri="{FF2B5EF4-FFF2-40B4-BE49-F238E27FC236}">
                  <a16:creationId xmlns:a16="http://schemas.microsoft.com/office/drawing/2014/main" id="{33A30520-B491-7BE0-B6C5-6029FA1ED190}"/>
                </a:ext>
              </a:extLst>
            </p:cNvPr>
            <p:cNvSpPr/>
            <p:nvPr/>
          </p:nvSpPr>
          <p:spPr>
            <a:xfrm>
              <a:off x="5488176" y="885825"/>
              <a:ext cx="1447736" cy="261139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20" name="図 19" descr="建物の前の家&#10;&#10;AI によって生成されたコンテンツは間違っている可能性があります。">
              <a:extLst>
                <a:ext uri="{FF2B5EF4-FFF2-40B4-BE49-F238E27FC236}">
                  <a16:creationId xmlns:a16="http://schemas.microsoft.com/office/drawing/2014/main" id="{23033E02-169F-69D5-D0BE-A8081A1564C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5912" y="876441"/>
              <a:ext cx="1440000" cy="1440000"/>
            </a:xfrm>
            <a:prstGeom prst="rect">
              <a:avLst/>
            </a:prstGeom>
          </p:spPr>
        </p:pic>
        <p:pic>
          <p:nvPicPr>
            <p:cNvPr id="21" name="図 20" descr="建物の前の家&#10;&#10;AI によって生成されたコンテンツは間違っている可能性があります。">
              <a:extLst>
                <a:ext uri="{FF2B5EF4-FFF2-40B4-BE49-F238E27FC236}">
                  <a16:creationId xmlns:a16="http://schemas.microsoft.com/office/drawing/2014/main" id="{6D0A69B3-9446-2DD5-7F01-D1670CD175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2638" y="2382687"/>
              <a:ext cx="396000" cy="396000"/>
            </a:xfrm>
            <a:prstGeom prst="rect">
              <a:avLst/>
            </a:prstGeom>
          </p:spPr>
        </p:pic>
      </p:grpSp>
      <p:sp>
        <p:nvSpPr>
          <p:cNvPr id="22" name="テキスト ボックス 21">
            <a:extLst>
              <a:ext uri="{FF2B5EF4-FFF2-40B4-BE49-F238E27FC236}">
                <a16:creationId xmlns:a16="http://schemas.microsoft.com/office/drawing/2014/main" id="{8ED64788-5722-3929-EA7F-B1AF8AADEB65}"/>
              </a:ext>
            </a:extLst>
          </p:cNvPr>
          <p:cNvSpPr txBox="1"/>
          <p:nvPr/>
        </p:nvSpPr>
        <p:spPr>
          <a:xfrm>
            <a:off x="2027958" y="952861"/>
            <a:ext cx="1832968" cy="246221"/>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＞バナー</a:t>
            </a:r>
            <a:endParaRPr lang="ja-JP" altLang="en-US" sz="1000" b="1" dirty="0">
              <a:latin typeface="Meiryo UI" panose="020B0604030504040204" pitchFamily="50" charset="-128"/>
              <a:ea typeface="Meiryo UI" panose="020B0604030504040204" pitchFamily="50" charset="-128"/>
              <a:cs typeface="Yu Gothic"/>
            </a:endParaRPr>
          </a:p>
        </p:txBody>
      </p:sp>
      <p:sp>
        <p:nvSpPr>
          <p:cNvPr id="23" name="テキスト ボックス 22">
            <a:extLst>
              <a:ext uri="{FF2B5EF4-FFF2-40B4-BE49-F238E27FC236}">
                <a16:creationId xmlns:a16="http://schemas.microsoft.com/office/drawing/2014/main" id="{5D951C82-F72F-E40D-A417-52C770979C81}"/>
              </a:ext>
            </a:extLst>
          </p:cNvPr>
          <p:cNvSpPr txBox="1"/>
          <p:nvPr/>
        </p:nvSpPr>
        <p:spPr>
          <a:xfrm>
            <a:off x="4353656"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＞レスポンシブ（インフィード）ロゴなし</a:t>
            </a:r>
            <a:endParaRPr lang="ja-JP" altLang="en-US" sz="1000" b="1" dirty="0">
              <a:latin typeface="Meiryo UI" panose="020B0604030504040204" pitchFamily="50" charset="-128"/>
              <a:ea typeface="Meiryo UI" panose="020B0604030504040204" pitchFamily="50" charset="-128"/>
              <a:cs typeface="Yu Gothic"/>
            </a:endParaRPr>
          </a:p>
        </p:txBody>
      </p:sp>
      <p:sp>
        <p:nvSpPr>
          <p:cNvPr id="24" name="テキスト ボックス 23">
            <a:extLst>
              <a:ext uri="{FF2B5EF4-FFF2-40B4-BE49-F238E27FC236}">
                <a16:creationId xmlns:a16="http://schemas.microsoft.com/office/drawing/2014/main" id="{E2F8D746-E36E-1317-54B6-1EF317B8BAB9}"/>
              </a:ext>
            </a:extLst>
          </p:cNvPr>
          <p:cNvSpPr txBox="1"/>
          <p:nvPr/>
        </p:nvSpPr>
        <p:spPr>
          <a:xfrm>
            <a:off x="6449887"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＞レスポンシブ（インフィード）ロゴあり</a:t>
            </a:r>
            <a:endParaRPr lang="ja-JP" altLang="en-US" sz="1000" b="1" dirty="0">
              <a:latin typeface="Meiryo UI" panose="020B0604030504040204" pitchFamily="50" charset="-128"/>
              <a:ea typeface="Meiryo UI" panose="020B0604030504040204" pitchFamily="50" charset="-128"/>
              <a:cs typeface="Yu Gothic"/>
            </a:endParaRPr>
          </a:p>
        </p:txBody>
      </p:sp>
      <p:sp>
        <p:nvSpPr>
          <p:cNvPr id="25" name="テキスト ボックス 3">
            <a:extLst>
              <a:ext uri="{FF2B5EF4-FFF2-40B4-BE49-F238E27FC236}">
                <a16:creationId xmlns:a16="http://schemas.microsoft.com/office/drawing/2014/main" id="{92499604-7426-35CF-EFC7-248CA2DBA2A9}"/>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■入稿イメージ</a:t>
            </a:r>
          </a:p>
        </p:txBody>
      </p:sp>
      <p:sp>
        <p:nvSpPr>
          <p:cNvPr id="2" name="タイトル 13">
            <a:extLst>
              <a:ext uri="{FF2B5EF4-FFF2-40B4-BE49-F238E27FC236}">
                <a16:creationId xmlns:a16="http://schemas.microsoft.com/office/drawing/2014/main" id="{9EDA17E4-EA17-4ADD-0D88-A275ADAF6BA6}"/>
              </a:ext>
            </a:extLst>
          </p:cNvPr>
          <p:cNvSpPr>
            <a:spLocks noGrp="1"/>
          </p:cNvSpPr>
          <p:nvPr>
            <p:ph type="title"/>
          </p:nvPr>
        </p:nvSpPr>
        <p:spPr>
          <a:xfrm>
            <a:off x="388938" y="288925"/>
            <a:ext cx="8543925" cy="403225"/>
          </a:xfrm>
        </p:spPr>
        <p:txBody>
          <a:bodyPr/>
          <a:lstStyle/>
          <a:p>
            <a:r>
              <a:rPr kumimoji="1" lang="ja-JP" altLang="en-US" dirty="0"/>
              <a:t>入稿規定</a:t>
            </a:r>
          </a:p>
        </p:txBody>
      </p:sp>
      <p:graphicFrame>
        <p:nvGraphicFramePr>
          <p:cNvPr id="29" name="表 28">
            <a:extLst>
              <a:ext uri="{FF2B5EF4-FFF2-40B4-BE49-F238E27FC236}">
                <a16:creationId xmlns:a16="http://schemas.microsoft.com/office/drawing/2014/main" id="{E4AD8C75-6011-103E-DCAA-405C17FAC150}"/>
              </a:ext>
            </a:extLst>
          </p:cNvPr>
          <p:cNvGraphicFramePr>
            <a:graphicFrameLocks noGrp="1"/>
          </p:cNvGraphicFramePr>
          <p:nvPr>
            <p:extLst>
              <p:ext uri="{D42A27DB-BD31-4B8C-83A1-F6EECF244321}">
                <p14:modId xmlns:p14="http://schemas.microsoft.com/office/powerpoint/2010/main" val="2354032823"/>
              </p:ext>
            </p:extLst>
          </p:nvPr>
        </p:nvGraphicFramePr>
        <p:xfrm>
          <a:off x="741418" y="3918198"/>
          <a:ext cx="8524641" cy="2661395"/>
        </p:xfrm>
        <a:graphic>
          <a:graphicData uri="http://schemas.openxmlformats.org/drawingml/2006/table">
            <a:tbl>
              <a:tblPr>
                <a:tableStyleId>{BC89EF96-8CEA-46FF-86C4-4CE0E7609802}</a:tableStyleId>
              </a:tblPr>
              <a:tblGrid>
                <a:gridCol w="2328453">
                  <a:extLst>
                    <a:ext uri="{9D8B030D-6E8A-4147-A177-3AD203B41FA5}">
                      <a16:colId xmlns:a16="http://schemas.microsoft.com/office/drawing/2014/main" val="1288645124"/>
                    </a:ext>
                  </a:extLst>
                </a:gridCol>
                <a:gridCol w="3098094">
                  <a:extLst>
                    <a:ext uri="{9D8B030D-6E8A-4147-A177-3AD203B41FA5}">
                      <a16:colId xmlns:a16="http://schemas.microsoft.com/office/drawing/2014/main" val="946032638"/>
                    </a:ext>
                  </a:extLst>
                </a:gridCol>
                <a:gridCol w="3098094">
                  <a:extLst>
                    <a:ext uri="{9D8B030D-6E8A-4147-A177-3AD203B41FA5}">
                      <a16:colId xmlns:a16="http://schemas.microsoft.com/office/drawing/2014/main" val="2724110451"/>
                    </a:ext>
                  </a:extLst>
                </a:gridCol>
              </a:tblGrid>
              <a:tr h="264913">
                <a:tc>
                  <a:txBody>
                    <a:bodyPr/>
                    <a:lstStyle/>
                    <a:p>
                      <a:pPr algn="ctr" fontAlgn="ctr"/>
                      <a:r>
                        <a:rPr lang="ja-JP" altLang="en-US" sz="1000" b="1" u="none" strike="noStrike" dirty="0">
                          <a:solidFill>
                            <a:schemeClr val="bg1"/>
                          </a:solidFill>
                          <a:effectLst/>
                          <a:latin typeface="Meiryo UI" panose="020B0604030504040204" pitchFamily="50" charset="-128"/>
                          <a:ea typeface="Meiryo UI" panose="020B0604030504040204" pitchFamily="50" charset="-128"/>
                        </a:rPr>
                        <a:t>原稿規定一覧</a:t>
                      </a:r>
                      <a:endParaRPr lang="en-US" altLang="ja-JP" sz="1000" b="1" i="0" u="none" strike="noStrike" dirty="0">
                        <a:solidFill>
                          <a:schemeClr val="bg1"/>
                        </a:solidFill>
                        <a:effectLst/>
                        <a:latin typeface="Meiryo UI" panose="020B0604030504040204" pitchFamily="50" charset="-128"/>
                        <a:ea typeface="Meiryo UI" panose="020B0604030504040204" pitchFamily="50" charset="-128"/>
                      </a:endParaRPr>
                    </a:p>
                  </a:txBody>
                  <a:tcPr marL="108000" marR="72000" marT="46800" marB="36000" anchor="ctr">
                    <a:lnR w="12700" cap="flat" cmpd="sng" algn="ctr">
                      <a:solidFill>
                        <a:schemeClr val="bg1"/>
                      </a:solidFill>
                      <a:prstDash val="solid"/>
                      <a:round/>
                      <a:headEnd type="none" w="med" len="med"/>
                      <a:tailEnd type="none" w="med" len="med"/>
                    </a:lnR>
                    <a:solidFill>
                      <a:srgbClr val="C86423"/>
                    </a:solidFill>
                  </a:tcPr>
                </a:tc>
                <a:tc>
                  <a:txBody>
                    <a:bodyPr/>
                    <a:lstStyle/>
                    <a:p>
                      <a:pPr algn="ctr" fontAlgn="ctr"/>
                      <a:r>
                        <a:rPr lang="ja-JP" altLang="en-US" sz="1000" b="1" u="none" strike="noStrike" dirty="0">
                          <a:solidFill>
                            <a:schemeClr val="bg1"/>
                          </a:solidFill>
                          <a:effectLst/>
                          <a:latin typeface="Meiryo UI" panose="020B0604030504040204" pitchFamily="50" charset="-128"/>
                          <a:ea typeface="Meiryo UI" panose="020B0604030504040204" pitchFamily="50" charset="-128"/>
                        </a:rPr>
                        <a:t>バナー</a:t>
                      </a:r>
                      <a:endParaRPr lang="en-US" altLang="ja-JP" sz="800" b="0" i="0" u="none" strike="noStrike" dirty="0">
                        <a:solidFill>
                          <a:srgbClr val="000000"/>
                        </a:solidFill>
                        <a:effectLst/>
                        <a:latin typeface="Meiryo UI" panose="020B0604030504040204" pitchFamily="50" charset="-128"/>
                        <a:ea typeface="Meiryo UI" panose="020B0604030504040204" pitchFamily="50" charset="-128"/>
                      </a:endParaRPr>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C86423"/>
                    </a:solidFill>
                  </a:tcPr>
                </a:tc>
                <a:tc>
                  <a:txBody>
                    <a:bodyPr/>
                    <a:lstStyle/>
                    <a:p>
                      <a:pPr algn="ctr"/>
                      <a:r>
                        <a:rPr kumimoji="1" lang="ja-JP" altLang="en-US" sz="1000" b="1" dirty="0">
                          <a:solidFill>
                            <a:schemeClr val="bg1"/>
                          </a:solidFill>
                          <a:latin typeface="Meiryo UI" panose="020B0604030504040204" pitchFamily="50" charset="-128"/>
                          <a:ea typeface="Meiryo UI" panose="020B0604030504040204" pitchFamily="50" charset="-128"/>
                        </a:rPr>
                        <a:t>インフィード広告（レスポンシブ広告）</a:t>
                      </a:r>
                      <a:endParaRPr kumimoji="1" lang="ja-JP" altLang="en-US" dirty="0">
                        <a:latin typeface="Meiryo UI" panose="020B0604030504040204" pitchFamily="50" charset="-128"/>
                        <a:ea typeface="Meiryo UI" panose="020B0604030504040204" pitchFamily="50" charset="-128"/>
                      </a:endParaRPr>
                    </a:p>
                  </a:txBody>
                  <a:tcPr marL="108000" marR="72000" marT="46800" marB="36000" anchor="ctr">
                    <a:lnL w="12700" cap="flat" cmpd="sng" algn="ctr">
                      <a:solidFill>
                        <a:schemeClr val="bg1"/>
                      </a:solidFill>
                      <a:prstDash val="solid"/>
                      <a:round/>
                      <a:headEnd type="none" w="med" len="med"/>
                      <a:tailEnd type="none" w="med" len="med"/>
                    </a:lnL>
                    <a:solidFill>
                      <a:srgbClr val="C86423"/>
                    </a:solidFill>
                  </a:tcPr>
                </a:tc>
                <a:extLst>
                  <a:ext uri="{0D108BD9-81ED-4DB2-BD59-A6C34878D82A}">
                    <a16:rowId xmlns:a16="http://schemas.microsoft.com/office/drawing/2014/main" val="336024312"/>
                  </a:ext>
                </a:extLst>
              </a:tr>
              <a:tr h="1330542">
                <a:tc>
                  <a:txBody>
                    <a:bodyPr/>
                    <a:lstStyle/>
                    <a:p>
                      <a:pPr algn="ctr"/>
                      <a:r>
                        <a:rPr kumimoji="1" lang="ja-JP" altLang="en-US" sz="1000" b="0" dirty="0">
                          <a:solidFill>
                            <a:schemeClr val="tx1"/>
                          </a:solidFill>
                          <a:latin typeface="Meiryo UI" panose="020B0604030504040204" pitchFamily="50" charset="-128"/>
                          <a:ea typeface="Meiryo UI" panose="020B0604030504040204" pitchFamily="50" charset="-128"/>
                        </a:rPr>
                        <a:t>サイズ</a:t>
                      </a:r>
                    </a:p>
                  </a:txBody>
                  <a:tcPr marL="108000" marR="72000" marT="46800" marB="36000" anchor="ctr"/>
                </a:tc>
                <a:tc>
                  <a:txBody>
                    <a:bodyPr/>
                    <a:lstStyle/>
                    <a:p>
                      <a:pPr>
                        <a:lnSpc>
                          <a:spcPct val="110000"/>
                        </a:lnSpc>
                      </a:pPr>
                      <a:r>
                        <a:rPr kumimoji="1" lang="en-US" altLang="ja-JP" sz="1000" dirty="0">
                          <a:solidFill>
                            <a:schemeClr val="tx1"/>
                          </a:solidFill>
                        </a:rPr>
                        <a:t>600×500</a:t>
                      </a:r>
                      <a:r>
                        <a:rPr kumimoji="1" lang="ja-JP" altLang="en-US" sz="1000" dirty="0">
                          <a:solidFill>
                            <a:srgbClr val="FF0000"/>
                          </a:solidFill>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solidFill>
                          <a:srgbClr val="FF0000"/>
                        </a:solidFill>
                        <a:latin typeface="Meiryo UI" panose="020B0604030504040204" pitchFamily="50" charset="-128"/>
                        <a:ea typeface="Meiryo UI" panose="020B0604030504040204" pitchFamily="50" charset="-128"/>
                      </a:endParaRPr>
                    </a:p>
                    <a:p>
                      <a:pPr>
                        <a:lnSpc>
                          <a:spcPct val="110000"/>
                        </a:lnSpc>
                      </a:pPr>
                      <a:r>
                        <a:rPr kumimoji="1" lang="en-US" altLang="ja-JP" sz="1000" dirty="0">
                          <a:solidFill>
                            <a:schemeClr val="tx1"/>
                          </a:solidFill>
                        </a:rPr>
                        <a:t>640×200</a:t>
                      </a:r>
                      <a:endParaRPr kumimoji="1" lang="ja-JP" altLang="en-US" sz="1000" dirty="0">
                        <a:solidFill>
                          <a:schemeClr val="tx1"/>
                        </a:solidFill>
                      </a:endParaRPr>
                    </a:p>
                    <a:p>
                      <a:pPr>
                        <a:lnSpc>
                          <a:spcPct val="110000"/>
                        </a:lnSpc>
                      </a:pPr>
                      <a:r>
                        <a:rPr kumimoji="1" lang="en-US" altLang="ja-JP" sz="1000" dirty="0">
                          <a:solidFill>
                            <a:schemeClr val="tx1"/>
                          </a:solidFill>
                        </a:rPr>
                        <a:t>640×100</a:t>
                      </a:r>
                    </a:p>
                  </a:txBody>
                  <a:tcPr marL="108000" marR="72000" marT="46800" marB="36000" anchor="ctr"/>
                </a:tc>
                <a:tc>
                  <a:txBody>
                    <a:bodyPr/>
                    <a:lstStyle/>
                    <a:p>
                      <a:r>
                        <a:rPr kumimoji="1" lang="ja-JP" altLang="en-US" sz="1000" dirty="0">
                          <a:latin typeface="Meiryo UI" panose="020B0604030504040204" pitchFamily="50" charset="-128"/>
                          <a:ea typeface="Meiryo UI" panose="020B0604030504040204" pitchFamily="50" charset="-128"/>
                        </a:rPr>
                        <a:t>▼画像</a:t>
                      </a:r>
                      <a:endParaRPr kumimoji="1" lang="en-US" altLang="ja-JP" sz="1000" dirty="0">
                        <a:latin typeface="Meiryo UI" panose="020B0604030504040204" pitchFamily="50" charset="-128"/>
                        <a:ea typeface="Meiryo UI" panose="020B0604030504040204" pitchFamily="50" charset="-128"/>
                      </a:endParaRPr>
                    </a:p>
                    <a:p>
                      <a:r>
                        <a:rPr kumimoji="1" lang="en-US" altLang="ja-JP" sz="1000" dirty="0">
                          <a:latin typeface="Meiryo UI" panose="020B0604030504040204" pitchFamily="50" charset="-128"/>
                          <a:ea typeface="Meiryo UI" panose="020B0604030504040204" pitchFamily="50" charset="-128"/>
                        </a:rPr>
                        <a:t>1200×628</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solidFill>
                          <a:srgbClr val="FF0000"/>
                        </a:solidFill>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dirty="0">
                          <a:solidFill>
                            <a:schemeClr val="tx1"/>
                          </a:solidFill>
                          <a:latin typeface="Meiryo UI" panose="020B0604030504040204" pitchFamily="50" charset="-128"/>
                          <a:ea typeface="Meiryo UI" panose="020B0604030504040204" pitchFamily="50" charset="-128"/>
                        </a:rPr>
                        <a:t>1080×1080</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solidFill>
                          <a:srgbClr val="FF0000"/>
                        </a:solidFill>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▼ロゴ画像</a:t>
                      </a:r>
                      <a:r>
                        <a:rPr kumimoji="1" lang="ja-JP" altLang="en-US" sz="1000" dirty="0"/>
                        <a:t>（企業ロゴまたはサービスロゴ）</a:t>
                      </a:r>
                      <a:endParaRPr kumimoji="1" lang="en-US" altLang="ja-JP" sz="1000" dirty="0"/>
                    </a:p>
                    <a:p>
                      <a:r>
                        <a:rPr kumimoji="1" lang="en-US" altLang="ja-JP" sz="1000" dirty="0">
                          <a:latin typeface="Meiryo UI" panose="020B0604030504040204" pitchFamily="50" charset="-128"/>
                          <a:ea typeface="Meiryo UI" panose="020B0604030504040204" pitchFamily="50" charset="-128"/>
                        </a:rPr>
                        <a:t>180×180</a:t>
                      </a:r>
                      <a:r>
                        <a:rPr kumimoji="1" lang="ja-JP" altLang="en-US" sz="1000" dirty="0">
                          <a:latin typeface="Meiryo UI" panose="020B0604030504040204" pitchFamily="50" charset="-128"/>
                          <a:ea typeface="Meiryo UI" panose="020B0604030504040204" pitchFamily="50" charset="-128"/>
                        </a:rPr>
                        <a:t>　</a:t>
                      </a:r>
                      <a:r>
                        <a:rPr kumimoji="1" lang="en-US" altLang="ja-JP" sz="1000" dirty="0">
                          <a:solidFill>
                            <a:srgbClr val="FF0000"/>
                          </a:solidFill>
                          <a:latin typeface="Meiryo UI" panose="020B0604030504040204" pitchFamily="50" charset="-128"/>
                          <a:ea typeface="Meiryo UI" panose="020B0604030504040204" pitchFamily="50" charset="-128"/>
                        </a:rPr>
                        <a:t>※</a:t>
                      </a:r>
                      <a:r>
                        <a:rPr kumimoji="1" lang="ja-JP" altLang="en-US" sz="1000" dirty="0">
                          <a:solidFill>
                            <a:srgbClr val="FF0000"/>
                          </a:solidFill>
                          <a:latin typeface="Meiryo UI" panose="020B0604030504040204" pitchFamily="50" charset="-128"/>
                          <a:ea typeface="Meiryo UI" panose="020B0604030504040204" pitchFamily="50" charset="-128"/>
                        </a:rPr>
                        <a:t>必須</a:t>
                      </a:r>
                      <a:endParaRPr kumimoji="1" lang="en-US" altLang="ja-JP" sz="1000" dirty="0">
                        <a:latin typeface="Meiryo UI" panose="020B0604030504040204" pitchFamily="50" charset="-128"/>
                        <a:ea typeface="Meiryo UI" panose="020B0604030504040204" pitchFamily="50" charset="-128"/>
                      </a:endParaRPr>
                    </a:p>
                    <a:p>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▼テキスト</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広告タイトル、本文、広告主</a:t>
                      </a:r>
                    </a:p>
                  </a:txBody>
                  <a:tcPr marL="108000" marR="72000" marT="46800" marB="36000" anchor="ctr"/>
                </a:tc>
                <a:extLst>
                  <a:ext uri="{0D108BD9-81ED-4DB2-BD59-A6C34878D82A}">
                    <a16:rowId xmlns:a16="http://schemas.microsoft.com/office/drawing/2014/main" val="4205072874"/>
                  </a:ext>
                </a:extLst>
              </a:tr>
              <a:tr h="471041">
                <a:tc>
                  <a:txBody>
                    <a:bodyPr/>
                    <a:lstStyle/>
                    <a:p>
                      <a:pPr algn="ctr"/>
                      <a:r>
                        <a:rPr kumimoji="1" lang="ja-JP" altLang="en-US" sz="1000" b="0" dirty="0">
                          <a:solidFill>
                            <a:schemeClr val="tx1"/>
                          </a:solidFill>
                          <a:latin typeface="Meiryo UI" panose="020B0604030504040204" pitchFamily="50" charset="-128"/>
                          <a:ea typeface="Meiryo UI" panose="020B0604030504040204" pitchFamily="50" charset="-128"/>
                        </a:rPr>
                        <a:t>容量</a:t>
                      </a:r>
                    </a:p>
                  </a:txBody>
                  <a:tcPr marL="108000" marR="72000" marT="46800" marB="36000" anchor="ctr"/>
                </a:tc>
                <a:tc gridSpan="2">
                  <a:txBody>
                    <a:bodyPr/>
                    <a:lstStyle/>
                    <a:p>
                      <a:pPr algn="ctr"/>
                      <a:r>
                        <a:rPr kumimoji="1" lang="en-US" altLang="ja-JP" sz="1000" dirty="0">
                          <a:solidFill>
                            <a:schemeClr val="tx1"/>
                          </a:solidFill>
                          <a:latin typeface="Meiryo UI" panose="020B0604030504040204" pitchFamily="50" charset="-128"/>
                          <a:ea typeface="Meiryo UI" panose="020B0604030504040204" pitchFamily="50" charset="-128"/>
                        </a:rPr>
                        <a:t>300KB</a:t>
                      </a:r>
                      <a:r>
                        <a:rPr kumimoji="1" lang="ja-JP" altLang="en-US" sz="1000" dirty="0">
                          <a:solidFill>
                            <a:schemeClr val="tx1"/>
                          </a:solidFill>
                          <a:latin typeface="Meiryo UI" panose="020B0604030504040204" pitchFamily="50" charset="-128"/>
                          <a:ea typeface="Meiryo UI" panose="020B0604030504040204" pitchFamily="50" charset="-128"/>
                        </a:rPr>
                        <a:t>未満</a:t>
                      </a:r>
                      <a:endParaRPr kumimoji="1" lang="en-US" altLang="ja-JP" sz="1000" dirty="0">
                        <a:solidFill>
                          <a:schemeClr val="tx1"/>
                        </a:solidFill>
                        <a:latin typeface="Meiryo UI" panose="020B0604030504040204" pitchFamily="50" charset="-128"/>
                        <a:ea typeface="Meiryo UI" panose="020B0604030504040204" pitchFamily="50" charset="-128"/>
                      </a:endParaRPr>
                    </a:p>
                  </a:txBody>
                  <a:tcPr marL="108000" marR="72000" marT="46800" marB="36000" anchor="ctr"/>
                </a:tc>
                <a:tc hMerge="1">
                  <a:txBody>
                    <a:bodyPr/>
                    <a:lstStyle/>
                    <a:p>
                      <a:endParaRPr kumimoji="1" lang="ja-JP" altLang="en-US"/>
                    </a:p>
                  </a:txBody>
                  <a:tcPr/>
                </a:tc>
                <a:extLst>
                  <a:ext uri="{0D108BD9-81ED-4DB2-BD59-A6C34878D82A}">
                    <a16:rowId xmlns:a16="http://schemas.microsoft.com/office/drawing/2014/main" val="1716549552"/>
                  </a:ext>
                </a:extLst>
              </a:tr>
              <a:tr h="471041">
                <a:tc>
                  <a:txBody>
                    <a:bodyPr/>
                    <a:lstStyle/>
                    <a:p>
                      <a:pPr algn="ctr"/>
                      <a:r>
                        <a:rPr kumimoji="1" lang="ja-JP" altLang="en-US" sz="1000" b="0" dirty="0">
                          <a:solidFill>
                            <a:schemeClr val="tx1"/>
                          </a:solidFill>
                        </a:rPr>
                        <a:t>その他</a:t>
                      </a:r>
                    </a:p>
                  </a:txBody>
                  <a:tcPr marL="108000" marR="72000" marT="46800" marB="36000" anchor="ctr"/>
                </a:tc>
                <a:tc gridSpan="2">
                  <a:txBody>
                    <a:bodyPr/>
                    <a:lstStyle/>
                    <a:p>
                      <a:pPr algn="ctr"/>
                      <a:r>
                        <a:rPr lang="en-US" altLang="ja-JP" sz="1000" dirty="0"/>
                        <a:t>JPEG</a:t>
                      </a:r>
                      <a:r>
                        <a:rPr lang="ja-JP" altLang="en-US" sz="1000" dirty="0"/>
                        <a:t>データでの入稿を推奨／カラーコードは</a:t>
                      </a:r>
                      <a:r>
                        <a:rPr lang="en-US" altLang="ja-JP" sz="1000" dirty="0"/>
                        <a:t>RGB</a:t>
                      </a:r>
                      <a:r>
                        <a:rPr lang="ja-JP" altLang="en-US" sz="1000" dirty="0"/>
                        <a:t>形式</a:t>
                      </a:r>
                    </a:p>
                  </a:txBody>
                  <a:tcPr marL="108000" marR="72000" marT="46800" marB="36000" anchor="ctr"/>
                </a:tc>
                <a:tc hMerge="1">
                  <a:txBody>
                    <a:bodyPr/>
                    <a:lstStyle/>
                    <a:p>
                      <a:endParaRPr kumimoji="1" lang="ja-JP" altLang="en-US" dirty="0"/>
                    </a:p>
                  </a:txBody>
                  <a:tcPr/>
                </a:tc>
                <a:extLst>
                  <a:ext uri="{0D108BD9-81ED-4DB2-BD59-A6C34878D82A}">
                    <a16:rowId xmlns:a16="http://schemas.microsoft.com/office/drawing/2014/main" val="316856183"/>
                  </a:ext>
                </a:extLst>
              </a:tr>
            </a:tbl>
          </a:graphicData>
        </a:graphic>
      </p:graphicFrame>
    </p:spTree>
    <p:extLst>
      <p:ext uri="{BB962C8B-B14F-4D97-AF65-F5344CB8AC3E}">
        <p14:creationId xmlns:p14="http://schemas.microsoft.com/office/powerpoint/2010/main" val="3166030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3">
            <a:extLst>
              <a:ext uri="{FF2B5EF4-FFF2-40B4-BE49-F238E27FC236}">
                <a16:creationId xmlns:a16="http://schemas.microsoft.com/office/drawing/2014/main" id="{82F30145-3B95-45B0-A641-981AA21C5BB1}"/>
              </a:ext>
            </a:extLst>
          </p:cNvPr>
          <p:cNvSpPr>
            <a:spLocks noGrp="1"/>
          </p:cNvSpPr>
          <p:nvPr>
            <p:ph type="title"/>
          </p:nvPr>
        </p:nvSpPr>
        <p:spPr/>
        <p:txBody>
          <a:bodyPr/>
          <a:lstStyle/>
          <a:p>
            <a:r>
              <a:rPr kumimoji="1" lang="ja-JP" altLang="en-US" dirty="0"/>
              <a:t>掲載報告レポートの</a:t>
            </a:r>
            <a:r>
              <a:rPr lang="ja-JP" altLang="en-US" dirty="0"/>
              <a:t>フォーマット</a:t>
            </a:r>
            <a:endParaRPr kumimoji="1" lang="ja-JP" altLang="en-US" dirty="0"/>
          </a:p>
        </p:txBody>
      </p:sp>
      <p:sp>
        <p:nvSpPr>
          <p:cNvPr id="37" name="正方形/長方形 36">
            <a:extLst>
              <a:ext uri="{FF2B5EF4-FFF2-40B4-BE49-F238E27FC236}">
                <a16:creationId xmlns:a16="http://schemas.microsoft.com/office/drawing/2014/main" id="{07E7E7FF-5D62-4D19-B30E-5213C7D45F7B}"/>
              </a:ext>
            </a:extLst>
          </p:cNvPr>
          <p:cNvSpPr/>
          <p:nvPr/>
        </p:nvSpPr>
        <p:spPr>
          <a:xfrm>
            <a:off x="6383525" y="1452326"/>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85750" indent="-285750">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以下の数値をご報告させて頂きます。</a:t>
            </a:r>
          </a:p>
        </p:txBody>
      </p:sp>
      <p:sp>
        <p:nvSpPr>
          <p:cNvPr id="41" name="正方形/長方形 40">
            <a:extLst>
              <a:ext uri="{FF2B5EF4-FFF2-40B4-BE49-F238E27FC236}">
                <a16:creationId xmlns:a16="http://schemas.microsoft.com/office/drawing/2014/main" id="{84CB823B-7CD1-475B-A306-6F98D249F809}"/>
              </a:ext>
            </a:extLst>
          </p:cNvPr>
          <p:cNvSpPr/>
          <p:nvPr/>
        </p:nvSpPr>
        <p:spPr>
          <a:xfrm>
            <a:off x="6244009" y="2782596"/>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eiryo UI" panose="020B0604030504040204" pitchFamily="50" charset="-128"/>
                <a:ea typeface="Meiryo UI" panose="020B0604030504040204" pitchFamily="50" charset="-128"/>
              </a:rPr>
              <a:t>クリエイティブ別数値報告にあたり、クリエイティブ別レポートに反映希望の</a:t>
            </a:r>
            <a:endParaRPr lang="en-US" altLang="ja-JP" sz="800" dirty="0">
              <a:solidFill>
                <a:schemeClr val="tx1"/>
              </a:solidFill>
              <a:latin typeface="Meiryo UI" panose="020B0604030504040204" pitchFamily="50" charset="-128"/>
              <a:ea typeface="Meiryo UI" panose="020B0604030504040204" pitchFamily="50" charset="-128"/>
            </a:endParaRPr>
          </a:p>
          <a:p>
            <a:pPr>
              <a:lnSpc>
                <a:spcPct val="110000"/>
              </a:lnSpc>
              <a:buSzPct val="80000"/>
            </a:pPr>
            <a:r>
              <a:rPr lang="ja-JP" altLang="en-US" sz="800" dirty="0">
                <a:solidFill>
                  <a:schemeClr val="tx1"/>
                </a:solidFill>
                <a:latin typeface="Meiryo UI" panose="020B0604030504040204" pitchFamily="50" charset="-128"/>
                <a:ea typeface="Meiryo UI" panose="020B0604030504040204" pitchFamily="50" charset="-128"/>
              </a:rPr>
              <a:t>　　ファイル名設定を推奨（英数字のみ可）</a:t>
            </a:r>
          </a:p>
        </p:txBody>
      </p:sp>
      <p:sp>
        <p:nvSpPr>
          <p:cNvPr id="43" name="テキスト ボックス 42">
            <a:extLst>
              <a:ext uri="{FF2B5EF4-FFF2-40B4-BE49-F238E27FC236}">
                <a16:creationId xmlns:a16="http://schemas.microsoft.com/office/drawing/2014/main" id="{AD37C46B-97BE-4229-82E9-D82131C957AA}"/>
              </a:ext>
            </a:extLst>
          </p:cNvPr>
          <p:cNvSpPr txBox="1">
            <a:spLocks noChangeAspect="1"/>
          </p:cNvSpPr>
          <p:nvPr/>
        </p:nvSpPr>
        <p:spPr>
          <a:xfrm>
            <a:off x="6422745" y="3202100"/>
            <a:ext cx="317536" cy="317536"/>
          </a:xfrm>
          <a:prstGeom prst="ellipse">
            <a:avLst/>
          </a:prstGeom>
          <a:solidFill>
            <a:schemeClr val="accent1"/>
          </a:solidFill>
          <a:ln>
            <a:solidFill>
              <a:srgbClr val="F39400"/>
            </a:solidFill>
          </a:ln>
        </p:spPr>
        <p:txBody>
          <a:bodyPr wrap="none" lIns="73125" tIns="35100" rIns="73125" bIns="29250" rtlCol="0" anchor="ctr">
            <a:noAutofit/>
          </a:bodyPr>
          <a:lstStyle/>
          <a:p>
            <a:pPr algn="ctr">
              <a:lnSpc>
                <a:spcPct val="110000"/>
              </a:lnSpc>
            </a:pPr>
            <a:r>
              <a:rPr lang="ja-JP" altLang="en-US" sz="1000" dirty="0">
                <a:solidFill>
                  <a:schemeClr val="bg1"/>
                </a:solidFill>
                <a:latin typeface="メイリオ" panose="020B0604030504040204" pitchFamily="50" charset="-128"/>
                <a:ea typeface="メイリオ" panose="020B0604030504040204" pitchFamily="50" charset="-128"/>
              </a:rPr>
              <a:t>例</a:t>
            </a:r>
            <a:endParaRPr lang="en-US" altLang="ja-JP" sz="1000" dirty="0">
              <a:solidFill>
                <a:schemeClr val="bg1"/>
              </a:solidFill>
              <a:latin typeface="メイリオ" panose="020B0604030504040204" pitchFamily="50" charset="-128"/>
              <a:ea typeface="メイリオ" panose="020B0604030504040204" pitchFamily="50" charset="-128"/>
            </a:endParaRPr>
          </a:p>
        </p:txBody>
      </p:sp>
      <p:sp>
        <p:nvSpPr>
          <p:cNvPr id="44" name="正方形/長方形 43">
            <a:extLst>
              <a:ext uri="{FF2B5EF4-FFF2-40B4-BE49-F238E27FC236}">
                <a16:creationId xmlns:a16="http://schemas.microsoft.com/office/drawing/2014/main" id="{BFB6AF6A-9364-4E7A-B132-1E9F1F18EBE5}"/>
              </a:ext>
            </a:extLst>
          </p:cNvPr>
          <p:cNvSpPr/>
          <p:nvPr/>
        </p:nvSpPr>
        <p:spPr>
          <a:xfrm flipV="1">
            <a:off x="7777914" y="3407801"/>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テキスト ボックス 47">
            <a:extLst>
              <a:ext uri="{FF2B5EF4-FFF2-40B4-BE49-F238E27FC236}">
                <a16:creationId xmlns:a16="http://schemas.microsoft.com/office/drawing/2014/main" id="{F93248DB-B350-44F3-8A77-75E30CD37B95}"/>
              </a:ext>
            </a:extLst>
          </p:cNvPr>
          <p:cNvSpPr txBox="1"/>
          <p:nvPr/>
        </p:nvSpPr>
        <p:spPr>
          <a:xfrm>
            <a:off x="6901086" y="3218459"/>
            <a:ext cx="2605249" cy="173367"/>
          </a:xfrm>
          <a:prstGeom prst="rect">
            <a:avLst/>
          </a:prstGeom>
          <a:noFill/>
        </p:spPr>
        <p:txBody>
          <a:bodyPr wrap="square" lIns="0" tIns="0" rIns="0" bIns="0">
            <a:noAutofit/>
          </a:bodyPr>
          <a:lstStyle/>
          <a:p>
            <a:pPr>
              <a:lnSpc>
                <a:spcPct val="110000"/>
              </a:lnSpc>
            </a:pPr>
            <a:r>
              <a:rPr lang="en-US" altLang="ja-JP" sz="1000" dirty="0">
                <a:latin typeface="Meiryo UI" panose="020B0604030504040204" pitchFamily="50" charset="-128"/>
                <a:ea typeface="Meiryo UI" panose="020B0604030504040204" pitchFamily="50" charset="-128"/>
              </a:rPr>
              <a:t>260101_</a:t>
            </a:r>
            <a:r>
              <a:rPr lang="ja-JP" altLang="en-US" sz="1000" dirty="0">
                <a:latin typeface="Meiryo UI" panose="020B0604030504040204" pitchFamily="50" charset="-128"/>
                <a:ea typeface="Meiryo UI" panose="020B0604030504040204" pitchFamily="50" charset="-128"/>
              </a:rPr>
              <a:t>新規</a:t>
            </a:r>
            <a:r>
              <a:rPr lang="en-US" altLang="ja-JP" sz="1000" dirty="0">
                <a:latin typeface="Meiryo UI" panose="020B0604030504040204" pitchFamily="50" charset="-128"/>
                <a:ea typeface="Meiryo UI" panose="020B0604030504040204" pitchFamily="50" charset="-128"/>
              </a:rPr>
              <a:t>_DN_A.nexus_600_500</a:t>
            </a:r>
          </a:p>
        </p:txBody>
      </p:sp>
      <p:sp>
        <p:nvSpPr>
          <p:cNvPr id="49" name="テキスト ボックス 48">
            <a:extLst>
              <a:ext uri="{FF2B5EF4-FFF2-40B4-BE49-F238E27FC236}">
                <a16:creationId xmlns:a16="http://schemas.microsoft.com/office/drawing/2014/main" id="{A54303EA-4D34-4F07-94E6-6DE78201B5F9}"/>
              </a:ext>
            </a:extLst>
          </p:cNvPr>
          <p:cNvSpPr txBox="1"/>
          <p:nvPr/>
        </p:nvSpPr>
        <p:spPr>
          <a:xfrm>
            <a:off x="6862986" y="3582391"/>
            <a:ext cx="2493726" cy="208052"/>
          </a:xfrm>
          <a:prstGeom prst="rect">
            <a:avLst/>
          </a:prstGeom>
          <a:noFill/>
        </p:spPr>
        <p:txBody>
          <a:bodyPr wrap="square" lIns="0" tIns="0" rIns="0" bIns="0">
            <a:noAutofit/>
          </a:bodyPr>
          <a:lstStyle/>
          <a:p>
            <a:pPr>
              <a:lnSpc>
                <a:spcPct val="110000"/>
              </a:lnSpc>
            </a:pPr>
            <a:r>
              <a:rPr lang="ja-JP" altLang="en-US" sz="700" dirty="0">
                <a:latin typeface="Meiryo UI" panose="020B0604030504040204" pitchFamily="50" charset="-128"/>
                <a:ea typeface="Meiryo UI" panose="020B0604030504040204" pitchFamily="50" charset="-128"/>
              </a:rPr>
              <a:t>（弊社管理番号）　＋　（貴社管理ファイル名）＋ 原稿サイズ</a:t>
            </a:r>
          </a:p>
        </p:txBody>
      </p:sp>
      <p:sp>
        <p:nvSpPr>
          <p:cNvPr id="5" name="テキスト ボックス 4">
            <a:extLst>
              <a:ext uri="{FF2B5EF4-FFF2-40B4-BE49-F238E27FC236}">
                <a16:creationId xmlns:a16="http://schemas.microsoft.com/office/drawing/2014/main" id="{0A469BE4-316A-1322-85DB-FBD8463E6BE4}"/>
              </a:ext>
            </a:extLst>
          </p:cNvPr>
          <p:cNvSpPr txBox="1"/>
          <p:nvPr/>
        </p:nvSpPr>
        <p:spPr>
          <a:xfrm>
            <a:off x="6338422" y="1918349"/>
            <a:ext cx="4961964" cy="646331"/>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●原則　月次レポート（月 </a:t>
            </a:r>
            <a:r>
              <a:rPr lang="en-US" altLang="ja-JP" sz="900" dirty="0">
                <a:latin typeface="Meiryo UI" panose="020B0604030504040204" pitchFamily="50" charset="-128"/>
                <a:ea typeface="Meiryo UI" panose="020B0604030504040204" pitchFamily="50" charset="-128"/>
              </a:rPr>
              <a:t>1 </a:t>
            </a:r>
            <a:r>
              <a:rPr lang="ja-JP" altLang="en-US" sz="900" dirty="0">
                <a:latin typeface="Meiryo UI" panose="020B0604030504040204" pitchFamily="50" charset="-128"/>
                <a:ea typeface="Meiryo UI" panose="020B0604030504040204" pitchFamily="50" charset="-128"/>
              </a:rPr>
              <a:t>回）の提出です。</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●日別／合計</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表示回数、クリック数、クリック率、クリック単価、 </a:t>
            </a:r>
            <a:endParaRPr lang="en-US" altLang="ja-JP" sz="900" dirty="0">
              <a:latin typeface="Meiryo UI" panose="020B0604030504040204" pitchFamily="50" charset="-128"/>
              <a:ea typeface="Meiryo UI" panose="020B0604030504040204" pitchFamily="50" charset="-128"/>
            </a:endParaRPr>
          </a:p>
          <a:p>
            <a:r>
              <a:rPr lang="en-US" altLang="ja-JP" sz="900" dirty="0">
                <a:latin typeface="Meiryo UI" panose="020B0604030504040204" pitchFamily="50" charset="-128"/>
                <a:ea typeface="Meiryo UI" panose="020B0604030504040204" pitchFamily="50" charset="-128"/>
              </a:rPr>
              <a:t>	CV</a:t>
            </a:r>
            <a:r>
              <a:rPr lang="ja-JP" altLang="en-US" sz="900" dirty="0">
                <a:latin typeface="Meiryo UI" panose="020B0604030504040204" pitchFamily="50" charset="-128"/>
                <a:ea typeface="Meiryo UI" panose="020B0604030504040204" pitchFamily="50" charset="-128"/>
              </a:rPr>
              <a:t>数、</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（反響）詳細（発生日・発生時間） </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●クリエイティブ別の表示回数、クリック数合計　クリック率、</a:t>
            </a:r>
            <a:r>
              <a:rPr lang="en-US" altLang="ja-JP" sz="900">
                <a:latin typeface="Meiryo UI" panose="020B0604030504040204" pitchFamily="50" charset="-128"/>
                <a:ea typeface="Meiryo UI" panose="020B0604030504040204" pitchFamily="50" charset="-128"/>
              </a:rPr>
              <a:t>CV</a:t>
            </a:r>
            <a:r>
              <a:rPr lang="ja-JP" altLang="en-US" sz="900">
                <a:latin typeface="Meiryo UI" panose="020B0604030504040204" pitchFamily="50" charset="-128"/>
                <a:ea typeface="Meiryo UI" panose="020B0604030504040204" pitchFamily="50" charset="-128"/>
              </a:rPr>
              <a:t>数</a:t>
            </a:r>
            <a:endParaRPr lang="ja-JP" altLang="en-US" sz="900" dirty="0">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AD71DE3E-379A-F620-761E-765B36321A9D}"/>
              </a:ext>
            </a:extLst>
          </p:cNvPr>
          <p:cNvSpPr/>
          <p:nvPr/>
        </p:nvSpPr>
        <p:spPr>
          <a:xfrm flipV="1">
            <a:off x="8665714" y="3407801"/>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27D73555-D84E-DC01-2970-BC351CDF74C1}"/>
              </a:ext>
            </a:extLst>
          </p:cNvPr>
          <p:cNvSpPr/>
          <p:nvPr/>
        </p:nvSpPr>
        <p:spPr>
          <a:xfrm>
            <a:off x="6383525" y="4958223"/>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85750" indent="-285750">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注意事項</a:t>
            </a:r>
          </a:p>
        </p:txBody>
      </p:sp>
      <p:sp>
        <p:nvSpPr>
          <p:cNvPr id="8" name="テキスト ボックス 7">
            <a:extLst>
              <a:ext uri="{FF2B5EF4-FFF2-40B4-BE49-F238E27FC236}">
                <a16:creationId xmlns:a16="http://schemas.microsoft.com/office/drawing/2014/main" id="{1C5118D9-CD03-96CC-40D0-400D2BE90D52}"/>
              </a:ext>
            </a:extLst>
          </p:cNvPr>
          <p:cNvSpPr txBox="1"/>
          <p:nvPr/>
        </p:nvSpPr>
        <p:spPr>
          <a:xfrm>
            <a:off x="6383525" y="5356840"/>
            <a:ext cx="4961964" cy="230832"/>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●配信エリアの内訳はレポートされません。</a:t>
            </a:r>
          </a:p>
        </p:txBody>
      </p:sp>
      <p:pic>
        <p:nvPicPr>
          <p:cNvPr id="2" name="図 1">
            <a:extLst>
              <a:ext uri="{FF2B5EF4-FFF2-40B4-BE49-F238E27FC236}">
                <a16:creationId xmlns:a16="http://schemas.microsoft.com/office/drawing/2014/main" id="{E2D0F61D-DE52-4D83-086F-F8D27411DC54}"/>
              </a:ext>
            </a:extLst>
          </p:cNvPr>
          <p:cNvPicPr>
            <a:picLocks noChangeAspect="1"/>
          </p:cNvPicPr>
          <p:nvPr/>
        </p:nvPicPr>
        <p:blipFill>
          <a:blip r:embed="rId3"/>
          <a:srcRect l="2327" t="4349"/>
          <a:stretch>
            <a:fillRect/>
          </a:stretch>
        </p:blipFill>
        <p:spPr>
          <a:xfrm>
            <a:off x="389211" y="1103621"/>
            <a:ext cx="5949212" cy="5363939"/>
          </a:xfrm>
          <a:prstGeom prst="rect">
            <a:avLst/>
          </a:prstGeom>
          <a:ln>
            <a:solidFill>
              <a:schemeClr val="bg1">
                <a:lumMod val="85000"/>
              </a:schemeClr>
            </a:solidFill>
          </a:ln>
        </p:spPr>
      </p:pic>
    </p:spTree>
    <p:extLst>
      <p:ext uri="{BB962C8B-B14F-4D97-AF65-F5344CB8AC3E}">
        <p14:creationId xmlns:p14="http://schemas.microsoft.com/office/powerpoint/2010/main" val="21155707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A27ADD2B-B7E9-D28B-CA1D-E6D7C649CA20}"/>
              </a:ext>
            </a:extLst>
          </p:cNvPr>
          <p:cNvSpPr>
            <a:spLocks noGrp="1"/>
          </p:cNvSpPr>
          <p:nvPr>
            <p:ph type="title"/>
          </p:nvPr>
        </p:nvSpPr>
        <p:spPr>
          <a:xfrm>
            <a:off x="389210" y="289227"/>
            <a:ext cx="8543925" cy="403359"/>
          </a:xfrm>
        </p:spPr>
        <p:txBody>
          <a:bodyPr/>
          <a:lstStyle/>
          <a:p>
            <a:r>
              <a:rPr kumimoji="1" lang="ja-JP" altLang="en-US" dirty="0"/>
              <a:t>会社概要</a:t>
            </a:r>
          </a:p>
        </p:txBody>
      </p:sp>
      <p:grpSp>
        <p:nvGrpSpPr>
          <p:cNvPr id="2" name="グループ化 1">
            <a:extLst>
              <a:ext uri="{FF2B5EF4-FFF2-40B4-BE49-F238E27FC236}">
                <a16:creationId xmlns:a16="http://schemas.microsoft.com/office/drawing/2014/main" id="{7254D6CC-0501-03E1-59D8-6D8CF5A5D615}"/>
              </a:ext>
            </a:extLst>
          </p:cNvPr>
          <p:cNvGrpSpPr/>
          <p:nvPr/>
        </p:nvGrpSpPr>
        <p:grpSpPr>
          <a:xfrm>
            <a:off x="847557" y="1189032"/>
            <a:ext cx="8380748" cy="4930257"/>
            <a:chOff x="870280" y="1189032"/>
            <a:chExt cx="8380748" cy="4930257"/>
          </a:xfrm>
        </p:grpSpPr>
        <p:grpSp>
          <p:nvGrpSpPr>
            <p:cNvPr id="4" name="object 2">
              <a:extLst>
                <a:ext uri="{FF2B5EF4-FFF2-40B4-BE49-F238E27FC236}">
                  <a16:creationId xmlns:a16="http://schemas.microsoft.com/office/drawing/2014/main" id="{7B1A2F9B-11D1-195F-487E-B998FBF00D45}"/>
                </a:ext>
              </a:extLst>
            </p:cNvPr>
            <p:cNvGrpSpPr/>
            <p:nvPr/>
          </p:nvGrpSpPr>
          <p:grpSpPr>
            <a:xfrm>
              <a:off x="5637243" y="1887855"/>
              <a:ext cx="3613785" cy="2426970"/>
              <a:chOff x="6430733" y="1582102"/>
              <a:chExt cx="3613785" cy="2426970"/>
            </a:xfrm>
          </p:grpSpPr>
          <p:sp>
            <p:nvSpPr>
              <p:cNvPr id="21" name="object 3">
                <a:extLst>
                  <a:ext uri="{FF2B5EF4-FFF2-40B4-BE49-F238E27FC236}">
                    <a16:creationId xmlns:a16="http://schemas.microsoft.com/office/drawing/2014/main" id="{A22A1116-7C8A-602B-BF3E-7A6E50F4E072}"/>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2" name="object 4">
                <a:extLst>
                  <a:ext uri="{FF2B5EF4-FFF2-40B4-BE49-F238E27FC236}">
                    <a16:creationId xmlns:a16="http://schemas.microsoft.com/office/drawing/2014/main" id="{35DE2EE5-7BB6-E6ED-7248-5763CCAD28D7}"/>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3" name="object 5">
                <a:extLst>
                  <a:ext uri="{FF2B5EF4-FFF2-40B4-BE49-F238E27FC236}">
                    <a16:creationId xmlns:a16="http://schemas.microsoft.com/office/drawing/2014/main" id="{220863A1-2BC9-B002-4BBB-DC052B7F5C1B}"/>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24" name="object 6">
                <a:extLst>
                  <a:ext uri="{FF2B5EF4-FFF2-40B4-BE49-F238E27FC236}">
                    <a16:creationId xmlns:a16="http://schemas.microsoft.com/office/drawing/2014/main" id="{C7C3494F-E2FD-F18D-1EC2-A936FA025778}"/>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5" name="object 7">
                <a:extLst>
                  <a:ext uri="{FF2B5EF4-FFF2-40B4-BE49-F238E27FC236}">
                    <a16:creationId xmlns:a16="http://schemas.microsoft.com/office/drawing/2014/main" id="{015EC897-6AFA-822F-62FB-86AEFE05C30D}"/>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26" name="object 8">
                <a:extLst>
                  <a:ext uri="{FF2B5EF4-FFF2-40B4-BE49-F238E27FC236}">
                    <a16:creationId xmlns:a16="http://schemas.microsoft.com/office/drawing/2014/main" id="{29E16E89-C339-D00B-6C96-EA6F23247B23}"/>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5" name="object 9">
              <a:extLst>
                <a:ext uri="{FF2B5EF4-FFF2-40B4-BE49-F238E27FC236}">
                  <a16:creationId xmlns:a16="http://schemas.microsoft.com/office/drawing/2014/main" id="{A583E84F-B425-01AB-D651-CE81B6AE5978}"/>
                </a:ext>
              </a:extLst>
            </p:cNvPr>
            <p:cNvSpPr txBox="1"/>
            <p:nvPr/>
          </p:nvSpPr>
          <p:spPr>
            <a:xfrm>
              <a:off x="870280" y="1189032"/>
              <a:ext cx="1571625" cy="197490"/>
            </a:xfrm>
            <a:prstGeom prst="rect">
              <a:avLst/>
            </a:prstGeom>
          </p:spPr>
          <p:txBody>
            <a:bodyPr vert="horz" wrap="square" lIns="0" tIns="12700" rIns="0" bIns="0" rtlCol="0">
              <a:spAutoFit/>
            </a:bodyPr>
            <a:lstStyle/>
            <a:p>
              <a:pPr marL="223520" indent="-211454" eaLnBrk="1" fontAlgn="auto" hangingPunct="1">
                <a:spcBef>
                  <a:spcPts val="100"/>
                </a:spcBef>
                <a:spcAft>
                  <a:spcPts val="0"/>
                </a:spcAft>
                <a:buFontTx/>
                <a:buChar char="■"/>
                <a:tabLst>
                  <a:tab pos="224154" algn="l"/>
                </a:tabLst>
                <a:defRPr/>
              </a:pPr>
              <a:r>
                <a:rPr kumimoji="0" sz="1200" b="1" kern="0" spc="50" dirty="0">
                  <a:latin typeface="Yu Gothic" panose="020B0400000000000000" pitchFamily="34" charset="-128"/>
                  <a:ea typeface="Yu Gothic" panose="020B0400000000000000" pitchFamily="34" charset="-128"/>
                  <a:cs typeface="Yu Gothic"/>
                </a:rPr>
                <a:t>Company</a:t>
              </a:r>
              <a:r>
                <a:rPr kumimoji="0" sz="1200" b="1" kern="0" spc="130" dirty="0">
                  <a:latin typeface="Yu Gothic" panose="020B0400000000000000" pitchFamily="34" charset="-128"/>
                  <a:ea typeface="Yu Gothic" panose="020B0400000000000000" pitchFamily="34" charset="-128"/>
                  <a:cs typeface="Yu Gothic"/>
                </a:rPr>
                <a:t> </a:t>
              </a:r>
              <a:r>
                <a:rPr kumimoji="0" sz="1200" b="1" kern="0" spc="40" dirty="0">
                  <a:latin typeface="Yu Gothic" panose="020B0400000000000000" pitchFamily="34" charset="-128"/>
                  <a:ea typeface="Yu Gothic" panose="020B0400000000000000" pitchFamily="34" charset="-128"/>
                  <a:cs typeface="Yu Gothic"/>
                </a:rPr>
                <a:t>Proﬁle</a:t>
              </a:r>
              <a:endParaRPr kumimoji="0" sz="1200" kern="0" dirty="0">
                <a:latin typeface="Yu Gothic" panose="020B0400000000000000" pitchFamily="34" charset="-128"/>
                <a:ea typeface="Yu Gothic" panose="020B0400000000000000" pitchFamily="34" charset="-128"/>
                <a:cs typeface="Yu Gothic"/>
              </a:endParaRPr>
            </a:p>
          </p:txBody>
        </p:sp>
        <p:sp>
          <p:nvSpPr>
            <p:cNvPr id="7" name="object 11">
              <a:extLst>
                <a:ext uri="{FF2B5EF4-FFF2-40B4-BE49-F238E27FC236}">
                  <a16:creationId xmlns:a16="http://schemas.microsoft.com/office/drawing/2014/main" id="{D0EA67D8-4F8A-B3E1-1E88-6A8857EBEB57}"/>
                </a:ext>
              </a:extLst>
            </p:cNvPr>
            <p:cNvSpPr txBox="1"/>
            <p:nvPr/>
          </p:nvSpPr>
          <p:spPr>
            <a:xfrm>
              <a:off x="906819" y="5755434"/>
              <a:ext cx="2537460" cy="363855"/>
            </a:xfrm>
            <a:prstGeom prst="rect">
              <a:avLst/>
            </a:prstGeom>
          </p:spPr>
          <p:txBody>
            <a:bodyPr vert="horz" wrap="square" lIns="0" tIns="44450" rIns="0" bIns="0" rtlCol="0">
              <a:spAutoFit/>
            </a:bodyPr>
            <a:lstStyle/>
            <a:p>
              <a:pPr marL="272415" eaLnBrk="1" fontAlgn="auto" hangingPunct="1">
                <a:spcBef>
                  <a:spcPts val="350"/>
                </a:spcBef>
                <a:spcAft>
                  <a:spcPts val="0"/>
                </a:spcAft>
                <a:defRPr/>
              </a:pPr>
              <a:r>
                <a:rPr kumimoji="0" sz="900" b="1" kern="0" spc="-50" dirty="0">
                  <a:latin typeface="游ゴシック" panose="020B0400000000000000" pitchFamily="50" charset="-128"/>
                  <a:ea typeface="游ゴシック" panose="020B0400000000000000" pitchFamily="50" charset="-128"/>
                  <a:cs typeface="Yu Gothic"/>
                </a:rPr>
                <a:t>入力フォーム</a:t>
              </a:r>
              <a:endParaRPr kumimoji="0" sz="900" kern="0" dirty="0">
                <a:latin typeface="游ゴシック" panose="020B0400000000000000" pitchFamily="50" charset="-128"/>
                <a:ea typeface="游ゴシック" panose="020B0400000000000000" pitchFamily="50" charset="-128"/>
                <a:cs typeface="Yu Gothic"/>
              </a:endParaRPr>
            </a:p>
            <a:p>
              <a:pPr marL="12700" eaLnBrk="1" fontAlgn="auto" hangingPunct="1">
                <a:spcBef>
                  <a:spcPts val="250"/>
                </a:spcBef>
                <a:spcAft>
                  <a:spcPts val="0"/>
                </a:spcAft>
                <a:defRPr/>
              </a:pPr>
              <a:r>
                <a:rPr kumimoji="0" sz="900" b="1" kern="0" spc="45" dirty="0">
                  <a:latin typeface="Yu Gothic"/>
                  <a:cs typeface="Yu Gothic"/>
                  <a:hlinkClick r:id="rId5">
                    <a:extLst>
                      <a:ext uri="{A12FA001-AC4F-418D-AE19-62706E023703}">
                        <ahyp:hlinkClr xmlns:ahyp="http://schemas.microsoft.com/office/drawing/2018/hyperlinkcolor" val="tx"/>
                      </a:ext>
                    </a:extLst>
                  </a:hlinkClick>
                </a:rPr>
                <a:t>https://www.dream-</a:t>
              </a:r>
              <a:r>
                <a:rPr kumimoji="0" sz="900" b="1" kern="0" spc="40" dirty="0">
                  <a:latin typeface="Yu Gothic"/>
                  <a:cs typeface="Yu Gothic"/>
                  <a:hlinkClick r:id="rId5">
                    <a:extLst>
                      <a:ext uri="{A12FA001-AC4F-418D-AE19-62706E023703}">
                        <ahyp:hlinkClr xmlns:ahyp="http://schemas.microsoft.com/office/drawing/2018/hyperlinkcolor" val="tx"/>
                      </a:ext>
                    </a:extLst>
                  </a:hlinkClick>
                </a:rPr>
                <a:t>nexus.co.jp/contact</a:t>
              </a:r>
              <a:endParaRPr kumimoji="0" sz="900" kern="0" dirty="0">
                <a:latin typeface="Yu Gothic"/>
                <a:cs typeface="Yu Gothic"/>
              </a:endParaRPr>
            </a:p>
          </p:txBody>
        </p:sp>
        <p:pic>
          <p:nvPicPr>
            <p:cNvPr id="8" name="object 12">
              <a:extLst>
                <a:ext uri="{FF2B5EF4-FFF2-40B4-BE49-F238E27FC236}">
                  <a16:creationId xmlns:a16="http://schemas.microsoft.com/office/drawing/2014/main" id="{6CD8613E-B3D1-6831-80FF-6F835168DF8D}"/>
                </a:ext>
              </a:extLst>
            </p:cNvPr>
            <p:cNvPicPr/>
            <p:nvPr/>
          </p:nvPicPr>
          <p:blipFill>
            <a:blip r:embed="rId6" cstate="email">
              <a:extLst>
                <a:ext uri="{28A0092B-C50C-407E-A947-70E740481C1C}">
                  <a14:useLocalDpi xmlns:a14="http://schemas.microsoft.com/office/drawing/2010/main"/>
                </a:ext>
              </a:extLst>
            </a:blip>
            <a:stretch>
              <a:fillRect/>
            </a:stretch>
          </p:blipFill>
          <p:spPr>
            <a:xfrm>
              <a:off x="3672826" y="5494278"/>
              <a:ext cx="609230" cy="609230"/>
            </a:xfrm>
            <a:prstGeom prst="rect">
              <a:avLst/>
            </a:prstGeom>
          </p:spPr>
        </p:pic>
        <p:sp>
          <p:nvSpPr>
            <p:cNvPr id="9" name="object 13">
              <a:extLst>
                <a:ext uri="{FF2B5EF4-FFF2-40B4-BE49-F238E27FC236}">
                  <a16:creationId xmlns:a16="http://schemas.microsoft.com/office/drawing/2014/main" id="{A76DBE70-D0B6-DE2B-B1F3-E89A2751E25A}"/>
                </a:ext>
              </a:extLst>
            </p:cNvPr>
            <p:cNvSpPr txBox="1"/>
            <p:nvPr/>
          </p:nvSpPr>
          <p:spPr>
            <a:xfrm>
              <a:off x="5117877" y="5775862"/>
              <a:ext cx="1605280" cy="343427"/>
            </a:xfrm>
            <a:prstGeom prst="rect">
              <a:avLst/>
            </a:prstGeom>
          </p:spPr>
          <p:txBody>
            <a:bodyPr vert="horz" wrap="square" lIns="0" tIns="12700" rIns="0" bIns="0" rtlCol="0">
              <a:spAutoFit/>
            </a:bodyPr>
            <a:lstStyle/>
            <a:p>
              <a:pPr marL="12700" marR="5080" indent="273050" eaLnBrk="1" fontAlgn="auto" hangingPunct="1">
                <a:lnSpc>
                  <a:spcPct val="123200"/>
                </a:lnSpc>
                <a:spcBef>
                  <a:spcPts val="100"/>
                </a:spcBef>
                <a:spcAft>
                  <a:spcPts val="0"/>
                </a:spcAft>
                <a:defRPr/>
              </a:pPr>
              <a:r>
                <a:rPr kumimoji="0" sz="900" b="1" kern="0" spc="15" dirty="0">
                  <a:latin typeface="游ゴシック" panose="020B0400000000000000" pitchFamily="50" charset="-128"/>
                  <a:ea typeface="游ゴシック" panose="020B0400000000000000" pitchFamily="50" charset="-128"/>
                  <a:cs typeface="Yu Gothic"/>
                </a:rPr>
                <a:t>お問い合わせ</a:t>
              </a:r>
              <a:r>
                <a:rPr kumimoji="0" sz="900" b="1" kern="0" spc="-50" dirty="0">
                  <a:latin typeface="游ゴシック" panose="020B0400000000000000" pitchFamily="50" charset="-128"/>
                  <a:ea typeface="游ゴシック" panose="020B0400000000000000" pitchFamily="50" charset="-128"/>
                  <a:cs typeface="Yu Gothic"/>
                </a:rPr>
                <a:t> </a:t>
              </a:r>
              <a:r>
                <a:rPr kumimoji="0" sz="900" b="1" kern="0" spc="50" dirty="0">
                  <a:latin typeface="Yu Gothic"/>
                  <a:cs typeface="Yu Gothic"/>
                  <a:hlinkClick r:id="rId7">
                    <a:extLst>
                      <a:ext uri="{A12FA001-AC4F-418D-AE19-62706E023703}">
                        <ahyp:hlinkClr xmlns:ahyp="http://schemas.microsoft.com/office/drawing/2018/hyperlinkcolor" val="tx"/>
                      </a:ext>
                    </a:extLst>
                  </a:hlinkClick>
                </a:rPr>
                <a:t>sales@dream-</a:t>
              </a:r>
              <a:r>
                <a:rPr kumimoji="0" sz="900" b="1" kern="0" spc="40" dirty="0">
                  <a:latin typeface="Yu Gothic"/>
                  <a:cs typeface="Yu Gothic"/>
                  <a:hlinkClick r:id="rId7">
                    <a:extLst>
                      <a:ext uri="{A12FA001-AC4F-418D-AE19-62706E023703}">
                        <ahyp:hlinkClr xmlns:ahyp="http://schemas.microsoft.com/office/drawing/2018/hyperlinkcolor" val="tx"/>
                      </a:ext>
                    </a:extLst>
                  </a:hlinkClick>
                </a:rPr>
                <a:t>nexus.co.jp</a:t>
              </a:r>
              <a:endParaRPr kumimoji="0" sz="900" kern="0" dirty="0">
                <a:latin typeface="Yu Gothic"/>
                <a:cs typeface="Yu Gothic"/>
              </a:endParaRPr>
            </a:p>
          </p:txBody>
        </p:sp>
        <p:grpSp>
          <p:nvGrpSpPr>
            <p:cNvPr id="10" name="object 14">
              <a:extLst>
                <a:ext uri="{FF2B5EF4-FFF2-40B4-BE49-F238E27FC236}">
                  <a16:creationId xmlns:a16="http://schemas.microsoft.com/office/drawing/2014/main" id="{0D712B97-7BEE-3E62-6477-5FEA2BD7E0A3}"/>
                </a:ext>
              </a:extLst>
            </p:cNvPr>
            <p:cNvGrpSpPr/>
            <p:nvPr/>
          </p:nvGrpSpPr>
          <p:grpSpPr>
            <a:xfrm>
              <a:off x="5136500" y="5808658"/>
              <a:ext cx="177165" cy="129539"/>
              <a:chOff x="5158371" y="5808658"/>
              <a:chExt cx="177165" cy="129539"/>
            </a:xfrm>
          </p:grpSpPr>
          <p:sp>
            <p:nvSpPr>
              <p:cNvPr id="19" name="object 15">
                <a:extLst>
                  <a:ext uri="{FF2B5EF4-FFF2-40B4-BE49-F238E27FC236}">
                    <a16:creationId xmlns:a16="http://schemas.microsoft.com/office/drawing/2014/main" id="{36EBBB0C-044B-120B-4E9B-A0BC959524AB}"/>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0" name="object 16">
                <a:extLst>
                  <a:ext uri="{FF2B5EF4-FFF2-40B4-BE49-F238E27FC236}">
                    <a16:creationId xmlns:a16="http://schemas.microsoft.com/office/drawing/2014/main" id="{DFCA7F6E-CDEA-D4A9-72AE-671C968311F4}"/>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grpSp>
          <p:nvGrpSpPr>
            <p:cNvPr id="11" name="object 17">
              <a:extLst>
                <a:ext uri="{FF2B5EF4-FFF2-40B4-BE49-F238E27FC236}">
                  <a16:creationId xmlns:a16="http://schemas.microsoft.com/office/drawing/2014/main" id="{F83F9538-E58B-8D9D-F35F-7842EB1334FF}"/>
                </a:ext>
              </a:extLst>
            </p:cNvPr>
            <p:cNvGrpSpPr/>
            <p:nvPr/>
          </p:nvGrpSpPr>
          <p:grpSpPr>
            <a:xfrm>
              <a:off x="911810" y="5796986"/>
              <a:ext cx="207010" cy="141605"/>
              <a:chOff x="1135553" y="5796986"/>
              <a:chExt cx="207010" cy="141605"/>
            </a:xfrm>
          </p:grpSpPr>
          <p:sp>
            <p:nvSpPr>
              <p:cNvPr id="17" name="object 18">
                <a:extLst>
                  <a:ext uri="{FF2B5EF4-FFF2-40B4-BE49-F238E27FC236}">
                    <a16:creationId xmlns:a16="http://schemas.microsoft.com/office/drawing/2014/main" id="{DE49F386-79BA-EE1E-E6F3-EA2F672A5BE2}"/>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18" name="object 19">
                <a:extLst>
                  <a:ext uri="{FF2B5EF4-FFF2-40B4-BE49-F238E27FC236}">
                    <a16:creationId xmlns:a16="http://schemas.microsoft.com/office/drawing/2014/main" id="{C1E2B0F7-4ECA-605B-21F2-B39CB594B649}"/>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12" name="object 25">
              <a:extLst>
                <a:ext uri="{FF2B5EF4-FFF2-40B4-BE49-F238E27FC236}">
                  <a16:creationId xmlns:a16="http://schemas.microsoft.com/office/drawing/2014/main" id="{36EDDD4B-491B-A3B6-8C93-2844C6944C99}"/>
                </a:ext>
              </a:extLst>
            </p:cNvPr>
            <p:cNvSpPr txBox="1"/>
            <p:nvPr/>
          </p:nvSpPr>
          <p:spPr>
            <a:xfrm>
              <a:off x="870280" y="5454508"/>
              <a:ext cx="1358265" cy="197490"/>
            </a:xfrm>
            <a:prstGeom prst="rect">
              <a:avLst/>
            </a:prstGeom>
          </p:spPr>
          <p:txBody>
            <a:bodyPr vert="horz" wrap="square" lIns="0" tIns="12700" rIns="0" bIns="0" rtlCol="0">
              <a:spAutoFit/>
            </a:bodyPr>
            <a:lstStyle/>
            <a:p>
              <a:pPr marL="224790" indent="-212725" eaLnBrk="1" fontAlgn="auto" hangingPunct="1">
                <a:spcBef>
                  <a:spcPts val="100"/>
                </a:spcBef>
                <a:spcAft>
                  <a:spcPts val="0"/>
                </a:spcAft>
                <a:buFontTx/>
                <a:buChar char="■"/>
                <a:tabLst>
                  <a:tab pos="225425" algn="l"/>
                </a:tabLst>
                <a:defRPr/>
              </a:pPr>
              <a:r>
                <a:rPr kumimoji="0" sz="1200" b="1" kern="0" spc="40" dirty="0">
                  <a:latin typeface="游ゴシック" panose="020B0400000000000000" pitchFamily="50" charset="-128"/>
                  <a:ea typeface="游ゴシック" panose="020B0400000000000000" pitchFamily="50" charset="-128"/>
                  <a:cs typeface="Yu Gothic"/>
                </a:rPr>
                <a:t>お問い合わせ先</a:t>
              </a:r>
              <a:endParaRPr kumimoji="0" sz="1200" kern="0" dirty="0">
                <a:latin typeface="游ゴシック" panose="020B0400000000000000" pitchFamily="50" charset="-128"/>
                <a:ea typeface="游ゴシック" panose="020B0400000000000000" pitchFamily="50" charset="-128"/>
                <a:cs typeface="Yu Gothic"/>
              </a:endParaRPr>
            </a:p>
          </p:txBody>
        </p:sp>
        <p:sp>
          <p:nvSpPr>
            <p:cNvPr id="13" name="テキスト ボックス 12">
              <a:extLst>
                <a:ext uri="{FF2B5EF4-FFF2-40B4-BE49-F238E27FC236}">
                  <a16:creationId xmlns:a16="http://schemas.microsoft.com/office/drawing/2014/main" id="{0108CAB2-1C68-7B3D-F900-EB6700AFC410}"/>
                </a:ext>
              </a:extLst>
            </p:cNvPr>
            <p:cNvSpPr txBox="1"/>
            <p:nvPr/>
          </p:nvSpPr>
          <p:spPr>
            <a:xfrm>
              <a:off x="5636935" y="3008085"/>
              <a:ext cx="3613785" cy="985783"/>
            </a:xfrm>
            <a:prstGeom prst="rect">
              <a:avLst/>
            </a:prstGeom>
            <a:noFill/>
          </p:spPr>
          <p:txBody>
            <a:bodyPr wrap="square">
              <a:spAutoFit/>
            </a:bodyPr>
            <a:lstStyle/>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デジタル×アナログの融合</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テクノロジーに、</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下町の職人魂 ・ プライド ・ 心意気を融合させ、</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逸品物の提供を目指しております。</a:t>
              </a:r>
            </a:p>
          </p:txBody>
        </p:sp>
        <p:sp>
          <p:nvSpPr>
            <p:cNvPr id="14" name="テキスト ボックス 13">
              <a:extLst>
                <a:ext uri="{FF2B5EF4-FFF2-40B4-BE49-F238E27FC236}">
                  <a16:creationId xmlns:a16="http://schemas.microsoft.com/office/drawing/2014/main" id="{EA1ED752-F4E5-007C-4E0E-D41A6F0FC01D}"/>
                </a:ext>
              </a:extLst>
            </p:cNvPr>
            <p:cNvSpPr txBox="1"/>
            <p:nvPr/>
          </p:nvSpPr>
          <p:spPr>
            <a:xfrm>
              <a:off x="881361"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sp>
          <p:nvSpPr>
            <p:cNvPr id="15" name="テキスト ボックス 14">
              <a:extLst>
                <a:ext uri="{FF2B5EF4-FFF2-40B4-BE49-F238E27FC236}">
                  <a16:creationId xmlns:a16="http://schemas.microsoft.com/office/drawing/2014/main" id="{D9C5D5AD-C1CA-46B7-53C9-0D816A2BE1A7}"/>
                </a:ext>
              </a:extLst>
            </p:cNvPr>
            <p:cNvSpPr txBox="1"/>
            <p:nvPr/>
          </p:nvSpPr>
          <p:spPr>
            <a:xfrm>
              <a:off x="2260214"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永山　詩乃</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hlinkClick r:id="rId8">
                    <a:extLst>
                      <a:ext uri="{A12FA001-AC4F-418D-AE19-62706E023703}">
                        <ahyp:hlinkClr xmlns:ahyp="http://schemas.microsoft.com/office/drawing/2018/hyperlinkcolor" val="tx"/>
                      </a:ext>
                    </a:extLst>
                  </a:hlinkClick>
                </a:rPr>
                <a:t>https://www.dream-nexus.co.jp/</a:t>
              </a: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cxnSp>
          <p:nvCxnSpPr>
            <p:cNvPr id="16" name="直線コネクタ 15">
              <a:extLst>
                <a:ext uri="{FF2B5EF4-FFF2-40B4-BE49-F238E27FC236}">
                  <a16:creationId xmlns:a16="http://schemas.microsoft.com/office/drawing/2014/main" id="{589B55B1-A0F4-52B9-77A2-CCA00720456D}"/>
                </a:ext>
              </a:extLst>
            </p:cNvPr>
            <p:cNvCxnSpPr>
              <a:cxnSpLocks/>
            </p:cNvCxnSpPr>
            <p:nvPr/>
          </p:nvCxnSpPr>
          <p:spPr>
            <a:xfrm>
              <a:off x="2110787" y="1575023"/>
              <a:ext cx="0" cy="2772000"/>
            </a:xfrm>
            <a:prstGeom prst="line">
              <a:avLst/>
            </a:prstGeom>
            <a:noFill/>
            <a:ln w="9525" cap="flat" cmpd="sng" algn="ctr">
              <a:solidFill>
                <a:sysClr val="windowText" lastClr="000000"/>
              </a:solidFill>
              <a:prstDash val="solid"/>
            </a:ln>
            <a:effectLst/>
          </p:spPr>
        </p:cxnSp>
      </p:grpSp>
    </p:spTree>
    <p:extLst>
      <p:ext uri="{BB962C8B-B14F-4D97-AF65-F5344CB8AC3E}">
        <p14:creationId xmlns:p14="http://schemas.microsoft.com/office/powerpoint/2010/main" val="3461223186"/>
      </p:ext>
    </p:extLst>
  </p:cSld>
  <p:clrMapOvr>
    <a:masterClrMapping/>
  </p:clrMapOvr>
</p:sld>
</file>

<file path=ppt/theme/theme1.xml><?xml version="1.0" encoding="utf-8"?>
<a:theme xmlns:a="http://schemas.openxmlformats.org/drawingml/2006/main" name="デザインの設定">
  <a:themeElements>
    <a:clrScheme name="黄色がかったオレンジ">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ユーザー定義 19">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7568</TotalTime>
  <Words>1234</Words>
  <Application>Microsoft Office PowerPoint</Application>
  <PresentationFormat>A4 210 x 297 mm</PresentationFormat>
  <Paragraphs>227</Paragraphs>
  <Slides>7</Slides>
  <Notes>6</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7</vt:i4>
      </vt:variant>
    </vt:vector>
  </HeadingPairs>
  <TitlesOfParts>
    <vt:vector size="16" baseType="lpstr">
      <vt:lpstr>Meiryo UI</vt:lpstr>
      <vt:lpstr>ＭＳ Ｐゴシック</vt:lpstr>
      <vt:lpstr>メイリオ</vt:lpstr>
      <vt:lpstr>游ゴシック</vt:lpstr>
      <vt:lpstr>游ゴシック</vt:lpstr>
      <vt:lpstr>Arial</vt:lpstr>
      <vt:lpstr>Calibri</vt:lpstr>
      <vt:lpstr>Wingdings</vt:lpstr>
      <vt:lpstr>デザインの設定</vt:lpstr>
      <vt:lpstr>PowerPoint プレゼンテーション</vt:lpstr>
      <vt:lpstr>Re Nexusとは</vt:lpstr>
      <vt:lpstr>ターゲティング項目</vt:lpstr>
      <vt:lpstr>スケジュール</vt:lpstr>
      <vt:lpstr>入稿規定</vt:lpstr>
      <vt:lpstr>掲載報告レポートのフォーマット</vt:lpstr>
      <vt:lpstr>会社概要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DN</dc:creator>
  <cp:lastModifiedBy>玲那 後藤</cp:lastModifiedBy>
  <cp:revision>962</cp:revision>
  <cp:lastPrinted>2018-05-10T10:55:00Z</cp:lastPrinted>
  <dcterms:created xsi:type="dcterms:W3CDTF">2014-06-05T03:00:59Z</dcterms:created>
  <dcterms:modified xsi:type="dcterms:W3CDTF">2026-06-26T01:36:32Z</dcterms:modified>
</cp:coreProperties>
</file>