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4006" r:id="rId1"/>
  </p:sldMasterIdLst>
  <p:notesMasterIdLst>
    <p:notesMasterId r:id="rId12"/>
  </p:notesMasterIdLst>
  <p:handoutMasterIdLst>
    <p:handoutMasterId r:id="rId13"/>
  </p:handoutMasterIdLst>
  <p:sldIdLst>
    <p:sldId id="280" r:id="rId2"/>
    <p:sldId id="343" r:id="rId3"/>
    <p:sldId id="319" r:id="rId4"/>
    <p:sldId id="347" r:id="rId5"/>
    <p:sldId id="345" r:id="rId6"/>
    <p:sldId id="346" r:id="rId7"/>
    <p:sldId id="294" r:id="rId8"/>
    <p:sldId id="342" r:id="rId9"/>
    <p:sldId id="348" r:id="rId10"/>
    <p:sldId id="350" r:id="rId11"/>
  </p:sldIdLst>
  <p:sldSz cx="9906000" cy="6858000" type="A4"/>
  <p:notesSz cx="6797675" cy="9926638"/>
  <p:defaultTextStyle>
    <a:defPPr>
      <a:defRPr lang="ja-JP"/>
    </a:defPPr>
    <a:lvl1pPr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224">
          <p15:clr>
            <a:srgbClr val="A4A3A4"/>
          </p15:clr>
        </p15:guide>
        <p15:guide id="2" orient="horz" pos="686">
          <p15:clr>
            <a:srgbClr val="A4A3A4"/>
          </p15:clr>
        </p15:guide>
        <p15:guide id="3" pos="5887">
          <p15:clr>
            <a:srgbClr val="A4A3A4"/>
          </p15:clr>
        </p15:guide>
        <p15:guide id="4" pos="240">
          <p15:clr>
            <a:srgbClr val="A4A3A4"/>
          </p15:clr>
        </p15:guide>
        <p15:guide id="5" pos="5864">
          <p15:clr>
            <a:srgbClr val="A4A3A4"/>
          </p15:clr>
        </p15:guide>
        <p15:guide id="6" orient="horz" pos="414">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1D1D"/>
    <a:srgbClr val="FFFFFF"/>
    <a:srgbClr val="CC0000"/>
    <a:srgbClr val="FF7373"/>
    <a:srgbClr val="F0D8CE"/>
    <a:srgbClr val="89181B"/>
    <a:srgbClr val="FAA996"/>
    <a:srgbClr val="FB755F"/>
    <a:srgbClr val="C39837"/>
    <a:srgbClr val="AD87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65" autoAdjust="0"/>
    <p:restoredTop sz="83026" autoAdjust="0"/>
  </p:normalViewPr>
  <p:slideViewPr>
    <p:cSldViewPr snapToGrid="0">
      <p:cViewPr varScale="1">
        <p:scale>
          <a:sx n="79" d="100"/>
          <a:sy n="79" d="100"/>
        </p:scale>
        <p:origin x="1742" y="67"/>
      </p:cViewPr>
      <p:guideLst>
        <p:guide orient="horz" pos="4224"/>
        <p:guide orient="horz" pos="686"/>
        <p:guide pos="5887"/>
        <p:guide pos="240"/>
        <p:guide pos="5864"/>
        <p:guide orient="horz" pos="414"/>
      </p:guideLst>
    </p:cSldViewPr>
  </p:slideViewPr>
  <p:notesTextViewPr>
    <p:cViewPr>
      <p:scale>
        <a:sx n="3" d="2"/>
        <a:sy n="3" d="2"/>
      </p:scale>
      <p:origin x="0" y="0"/>
    </p:cViewPr>
  </p:notesTextViewPr>
  <p:sorterViewPr>
    <p:cViewPr>
      <p:scale>
        <a:sx n="100" d="100"/>
        <a:sy n="100" d="100"/>
      </p:scale>
      <p:origin x="0" y="-4220"/>
    </p:cViewPr>
  </p:sorterViewPr>
  <p:notesViewPr>
    <p:cSldViewPr snapToGrid="0">
      <p:cViewPr varScale="1">
        <p:scale>
          <a:sx n="61" d="100"/>
          <a:sy n="61" d="100"/>
        </p:scale>
        <p:origin x="3378" y="72"/>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C7CBFD17-ED70-4E78-9B49-80DA2FA311E2}"/>
              </a:ext>
            </a:extLst>
          </p:cNvPr>
          <p:cNvSpPr>
            <a:spLocks noGrp="1"/>
          </p:cNvSpPr>
          <p:nvPr>
            <p:ph type="hdr" sz="quarter"/>
          </p:nvPr>
        </p:nvSpPr>
        <p:spPr>
          <a:xfrm>
            <a:off x="0" y="0"/>
            <a:ext cx="2946400" cy="496888"/>
          </a:xfrm>
          <a:prstGeom prst="rect">
            <a:avLst/>
          </a:prstGeom>
        </p:spPr>
        <p:txBody>
          <a:bodyPr vert="horz" lIns="92108" tIns="46054" rIns="92108" bIns="46054"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788D1A03-13C2-4F1C-AFF1-20494CC1035D}"/>
              </a:ext>
            </a:extLst>
          </p:cNvPr>
          <p:cNvSpPr>
            <a:spLocks noGrp="1"/>
          </p:cNvSpPr>
          <p:nvPr>
            <p:ph type="dt" sz="quarter" idx="1"/>
          </p:nvPr>
        </p:nvSpPr>
        <p:spPr>
          <a:xfrm>
            <a:off x="3849688" y="0"/>
            <a:ext cx="2946400" cy="496888"/>
          </a:xfrm>
          <a:prstGeom prst="rect">
            <a:avLst/>
          </a:prstGeom>
        </p:spPr>
        <p:txBody>
          <a:bodyPr vert="horz" lIns="92108" tIns="46054" rIns="92108" bIns="46054" rtlCol="0"/>
          <a:lstStyle>
            <a:lvl1pPr algn="r" eaLnBrk="1" fontAlgn="auto" hangingPunct="1">
              <a:spcBef>
                <a:spcPts val="0"/>
              </a:spcBef>
              <a:spcAft>
                <a:spcPts val="0"/>
              </a:spcAft>
              <a:defRPr sz="1200">
                <a:latin typeface="+mn-lt"/>
                <a:ea typeface="+mn-ea"/>
              </a:defRPr>
            </a:lvl1pPr>
          </a:lstStyle>
          <a:p>
            <a:pPr>
              <a:defRPr/>
            </a:pPr>
            <a:fld id="{7DFBB216-E930-4DE0-8342-201CA9EE78CA}" type="datetimeFigureOut">
              <a:rPr lang="ja-JP" altLang="en-US"/>
              <a:pPr>
                <a:defRPr/>
              </a:pPr>
              <a:t>2026/6/26</a:t>
            </a:fld>
            <a:endParaRPr lang="ja-JP" altLang="en-US"/>
          </a:p>
        </p:txBody>
      </p:sp>
      <p:sp>
        <p:nvSpPr>
          <p:cNvPr id="4" name="フッター プレースホルダー 3">
            <a:extLst>
              <a:ext uri="{FF2B5EF4-FFF2-40B4-BE49-F238E27FC236}">
                <a16:creationId xmlns:a16="http://schemas.microsoft.com/office/drawing/2014/main" id="{DB4B82A5-34CE-4F7A-B8EA-552123BADC77}"/>
              </a:ext>
            </a:extLst>
          </p:cNvPr>
          <p:cNvSpPr>
            <a:spLocks noGrp="1"/>
          </p:cNvSpPr>
          <p:nvPr>
            <p:ph type="ftr" sz="quarter" idx="2"/>
          </p:nvPr>
        </p:nvSpPr>
        <p:spPr>
          <a:xfrm>
            <a:off x="0" y="9428163"/>
            <a:ext cx="2946400" cy="496887"/>
          </a:xfrm>
          <a:prstGeom prst="rect">
            <a:avLst/>
          </a:prstGeom>
        </p:spPr>
        <p:txBody>
          <a:bodyPr vert="horz" lIns="92108" tIns="46054" rIns="92108" bIns="46054" rtlCol="0" anchor="b"/>
          <a:lstStyle>
            <a:lvl1pPr algn="l" eaLnBrk="1" fontAlgn="auto" hangingPunct="1">
              <a:spcBef>
                <a:spcPts val="0"/>
              </a:spcBef>
              <a:spcAft>
                <a:spcPts val="0"/>
              </a:spcAft>
              <a:defRPr sz="1200">
                <a:latin typeface="+mn-lt"/>
                <a:ea typeface="+mn-ea"/>
              </a:defRPr>
            </a:lvl1pPr>
          </a:lstStyle>
          <a:p>
            <a:pPr>
              <a:defRPr/>
            </a:pPr>
            <a:r>
              <a:rPr lang="ja-JP" altLang="en-US"/>
              <a:t>あああ</a:t>
            </a:r>
          </a:p>
        </p:txBody>
      </p:sp>
      <p:sp>
        <p:nvSpPr>
          <p:cNvPr id="5" name="スライド番号プレースホルダー 4">
            <a:extLst>
              <a:ext uri="{FF2B5EF4-FFF2-40B4-BE49-F238E27FC236}">
                <a16:creationId xmlns:a16="http://schemas.microsoft.com/office/drawing/2014/main" id="{163A9423-FB90-4F70-A314-34B54C3D4C75}"/>
              </a:ext>
            </a:extLst>
          </p:cNvPr>
          <p:cNvSpPr>
            <a:spLocks noGrp="1"/>
          </p:cNvSpPr>
          <p:nvPr>
            <p:ph type="sldNum" sz="quarter" idx="3"/>
          </p:nvPr>
        </p:nvSpPr>
        <p:spPr>
          <a:xfrm>
            <a:off x="3849688" y="9428163"/>
            <a:ext cx="2946400" cy="496887"/>
          </a:xfrm>
          <a:prstGeom prst="rect">
            <a:avLst/>
          </a:prstGeom>
        </p:spPr>
        <p:txBody>
          <a:bodyPr vert="horz" wrap="square" lIns="92108" tIns="46054" rIns="92108" bIns="46054"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6E3FC75-F389-4C08-91FF-624DECAD5CCE}"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D8E04E7-0CB6-481C-8017-FE011DF58099}"/>
              </a:ext>
            </a:extLst>
          </p:cNvPr>
          <p:cNvSpPr>
            <a:spLocks noGrp="1"/>
          </p:cNvSpPr>
          <p:nvPr>
            <p:ph type="hdr" sz="quarter"/>
          </p:nvPr>
        </p:nvSpPr>
        <p:spPr>
          <a:xfrm>
            <a:off x="0" y="0"/>
            <a:ext cx="2946400" cy="496888"/>
          </a:xfrm>
          <a:prstGeom prst="rect">
            <a:avLst/>
          </a:prstGeom>
        </p:spPr>
        <p:txBody>
          <a:bodyPr vert="horz" lIns="92108" tIns="46054" rIns="92108" bIns="46054"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23EAFF8B-6490-4436-8F17-1DC2D3C5722B}"/>
              </a:ext>
            </a:extLst>
          </p:cNvPr>
          <p:cNvSpPr>
            <a:spLocks noGrp="1"/>
          </p:cNvSpPr>
          <p:nvPr>
            <p:ph type="dt" idx="1"/>
          </p:nvPr>
        </p:nvSpPr>
        <p:spPr>
          <a:xfrm>
            <a:off x="3849688" y="0"/>
            <a:ext cx="2946400" cy="496888"/>
          </a:xfrm>
          <a:prstGeom prst="rect">
            <a:avLst/>
          </a:prstGeom>
        </p:spPr>
        <p:txBody>
          <a:bodyPr vert="horz" lIns="92108" tIns="46054" rIns="92108" bIns="46054" rtlCol="0"/>
          <a:lstStyle>
            <a:lvl1pPr algn="r" eaLnBrk="1" fontAlgn="auto" hangingPunct="1">
              <a:spcBef>
                <a:spcPts val="0"/>
              </a:spcBef>
              <a:spcAft>
                <a:spcPts val="0"/>
              </a:spcAft>
              <a:defRPr sz="1200">
                <a:latin typeface="+mn-lt"/>
                <a:ea typeface="+mn-ea"/>
              </a:defRPr>
            </a:lvl1pPr>
          </a:lstStyle>
          <a:p>
            <a:pPr>
              <a:defRPr/>
            </a:pPr>
            <a:fld id="{98E3C879-99D1-4F38-9204-6B26093391E0}" type="datetimeFigureOut">
              <a:rPr lang="ja-JP" altLang="en-US"/>
              <a:pPr>
                <a:defRPr/>
              </a:pPr>
              <a:t>2026/6/26</a:t>
            </a:fld>
            <a:endParaRPr lang="ja-JP" altLang="en-US"/>
          </a:p>
        </p:txBody>
      </p:sp>
      <p:sp>
        <p:nvSpPr>
          <p:cNvPr id="4" name="スライド イメージ プレースホルダー 3">
            <a:extLst>
              <a:ext uri="{FF2B5EF4-FFF2-40B4-BE49-F238E27FC236}">
                <a16:creationId xmlns:a16="http://schemas.microsoft.com/office/drawing/2014/main" id="{22BA2785-F8B3-44F6-9355-F485D403E7C1}"/>
              </a:ext>
            </a:extLst>
          </p:cNvPr>
          <p:cNvSpPr>
            <a:spLocks noGrp="1" noRot="1" noChangeAspect="1"/>
          </p:cNvSpPr>
          <p:nvPr>
            <p:ph type="sldImg" idx="2"/>
          </p:nvPr>
        </p:nvSpPr>
        <p:spPr>
          <a:xfrm>
            <a:off x="709613" y="744538"/>
            <a:ext cx="5378450" cy="3722687"/>
          </a:xfrm>
          <a:prstGeom prst="rect">
            <a:avLst/>
          </a:prstGeom>
          <a:noFill/>
          <a:ln w="12700">
            <a:solidFill>
              <a:prstClr val="black"/>
            </a:solidFill>
          </a:ln>
        </p:spPr>
        <p:txBody>
          <a:bodyPr vert="horz" lIns="92108" tIns="46054" rIns="92108" bIns="46054"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85407C4B-356C-4969-807C-D83F1F4663A8}"/>
              </a:ext>
            </a:extLst>
          </p:cNvPr>
          <p:cNvSpPr>
            <a:spLocks noGrp="1"/>
          </p:cNvSpPr>
          <p:nvPr>
            <p:ph type="body" sz="quarter" idx="3"/>
          </p:nvPr>
        </p:nvSpPr>
        <p:spPr>
          <a:xfrm>
            <a:off x="679450" y="4714875"/>
            <a:ext cx="5438775" cy="4467225"/>
          </a:xfrm>
          <a:prstGeom prst="rect">
            <a:avLst/>
          </a:prstGeom>
        </p:spPr>
        <p:txBody>
          <a:bodyPr vert="horz" lIns="92108" tIns="46054" rIns="92108" bIns="46054"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AD43A7D9-A9B4-47F5-962E-5225DC3CF4B3}"/>
              </a:ext>
            </a:extLst>
          </p:cNvPr>
          <p:cNvSpPr>
            <a:spLocks noGrp="1"/>
          </p:cNvSpPr>
          <p:nvPr>
            <p:ph type="ftr" sz="quarter" idx="4"/>
          </p:nvPr>
        </p:nvSpPr>
        <p:spPr>
          <a:xfrm>
            <a:off x="0" y="9428163"/>
            <a:ext cx="2946400" cy="496887"/>
          </a:xfrm>
          <a:prstGeom prst="rect">
            <a:avLst/>
          </a:prstGeom>
        </p:spPr>
        <p:txBody>
          <a:bodyPr vert="horz" lIns="92108" tIns="46054" rIns="92108" bIns="46054" rtlCol="0" anchor="b"/>
          <a:lstStyle>
            <a:lvl1pPr algn="l" eaLnBrk="1" fontAlgn="auto" hangingPunct="1">
              <a:spcBef>
                <a:spcPts val="0"/>
              </a:spcBef>
              <a:spcAft>
                <a:spcPts val="0"/>
              </a:spcAft>
              <a:defRPr sz="1200">
                <a:latin typeface="+mn-lt"/>
                <a:ea typeface="+mn-ea"/>
              </a:defRPr>
            </a:lvl1pPr>
          </a:lstStyle>
          <a:p>
            <a:pPr>
              <a:defRPr/>
            </a:pPr>
            <a:r>
              <a:rPr lang="ja-JP" altLang="en-US"/>
              <a:t>あああ</a:t>
            </a:r>
          </a:p>
        </p:txBody>
      </p:sp>
      <p:sp>
        <p:nvSpPr>
          <p:cNvPr id="7" name="スライド番号プレースホルダー 6">
            <a:extLst>
              <a:ext uri="{FF2B5EF4-FFF2-40B4-BE49-F238E27FC236}">
                <a16:creationId xmlns:a16="http://schemas.microsoft.com/office/drawing/2014/main" id="{91314A7A-76FC-4868-8FF0-51D9F70A355D}"/>
              </a:ext>
            </a:extLst>
          </p:cNvPr>
          <p:cNvSpPr>
            <a:spLocks noGrp="1"/>
          </p:cNvSpPr>
          <p:nvPr>
            <p:ph type="sldNum" sz="quarter" idx="5"/>
          </p:nvPr>
        </p:nvSpPr>
        <p:spPr>
          <a:xfrm>
            <a:off x="3849688" y="9428163"/>
            <a:ext cx="2946400" cy="496887"/>
          </a:xfrm>
          <a:prstGeom prst="rect">
            <a:avLst/>
          </a:prstGeom>
        </p:spPr>
        <p:txBody>
          <a:bodyPr vert="horz" wrap="square" lIns="92108" tIns="46054" rIns="92108" bIns="46054"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2FCFF76-2F43-4B4D-A8C6-AC542A4CD2E1}"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a:extLst>
              <a:ext uri="{FF2B5EF4-FFF2-40B4-BE49-F238E27FC236}">
                <a16:creationId xmlns:a16="http://schemas.microsoft.com/office/drawing/2014/main" id="{AFB6689E-25D5-42DC-A6C6-5113FBFFC4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a:extLst>
              <a:ext uri="{FF2B5EF4-FFF2-40B4-BE49-F238E27FC236}">
                <a16:creationId xmlns:a16="http://schemas.microsoft.com/office/drawing/2014/main" id="{13E0462D-1732-41D3-83B7-E72AE8E750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a:t>PC</a:t>
            </a:r>
            <a:r>
              <a:rPr lang="ja-JP" altLang="en-US"/>
              <a:t>向け配信の</a:t>
            </a:r>
            <a:r>
              <a:rPr lang="en-US" altLang="ja-JP"/>
              <a:t>DN</a:t>
            </a:r>
            <a:r>
              <a:rPr lang="ja-JP" altLang="en-US"/>
              <a:t>、</a:t>
            </a:r>
            <a:r>
              <a:rPr lang="en-US" altLang="ja-JP"/>
              <a:t>SP</a:t>
            </a:r>
            <a:r>
              <a:rPr lang="ja-JP" altLang="en-US"/>
              <a:t>向け配信の</a:t>
            </a:r>
            <a:r>
              <a:rPr lang="en-US" altLang="ja-JP"/>
              <a:t>SN</a:t>
            </a:r>
            <a:r>
              <a:rPr lang="ja-JP" altLang="en-US"/>
              <a:t>があり、どちらの媒体も推奨物件価格帯は</a:t>
            </a:r>
            <a:r>
              <a:rPr lang="en-US" altLang="ja-JP"/>
              <a:t>5000</a:t>
            </a:r>
            <a:r>
              <a:rPr lang="ja-JP" altLang="en-US"/>
              <a:t>万円前後となっており、</a:t>
            </a:r>
            <a:endParaRPr lang="en-US" altLang="ja-JP"/>
          </a:p>
          <a:p>
            <a:r>
              <a:rPr lang="ja-JP" altLang="en-US"/>
              <a:t>基本メニューとカスタムメニューの</a:t>
            </a:r>
            <a:r>
              <a:rPr lang="en-US" altLang="ja-JP"/>
              <a:t>2</a:t>
            </a:r>
            <a:r>
              <a:rPr lang="ja-JP" altLang="en-US"/>
              <a:t>つがあります。後ほどそれぞれのメニューについてご説明いたします。</a:t>
            </a:r>
            <a:endParaRPr lang="en-US" altLang="ja-JP"/>
          </a:p>
          <a:p>
            <a:r>
              <a:rPr lang="en-US" altLang="ja-JP"/>
              <a:t>PN</a:t>
            </a:r>
            <a:r>
              <a:rPr lang="ja-JP" altLang="en-US"/>
              <a:t>も同様に</a:t>
            </a:r>
            <a:r>
              <a:rPr lang="en-US" altLang="ja-JP"/>
              <a:t>PC</a:t>
            </a:r>
            <a:r>
              <a:rPr lang="ja-JP" altLang="en-US"/>
              <a:t>と</a:t>
            </a:r>
            <a:r>
              <a:rPr lang="en-US" altLang="ja-JP"/>
              <a:t>SP</a:t>
            </a:r>
            <a:r>
              <a:rPr lang="ja-JP" altLang="en-US"/>
              <a:t>があります。物件価格帯別に</a:t>
            </a:r>
            <a:r>
              <a:rPr lang="en-US" altLang="ja-JP"/>
              <a:t>PC</a:t>
            </a:r>
            <a:r>
              <a:rPr lang="ja-JP" altLang="en-US"/>
              <a:t>には３つメニューがあり、</a:t>
            </a:r>
            <a:r>
              <a:rPr lang="en-US" altLang="ja-JP"/>
              <a:t>SP</a:t>
            </a:r>
            <a:r>
              <a:rPr lang="ja-JP" altLang="en-US"/>
              <a:t>は１つとなっております。</a:t>
            </a:r>
            <a:endParaRPr lang="en-US" altLang="ja-JP"/>
          </a:p>
          <a:p>
            <a:r>
              <a:rPr lang="ja-JP" altLang="en-US"/>
              <a:t>それぞれ物件価格帯によりメニューが異なります。</a:t>
            </a:r>
            <a:endParaRPr lang="en-US" altLang="ja-JP"/>
          </a:p>
        </p:txBody>
      </p:sp>
      <p:sp>
        <p:nvSpPr>
          <p:cNvPr id="8196" name="スライド番号プレースホルダー 3">
            <a:extLst>
              <a:ext uri="{FF2B5EF4-FFF2-40B4-BE49-F238E27FC236}">
                <a16:creationId xmlns:a16="http://schemas.microsoft.com/office/drawing/2014/main" id="{6B85A124-1186-43EA-B96A-CCB1F3BDED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CB2C13A7-6919-46E8-ABDE-F390B3EBBCE2}" type="slidenum">
              <a:rPr lang="ja-JP" altLang="en-US" smtClean="0">
                <a:latin typeface="Calibri" panose="020F0502020204030204" pitchFamily="34" charset="0"/>
              </a:rPr>
              <a:pPr/>
              <a:t>1</a:t>
            </a:fld>
            <a:endParaRPr lang="ja-JP"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8F266E3D-8315-4798-9A0A-F2DB128577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ー 2">
            <a:extLst>
              <a:ext uri="{FF2B5EF4-FFF2-40B4-BE49-F238E27FC236}">
                <a16:creationId xmlns:a16="http://schemas.microsoft.com/office/drawing/2014/main" id="{A66DE318-D4A4-491C-9D2B-9B4209F505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0244" name="スライド番号プレースホルダー 3">
            <a:extLst>
              <a:ext uri="{FF2B5EF4-FFF2-40B4-BE49-F238E27FC236}">
                <a16:creationId xmlns:a16="http://schemas.microsoft.com/office/drawing/2014/main" id="{18104C73-5C18-4C90-B805-755D15969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9128426A-B2AB-4BD0-B277-7F38EDF421B6}" type="slidenum">
              <a:rPr lang="ja-JP" altLang="en-US" smtClean="0">
                <a:latin typeface="Calibri" panose="020F0502020204030204" pitchFamily="34" charset="0"/>
              </a:rPr>
              <a:pPr/>
              <a:t>2</a:t>
            </a:fld>
            <a:endParaRPr lang="ja-JP"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8F266E3D-8315-4798-9A0A-F2DB128577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ー 2">
            <a:extLst>
              <a:ext uri="{FF2B5EF4-FFF2-40B4-BE49-F238E27FC236}">
                <a16:creationId xmlns:a16="http://schemas.microsoft.com/office/drawing/2014/main" id="{A66DE318-D4A4-491C-9D2B-9B4209F505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0244" name="スライド番号プレースホルダー 3">
            <a:extLst>
              <a:ext uri="{FF2B5EF4-FFF2-40B4-BE49-F238E27FC236}">
                <a16:creationId xmlns:a16="http://schemas.microsoft.com/office/drawing/2014/main" id="{18104C73-5C18-4C90-B805-755D15969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9128426A-B2AB-4BD0-B277-7F38EDF421B6}" type="slidenum">
              <a:rPr lang="ja-JP" altLang="en-US" smtClean="0">
                <a:latin typeface="Calibri" panose="020F0502020204030204" pitchFamily="34" charset="0"/>
              </a:rPr>
              <a:pPr/>
              <a:t>3</a:t>
            </a:fld>
            <a:endParaRPr lang="ja-JP" altLang="en-US">
              <a:latin typeface="Calibri" panose="020F0502020204030204" pitchFamily="34" charset="0"/>
            </a:endParaRPr>
          </a:p>
        </p:txBody>
      </p:sp>
    </p:spTree>
    <p:extLst>
      <p:ext uri="{BB962C8B-B14F-4D97-AF65-F5344CB8AC3E}">
        <p14:creationId xmlns:p14="http://schemas.microsoft.com/office/powerpoint/2010/main" val="20807467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8F266E3D-8315-4798-9A0A-F2DB128577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ー 2">
            <a:extLst>
              <a:ext uri="{FF2B5EF4-FFF2-40B4-BE49-F238E27FC236}">
                <a16:creationId xmlns:a16="http://schemas.microsoft.com/office/drawing/2014/main" id="{A66DE318-D4A4-491C-9D2B-9B4209F505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0244" name="スライド番号プレースホルダー 3">
            <a:extLst>
              <a:ext uri="{FF2B5EF4-FFF2-40B4-BE49-F238E27FC236}">
                <a16:creationId xmlns:a16="http://schemas.microsoft.com/office/drawing/2014/main" id="{18104C73-5C18-4C90-B805-755D15969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9128426A-B2AB-4BD0-B277-7F38EDF421B6}" type="slidenum">
              <a:rPr lang="ja-JP" altLang="en-US" smtClean="0">
                <a:latin typeface="Calibri" panose="020F0502020204030204" pitchFamily="34" charset="0"/>
              </a:rPr>
              <a:pPr/>
              <a:t>4</a:t>
            </a:fld>
            <a:endParaRPr lang="ja-JP" altLang="en-US">
              <a:latin typeface="Calibri" panose="020F0502020204030204" pitchFamily="34" charset="0"/>
            </a:endParaRPr>
          </a:p>
        </p:txBody>
      </p:sp>
    </p:spTree>
    <p:extLst>
      <p:ext uri="{BB962C8B-B14F-4D97-AF65-F5344CB8AC3E}">
        <p14:creationId xmlns:p14="http://schemas.microsoft.com/office/powerpoint/2010/main" val="41083771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8F266E3D-8315-4798-9A0A-F2DB128577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ー 2">
            <a:extLst>
              <a:ext uri="{FF2B5EF4-FFF2-40B4-BE49-F238E27FC236}">
                <a16:creationId xmlns:a16="http://schemas.microsoft.com/office/drawing/2014/main" id="{A66DE318-D4A4-491C-9D2B-9B4209F505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0244" name="スライド番号プレースホルダー 3">
            <a:extLst>
              <a:ext uri="{FF2B5EF4-FFF2-40B4-BE49-F238E27FC236}">
                <a16:creationId xmlns:a16="http://schemas.microsoft.com/office/drawing/2014/main" id="{18104C73-5C18-4C90-B805-755D15969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9128426A-B2AB-4BD0-B277-7F38EDF421B6}" type="slidenum">
              <a:rPr lang="ja-JP" altLang="en-US" smtClean="0">
                <a:latin typeface="Calibri" panose="020F0502020204030204" pitchFamily="34" charset="0"/>
              </a:rPr>
              <a:pPr/>
              <a:t>5</a:t>
            </a:fld>
            <a:endParaRPr lang="ja-JP" altLang="en-US">
              <a:latin typeface="Calibri" panose="020F0502020204030204" pitchFamily="34" charset="0"/>
            </a:endParaRPr>
          </a:p>
        </p:txBody>
      </p:sp>
    </p:spTree>
    <p:extLst>
      <p:ext uri="{BB962C8B-B14F-4D97-AF65-F5344CB8AC3E}">
        <p14:creationId xmlns:p14="http://schemas.microsoft.com/office/powerpoint/2010/main" val="1879513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スライド イメージ プレースホルダー 1">
            <a:extLst>
              <a:ext uri="{FF2B5EF4-FFF2-40B4-BE49-F238E27FC236}">
                <a16:creationId xmlns:a16="http://schemas.microsoft.com/office/drawing/2014/main" id="{49D6CB84-03A9-4969-87AF-D5ABE7413C5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ノート プレースホルダー 2">
            <a:extLst>
              <a:ext uri="{FF2B5EF4-FFF2-40B4-BE49-F238E27FC236}">
                <a16:creationId xmlns:a16="http://schemas.microsoft.com/office/drawing/2014/main" id="{75C3CF7D-FA9B-4213-A14A-F12C41A9D6B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ご入稿頂くバナーのサイズです。いずれも全てご入稿いただければと思います。</a:t>
            </a:r>
            <a:endParaRPr lang="en-US" altLang="ja-JP"/>
          </a:p>
          <a:p>
            <a:r>
              <a:rPr lang="ja-JP" altLang="en-US"/>
              <a:t>ご入稿いただきタグ設置完了後から</a:t>
            </a:r>
            <a:r>
              <a:rPr lang="en-US" altLang="ja-JP"/>
              <a:t>3</a:t>
            </a:r>
            <a:r>
              <a:rPr lang="ja-JP" altLang="en-US"/>
              <a:t>営業日後の配信開始が目安となっております。</a:t>
            </a:r>
            <a:endParaRPr lang="en-US" altLang="ja-JP"/>
          </a:p>
          <a:p>
            <a:r>
              <a:rPr lang="ja-JP" altLang="en-US"/>
              <a:t>ご導入が早くに決まっていれば、すぐにタグを全ページへ設置頂けますとマーク数が増え、</a:t>
            </a:r>
            <a:endParaRPr lang="en-US" altLang="ja-JP"/>
          </a:p>
          <a:p>
            <a:r>
              <a:rPr lang="ja-JP" altLang="en-US"/>
              <a:t>配信精度が向上しますので、よろしくお願いいたします。</a:t>
            </a:r>
            <a:endParaRPr lang="en-US" altLang="ja-JP"/>
          </a:p>
          <a:p>
            <a:endParaRPr lang="ja-JP" altLang="en-US"/>
          </a:p>
        </p:txBody>
      </p:sp>
      <p:sp>
        <p:nvSpPr>
          <p:cNvPr id="16388" name="スライド番号プレースホルダー 3">
            <a:extLst>
              <a:ext uri="{FF2B5EF4-FFF2-40B4-BE49-F238E27FC236}">
                <a16:creationId xmlns:a16="http://schemas.microsoft.com/office/drawing/2014/main" id="{E08812B1-6DD2-4832-9658-305437D13E8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D5FECAF7-72DC-4358-AC72-32C505BABE52}" type="slidenum">
              <a:rPr lang="ja-JP" altLang="en-US" smtClean="0">
                <a:latin typeface="Calibri" panose="020F0502020204030204" pitchFamily="34" charset="0"/>
              </a:rPr>
              <a:pPr/>
              <a:t>6</a:t>
            </a:fld>
            <a:endParaRPr lang="ja-JP" altLang="en-US">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スライド イメージ プレースホルダー 1">
            <a:extLst>
              <a:ext uri="{FF2B5EF4-FFF2-40B4-BE49-F238E27FC236}">
                <a16:creationId xmlns:a16="http://schemas.microsoft.com/office/drawing/2014/main" id="{03E13019-5156-4D22-9CC4-75BE034E83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ノート プレースホルダー 2">
            <a:extLst>
              <a:ext uri="{FF2B5EF4-FFF2-40B4-BE49-F238E27FC236}">
                <a16:creationId xmlns:a16="http://schemas.microsoft.com/office/drawing/2014/main" id="{E4C1D1BD-560B-4B12-BC79-7282C38D02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レポートにつきましては、毎月月末までの実績を月初第</a:t>
            </a:r>
            <a:r>
              <a:rPr lang="en-US" altLang="ja-JP"/>
              <a:t>4</a:t>
            </a:r>
            <a:r>
              <a:rPr lang="ja-JP" altLang="en-US"/>
              <a:t>営業日にお送りさせていただきます。</a:t>
            </a:r>
            <a:endParaRPr lang="en-US" altLang="ja-JP"/>
          </a:p>
          <a:p>
            <a:r>
              <a:rPr lang="ja-JP" altLang="en-US"/>
              <a:t>ご入稿頂いたクリエイティブ毎の報告となります。</a:t>
            </a:r>
            <a:endParaRPr lang="en-US" altLang="ja-JP"/>
          </a:p>
          <a:p>
            <a:r>
              <a:rPr lang="ja-JP" altLang="en-US"/>
              <a:t>設定したキーワードや、クリエイティブ毎の報告はできませんので、ご了承ください</a:t>
            </a:r>
            <a:endParaRPr lang="en-US" altLang="ja-JP"/>
          </a:p>
          <a:p>
            <a:r>
              <a:rPr lang="en-US" altLang="ja-JP"/>
              <a:t>(</a:t>
            </a:r>
            <a:r>
              <a:rPr lang="ja-JP" altLang="en-US"/>
              <a:t>全案件の管理を一ポータルとやってしまっているため</a:t>
            </a:r>
            <a:r>
              <a:rPr lang="en-US" altLang="ja-JP"/>
              <a:t>)</a:t>
            </a:r>
          </a:p>
          <a:p>
            <a:endParaRPr lang="ja-JP" altLang="en-US"/>
          </a:p>
        </p:txBody>
      </p:sp>
      <p:sp>
        <p:nvSpPr>
          <p:cNvPr id="18436" name="スライド番号プレースホルダー 3">
            <a:extLst>
              <a:ext uri="{FF2B5EF4-FFF2-40B4-BE49-F238E27FC236}">
                <a16:creationId xmlns:a16="http://schemas.microsoft.com/office/drawing/2014/main" id="{BD909462-F684-4FA9-AFFF-C0C02FB388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B8D5FE43-E2CA-4041-9939-6E3CB483DEAF}" type="slidenum">
              <a:rPr lang="ja-JP" altLang="en-US" smtClean="0">
                <a:latin typeface="Calibri" panose="020F0502020204030204" pitchFamily="34" charset="0"/>
              </a:rPr>
              <a:pPr/>
              <a:t>7</a:t>
            </a:fld>
            <a:endParaRPr lang="ja-JP" altLang="en-US">
              <a:latin typeface="Calibri" panose="020F0502020204030204" pitchFamily="34" charset="0"/>
            </a:endParaRPr>
          </a:p>
        </p:txBody>
      </p:sp>
    </p:spTree>
    <p:extLst>
      <p:ext uri="{BB962C8B-B14F-4D97-AF65-F5344CB8AC3E}">
        <p14:creationId xmlns:p14="http://schemas.microsoft.com/office/powerpoint/2010/main" val="2986350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8</a:t>
            </a:fld>
            <a:endParaRPr kumimoji="1" lang="ja-JP" altLang="en-US"/>
          </a:p>
        </p:txBody>
      </p:sp>
    </p:spTree>
    <p:extLst>
      <p:ext uri="{BB962C8B-B14F-4D97-AF65-F5344CB8AC3E}">
        <p14:creationId xmlns:p14="http://schemas.microsoft.com/office/powerpoint/2010/main" val="478484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9</a:t>
            </a:fld>
            <a:endParaRPr kumimoji="1" lang="ja-JP" altLang="en-US"/>
          </a:p>
        </p:txBody>
      </p:sp>
    </p:spTree>
    <p:extLst>
      <p:ext uri="{BB962C8B-B14F-4D97-AF65-F5344CB8AC3E}">
        <p14:creationId xmlns:p14="http://schemas.microsoft.com/office/powerpoint/2010/main" val="3224918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ja-JP" altLang="en-US"/>
              <a:t>マスター タイトルの書式設定</a:t>
            </a:r>
          </a:p>
        </p:txBody>
      </p:sp>
    </p:spTree>
    <p:extLst>
      <p:ext uri="{BB962C8B-B14F-4D97-AF65-F5344CB8AC3E}">
        <p14:creationId xmlns:p14="http://schemas.microsoft.com/office/powerpoint/2010/main" val="2218948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43D7B0B3-C650-4BF9-ACBD-19EE9BA2497D}"/>
              </a:ext>
            </a:extLst>
          </p:cNvPr>
          <p:cNvCxnSpPr/>
          <p:nvPr userDrawn="1"/>
        </p:nvCxnSpPr>
        <p:spPr>
          <a:xfrm>
            <a:off x="381000" y="690563"/>
            <a:ext cx="952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F522E73D-BA5F-4898-BF72-E5B601A61B05}"/>
              </a:ext>
            </a:extLst>
          </p:cNvPr>
          <p:cNvSpPr/>
          <p:nvPr userDrawn="1"/>
        </p:nvSpPr>
        <p:spPr>
          <a:xfrm>
            <a:off x="0" y="0"/>
            <a:ext cx="9906000" cy="209550"/>
          </a:xfrm>
          <a:prstGeom prst="rect">
            <a:avLst/>
          </a:prstGeom>
          <a:gradFill flip="none" rotWithShape="1">
            <a:gsLst>
              <a:gs pos="0">
                <a:srgbClr val="FF0000"/>
              </a:gs>
              <a:gs pos="50000">
                <a:srgbClr val="FB755F"/>
              </a:gs>
              <a:gs pos="100000">
                <a:srgbClr val="FAA996"/>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2" name="タイトル 1"/>
          <p:cNvSpPr>
            <a:spLocks noGrp="1"/>
          </p:cNvSpPr>
          <p:nvPr>
            <p:ph type="title"/>
          </p:nvPr>
        </p:nvSpPr>
        <p:spPr>
          <a:xfrm>
            <a:off x="389210" y="289227"/>
            <a:ext cx="8543925" cy="403359"/>
          </a:xfrm>
          <a:prstGeom prst="rect">
            <a:avLst/>
          </a:prstGeom>
        </p:spPr>
        <p:txBody>
          <a:bodyPr lIns="0" tIns="72000"/>
          <a:lstStyle>
            <a:lvl1pPr>
              <a:defRPr sz="1800" b="1"/>
            </a:lvl1pPr>
          </a:lstStyle>
          <a:p>
            <a:r>
              <a:rPr lang="ja-JP" altLang="en-US" dirty="0"/>
              <a:t>マスター タイトルの書式設定</a:t>
            </a:r>
          </a:p>
        </p:txBody>
      </p:sp>
      <p:sp>
        <p:nvSpPr>
          <p:cNvPr id="6" name="Holder 2">
            <a:extLst>
              <a:ext uri="{FF2B5EF4-FFF2-40B4-BE49-F238E27FC236}">
                <a16:creationId xmlns:a16="http://schemas.microsoft.com/office/drawing/2014/main" id="{B62B14DC-2772-9DA5-0CFE-AFC8E714CED5}"/>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4" name="テキスト ボックス 3">
            <a:extLst>
              <a:ext uri="{FF2B5EF4-FFF2-40B4-BE49-F238E27FC236}">
                <a16:creationId xmlns:a16="http://schemas.microsoft.com/office/drawing/2014/main" id="{50E3096B-B5E1-CB6E-0FA8-8B736A297BBF}"/>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85743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A5F7761B-B240-409D-A718-BFD07C102961}"/>
              </a:ext>
            </a:extLst>
          </p:cNvPr>
          <p:cNvCxnSpPr/>
          <p:nvPr userDrawn="1"/>
        </p:nvCxnSpPr>
        <p:spPr>
          <a:xfrm>
            <a:off x="381000" y="690563"/>
            <a:ext cx="9525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title"/>
          </p:nvPr>
        </p:nvSpPr>
        <p:spPr>
          <a:xfrm>
            <a:off x="389210" y="289227"/>
            <a:ext cx="8543925" cy="403359"/>
          </a:xfrm>
          <a:prstGeom prst="rect">
            <a:avLst/>
          </a:prstGeom>
        </p:spPr>
        <p:txBody>
          <a:bodyPr lIns="0" tIns="108000"/>
          <a:lstStyle>
            <a:lvl1pPr>
              <a:defRPr sz="1800" b="1"/>
            </a:lvl1pPr>
          </a:lstStyle>
          <a:p>
            <a:r>
              <a:rPr lang="ja-JP" altLang="en-US" dirty="0"/>
              <a:t>マスター タイトルの書式設定</a:t>
            </a:r>
          </a:p>
        </p:txBody>
      </p:sp>
      <p:sp>
        <p:nvSpPr>
          <p:cNvPr id="6" name="正方形/長方形 5">
            <a:extLst>
              <a:ext uri="{FF2B5EF4-FFF2-40B4-BE49-F238E27FC236}">
                <a16:creationId xmlns:a16="http://schemas.microsoft.com/office/drawing/2014/main" id="{2E27E868-78CC-2A71-8CC1-3FD7BC4B9364}"/>
              </a:ext>
            </a:extLst>
          </p:cNvPr>
          <p:cNvSpPr/>
          <p:nvPr userDrawn="1"/>
        </p:nvSpPr>
        <p:spPr>
          <a:xfrm>
            <a:off x="0" y="0"/>
            <a:ext cx="9906000" cy="209550"/>
          </a:xfrm>
          <a:prstGeom prst="rect">
            <a:avLst/>
          </a:prstGeom>
          <a:gradFill flip="none" rotWithShape="1">
            <a:gsLst>
              <a:gs pos="0">
                <a:srgbClr val="FF0000"/>
              </a:gs>
              <a:gs pos="50000">
                <a:srgbClr val="FB755F"/>
              </a:gs>
              <a:gs pos="100000">
                <a:srgbClr val="FAA996"/>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3" name="Holder 2">
            <a:extLst>
              <a:ext uri="{FF2B5EF4-FFF2-40B4-BE49-F238E27FC236}">
                <a16:creationId xmlns:a16="http://schemas.microsoft.com/office/drawing/2014/main" id="{8C23B4F0-328D-7D9B-E536-7FB97AE6AB01}"/>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5" name="テキスト ボックス 4">
            <a:extLst>
              <a:ext uri="{FF2B5EF4-FFF2-40B4-BE49-F238E27FC236}">
                <a16:creationId xmlns:a16="http://schemas.microsoft.com/office/drawing/2014/main" id="{1A318BD4-162E-B726-8C5F-3A993D8C2ABD}"/>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94466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6DB1F284-475C-5B5C-D4F8-E03E0F50612D}"/>
              </a:ext>
            </a:extLst>
          </p:cNvPr>
          <p:cNvSpPr/>
          <p:nvPr userDrawn="1"/>
        </p:nvSpPr>
        <p:spPr>
          <a:xfrm flipH="1" flipV="1">
            <a:off x="7381678" y="6227290"/>
            <a:ext cx="2524322" cy="630710"/>
          </a:xfrm>
          <a:custGeom>
            <a:avLst/>
            <a:gdLst>
              <a:gd name="connsiteX0" fmla="*/ 0 w 2524322"/>
              <a:gd name="connsiteY0" fmla="*/ 630710 h 630710"/>
              <a:gd name="connsiteX1" fmla="*/ 0 w 2524322"/>
              <a:gd name="connsiteY1" fmla="*/ 0 h 630710"/>
              <a:gd name="connsiteX2" fmla="*/ 2524322 w 2524322"/>
              <a:gd name="connsiteY2" fmla="*/ 0 h 630710"/>
              <a:gd name="connsiteX3" fmla="*/ 2239090 w 2524322"/>
              <a:gd name="connsiteY3" fmla="*/ 58821 h 630710"/>
              <a:gd name="connsiteX4" fmla="*/ 283329 w 2524322"/>
              <a:gd name="connsiteY4" fmla="*/ 545762 h 63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322" h="630710">
                <a:moveTo>
                  <a:pt x="0" y="630710"/>
                </a:moveTo>
                <a:lnTo>
                  <a:pt x="0" y="0"/>
                </a:lnTo>
                <a:lnTo>
                  <a:pt x="2524322" y="0"/>
                </a:lnTo>
                <a:lnTo>
                  <a:pt x="2239090" y="58821"/>
                </a:lnTo>
                <a:cubicBezTo>
                  <a:pt x="1499396" y="221098"/>
                  <a:pt x="836549" y="386557"/>
                  <a:pt x="283329" y="545762"/>
                </a:cubicBezTo>
                <a:close/>
              </a:path>
            </a:pathLst>
          </a:custGeom>
          <a:gradFill>
            <a:gsLst>
              <a:gs pos="0">
                <a:srgbClr val="FF0000"/>
              </a:gs>
              <a:gs pos="100000">
                <a:schemeClr val="accent1">
                  <a:lumMod val="40000"/>
                  <a:lumOff val="60000"/>
                </a:schemeClr>
              </a:gs>
              <a:gs pos="70000">
                <a:schemeClr val="accent1">
                  <a:lumMod val="60000"/>
                  <a:lumOff val="4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図形 8">
            <a:extLst>
              <a:ext uri="{FF2B5EF4-FFF2-40B4-BE49-F238E27FC236}">
                <a16:creationId xmlns:a16="http://schemas.microsoft.com/office/drawing/2014/main" id="{7255F4E2-5F50-216F-40A8-F2299409676D}"/>
              </a:ext>
            </a:extLst>
          </p:cNvPr>
          <p:cNvSpPr/>
          <p:nvPr userDrawn="1"/>
        </p:nvSpPr>
        <p:spPr>
          <a:xfrm>
            <a:off x="0" y="79964"/>
            <a:ext cx="9906000" cy="2119897"/>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a:gsLst>
              <a:gs pos="0">
                <a:schemeClr val="accent2">
                  <a:lumMod val="60000"/>
                  <a:lumOff val="40000"/>
                </a:schemeClr>
              </a:gs>
              <a:gs pos="47000">
                <a:schemeClr val="accent2">
                  <a:alpha val="64000"/>
                </a:schemeClr>
              </a:gs>
              <a:gs pos="10000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図形 9">
            <a:extLst>
              <a:ext uri="{FF2B5EF4-FFF2-40B4-BE49-F238E27FC236}">
                <a16:creationId xmlns:a16="http://schemas.microsoft.com/office/drawing/2014/main" id="{129C96C9-3357-B0D2-9157-940C11E455FE}"/>
              </a:ext>
            </a:extLst>
          </p:cNvPr>
          <p:cNvSpPr/>
          <p:nvPr userDrawn="1"/>
        </p:nvSpPr>
        <p:spPr>
          <a:xfrm>
            <a:off x="0" y="-1"/>
            <a:ext cx="9906000" cy="2121432"/>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flip="none" rotWithShape="1">
            <a:gsLst>
              <a:gs pos="36639">
                <a:srgbClr val="FAA996"/>
              </a:gs>
              <a:gs pos="0">
                <a:schemeClr val="accent2">
                  <a:lumMod val="20000"/>
                  <a:lumOff val="80000"/>
                </a:schemeClr>
              </a:gs>
              <a:gs pos="69000">
                <a:srgbClr val="FB755F"/>
              </a:gs>
              <a:gs pos="100000">
                <a:srgbClr val="FF000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Tree>
    <p:extLst>
      <p:ext uri="{BB962C8B-B14F-4D97-AF65-F5344CB8AC3E}">
        <p14:creationId xmlns:p14="http://schemas.microsoft.com/office/powerpoint/2010/main" val="40094264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510" r:id="rId1"/>
    <p:sldLayoutId id="2147484514" r:id="rId2"/>
    <p:sldLayoutId id="2147484515" r:id="rId3"/>
    <p:sldLayoutId id="2147484513" r:id="rId4"/>
  </p:sldLayoutIdLst>
  <p:hf sldNum="0" hd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4572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6pPr>
      <a:lvl7pPr marL="9144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7pPr>
      <a:lvl8pPr marL="13716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8pPr>
      <a:lvl9pPr marL="18288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50"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50"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50"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hyperlink" Target="https://www.dream-nexus.co.jp/" TargetMode="External"/><Relationship Id="rId3" Type="http://schemas.openxmlformats.org/officeDocument/2006/relationships/image" Target="../media/image19.png"/><Relationship Id="rId7" Type="http://schemas.openxmlformats.org/officeDocument/2006/relationships/hyperlink" Target="mailto:sales@dream-nexus.co.j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https://www.dream-nexus.co.jp/contact" TargetMode="Externa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9">
            <a:extLst>
              <a:ext uri="{FF2B5EF4-FFF2-40B4-BE49-F238E27FC236}">
                <a16:creationId xmlns:a16="http://schemas.microsoft.com/office/drawing/2014/main" id="{2D3D7478-4804-97C4-783C-FABB0336802D}"/>
              </a:ext>
            </a:extLst>
          </p:cNvPr>
          <p:cNvSpPr txBox="1">
            <a:spLocks noChangeArrowheads="1"/>
          </p:cNvSpPr>
          <p:nvPr/>
        </p:nvSpPr>
        <p:spPr bwMode="auto">
          <a:xfrm>
            <a:off x="2124684" y="4621856"/>
            <a:ext cx="5656631" cy="5378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ct val="0"/>
              </a:spcBef>
              <a:buFont typeface="Arial" panose="020B0604020202020204" pitchFamily="34" charset="0"/>
              <a:buNone/>
            </a:pPr>
            <a:r>
              <a:rPr lang="ja-JP" altLang="en-US" sz="1600" b="1" dirty="0">
                <a:solidFill>
                  <a:srgbClr val="CC0000"/>
                </a:solidFill>
                <a:latin typeface="Meiryo UI" panose="020B0604030504040204" pitchFamily="50" charset="-128"/>
                <a:ea typeface="Meiryo UI" panose="020B0604030504040204" pitchFamily="50" charset="-128"/>
              </a:rPr>
              <a:t>位置情報を基に配信</a:t>
            </a:r>
            <a:r>
              <a:rPr lang="ja-JP" altLang="en-US" sz="1600" b="1" dirty="0">
                <a:latin typeface="Meiryo UI" panose="020B0604030504040204" pitchFamily="50" charset="-128"/>
                <a:ea typeface="Meiryo UI" panose="020B0604030504040204" pitchFamily="50" charset="-128"/>
              </a:rPr>
              <a:t>ができる</a:t>
            </a:r>
            <a:r>
              <a:rPr lang="en-US" altLang="ja-JP" sz="1600" b="1" dirty="0">
                <a:latin typeface="Meiryo UI" panose="020B0604030504040204" pitchFamily="50" charset="-128"/>
                <a:ea typeface="Meiryo UI" panose="020B0604030504040204" pitchFamily="50" charset="-128"/>
              </a:rPr>
              <a:t>WEB</a:t>
            </a:r>
            <a:r>
              <a:rPr lang="ja-JP" altLang="en-US" sz="1600" b="1" dirty="0">
                <a:latin typeface="Meiryo UI" panose="020B0604030504040204" pitchFamily="50" charset="-128"/>
                <a:ea typeface="Meiryo UI" panose="020B0604030504040204" pitchFamily="50" charset="-128"/>
              </a:rPr>
              <a:t>広告配信サービス</a:t>
            </a:r>
            <a:endParaRPr lang="en-US" altLang="ja-JP" sz="1600" b="1" dirty="0">
              <a:latin typeface="Meiryo UI" panose="020B0604030504040204" pitchFamily="50" charset="-128"/>
              <a:ea typeface="Meiryo UI" panose="020B0604030504040204" pitchFamily="50" charset="-128"/>
            </a:endParaRPr>
          </a:p>
        </p:txBody>
      </p:sp>
      <p:pic>
        <p:nvPicPr>
          <p:cNvPr id="3" name="図 2" descr="ロゴ&#10;&#10;自動的に生成された説明">
            <a:extLst>
              <a:ext uri="{FF2B5EF4-FFF2-40B4-BE49-F238E27FC236}">
                <a16:creationId xmlns:a16="http://schemas.microsoft.com/office/drawing/2014/main" id="{A4AFC3A3-85B8-1CED-0089-89079B1E0D95}"/>
              </a:ext>
            </a:extLst>
          </p:cNvPr>
          <p:cNvPicPr>
            <a:picLocks noChangeAspect="1"/>
          </p:cNvPicPr>
          <p:nvPr/>
        </p:nvPicPr>
        <p:blipFill>
          <a:blip r:embed="rId2">
            <a:extLst>
              <a:ext uri="{28A0092B-C50C-407E-A947-70E740481C1C}">
                <a14:useLocalDpi xmlns:a14="http://schemas.microsoft.com/office/drawing/2010/main" val="0"/>
              </a:ext>
            </a:extLst>
          </a:blip>
          <a:srcRect b="11223"/>
          <a:stretch/>
        </p:blipFill>
        <p:spPr>
          <a:xfrm>
            <a:off x="1492659" y="1475901"/>
            <a:ext cx="6172165" cy="3145955"/>
          </a:xfrm>
          <a:prstGeom prst="rect">
            <a:avLst/>
          </a:prstGeom>
        </p:spPr>
      </p:pic>
      <p:pic>
        <p:nvPicPr>
          <p:cNvPr id="2" name="図 1">
            <a:extLst>
              <a:ext uri="{FF2B5EF4-FFF2-40B4-BE49-F238E27FC236}">
                <a16:creationId xmlns:a16="http://schemas.microsoft.com/office/drawing/2014/main" id="{1396AE98-54F9-2F3D-544D-C7F006078C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233" y="538885"/>
            <a:ext cx="4160183" cy="4298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D06EEE0C-5E99-444B-D785-D1B8DE2855EE}"/>
              </a:ext>
            </a:extLst>
          </p:cNvPr>
          <p:cNvSpPr>
            <a:spLocks noGrp="1"/>
          </p:cNvSpPr>
          <p:nvPr>
            <p:ph type="title"/>
          </p:nvPr>
        </p:nvSpPr>
        <p:spPr>
          <a:xfrm>
            <a:off x="389210" y="289227"/>
            <a:ext cx="8543925" cy="403359"/>
          </a:xfrm>
        </p:spPr>
        <p:txBody>
          <a:bodyPr/>
          <a:lstStyle/>
          <a:p>
            <a:r>
              <a:rPr kumimoji="1" lang="ja-JP" altLang="en-US" dirty="0"/>
              <a:t>会社概要</a:t>
            </a:r>
          </a:p>
        </p:txBody>
      </p:sp>
      <p:grpSp>
        <p:nvGrpSpPr>
          <p:cNvPr id="2" name="グループ化 1">
            <a:extLst>
              <a:ext uri="{FF2B5EF4-FFF2-40B4-BE49-F238E27FC236}">
                <a16:creationId xmlns:a16="http://schemas.microsoft.com/office/drawing/2014/main" id="{32C120B8-EC74-4E26-30E7-6FBEBB30F188}"/>
              </a:ext>
            </a:extLst>
          </p:cNvPr>
          <p:cNvGrpSpPr/>
          <p:nvPr/>
        </p:nvGrpSpPr>
        <p:grpSpPr>
          <a:xfrm>
            <a:off x="847557" y="1189032"/>
            <a:ext cx="8380748" cy="4930257"/>
            <a:chOff x="870280" y="1189032"/>
            <a:chExt cx="8380748" cy="4930257"/>
          </a:xfrm>
        </p:grpSpPr>
        <p:grpSp>
          <p:nvGrpSpPr>
            <p:cNvPr id="4" name="object 2">
              <a:extLst>
                <a:ext uri="{FF2B5EF4-FFF2-40B4-BE49-F238E27FC236}">
                  <a16:creationId xmlns:a16="http://schemas.microsoft.com/office/drawing/2014/main" id="{21BDCE14-480A-05FD-E1C5-B791568CF66F}"/>
                </a:ext>
              </a:extLst>
            </p:cNvPr>
            <p:cNvGrpSpPr/>
            <p:nvPr/>
          </p:nvGrpSpPr>
          <p:grpSpPr>
            <a:xfrm>
              <a:off x="5637243" y="1887855"/>
              <a:ext cx="3613785" cy="2426970"/>
              <a:chOff x="6430733" y="1582102"/>
              <a:chExt cx="3613785" cy="2426970"/>
            </a:xfrm>
          </p:grpSpPr>
          <p:sp>
            <p:nvSpPr>
              <p:cNvPr id="21" name="object 3">
                <a:extLst>
                  <a:ext uri="{FF2B5EF4-FFF2-40B4-BE49-F238E27FC236}">
                    <a16:creationId xmlns:a16="http://schemas.microsoft.com/office/drawing/2014/main" id="{A4CB10EE-345F-8699-CB7C-822B8C5E373B}"/>
                  </a:ext>
                </a:extLst>
              </p:cNvPr>
              <p:cNvSpPr/>
              <p:nvPr/>
            </p:nvSpPr>
            <p:spPr>
              <a:xfrm>
                <a:off x="6430733" y="1582102"/>
                <a:ext cx="3613785" cy="2426970"/>
              </a:xfrm>
              <a:custGeom>
                <a:avLst/>
                <a:gdLst/>
                <a:ahLst/>
                <a:cxnLst/>
                <a:rect l="l" t="t" r="r" b="b"/>
                <a:pathLst>
                  <a:path w="3613784" h="2426970">
                    <a:moveTo>
                      <a:pt x="3613264" y="0"/>
                    </a:moveTo>
                    <a:lnTo>
                      <a:pt x="0" y="0"/>
                    </a:lnTo>
                    <a:lnTo>
                      <a:pt x="0" y="2426970"/>
                    </a:lnTo>
                    <a:lnTo>
                      <a:pt x="3613264" y="2426970"/>
                    </a:lnTo>
                    <a:lnTo>
                      <a:pt x="3613264"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2" name="object 4">
                <a:extLst>
                  <a:ext uri="{FF2B5EF4-FFF2-40B4-BE49-F238E27FC236}">
                    <a16:creationId xmlns:a16="http://schemas.microsoft.com/office/drawing/2014/main" id="{0D943625-8F70-E1F7-7BC4-BA5D49054767}"/>
                  </a:ext>
                </a:extLst>
              </p:cNvPr>
              <p:cNvSpPr/>
              <p:nvPr/>
            </p:nvSpPr>
            <p:spPr>
              <a:xfrm>
                <a:off x="7061386" y="2134965"/>
                <a:ext cx="381000" cy="321945"/>
              </a:xfrm>
              <a:custGeom>
                <a:avLst/>
                <a:gdLst/>
                <a:ahLst/>
                <a:cxnLst/>
                <a:rect l="l" t="t" r="r" b="b"/>
                <a:pathLst>
                  <a:path w="381000" h="321944">
                    <a:moveTo>
                      <a:pt x="225582" y="33820"/>
                    </a:moveTo>
                    <a:lnTo>
                      <a:pt x="198602" y="33820"/>
                    </a:lnTo>
                    <a:lnTo>
                      <a:pt x="193094" y="47959"/>
                    </a:lnTo>
                    <a:lnTo>
                      <a:pt x="181927" y="88582"/>
                    </a:lnTo>
                    <a:lnTo>
                      <a:pt x="176830" y="134302"/>
                    </a:lnTo>
                    <a:lnTo>
                      <a:pt x="176173" y="158597"/>
                    </a:lnTo>
                    <a:lnTo>
                      <a:pt x="176047" y="162242"/>
                    </a:lnTo>
                    <a:lnTo>
                      <a:pt x="175833" y="166689"/>
                    </a:lnTo>
                    <a:lnTo>
                      <a:pt x="175725" y="182410"/>
                    </a:lnTo>
                    <a:lnTo>
                      <a:pt x="175468" y="189821"/>
                    </a:lnTo>
                    <a:lnTo>
                      <a:pt x="175139" y="196818"/>
                    </a:lnTo>
                    <a:lnTo>
                      <a:pt x="174753" y="202919"/>
                    </a:lnTo>
                    <a:lnTo>
                      <a:pt x="174307" y="208127"/>
                    </a:lnTo>
                    <a:lnTo>
                      <a:pt x="173990" y="213207"/>
                    </a:lnTo>
                    <a:lnTo>
                      <a:pt x="173355" y="218287"/>
                    </a:lnTo>
                    <a:lnTo>
                      <a:pt x="172402" y="223367"/>
                    </a:lnTo>
                    <a:lnTo>
                      <a:pt x="169902" y="238400"/>
                    </a:lnTo>
                    <a:lnTo>
                      <a:pt x="168116" y="250634"/>
                    </a:lnTo>
                    <a:lnTo>
                      <a:pt x="167044" y="260068"/>
                    </a:lnTo>
                    <a:lnTo>
                      <a:pt x="166687" y="266700"/>
                    </a:lnTo>
                    <a:lnTo>
                      <a:pt x="167611" y="276463"/>
                    </a:lnTo>
                    <a:lnTo>
                      <a:pt x="188760" y="316230"/>
                    </a:lnTo>
                    <a:lnTo>
                      <a:pt x="194945" y="321462"/>
                    </a:lnTo>
                    <a:lnTo>
                      <a:pt x="203200" y="321462"/>
                    </a:lnTo>
                    <a:lnTo>
                      <a:pt x="206057" y="318935"/>
                    </a:lnTo>
                    <a:lnTo>
                      <a:pt x="208597" y="313855"/>
                    </a:lnTo>
                    <a:lnTo>
                      <a:pt x="211455" y="308457"/>
                    </a:lnTo>
                    <a:lnTo>
                      <a:pt x="212725" y="302742"/>
                    </a:lnTo>
                    <a:lnTo>
                      <a:pt x="212407" y="296710"/>
                    </a:lnTo>
                    <a:lnTo>
                      <a:pt x="212289" y="286226"/>
                    </a:lnTo>
                    <a:lnTo>
                      <a:pt x="211093" y="223367"/>
                    </a:lnTo>
                    <a:lnTo>
                      <a:pt x="210985" y="208127"/>
                    </a:lnTo>
                    <a:lnTo>
                      <a:pt x="211137" y="203682"/>
                    </a:lnTo>
                    <a:lnTo>
                      <a:pt x="211455" y="200507"/>
                    </a:lnTo>
                    <a:lnTo>
                      <a:pt x="215747" y="129070"/>
                    </a:lnTo>
                    <a:lnTo>
                      <a:pt x="210502" y="86677"/>
                    </a:lnTo>
                    <a:lnTo>
                      <a:pt x="210185" y="84772"/>
                    </a:lnTo>
                    <a:lnTo>
                      <a:pt x="210078" y="81676"/>
                    </a:lnTo>
                    <a:lnTo>
                      <a:pt x="210032" y="73342"/>
                    </a:lnTo>
                    <a:lnTo>
                      <a:pt x="212001" y="54140"/>
                    </a:lnTo>
                    <a:lnTo>
                      <a:pt x="217890" y="40370"/>
                    </a:lnTo>
                    <a:lnTo>
                      <a:pt x="225582" y="33820"/>
                    </a:lnTo>
                    <a:close/>
                  </a:path>
                  <a:path w="381000" h="321944">
                    <a:moveTo>
                      <a:pt x="269557" y="109537"/>
                    </a:moveTo>
                    <a:lnTo>
                      <a:pt x="250090" y="110758"/>
                    </a:lnTo>
                    <a:lnTo>
                      <a:pt x="235029" y="114422"/>
                    </a:lnTo>
                    <a:lnTo>
                      <a:pt x="224373" y="120526"/>
                    </a:lnTo>
                    <a:lnTo>
                      <a:pt x="218122" y="129070"/>
                    </a:lnTo>
                    <a:lnTo>
                      <a:pt x="220980" y="131445"/>
                    </a:lnTo>
                    <a:lnTo>
                      <a:pt x="232022" y="131982"/>
                    </a:lnTo>
                    <a:lnTo>
                      <a:pt x="240861" y="132640"/>
                    </a:lnTo>
                    <a:lnTo>
                      <a:pt x="276694" y="149072"/>
                    </a:lnTo>
                    <a:lnTo>
                      <a:pt x="276694" y="152882"/>
                    </a:lnTo>
                    <a:lnTo>
                      <a:pt x="271462" y="158597"/>
                    </a:lnTo>
                    <a:lnTo>
                      <a:pt x="260985" y="166217"/>
                    </a:lnTo>
                    <a:lnTo>
                      <a:pt x="255270" y="170027"/>
                    </a:lnTo>
                    <a:lnTo>
                      <a:pt x="249237" y="174790"/>
                    </a:lnTo>
                    <a:lnTo>
                      <a:pt x="242887" y="180505"/>
                    </a:lnTo>
                    <a:lnTo>
                      <a:pt x="242887" y="182410"/>
                    </a:lnTo>
                    <a:lnTo>
                      <a:pt x="258603" y="173475"/>
                    </a:lnTo>
                    <a:lnTo>
                      <a:pt x="273843" y="166689"/>
                    </a:lnTo>
                    <a:lnTo>
                      <a:pt x="288607" y="162048"/>
                    </a:lnTo>
                    <a:lnTo>
                      <a:pt x="302895" y="159550"/>
                    </a:lnTo>
                    <a:lnTo>
                      <a:pt x="313055" y="158915"/>
                    </a:lnTo>
                    <a:lnTo>
                      <a:pt x="319874" y="157480"/>
                    </a:lnTo>
                    <a:lnTo>
                      <a:pt x="323380" y="155257"/>
                    </a:lnTo>
                    <a:lnTo>
                      <a:pt x="326542" y="153047"/>
                    </a:lnTo>
                    <a:lnTo>
                      <a:pt x="328142" y="149225"/>
                    </a:lnTo>
                    <a:lnTo>
                      <a:pt x="328142" y="143827"/>
                    </a:lnTo>
                    <a:lnTo>
                      <a:pt x="302150" y="115168"/>
                    </a:lnTo>
                    <a:lnTo>
                      <a:pt x="281433" y="110163"/>
                    </a:lnTo>
                    <a:lnTo>
                      <a:pt x="269557" y="109537"/>
                    </a:lnTo>
                    <a:close/>
                  </a:path>
                  <a:path w="381000" h="321944">
                    <a:moveTo>
                      <a:pt x="328142" y="0"/>
                    </a:moveTo>
                    <a:lnTo>
                      <a:pt x="322897" y="0"/>
                    </a:lnTo>
                    <a:lnTo>
                      <a:pt x="300037" y="2857"/>
                    </a:lnTo>
                    <a:lnTo>
                      <a:pt x="211937" y="9525"/>
                    </a:lnTo>
                    <a:lnTo>
                      <a:pt x="129057" y="23812"/>
                    </a:lnTo>
                    <a:lnTo>
                      <a:pt x="116205" y="27152"/>
                    </a:lnTo>
                    <a:lnTo>
                      <a:pt x="31915" y="53340"/>
                    </a:lnTo>
                    <a:lnTo>
                      <a:pt x="30645" y="53670"/>
                    </a:lnTo>
                    <a:lnTo>
                      <a:pt x="28202" y="54150"/>
                    </a:lnTo>
                    <a:lnTo>
                      <a:pt x="24765" y="54775"/>
                    </a:lnTo>
                    <a:lnTo>
                      <a:pt x="5245" y="57632"/>
                    </a:lnTo>
                    <a:lnTo>
                      <a:pt x="3022" y="57632"/>
                    </a:lnTo>
                    <a:lnTo>
                      <a:pt x="1270" y="58585"/>
                    </a:lnTo>
                    <a:lnTo>
                      <a:pt x="44469" y="81910"/>
                    </a:lnTo>
                    <a:lnTo>
                      <a:pt x="59055" y="83337"/>
                    </a:lnTo>
                    <a:lnTo>
                      <a:pt x="66348" y="82922"/>
                    </a:lnTo>
                    <a:lnTo>
                      <a:pt x="72988" y="81676"/>
                    </a:lnTo>
                    <a:lnTo>
                      <a:pt x="78973" y="79597"/>
                    </a:lnTo>
                    <a:lnTo>
                      <a:pt x="84302" y="76682"/>
                    </a:lnTo>
                    <a:lnTo>
                      <a:pt x="104775" y="63817"/>
                    </a:lnTo>
                    <a:lnTo>
                      <a:pt x="123675" y="53554"/>
                    </a:lnTo>
                    <a:lnTo>
                      <a:pt x="145611" y="45132"/>
                    </a:lnTo>
                    <a:lnTo>
                      <a:pt x="170586" y="38553"/>
                    </a:lnTo>
                    <a:lnTo>
                      <a:pt x="198602" y="33820"/>
                    </a:lnTo>
                    <a:lnTo>
                      <a:pt x="225582" y="33820"/>
                    </a:lnTo>
                    <a:lnTo>
                      <a:pt x="227713" y="32005"/>
                    </a:lnTo>
                    <a:lnTo>
                      <a:pt x="241465" y="29057"/>
                    </a:lnTo>
                    <a:lnTo>
                      <a:pt x="381000" y="29057"/>
                    </a:lnTo>
                    <a:lnTo>
                      <a:pt x="381000" y="20802"/>
                    </a:lnTo>
                    <a:lnTo>
                      <a:pt x="338167" y="626"/>
                    </a:lnTo>
                    <a:lnTo>
                      <a:pt x="328142" y="0"/>
                    </a:lnTo>
                    <a:close/>
                  </a:path>
                  <a:path w="381000" h="321944">
                    <a:moveTo>
                      <a:pt x="381000" y="29057"/>
                    </a:moveTo>
                    <a:lnTo>
                      <a:pt x="295275" y="29057"/>
                    </a:lnTo>
                    <a:lnTo>
                      <a:pt x="302107" y="29375"/>
                    </a:lnTo>
                    <a:lnTo>
                      <a:pt x="309092" y="30010"/>
                    </a:lnTo>
                    <a:lnTo>
                      <a:pt x="329082" y="32867"/>
                    </a:lnTo>
                    <a:lnTo>
                      <a:pt x="338137" y="33820"/>
                    </a:lnTo>
                    <a:lnTo>
                      <a:pt x="340360" y="34137"/>
                    </a:lnTo>
                    <a:lnTo>
                      <a:pt x="345287" y="34772"/>
                    </a:lnTo>
                    <a:lnTo>
                      <a:pt x="352259" y="35407"/>
                    </a:lnTo>
                    <a:lnTo>
                      <a:pt x="357022" y="35725"/>
                    </a:lnTo>
                    <a:lnTo>
                      <a:pt x="373862" y="35725"/>
                    </a:lnTo>
                    <a:lnTo>
                      <a:pt x="381000" y="31915"/>
                    </a:lnTo>
                    <a:lnTo>
                      <a:pt x="381000" y="2905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3" name="object 5">
                <a:extLst>
                  <a:ext uri="{FF2B5EF4-FFF2-40B4-BE49-F238E27FC236}">
                    <a16:creationId xmlns:a16="http://schemas.microsoft.com/office/drawing/2014/main" id="{B1E3427C-628B-EEB8-3433-404FA4231B95}"/>
                  </a:ext>
                </a:extLst>
              </p:cNvPr>
              <p:cNvPicPr/>
              <p:nvPr/>
            </p:nvPicPr>
            <p:blipFill>
              <a:blip r:embed="rId3" cstate="email">
                <a:extLst>
                  <a:ext uri="{28A0092B-C50C-407E-A947-70E740481C1C}">
                    <a14:useLocalDpi xmlns:a14="http://schemas.microsoft.com/office/drawing/2010/main"/>
                  </a:ext>
                </a:extLst>
              </a:blip>
              <a:stretch>
                <a:fillRect/>
              </a:stretch>
            </p:blipFill>
            <p:spPr>
              <a:xfrm>
                <a:off x="7508759" y="2138560"/>
                <a:ext cx="776763" cy="328929"/>
              </a:xfrm>
              <a:prstGeom prst="rect">
                <a:avLst/>
              </a:prstGeom>
            </p:spPr>
          </p:pic>
          <p:sp>
            <p:nvSpPr>
              <p:cNvPr id="24" name="object 6">
                <a:extLst>
                  <a:ext uri="{FF2B5EF4-FFF2-40B4-BE49-F238E27FC236}">
                    <a16:creationId xmlns:a16="http://schemas.microsoft.com/office/drawing/2014/main" id="{15E8F0BE-D42F-29E8-B48C-BAE6E58585E9}"/>
                  </a:ext>
                </a:extLst>
              </p:cNvPr>
              <p:cNvSpPr/>
              <p:nvPr/>
            </p:nvSpPr>
            <p:spPr>
              <a:xfrm>
                <a:off x="8385657" y="2129738"/>
                <a:ext cx="363855" cy="312420"/>
              </a:xfrm>
              <a:custGeom>
                <a:avLst/>
                <a:gdLst/>
                <a:ahLst/>
                <a:cxnLst/>
                <a:rect l="l" t="t" r="r" b="b"/>
                <a:pathLst>
                  <a:path w="363854" h="312419">
                    <a:moveTo>
                      <a:pt x="61429" y="4927"/>
                    </a:moveTo>
                    <a:lnTo>
                      <a:pt x="55880" y="0"/>
                    </a:lnTo>
                    <a:lnTo>
                      <a:pt x="44767" y="0"/>
                    </a:lnTo>
                    <a:lnTo>
                      <a:pt x="11150" y="27025"/>
                    </a:lnTo>
                    <a:lnTo>
                      <a:pt x="0" y="49530"/>
                    </a:lnTo>
                    <a:lnTo>
                      <a:pt x="3797" y="48577"/>
                    </a:lnTo>
                    <a:lnTo>
                      <a:pt x="6667" y="48094"/>
                    </a:lnTo>
                    <a:lnTo>
                      <a:pt x="12382" y="48094"/>
                    </a:lnTo>
                    <a:lnTo>
                      <a:pt x="14287" y="51435"/>
                    </a:lnTo>
                    <a:lnTo>
                      <a:pt x="14287" y="58102"/>
                    </a:lnTo>
                    <a:lnTo>
                      <a:pt x="15240" y="97155"/>
                    </a:lnTo>
                    <a:lnTo>
                      <a:pt x="15671" y="133235"/>
                    </a:lnTo>
                    <a:lnTo>
                      <a:pt x="15405" y="161747"/>
                    </a:lnTo>
                    <a:lnTo>
                      <a:pt x="14516" y="180263"/>
                    </a:lnTo>
                    <a:lnTo>
                      <a:pt x="13030" y="198412"/>
                    </a:lnTo>
                    <a:lnTo>
                      <a:pt x="10947" y="216217"/>
                    </a:lnTo>
                    <a:lnTo>
                      <a:pt x="5715" y="250024"/>
                    </a:lnTo>
                    <a:lnTo>
                      <a:pt x="5715" y="256057"/>
                    </a:lnTo>
                    <a:lnTo>
                      <a:pt x="7620" y="263207"/>
                    </a:lnTo>
                    <a:lnTo>
                      <a:pt x="22580" y="295300"/>
                    </a:lnTo>
                    <a:lnTo>
                      <a:pt x="29362" y="307492"/>
                    </a:lnTo>
                    <a:lnTo>
                      <a:pt x="33959" y="311937"/>
                    </a:lnTo>
                    <a:lnTo>
                      <a:pt x="38100" y="311937"/>
                    </a:lnTo>
                    <a:lnTo>
                      <a:pt x="44132" y="309740"/>
                    </a:lnTo>
                    <a:lnTo>
                      <a:pt x="48450" y="303136"/>
                    </a:lnTo>
                    <a:lnTo>
                      <a:pt x="51028" y="292112"/>
                    </a:lnTo>
                    <a:lnTo>
                      <a:pt x="51904" y="276694"/>
                    </a:lnTo>
                    <a:lnTo>
                      <a:pt x="49047" y="202768"/>
                    </a:lnTo>
                    <a:lnTo>
                      <a:pt x="48577" y="179070"/>
                    </a:lnTo>
                    <a:lnTo>
                      <a:pt x="49999" y="116674"/>
                    </a:lnTo>
                    <a:lnTo>
                      <a:pt x="54292" y="67627"/>
                    </a:lnTo>
                    <a:lnTo>
                      <a:pt x="61429" y="14757"/>
                    </a:lnTo>
                    <a:lnTo>
                      <a:pt x="61429" y="4927"/>
                    </a:lnTo>
                    <a:close/>
                  </a:path>
                  <a:path w="363854" h="312419">
                    <a:moveTo>
                      <a:pt x="363842" y="35077"/>
                    </a:moveTo>
                    <a:lnTo>
                      <a:pt x="325539" y="15976"/>
                    </a:lnTo>
                    <a:lnTo>
                      <a:pt x="314794" y="15227"/>
                    </a:lnTo>
                    <a:lnTo>
                      <a:pt x="311289" y="15227"/>
                    </a:lnTo>
                    <a:lnTo>
                      <a:pt x="274307" y="19405"/>
                    </a:lnTo>
                    <a:lnTo>
                      <a:pt x="250964" y="21424"/>
                    </a:lnTo>
                    <a:lnTo>
                      <a:pt x="194538" y="29552"/>
                    </a:lnTo>
                    <a:lnTo>
                      <a:pt x="153073" y="38633"/>
                    </a:lnTo>
                    <a:lnTo>
                      <a:pt x="116192" y="49530"/>
                    </a:lnTo>
                    <a:lnTo>
                      <a:pt x="121996" y="54089"/>
                    </a:lnTo>
                    <a:lnTo>
                      <a:pt x="157734" y="67538"/>
                    </a:lnTo>
                    <a:lnTo>
                      <a:pt x="179527" y="70485"/>
                    </a:lnTo>
                    <a:lnTo>
                      <a:pt x="187388" y="69888"/>
                    </a:lnTo>
                    <a:lnTo>
                      <a:pt x="196684" y="68110"/>
                    </a:lnTo>
                    <a:lnTo>
                      <a:pt x="207403" y="65125"/>
                    </a:lnTo>
                    <a:lnTo>
                      <a:pt x="219544" y="60947"/>
                    </a:lnTo>
                    <a:lnTo>
                      <a:pt x="223075" y="67894"/>
                    </a:lnTo>
                    <a:lnTo>
                      <a:pt x="225615" y="77749"/>
                    </a:lnTo>
                    <a:lnTo>
                      <a:pt x="227126" y="90512"/>
                    </a:lnTo>
                    <a:lnTo>
                      <a:pt x="227634" y="106197"/>
                    </a:lnTo>
                    <a:lnTo>
                      <a:pt x="226733" y="166331"/>
                    </a:lnTo>
                    <a:lnTo>
                      <a:pt x="226212" y="202399"/>
                    </a:lnTo>
                    <a:lnTo>
                      <a:pt x="219062" y="249072"/>
                    </a:lnTo>
                    <a:lnTo>
                      <a:pt x="217474" y="253530"/>
                    </a:lnTo>
                    <a:lnTo>
                      <a:pt x="216687" y="257009"/>
                    </a:lnTo>
                    <a:lnTo>
                      <a:pt x="216687" y="259549"/>
                    </a:lnTo>
                    <a:lnTo>
                      <a:pt x="217754" y="269252"/>
                    </a:lnTo>
                    <a:lnTo>
                      <a:pt x="238899" y="306857"/>
                    </a:lnTo>
                    <a:lnTo>
                      <a:pt x="254939" y="310832"/>
                    </a:lnTo>
                    <a:lnTo>
                      <a:pt x="260019" y="306070"/>
                    </a:lnTo>
                    <a:lnTo>
                      <a:pt x="269189" y="258089"/>
                    </a:lnTo>
                    <a:lnTo>
                      <a:pt x="270497" y="96189"/>
                    </a:lnTo>
                    <a:lnTo>
                      <a:pt x="269786" y="89382"/>
                    </a:lnTo>
                    <a:lnTo>
                      <a:pt x="242011" y="57594"/>
                    </a:lnTo>
                    <a:lnTo>
                      <a:pt x="235737" y="55232"/>
                    </a:lnTo>
                    <a:lnTo>
                      <a:pt x="247370" y="52108"/>
                    </a:lnTo>
                    <a:lnTo>
                      <a:pt x="260858" y="49885"/>
                    </a:lnTo>
                    <a:lnTo>
                      <a:pt x="276186" y="48539"/>
                    </a:lnTo>
                    <a:lnTo>
                      <a:pt x="293357" y="48094"/>
                    </a:lnTo>
                    <a:lnTo>
                      <a:pt x="301955" y="48183"/>
                    </a:lnTo>
                    <a:lnTo>
                      <a:pt x="316484" y="48895"/>
                    </a:lnTo>
                    <a:lnTo>
                      <a:pt x="322402" y="49530"/>
                    </a:lnTo>
                    <a:lnTo>
                      <a:pt x="331292" y="50800"/>
                    </a:lnTo>
                    <a:lnTo>
                      <a:pt x="338442" y="51587"/>
                    </a:lnTo>
                    <a:lnTo>
                      <a:pt x="357174" y="52539"/>
                    </a:lnTo>
                    <a:lnTo>
                      <a:pt x="363842" y="48412"/>
                    </a:lnTo>
                    <a:lnTo>
                      <a:pt x="363842" y="39522"/>
                    </a:lnTo>
                    <a:lnTo>
                      <a:pt x="363842" y="3507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5" name="object 7">
                <a:extLst>
                  <a:ext uri="{FF2B5EF4-FFF2-40B4-BE49-F238E27FC236}">
                    <a16:creationId xmlns:a16="http://schemas.microsoft.com/office/drawing/2014/main" id="{6C9C9A2C-DCA6-9012-CDC9-8A04EAE4164C}"/>
                  </a:ext>
                </a:extLst>
              </p:cNvPr>
              <p:cNvPicPr/>
              <p:nvPr/>
            </p:nvPicPr>
            <p:blipFill>
              <a:blip r:embed="rId4" cstate="email">
                <a:extLst>
                  <a:ext uri="{28A0092B-C50C-407E-A947-70E740481C1C}">
                    <a14:useLocalDpi xmlns:a14="http://schemas.microsoft.com/office/drawing/2010/main"/>
                  </a:ext>
                </a:extLst>
              </a:blip>
              <a:stretch>
                <a:fillRect/>
              </a:stretch>
            </p:blipFill>
            <p:spPr>
              <a:xfrm>
                <a:off x="8825349" y="2218942"/>
                <a:ext cx="160426" cy="240487"/>
              </a:xfrm>
              <a:prstGeom prst="rect">
                <a:avLst/>
              </a:prstGeom>
            </p:spPr>
          </p:pic>
          <p:sp>
            <p:nvSpPr>
              <p:cNvPr id="26" name="object 8">
                <a:extLst>
                  <a:ext uri="{FF2B5EF4-FFF2-40B4-BE49-F238E27FC236}">
                    <a16:creationId xmlns:a16="http://schemas.microsoft.com/office/drawing/2014/main" id="{DEE499CD-C642-C915-F738-A2DDEFBDB32C}"/>
                  </a:ext>
                </a:extLst>
              </p:cNvPr>
              <p:cNvSpPr/>
              <p:nvPr/>
            </p:nvSpPr>
            <p:spPr>
              <a:xfrm>
                <a:off x="9071486" y="2113804"/>
                <a:ext cx="109220" cy="354965"/>
              </a:xfrm>
              <a:custGeom>
                <a:avLst/>
                <a:gdLst/>
                <a:ahLst/>
                <a:cxnLst/>
                <a:rect l="l" t="t" r="r" b="b"/>
                <a:pathLst>
                  <a:path w="109220" h="354964">
                    <a:moveTo>
                      <a:pt x="106383" y="56921"/>
                    </a:moveTo>
                    <a:lnTo>
                      <a:pt x="51355" y="56921"/>
                    </a:lnTo>
                    <a:lnTo>
                      <a:pt x="57108" y="57937"/>
                    </a:lnTo>
                    <a:lnTo>
                      <a:pt x="58302" y="63030"/>
                    </a:lnTo>
                    <a:lnTo>
                      <a:pt x="53743" y="88861"/>
                    </a:lnTo>
                    <a:lnTo>
                      <a:pt x="52587" y="94399"/>
                    </a:lnTo>
                    <a:lnTo>
                      <a:pt x="51289" y="99822"/>
                    </a:lnTo>
                    <a:lnTo>
                      <a:pt x="50288" y="105486"/>
                    </a:lnTo>
                    <a:lnTo>
                      <a:pt x="49133" y="111023"/>
                    </a:lnTo>
                    <a:lnTo>
                      <a:pt x="47850" y="116357"/>
                    </a:lnTo>
                    <a:lnTo>
                      <a:pt x="45005" y="130492"/>
                    </a:lnTo>
                    <a:lnTo>
                      <a:pt x="37314" y="179795"/>
                    </a:lnTo>
                    <a:lnTo>
                      <a:pt x="35201" y="211797"/>
                    </a:lnTo>
                    <a:lnTo>
                      <a:pt x="35537" y="225635"/>
                    </a:lnTo>
                    <a:lnTo>
                      <a:pt x="36717" y="239488"/>
                    </a:lnTo>
                    <a:lnTo>
                      <a:pt x="38742" y="253358"/>
                    </a:lnTo>
                    <a:lnTo>
                      <a:pt x="41614" y="267246"/>
                    </a:lnTo>
                    <a:lnTo>
                      <a:pt x="47251" y="257471"/>
                    </a:lnTo>
                    <a:lnTo>
                      <a:pt x="51454" y="249921"/>
                    </a:lnTo>
                    <a:lnTo>
                      <a:pt x="54223" y="244598"/>
                    </a:lnTo>
                    <a:lnTo>
                      <a:pt x="55559" y="241503"/>
                    </a:lnTo>
                    <a:lnTo>
                      <a:pt x="96228" y="99733"/>
                    </a:lnTo>
                    <a:lnTo>
                      <a:pt x="98459" y="92913"/>
                    </a:lnTo>
                    <a:lnTo>
                      <a:pt x="100517" y="85267"/>
                    </a:lnTo>
                    <a:lnTo>
                      <a:pt x="102346" y="76873"/>
                    </a:lnTo>
                    <a:lnTo>
                      <a:pt x="103920" y="69850"/>
                    </a:lnTo>
                    <a:lnTo>
                      <a:pt x="105470" y="62103"/>
                    </a:lnTo>
                    <a:lnTo>
                      <a:pt x="106383" y="56921"/>
                    </a:lnTo>
                    <a:close/>
                  </a:path>
                  <a:path w="109220" h="354964">
                    <a:moveTo>
                      <a:pt x="92910" y="0"/>
                    </a:moveTo>
                    <a:lnTo>
                      <a:pt x="61123" y="23652"/>
                    </a:lnTo>
                    <a:lnTo>
                      <a:pt x="45881" y="55422"/>
                    </a:lnTo>
                    <a:lnTo>
                      <a:pt x="46199" y="57569"/>
                    </a:lnTo>
                    <a:lnTo>
                      <a:pt x="49082" y="57035"/>
                    </a:lnTo>
                    <a:lnTo>
                      <a:pt x="51355" y="56921"/>
                    </a:lnTo>
                    <a:lnTo>
                      <a:pt x="106383" y="56921"/>
                    </a:lnTo>
                    <a:lnTo>
                      <a:pt x="106956" y="53670"/>
                    </a:lnTo>
                    <a:lnTo>
                      <a:pt x="108340" y="43402"/>
                    </a:lnTo>
                    <a:lnTo>
                      <a:pt x="108743" y="33877"/>
                    </a:lnTo>
                    <a:lnTo>
                      <a:pt x="108170" y="25095"/>
                    </a:lnTo>
                    <a:lnTo>
                      <a:pt x="106626" y="17056"/>
                    </a:lnTo>
                    <a:lnTo>
                      <a:pt x="103895" y="6819"/>
                    </a:lnTo>
                    <a:lnTo>
                      <a:pt x="99323" y="1143"/>
                    </a:lnTo>
                    <a:lnTo>
                      <a:pt x="92910" y="0"/>
                    </a:lnTo>
                    <a:close/>
                  </a:path>
                  <a:path w="109220" h="354964">
                    <a:moveTo>
                      <a:pt x="32492" y="284506"/>
                    </a:moveTo>
                    <a:lnTo>
                      <a:pt x="619" y="310159"/>
                    </a:lnTo>
                    <a:lnTo>
                      <a:pt x="0" y="317922"/>
                    </a:lnTo>
                    <a:lnTo>
                      <a:pt x="1095" y="324483"/>
                    </a:lnTo>
                    <a:lnTo>
                      <a:pt x="3905" y="329842"/>
                    </a:lnTo>
                    <a:lnTo>
                      <a:pt x="8429" y="333997"/>
                    </a:lnTo>
                    <a:lnTo>
                      <a:pt x="17014" y="338645"/>
                    </a:lnTo>
                    <a:lnTo>
                      <a:pt x="22526" y="345884"/>
                    </a:lnTo>
                    <a:lnTo>
                      <a:pt x="24965" y="349796"/>
                    </a:lnTo>
                    <a:lnTo>
                      <a:pt x="28724" y="352196"/>
                    </a:lnTo>
                    <a:lnTo>
                      <a:pt x="40878" y="354342"/>
                    </a:lnTo>
                    <a:lnTo>
                      <a:pt x="47558" y="352044"/>
                    </a:lnTo>
                    <a:lnTo>
                      <a:pt x="53806" y="346176"/>
                    </a:lnTo>
                    <a:lnTo>
                      <a:pt x="60004" y="340652"/>
                    </a:lnTo>
                    <a:lnTo>
                      <a:pt x="63903" y="333336"/>
                    </a:lnTo>
                    <a:lnTo>
                      <a:pt x="65516" y="324218"/>
                    </a:lnTo>
                    <a:lnTo>
                      <a:pt x="66065" y="309233"/>
                    </a:lnTo>
                    <a:lnTo>
                      <a:pt x="61828" y="297711"/>
                    </a:lnTo>
                    <a:lnTo>
                      <a:pt x="52802" y="289655"/>
                    </a:lnTo>
                    <a:lnTo>
                      <a:pt x="38985" y="285064"/>
                    </a:lnTo>
                    <a:lnTo>
                      <a:pt x="32492" y="284506"/>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5" name="object 9">
              <a:extLst>
                <a:ext uri="{FF2B5EF4-FFF2-40B4-BE49-F238E27FC236}">
                  <a16:creationId xmlns:a16="http://schemas.microsoft.com/office/drawing/2014/main" id="{FFB7D93C-B6E7-76EA-6D43-5795A00FA789}"/>
                </a:ext>
              </a:extLst>
            </p:cNvPr>
            <p:cNvSpPr txBox="1"/>
            <p:nvPr/>
          </p:nvSpPr>
          <p:spPr>
            <a:xfrm>
              <a:off x="870280" y="1189032"/>
              <a:ext cx="1571625" cy="197490"/>
            </a:xfrm>
            <a:prstGeom prst="rect">
              <a:avLst/>
            </a:prstGeom>
          </p:spPr>
          <p:txBody>
            <a:bodyPr vert="horz" wrap="square" lIns="0" tIns="12700" rIns="0" bIns="0" rtlCol="0">
              <a:spAutoFit/>
            </a:bodyPr>
            <a:lstStyle/>
            <a:p>
              <a:pPr marL="223520" indent="-211454" eaLnBrk="1" fontAlgn="auto" hangingPunct="1">
                <a:spcBef>
                  <a:spcPts val="100"/>
                </a:spcBef>
                <a:spcAft>
                  <a:spcPts val="0"/>
                </a:spcAft>
                <a:buFontTx/>
                <a:buChar char="■"/>
                <a:tabLst>
                  <a:tab pos="224154" algn="l"/>
                </a:tabLst>
                <a:defRPr/>
              </a:pPr>
              <a:r>
                <a:rPr kumimoji="0" sz="1200" b="1" kern="0" spc="50" dirty="0">
                  <a:latin typeface="Yu Gothic" panose="020B0400000000000000" pitchFamily="34" charset="-128"/>
                  <a:ea typeface="Yu Gothic" panose="020B0400000000000000" pitchFamily="34" charset="-128"/>
                  <a:cs typeface="Yu Gothic"/>
                </a:rPr>
                <a:t>Company</a:t>
              </a:r>
              <a:r>
                <a:rPr kumimoji="0" sz="1200" b="1" kern="0" spc="130" dirty="0">
                  <a:latin typeface="Yu Gothic" panose="020B0400000000000000" pitchFamily="34" charset="-128"/>
                  <a:ea typeface="Yu Gothic" panose="020B0400000000000000" pitchFamily="34" charset="-128"/>
                  <a:cs typeface="Yu Gothic"/>
                </a:rPr>
                <a:t> </a:t>
              </a:r>
              <a:r>
                <a:rPr kumimoji="0" sz="1200" b="1" kern="0" spc="40" dirty="0">
                  <a:latin typeface="Yu Gothic" panose="020B0400000000000000" pitchFamily="34" charset="-128"/>
                  <a:ea typeface="Yu Gothic" panose="020B0400000000000000" pitchFamily="34" charset="-128"/>
                  <a:cs typeface="Yu Gothic"/>
                </a:rPr>
                <a:t>Proﬁle</a:t>
              </a:r>
              <a:endParaRPr kumimoji="0" sz="1200" kern="0" dirty="0">
                <a:latin typeface="Yu Gothic" panose="020B0400000000000000" pitchFamily="34" charset="-128"/>
                <a:ea typeface="Yu Gothic" panose="020B0400000000000000" pitchFamily="34" charset="-128"/>
                <a:cs typeface="Yu Gothic"/>
              </a:endParaRPr>
            </a:p>
          </p:txBody>
        </p:sp>
        <p:sp>
          <p:nvSpPr>
            <p:cNvPr id="7" name="object 11">
              <a:extLst>
                <a:ext uri="{FF2B5EF4-FFF2-40B4-BE49-F238E27FC236}">
                  <a16:creationId xmlns:a16="http://schemas.microsoft.com/office/drawing/2014/main" id="{634A797B-09E1-78C0-463B-3D0C090FA00A}"/>
                </a:ext>
              </a:extLst>
            </p:cNvPr>
            <p:cNvSpPr txBox="1"/>
            <p:nvPr/>
          </p:nvSpPr>
          <p:spPr>
            <a:xfrm>
              <a:off x="906819" y="5755434"/>
              <a:ext cx="2537460" cy="363855"/>
            </a:xfrm>
            <a:prstGeom prst="rect">
              <a:avLst/>
            </a:prstGeom>
          </p:spPr>
          <p:txBody>
            <a:bodyPr vert="horz" wrap="square" lIns="0" tIns="44450" rIns="0" bIns="0" rtlCol="0">
              <a:spAutoFit/>
            </a:bodyPr>
            <a:lstStyle/>
            <a:p>
              <a:pPr marL="272415" eaLnBrk="1" fontAlgn="auto" hangingPunct="1">
                <a:spcBef>
                  <a:spcPts val="350"/>
                </a:spcBef>
                <a:spcAft>
                  <a:spcPts val="0"/>
                </a:spcAft>
                <a:defRPr/>
              </a:pPr>
              <a:r>
                <a:rPr kumimoji="0" sz="900" b="1" kern="0" spc="-50" dirty="0">
                  <a:latin typeface="游ゴシック" panose="020B0400000000000000" pitchFamily="50" charset="-128"/>
                  <a:ea typeface="游ゴシック" panose="020B0400000000000000" pitchFamily="50" charset="-128"/>
                  <a:cs typeface="Yu Gothic"/>
                </a:rPr>
                <a:t>入力フォーム</a:t>
              </a:r>
              <a:endParaRPr kumimoji="0" sz="900" kern="0" dirty="0">
                <a:latin typeface="游ゴシック" panose="020B0400000000000000" pitchFamily="50" charset="-128"/>
                <a:ea typeface="游ゴシック" panose="020B0400000000000000" pitchFamily="50" charset="-128"/>
                <a:cs typeface="Yu Gothic"/>
              </a:endParaRPr>
            </a:p>
            <a:p>
              <a:pPr marL="12700" eaLnBrk="1" fontAlgn="auto" hangingPunct="1">
                <a:spcBef>
                  <a:spcPts val="250"/>
                </a:spcBef>
                <a:spcAft>
                  <a:spcPts val="0"/>
                </a:spcAft>
                <a:defRPr/>
              </a:pPr>
              <a:r>
                <a:rPr kumimoji="0" sz="900" b="1" kern="0" spc="45" dirty="0">
                  <a:latin typeface="Yu Gothic"/>
                  <a:cs typeface="Yu Gothic"/>
                  <a:hlinkClick r:id="rId5">
                    <a:extLst>
                      <a:ext uri="{A12FA001-AC4F-418D-AE19-62706E023703}">
                        <ahyp:hlinkClr xmlns:ahyp="http://schemas.microsoft.com/office/drawing/2018/hyperlinkcolor" val="tx"/>
                      </a:ext>
                    </a:extLst>
                  </a:hlinkClick>
                </a:rPr>
                <a:t>https://www.dream-</a:t>
              </a:r>
              <a:r>
                <a:rPr kumimoji="0" sz="900" b="1" kern="0" spc="40" dirty="0">
                  <a:latin typeface="Yu Gothic"/>
                  <a:cs typeface="Yu Gothic"/>
                  <a:hlinkClick r:id="rId5">
                    <a:extLst>
                      <a:ext uri="{A12FA001-AC4F-418D-AE19-62706E023703}">
                        <ahyp:hlinkClr xmlns:ahyp="http://schemas.microsoft.com/office/drawing/2018/hyperlinkcolor" val="tx"/>
                      </a:ext>
                    </a:extLst>
                  </a:hlinkClick>
                </a:rPr>
                <a:t>nexus.co.jp/contact</a:t>
              </a:r>
              <a:endParaRPr kumimoji="0" sz="900" kern="0" dirty="0">
                <a:latin typeface="Yu Gothic"/>
                <a:cs typeface="Yu Gothic"/>
              </a:endParaRPr>
            </a:p>
          </p:txBody>
        </p:sp>
        <p:pic>
          <p:nvPicPr>
            <p:cNvPr id="8" name="object 12">
              <a:extLst>
                <a:ext uri="{FF2B5EF4-FFF2-40B4-BE49-F238E27FC236}">
                  <a16:creationId xmlns:a16="http://schemas.microsoft.com/office/drawing/2014/main" id="{28A06B67-FD11-BE5D-245A-64C13834513B}"/>
                </a:ext>
              </a:extLst>
            </p:cNvPr>
            <p:cNvPicPr/>
            <p:nvPr/>
          </p:nvPicPr>
          <p:blipFill>
            <a:blip r:embed="rId6" cstate="email">
              <a:extLst>
                <a:ext uri="{28A0092B-C50C-407E-A947-70E740481C1C}">
                  <a14:useLocalDpi xmlns:a14="http://schemas.microsoft.com/office/drawing/2010/main"/>
                </a:ext>
              </a:extLst>
            </a:blip>
            <a:stretch>
              <a:fillRect/>
            </a:stretch>
          </p:blipFill>
          <p:spPr>
            <a:xfrm>
              <a:off x="3672826" y="5494278"/>
              <a:ext cx="609230" cy="609230"/>
            </a:xfrm>
            <a:prstGeom prst="rect">
              <a:avLst/>
            </a:prstGeom>
          </p:spPr>
        </p:pic>
        <p:sp>
          <p:nvSpPr>
            <p:cNvPr id="9" name="object 13">
              <a:extLst>
                <a:ext uri="{FF2B5EF4-FFF2-40B4-BE49-F238E27FC236}">
                  <a16:creationId xmlns:a16="http://schemas.microsoft.com/office/drawing/2014/main" id="{DF64A501-4F7F-2B70-C2BE-9C74D57DB7BE}"/>
                </a:ext>
              </a:extLst>
            </p:cNvPr>
            <p:cNvSpPr txBox="1"/>
            <p:nvPr/>
          </p:nvSpPr>
          <p:spPr>
            <a:xfrm>
              <a:off x="5117877" y="5775862"/>
              <a:ext cx="1605280" cy="343427"/>
            </a:xfrm>
            <a:prstGeom prst="rect">
              <a:avLst/>
            </a:prstGeom>
          </p:spPr>
          <p:txBody>
            <a:bodyPr vert="horz" wrap="square" lIns="0" tIns="12700" rIns="0" bIns="0" rtlCol="0">
              <a:spAutoFit/>
            </a:bodyPr>
            <a:lstStyle/>
            <a:p>
              <a:pPr marL="12700" marR="5080" indent="273050" eaLnBrk="1" fontAlgn="auto" hangingPunct="1">
                <a:lnSpc>
                  <a:spcPct val="123200"/>
                </a:lnSpc>
                <a:spcBef>
                  <a:spcPts val="100"/>
                </a:spcBef>
                <a:spcAft>
                  <a:spcPts val="0"/>
                </a:spcAft>
                <a:defRPr/>
              </a:pPr>
              <a:r>
                <a:rPr kumimoji="0" sz="900" b="1" kern="0" spc="15" dirty="0">
                  <a:latin typeface="游ゴシック" panose="020B0400000000000000" pitchFamily="50" charset="-128"/>
                  <a:ea typeface="游ゴシック" panose="020B0400000000000000" pitchFamily="50" charset="-128"/>
                  <a:cs typeface="Yu Gothic"/>
                </a:rPr>
                <a:t>お問い合わせ</a:t>
              </a:r>
              <a:r>
                <a:rPr kumimoji="0" sz="900" b="1" kern="0" spc="-50" dirty="0">
                  <a:latin typeface="游ゴシック" panose="020B0400000000000000" pitchFamily="50" charset="-128"/>
                  <a:ea typeface="游ゴシック" panose="020B0400000000000000" pitchFamily="50" charset="-128"/>
                  <a:cs typeface="Yu Gothic"/>
                </a:rPr>
                <a:t> </a:t>
              </a:r>
              <a:r>
                <a:rPr kumimoji="0" sz="900" b="1" kern="0" spc="50" dirty="0">
                  <a:latin typeface="Yu Gothic"/>
                  <a:cs typeface="Yu Gothic"/>
                  <a:hlinkClick r:id="rId7">
                    <a:extLst>
                      <a:ext uri="{A12FA001-AC4F-418D-AE19-62706E023703}">
                        <ahyp:hlinkClr xmlns:ahyp="http://schemas.microsoft.com/office/drawing/2018/hyperlinkcolor" val="tx"/>
                      </a:ext>
                    </a:extLst>
                  </a:hlinkClick>
                </a:rPr>
                <a:t>sales@dream-</a:t>
              </a:r>
              <a:r>
                <a:rPr kumimoji="0" sz="900" b="1" kern="0" spc="40" dirty="0">
                  <a:latin typeface="Yu Gothic"/>
                  <a:cs typeface="Yu Gothic"/>
                  <a:hlinkClick r:id="rId7">
                    <a:extLst>
                      <a:ext uri="{A12FA001-AC4F-418D-AE19-62706E023703}">
                        <ahyp:hlinkClr xmlns:ahyp="http://schemas.microsoft.com/office/drawing/2018/hyperlinkcolor" val="tx"/>
                      </a:ext>
                    </a:extLst>
                  </a:hlinkClick>
                </a:rPr>
                <a:t>nexus.co.jp</a:t>
              </a:r>
              <a:endParaRPr kumimoji="0" sz="900" kern="0" dirty="0">
                <a:latin typeface="Yu Gothic"/>
                <a:cs typeface="Yu Gothic"/>
              </a:endParaRPr>
            </a:p>
          </p:txBody>
        </p:sp>
        <p:grpSp>
          <p:nvGrpSpPr>
            <p:cNvPr id="10" name="object 14">
              <a:extLst>
                <a:ext uri="{FF2B5EF4-FFF2-40B4-BE49-F238E27FC236}">
                  <a16:creationId xmlns:a16="http://schemas.microsoft.com/office/drawing/2014/main" id="{9EB6B94B-CD85-1303-C089-2564DCA5215F}"/>
                </a:ext>
              </a:extLst>
            </p:cNvPr>
            <p:cNvGrpSpPr/>
            <p:nvPr/>
          </p:nvGrpSpPr>
          <p:grpSpPr>
            <a:xfrm>
              <a:off x="5136500" y="5808658"/>
              <a:ext cx="177165" cy="129539"/>
              <a:chOff x="5158371" y="5808658"/>
              <a:chExt cx="177165" cy="129539"/>
            </a:xfrm>
          </p:grpSpPr>
          <p:sp>
            <p:nvSpPr>
              <p:cNvPr id="19" name="object 15">
                <a:extLst>
                  <a:ext uri="{FF2B5EF4-FFF2-40B4-BE49-F238E27FC236}">
                    <a16:creationId xmlns:a16="http://schemas.microsoft.com/office/drawing/2014/main" id="{4C761652-C6BE-F681-163D-6EE894F72146}"/>
                  </a:ext>
                </a:extLst>
              </p:cNvPr>
              <p:cNvSpPr/>
              <p:nvPr/>
            </p:nvSpPr>
            <p:spPr>
              <a:xfrm>
                <a:off x="5164721" y="5815012"/>
                <a:ext cx="164465" cy="116839"/>
              </a:xfrm>
              <a:custGeom>
                <a:avLst/>
                <a:gdLst/>
                <a:ahLst/>
                <a:cxnLst/>
                <a:rect l="l" t="t" r="r" b="b"/>
                <a:pathLst>
                  <a:path w="164464" h="116839">
                    <a:moveTo>
                      <a:pt x="163931" y="116725"/>
                    </a:moveTo>
                    <a:lnTo>
                      <a:pt x="0" y="116725"/>
                    </a:lnTo>
                    <a:lnTo>
                      <a:pt x="0" y="0"/>
                    </a:lnTo>
                    <a:lnTo>
                      <a:pt x="163931" y="0"/>
                    </a:lnTo>
                    <a:lnTo>
                      <a:pt x="163931" y="116725"/>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0" name="object 16">
                <a:extLst>
                  <a:ext uri="{FF2B5EF4-FFF2-40B4-BE49-F238E27FC236}">
                    <a16:creationId xmlns:a16="http://schemas.microsoft.com/office/drawing/2014/main" id="{17298AD2-BD0A-1F6D-5EEC-48D0E4EF80C6}"/>
                  </a:ext>
                </a:extLst>
              </p:cNvPr>
              <p:cNvSpPr/>
              <p:nvPr/>
            </p:nvSpPr>
            <p:spPr>
              <a:xfrm>
                <a:off x="5164724" y="5815008"/>
                <a:ext cx="164465" cy="58419"/>
              </a:xfrm>
              <a:custGeom>
                <a:avLst/>
                <a:gdLst/>
                <a:ahLst/>
                <a:cxnLst/>
                <a:rect l="l" t="t" r="r" b="b"/>
                <a:pathLst>
                  <a:path w="164464" h="58420">
                    <a:moveTo>
                      <a:pt x="0" y="0"/>
                    </a:moveTo>
                    <a:lnTo>
                      <a:pt x="81965" y="58356"/>
                    </a:lnTo>
                    <a:lnTo>
                      <a:pt x="16393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grpSp>
          <p:nvGrpSpPr>
            <p:cNvPr id="11" name="object 17">
              <a:extLst>
                <a:ext uri="{FF2B5EF4-FFF2-40B4-BE49-F238E27FC236}">
                  <a16:creationId xmlns:a16="http://schemas.microsoft.com/office/drawing/2014/main" id="{EB78EEC5-C6C9-E8B7-59C9-BFF71AC10D7A}"/>
                </a:ext>
              </a:extLst>
            </p:cNvPr>
            <p:cNvGrpSpPr/>
            <p:nvPr/>
          </p:nvGrpSpPr>
          <p:grpSpPr>
            <a:xfrm>
              <a:off x="911810" y="5796986"/>
              <a:ext cx="207010" cy="141605"/>
              <a:chOff x="1135553" y="5796986"/>
              <a:chExt cx="207010" cy="141605"/>
            </a:xfrm>
          </p:grpSpPr>
          <p:sp>
            <p:nvSpPr>
              <p:cNvPr id="17" name="object 18">
                <a:extLst>
                  <a:ext uri="{FF2B5EF4-FFF2-40B4-BE49-F238E27FC236}">
                    <a16:creationId xmlns:a16="http://schemas.microsoft.com/office/drawing/2014/main" id="{5C6CC573-3069-9A0C-B5F1-9876511C3B43}"/>
                  </a:ext>
                </a:extLst>
              </p:cNvPr>
              <p:cNvSpPr/>
              <p:nvPr/>
            </p:nvSpPr>
            <p:spPr>
              <a:xfrm>
                <a:off x="1165085" y="5815012"/>
                <a:ext cx="116839" cy="116839"/>
              </a:xfrm>
              <a:custGeom>
                <a:avLst/>
                <a:gdLst/>
                <a:ahLst/>
                <a:cxnLst/>
                <a:rect l="l" t="t" r="r" b="b"/>
                <a:pathLst>
                  <a:path w="116840" h="116839">
                    <a:moveTo>
                      <a:pt x="116712" y="116712"/>
                    </a:moveTo>
                    <a:lnTo>
                      <a:pt x="0" y="116712"/>
                    </a:lnTo>
                    <a:lnTo>
                      <a:pt x="0" y="0"/>
                    </a:lnTo>
                    <a:lnTo>
                      <a:pt x="116712" y="0"/>
                    </a:lnTo>
                    <a:lnTo>
                      <a:pt x="116712" y="11671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18" name="object 19">
                <a:extLst>
                  <a:ext uri="{FF2B5EF4-FFF2-40B4-BE49-F238E27FC236}">
                    <a16:creationId xmlns:a16="http://schemas.microsoft.com/office/drawing/2014/main" id="{A96CED8B-8809-4C0C-AEB8-5FFE67E30861}"/>
                  </a:ext>
                </a:extLst>
              </p:cNvPr>
              <p:cNvSpPr/>
              <p:nvPr/>
            </p:nvSpPr>
            <p:spPr>
              <a:xfrm>
                <a:off x="1141903" y="5803336"/>
                <a:ext cx="194310" cy="88265"/>
              </a:xfrm>
              <a:custGeom>
                <a:avLst/>
                <a:gdLst/>
                <a:ahLst/>
                <a:cxnLst/>
                <a:rect l="l" t="t" r="r" b="b"/>
                <a:pathLst>
                  <a:path w="194309" h="88264">
                    <a:moveTo>
                      <a:pt x="0" y="35572"/>
                    </a:moveTo>
                    <a:lnTo>
                      <a:pt x="63538" y="87871"/>
                    </a:lnTo>
                    <a:lnTo>
                      <a:pt x="194119"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12" name="object 25">
              <a:extLst>
                <a:ext uri="{FF2B5EF4-FFF2-40B4-BE49-F238E27FC236}">
                  <a16:creationId xmlns:a16="http://schemas.microsoft.com/office/drawing/2014/main" id="{918FA0D4-31E3-E28C-81F3-4B4EC137CB40}"/>
                </a:ext>
              </a:extLst>
            </p:cNvPr>
            <p:cNvSpPr txBox="1"/>
            <p:nvPr/>
          </p:nvSpPr>
          <p:spPr>
            <a:xfrm>
              <a:off x="870280" y="5454508"/>
              <a:ext cx="1358265" cy="197490"/>
            </a:xfrm>
            <a:prstGeom prst="rect">
              <a:avLst/>
            </a:prstGeom>
          </p:spPr>
          <p:txBody>
            <a:bodyPr vert="horz" wrap="square" lIns="0" tIns="12700" rIns="0" bIns="0" rtlCol="0">
              <a:spAutoFit/>
            </a:bodyPr>
            <a:lstStyle/>
            <a:p>
              <a:pPr marL="224790" indent="-212725" eaLnBrk="1" fontAlgn="auto" hangingPunct="1">
                <a:spcBef>
                  <a:spcPts val="100"/>
                </a:spcBef>
                <a:spcAft>
                  <a:spcPts val="0"/>
                </a:spcAft>
                <a:buFontTx/>
                <a:buChar char="■"/>
                <a:tabLst>
                  <a:tab pos="225425" algn="l"/>
                </a:tabLst>
                <a:defRPr/>
              </a:pPr>
              <a:r>
                <a:rPr kumimoji="0" sz="1200" b="1" kern="0" spc="40" dirty="0">
                  <a:latin typeface="游ゴシック" panose="020B0400000000000000" pitchFamily="50" charset="-128"/>
                  <a:ea typeface="游ゴシック" panose="020B0400000000000000" pitchFamily="50" charset="-128"/>
                  <a:cs typeface="Yu Gothic"/>
                </a:rPr>
                <a:t>お問い合わせ先</a:t>
              </a:r>
              <a:endParaRPr kumimoji="0" sz="1200" kern="0" dirty="0">
                <a:latin typeface="游ゴシック" panose="020B0400000000000000" pitchFamily="50" charset="-128"/>
                <a:ea typeface="游ゴシック" panose="020B0400000000000000" pitchFamily="50" charset="-128"/>
                <a:cs typeface="Yu Gothic"/>
              </a:endParaRPr>
            </a:p>
          </p:txBody>
        </p:sp>
        <p:sp>
          <p:nvSpPr>
            <p:cNvPr id="13" name="テキスト ボックス 12">
              <a:extLst>
                <a:ext uri="{FF2B5EF4-FFF2-40B4-BE49-F238E27FC236}">
                  <a16:creationId xmlns:a16="http://schemas.microsoft.com/office/drawing/2014/main" id="{610425AA-CB8A-8736-B3E9-56391C150B54}"/>
                </a:ext>
              </a:extLst>
            </p:cNvPr>
            <p:cNvSpPr txBox="1"/>
            <p:nvPr/>
          </p:nvSpPr>
          <p:spPr>
            <a:xfrm>
              <a:off x="5636935" y="3008085"/>
              <a:ext cx="3613785" cy="985783"/>
            </a:xfrm>
            <a:prstGeom prst="rect">
              <a:avLst/>
            </a:prstGeom>
            <a:noFill/>
          </p:spPr>
          <p:txBody>
            <a:bodyPr wrap="square">
              <a:spAutoFit/>
            </a:bodyPr>
            <a:lstStyle/>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デジタル×アナログの融合</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テクノロジーに、</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下町の職人魂 ・ プライド ・ 心意気を融合させ、</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逸品物の提供を目指しております。</a:t>
              </a:r>
            </a:p>
          </p:txBody>
        </p:sp>
        <p:sp>
          <p:nvSpPr>
            <p:cNvPr id="14" name="テキスト ボックス 13">
              <a:extLst>
                <a:ext uri="{FF2B5EF4-FFF2-40B4-BE49-F238E27FC236}">
                  <a16:creationId xmlns:a16="http://schemas.microsoft.com/office/drawing/2014/main" id="{09F3E489-7B08-B676-B8F8-81C683F823AD}"/>
                </a:ext>
              </a:extLst>
            </p:cNvPr>
            <p:cNvSpPr txBox="1"/>
            <p:nvPr/>
          </p:nvSpPr>
          <p:spPr>
            <a:xfrm>
              <a:off x="881361" y="1575023"/>
              <a:ext cx="1080000" cy="2504404"/>
            </a:xfrm>
            <a:prstGeom prst="rect">
              <a:avLst/>
            </a:prstGeom>
            <a:noFill/>
          </p:spPr>
          <p:txBody>
            <a:bodyPr wrap="squar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社名</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代表取締役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資本金</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所在地</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URL</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事業内容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sp>
          <p:nvSpPr>
            <p:cNvPr id="15" name="テキスト ボックス 14">
              <a:extLst>
                <a:ext uri="{FF2B5EF4-FFF2-40B4-BE49-F238E27FC236}">
                  <a16:creationId xmlns:a16="http://schemas.microsoft.com/office/drawing/2014/main" id="{ADB9A6F4-9906-D10D-B1A7-A65309870C28}"/>
                </a:ext>
              </a:extLst>
            </p:cNvPr>
            <p:cNvSpPr txBox="1"/>
            <p:nvPr/>
          </p:nvSpPr>
          <p:spPr>
            <a:xfrm>
              <a:off x="2260214" y="1575023"/>
              <a:ext cx="3149901" cy="2504404"/>
            </a:xfrm>
            <a:prstGeom prst="rect">
              <a:avLst/>
            </a:prstGeom>
            <a:noFill/>
          </p:spPr>
          <p:txBody>
            <a:bodyPr wrap="non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株式会社ドリームネクサス</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永山　詩乃</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9,900,000</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円</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110-0016 </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東京都台東区台東</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3-46-8 </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WITH</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大橋ビル</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Ⅲ</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4</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F</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hlinkClick r:id="rId8">
                    <a:extLst>
                      <a:ext uri="{A12FA001-AC4F-418D-AE19-62706E023703}">
                        <ahyp:hlinkClr xmlns:ahyp="http://schemas.microsoft.com/office/drawing/2018/hyperlinkcolor" val="tx"/>
                      </a:ext>
                    </a:extLst>
                  </a:hlinkClick>
                </a:rPr>
                <a:t>https://www.dream-nexus.co.jp/</a:t>
              </a: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広告代理事業　ネクサス広告 シリーズの企画・開発・運営</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・インターネットマーケティング事業</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・アドテクノロジー事業</a:t>
              </a:r>
              <a:endPar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cxnSp>
          <p:nvCxnSpPr>
            <p:cNvPr id="16" name="直線コネクタ 15">
              <a:extLst>
                <a:ext uri="{FF2B5EF4-FFF2-40B4-BE49-F238E27FC236}">
                  <a16:creationId xmlns:a16="http://schemas.microsoft.com/office/drawing/2014/main" id="{C86C5F21-6F68-5840-727F-9200BBD41B41}"/>
                </a:ext>
              </a:extLst>
            </p:cNvPr>
            <p:cNvCxnSpPr>
              <a:cxnSpLocks/>
            </p:cNvCxnSpPr>
            <p:nvPr/>
          </p:nvCxnSpPr>
          <p:spPr>
            <a:xfrm>
              <a:off x="2110787" y="1575023"/>
              <a:ext cx="0" cy="2772000"/>
            </a:xfrm>
            <a:prstGeom prst="line">
              <a:avLst/>
            </a:prstGeom>
            <a:noFill/>
            <a:ln w="9525" cap="flat" cmpd="sng" algn="ctr">
              <a:solidFill>
                <a:sysClr val="windowText" lastClr="000000"/>
              </a:solidFill>
              <a:prstDash val="solid"/>
            </a:ln>
            <a:effectLst/>
          </p:spPr>
        </p:cxnSp>
      </p:grpSp>
    </p:spTree>
    <p:extLst>
      <p:ext uri="{BB962C8B-B14F-4D97-AF65-F5344CB8AC3E}">
        <p14:creationId xmlns:p14="http://schemas.microsoft.com/office/powerpoint/2010/main" val="2794328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正方形/長方形 222">
            <a:extLst>
              <a:ext uri="{FF2B5EF4-FFF2-40B4-BE49-F238E27FC236}">
                <a16:creationId xmlns:a16="http://schemas.microsoft.com/office/drawing/2014/main" id="{904D8871-CE1F-4D3E-B833-355A8BC30A6C}"/>
              </a:ext>
            </a:extLst>
          </p:cNvPr>
          <p:cNvSpPr/>
          <p:nvPr/>
        </p:nvSpPr>
        <p:spPr>
          <a:xfrm>
            <a:off x="305153" y="2666774"/>
            <a:ext cx="9322259" cy="592666"/>
          </a:xfrm>
          <a:prstGeom prst="rect">
            <a:avLst/>
          </a:prstGeom>
          <a:solidFill>
            <a:srgbClr val="CC0000"/>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dirty="0">
                <a:solidFill>
                  <a:schemeClr val="bg1"/>
                </a:solidFill>
                <a:latin typeface="Meiryo UI" panose="020B0604030504040204" pitchFamily="50" charset="-128"/>
                <a:ea typeface="Meiryo UI" panose="020B0604030504040204" pitchFamily="50" charset="-128"/>
              </a:rPr>
              <a:t>端末位置情報</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dirty="0">
                <a:solidFill>
                  <a:schemeClr val="bg1"/>
                </a:solidFill>
                <a:latin typeface="Meiryo UI" panose="020B0604030504040204" pitchFamily="50" charset="-128"/>
                <a:ea typeface="Meiryo UI" panose="020B0604030504040204" pitchFamily="50" charset="-128"/>
              </a:rPr>
              <a:t>を利用した精密なエリア配信ができるディスプレイ広告</a:t>
            </a:r>
            <a:endParaRPr lang="en-US" altLang="ja-JP" sz="2000" dirty="0">
              <a:solidFill>
                <a:schemeClr val="bg1"/>
              </a:solidFill>
              <a:latin typeface="Meiryo UI" panose="020B0604030504040204" pitchFamily="50" charset="-128"/>
              <a:ea typeface="Meiryo UI" panose="020B0604030504040204" pitchFamily="50" charset="-128"/>
            </a:endParaRPr>
          </a:p>
        </p:txBody>
      </p:sp>
      <p:sp>
        <p:nvSpPr>
          <p:cNvPr id="7170" name="タイトル 1">
            <a:extLst>
              <a:ext uri="{FF2B5EF4-FFF2-40B4-BE49-F238E27FC236}">
                <a16:creationId xmlns:a16="http://schemas.microsoft.com/office/drawing/2014/main" id="{23AD9FD3-95FA-400E-989F-4E77ECF24B82}"/>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err="1">
                <a:latin typeface="Meiryo UI" panose="020B0604030504040204" pitchFamily="50" charset="-128"/>
                <a:ea typeface="Meiryo UI" panose="020B0604030504040204" pitchFamily="50" charset="-128"/>
              </a:rPr>
              <a:t>CoCo</a:t>
            </a:r>
            <a:r>
              <a:rPr lang="en-US" altLang="ja-JP" dirty="0">
                <a:latin typeface="Meiryo UI" panose="020B0604030504040204" pitchFamily="50" charset="-128"/>
                <a:ea typeface="Meiryo UI" panose="020B0604030504040204" pitchFamily="50" charset="-128"/>
              </a:rPr>
              <a:t> Nexus</a:t>
            </a:r>
            <a:r>
              <a:rPr lang="ja-JP" altLang="en-US" dirty="0">
                <a:latin typeface="Meiryo UI" panose="020B0604030504040204" pitchFamily="50" charset="-128"/>
                <a:ea typeface="Meiryo UI" panose="020B0604030504040204" pitchFamily="50" charset="-128"/>
              </a:rPr>
              <a:t>とは</a:t>
            </a:r>
          </a:p>
        </p:txBody>
      </p:sp>
      <p:sp>
        <p:nvSpPr>
          <p:cNvPr id="5" name="テキスト ボックス 4">
            <a:extLst>
              <a:ext uri="{FF2B5EF4-FFF2-40B4-BE49-F238E27FC236}">
                <a16:creationId xmlns:a16="http://schemas.microsoft.com/office/drawing/2014/main" id="{0C159986-B440-4816-AC01-4C588C607718}"/>
              </a:ext>
            </a:extLst>
          </p:cNvPr>
          <p:cNvSpPr txBox="1"/>
          <p:nvPr/>
        </p:nvSpPr>
        <p:spPr>
          <a:xfrm>
            <a:off x="388938" y="973884"/>
            <a:ext cx="5110694" cy="1446550"/>
          </a:xfrm>
          <a:prstGeom prst="rect">
            <a:avLst/>
          </a:prstGeom>
          <a:noFill/>
        </p:spPr>
        <p:txBody>
          <a:bodyPr wrap="none" rtlCol="0">
            <a:spAutoFit/>
          </a:bodyPr>
          <a:lstStyle/>
          <a:p>
            <a:r>
              <a:rPr kumimoji="1" lang="ja-JP" altLang="en-US" sz="1100" b="1" dirty="0">
                <a:latin typeface="Meiryo UI" panose="020B0604030504040204" pitchFamily="50" charset="-128"/>
                <a:ea typeface="Meiryo UI" panose="020B0604030504040204" pitchFamily="50" charset="-128"/>
              </a:rPr>
              <a:t>ディスプレイ広告とは</a:t>
            </a:r>
            <a:endParaRPr lang="en-US" altLang="ja-JP" sz="1100" b="1" dirty="0">
              <a:latin typeface="Meiryo UI" panose="020B0604030504040204" pitchFamily="50" charset="-128"/>
              <a:ea typeface="Meiryo UI" panose="020B0604030504040204" pitchFamily="50" charset="-128"/>
            </a:endParaRPr>
          </a:p>
          <a:p>
            <a:endParaRPr kumimoji="1" lang="en-US" altLang="ja-JP" sz="1100" dirty="0">
              <a:latin typeface="Meiryo UI" panose="020B0604030504040204" pitchFamily="50" charset="-128"/>
              <a:ea typeface="Meiryo UI" panose="020B0604030504040204" pitchFamily="50" charset="-128"/>
            </a:endParaRPr>
          </a:p>
          <a:p>
            <a:r>
              <a:rPr kumimoji="1" lang="en-US" altLang="ja-JP" sz="1100" dirty="0">
                <a:latin typeface="Meiryo UI" panose="020B0604030504040204" pitchFamily="50" charset="-128"/>
                <a:ea typeface="Meiryo UI" panose="020B0604030504040204" pitchFamily="50" charset="-128"/>
              </a:rPr>
              <a:t>Web</a:t>
            </a:r>
            <a:r>
              <a:rPr kumimoji="1" lang="ja-JP" altLang="en-US" sz="1100" dirty="0">
                <a:latin typeface="Meiryo UI" panose="020B0604030504040204" pitchFamily="50" charset="-128"/>
                <a:ea typeface="Meiryo UI" panose="020B0604030504040204" pitchFamily="50" charset="-128"/>
              </a:rPr>
              <a:t>サイト・アプリ・動画の広告枠に</a:t>
            </a:r>
            <a:r>
              <a:rPr lang="ja-JP" altLang="en-US" sz="1100" dirty="0">
                <a:latin typeface="Meiryo UI" panose="020B0604030504040204" pitchFamily="50" charset="-128"/>
                <a:ea typeface="Meiryo UI" panose="020B0604030504040204" pitchFamily="50" charset="-128"/>
              </a:rPr>
              <a:t>幅広く掲載することでまだサービスを知らない潜在層に</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プッシュ型のアプローチを行える広告です。</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潜在層にアプローチすることで顕在化のきっかけを作ることができます。</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あわせて興味関心を持ってサイトに訪問したユーザーへ配信するリターゲティング広告を行う</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ことで再アプローチすることも可能です。</a:t>
            </a:r>
            <a:endParaRPr lang="en-US" altLang="ja-JP" sz="1100" dirty="0">
              <a:latin typeface="Meiryo UI" panose="020B0604030504040204" pitchFamily="50" charset="-128"/>
              <a:ea typeface="Meiryo UI" panose="020B0604030504040204" pitchFamily="50" charset="-128"/>
            </a:endParaRPr>
          </a:p>
        </p:txBody>
      </p:sp>
      <p:sp>
        <p:nvSpPr>
          <p:cNvPr id="2" name="二等辺三角形 1">
            <a:extLst>
              <a:ext uri="{FF2B5EF4-FFF2-40B4-BE49-F238E27FC236}">
                <a16:creationId xmlns:a16="http://schemas.microsoft.com/office/drawing/2014/main" id="{8C00069C-8B65-4C7E-854D-0CB79576DD01}"/>
              </a:ext>
            </a:extLst>
          </p:cNvPr>
          <p:cNvSpPr/>
          <p:nvPr/>
        </p:nvSpPr>
        <p:spPr>
          <a:xfrm>
            <a:off x="7640129" y="971655"/>
            <a:ext cx="1694809" cy="1461042"/>
          </a:xfrm>
          <a:prstGeom prst="triangl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21" name="二等辺三角形 220">
            <a:extLst>
              <a:ext uri="{FF2B5EF4-FFF2-40B4-BE49-F238E27FC236}">
                <a16:creationId xmlns:a16="http://schemas.microsoft.com/office/drawing/2014/main" id="{0B412214-15CF-4E69-AFAC-7C72B3FB9C09}"/>
              </a:ext>
            </a:extLst>
          </p:cNvPr>
          <p:cNvSpPr/>
          <p:nvPr/>
        </p:nvSpPr>
        <p:spPr>
          <a:xfrm>
            <a:off x="8042141" y="991260"/>
            <a:ext cx="886614" cy="764322"/>
          </a:xfrm>
          <a:prstGeom prst="triangle">
            <a:avLst/>
          </a:prstGeom>
          <a:solidFill>
            <a:srgbClr val="CC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135211F-4E35-4EAE-9013-74565B8915C8}"/>
              </a:ext>
            </a:extLst>
          </p:cNvPr>
          <p:cNvSpPr txBox="1"/>
          <p:nvPr/>
        </p:nvSpPr>
        <p:spPr>
          <a:xfrm>
            <a:off x="8166591" y="1369613"/>
            <a:ext cx="646331"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顕在層</a:t>
            </a:r>
          </a:p>
        </p:txBody>
      </p:sp>
      <p:sp>
        <p:nvSpPr>
          <p:cNvPr id="222" name="テキスト ボックス 221">
            <a:extLst>
              <a:ext uri="{FF2B5EF4-FFF2-40B4-BE49-F238E27FC236}">
                <a16:creationId xmlns:a16="http://schemas.microsoft.com/office/drawing/2014/main" id="{0E1E2013-1EEF-4140-A7AE-561BB680F374}"/>
              </a:ext>
            </a:extLst>
          </p:cNvPr>
          <p:cNvSpPr txBox="1"/>
          <p:nvPr/>
        </p:nvSpPr>
        <p:spPr>
          <a:xfrm>
            <a:off x="8144074" y="1944838"/>
            <a:ext cx="646331" cy="276999"/>
          </a:xfrm>
          <a:prstGeom prst="rect">
            <a:avLst/>
          </a:prstGeom>
          <a:noFill/>
        </p:spPr>
        <p:txBody>
          <a:bodyPr wrap="none" rtlCol="0">
            <a:spAutoFit/>
          </a:bodyPr>
          <a:lstStyle/>
          <a:p>
            <a:r>
              <a:rPr kumimoji="1" lang="ja-JP" altLang="en-US" sz="1200" b="1" dirty="0">
                <a:latin typeface="Meiryo UI" panose="020B0604030504040204" pitchFamily="50" charset="-128"/>
                <a:ea typeface="Meiryo UI" panose="020B0604030504040204" pitchFamily="50" charset="-128"/>
              </a:rPr>
              <a:t>潜在層</a:t>
            </a:r>
          </a:p>
        </p:txBody>
      </p:sp>
      <p:cxnSp>
        <p:nvCxnSpPr>
          <p:cNvPr id="7" name="直線コネクタ 6">
            <a:extLst>
              <a:ext uri="{FF2B5EF4-FFF2-40B4-BE49-F238E27FC236}">
                <a16:creationId xmlns:a16="http://schemas.microsoft.com/office/drawing/2014/main" id="{B439C3FE-BD31-43ED-AFA1-8EF5EFE39FA4}"/>
              </a:ext>
            </a:extLst>
          </p:cNvPr>
          <p:cNvCxnSpPr>
            <a:cxnSpLocks/>
            <a:stCxn id="221" idx="2"/>
          </p:cNvCxnSpPr>
          <p:nvPr/>
        </p:nvCxnSpPr>
        <p:spPr>
          <a:xfrm flipH="1">
            <a:off x="5620882" y="1755582"/>
            <a:ext cx="2421259"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27" name="テキスト ボックス 226">
            <a:extLst>
              <a:ext uri="{FF2B5EF4-FFF2-40B4-BE49-F238E27FC236}">
                <a16:creationId xmlns:a16="http://schemas.microsoft.com/office/drawing/2014/main" id="{88746E94-FAE5-490A-9688-CD7474AAF8A8}"/>
              </a:ext>
            </a:extLst>
          </p:cNvPr>
          <p:cNvSpPr txBox="1"/>
          <p:nvPr/>
        </p:nvSpPr>
        <p:spPr>
          <a:xfrm>
            <a:off x="5663403" y="1790205"/>
            <a:ext cx="1848583" cy="646331"/>
          </a:xfrm>
          <a:prstGeom prst="rect">
            <a:avLst/>
          </a:prstGeom>
          <a:noFill/>
        </p:spPr>
        <p:txBody>
          <a:bodyPr wrap="none" rtlCol="0">
            <a:spAutoFit/>
          </a:bodyPr>
          <a:lstStyle/>
          <a:p>
            <a:r>
              <a:rPr kumimoji="1" lang="ja-JP" altLang="en-US" sz="1100" b="1" dirty="0">
                <a:solidFill>
                  <a:srgbClr val="CC0000"/>
                </a:solidFill>
                <a:latin typeface="Meiryo UI" panose="020B0604030504040204" pitchFamily="50" charset="-128"/>
                <a:ea typeface="Meiryo UI" panose="020B0604030504040204" pitchFamily="50" charset="-128"/>
              </a:rPr>
              <a:t>ディスプレイ広告</a:t>
            </a:r>
            <a:endParaRPr lang="en-US" altLang="ja-JP" sz="500" b="1" dirty="0">
              <a:solidFill>
                <a:srgbClr val="CC0000"/>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商品・サービスを知らない</a:t>
            </a:r>
            <a:r>
              <a:rPr kumimoji="1" lang="ja-JP" altLang="en-US" sz="1000" dirty="0">
                <a:latin typeface="Meiryo UI" panose="020B0604030504040204" pitchFamily="50" charset="-128"/>
                <a:ea typeface="Meiryo UI" panose="020B0604030504040204" pitchFamily="50" charset="-128"/>
              </a:rPr>
              <a:t>ユーザー</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に広くアプローチする方法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228" name="テキスト ボックス 227">
            <a:extLst>
              <a:ext uri="{FF2B5EF4-FFF2-40B4-BE49-F238E27FC236}">
                <a16:creationId xmlns:a16="http://schemas.microsoft.com/office/drawing/2014/main" id="{67CED28E-434D-40FB-B6A3-20C92CB9E5D6}"/>
              </a:ext>
            </a:extLst>
          </p:cNvPr>
          <p:cNvSpPr txBox="1"/>
          <p:nvPr/>
        </p:nvSpPr>
        <p:spPr>
          <a:xfrm>
            <a:off x="5706133" y="1055751"/>
            <a:ext cx="1555234" cy="646331"/>
          </a:xfrm>
          <a:prstGeom prst="rect">
            <a:avLst/>
          </a:prstGeom>
          <a:noFill/>
        </p:spPr>
        <p:txBody>
          <a:bodyPr wrap="none" rtlCol="0">
            <a:spAutoFit/>
          </a:bodyPr>
          <a:lstStyle/>
          <a:p>
            <a:r>
              <a:rPr lang="ja-JP" altLang="en-US" sz="1100" b="1" dirty="0">
                <a:solidFill>
                  <a:srgbClr val="CC0000"/>
                </a:solidFill>
                <a:latin typeface="Meiryo UI" panose="020B0604030504040204" pitchFamily="50" charset="-128"/>
                <a:ea typeface="Meiryo UI" panose="020B0604030504040204" pitchFamily="50" charset="-128"/>
              </a:rPr>
              <a:t>検索広告</a:t>
            </a:r>
            <a:endParaRPr lang="en-US" altLang="ja-JP" sz="500" b="1" dirty="0">
              <a:solidFill>
                <a:srgbClr val="CC0000"/>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購入意欲の高いユーザーに</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アプローチする方法</a:t>
            </a:r>
            <a:endParaRPr kumimoji="1" lang="en-US" altLang="ja-JP" dirty="0">
              <a:latin typeface="Meiryo UI" panose="020B0604030504040204" pitchFamily="50" charset="-128"/>
              <a:ea typeface="Meiryo UI" panose="020B0604030504040204" pitchFamily="50" charset="-128"/>
            </a:endParaRPr>
          </a:p>
        </p:txBody>
      </p:sp>
      <p:pic>
        <p:nvPicPr>
          <p:cNvPr id="8" name="object 4">
            <a:extLst>
              <a:ext uri="{FF2B5EF4-FFF2-40B4-BE49-F238E27FC236}">
                <a16:creationId xmlns:a16="http://schemas.microsoft.com/office/drawing/2014/main" id="{2184D30A-B0AA-A716-2DD5-A17731B8FBC8}"/>
              </a:ext>
            </a:extLst>
          </p:cNvPr>
          <p:cNvPicPr/>
          <p:nvPr/>
        </p:nvPicPr>
        <p:blipFill>
          <a:blip r:embed="rId3" cstate="email">
            <a:extLst>
              <a:ext uri="{28A0092B-C50C-407E-A947-70E740481C1C}">
                <a14:useLocalDpi xmlns:a14="http://schemas.microsoft.com/office/drawing/2010/main"/>
              </a:ext>
            </a:extLst>
          </a:blip>
          <a:stretch>
            <a:fillRect/>
          </a:stretch>
        </p:blipFill>
        <p:spPr>
          <a:xfrm>
            <a:off x="302678" y="3452980"/>
            <a:ext cx="4622255" cy="2340000"/>
          </a:xfrm>
          <a:prstGeom prst="rect">
            <a:avLst/>
          </a:prstGeom>
        </p:spPr>
      </p:pic>
      <p:sp>
        <p:nvSpPr>
          <p:cNvPr id="11" name="object 130">
            <a:extLst>
              <a:ext uri="{FF2B5EF4-FFF2-40B4-BE49-F238E27FC236}">
                <a16:creationId xmlns:a16="http://schemas.microsoft.com/office/drawing/2014/main" id="{4398D367-6604-4B13-1A33-B84E2E9C82E8}"/>
              </a:ext>
            </a:extLst>
          </p:cNvPr>
          <p:cNvSpPr txBox="1"/>
          <p:nvPr/>
        </p:nvSpPr>
        <p:spPr>
          <a:xfrm>
            <a:off x="515165" y="4103475"/>
            <a:ext cx="4318602" cy="374783"/>
          </a:xfrm>
          <a:prstGeom prst="rect">
            <a:avLst/>
          </a:prstGeom>
        </p:spPr>
        <p:txBody>
          <a:bodyPr vert="horz" wrap="square" lIns="0" tIns="40640" rIns="0" bIns="0" rtlCol="0">
            <a:spAutoFit/>
          </a:bodyPr>
          <a:lstStyle/>
          <a:p>
            <a:pPr marL="20955">
              <a:lnSpc>
                <a:spcPct val="100000"/>
              </a:lnSpc>
              <a:spcBef>
                <a:spcPts val="320"/>
              </a:spcBef>
            </a:pPr>
            <a:r>
              <a:rPr sz="1050" b="1" dirty="0">
                <a:solidFill>
                  <a:srgbClr val="231F20"/>
                </a:solidFill>
                <a:latin typeface="Meiryo UI" panose="020B0604030504040204" pitchFamily="50" charset="-128"/>
                <a:ea typeface="Meiryo UI" panose="020B0604030504040204" pitchFamily="50" charset="-128"/>
                <a:cs typeface="Yu Gothic"/>
              </a:rPr>
              <a:t>WEBサイト面、アプリ面からのアプローチでリーチ数を補完。</a:t>
            </a:r>
            <a:endParaRPr sz="1050" dirty="0">
              <a:latin typeface="Meiryo UI" panose="020B0604030504040204" pitchFamily="50" charset="-128"/>
              <a:ea typeface="Meiryo UI" panose="020B0604030504040204" pitchFamily="50" charset="-128"/>
              <a:cs typeface="Yu Gothic"/>
            </a:endParaRPr>
          </a:p>
          <a:p>
            <a:pPr marL="12700" marR="5080" indent="-635">
              <a:lnSpc>
                <a:spcPct val="120300"/>
              </a:lnSpc>
            </a:pPr>
            <a:r>
              <a:rPr sz="1050" b="1" dirty="0">
                <a:solidFill>
                  <a:srgbClr val="231F20"/>
                </a:solidFill>
                <a:latin typeface="Meiryo UI" panose="020B0604030504040204" pitchFamily="50" charset="-128"/>
                <a:ea typeface="Meiryo UI" panose="020B0604030504040204" pitchFamily="50" charset="-128"/>
                <a:cs typeface="Yu Gothic"/>
              </a:rPr>
              <a:t>クリックされない限りは費用が発生しないので、無駄な広告費が掛かりません。</a:t>
            </a:r>
            <a:endParaRPr sz="1050" dirty="0">
              <a:latin typeface="Meiryo UI" panose="020B0604030504040204" pitchFamily="50" charset="-128"/>
              <a:ea typeface="Meiryo UI" panose="020B0604030504040204" pitchFamily="50" charset="-128"/>
              <a:cs typeface="Yu Gothic"/>
            </a:endParaRPr>
          </a:p>
        </p:txBody>
      </p:sp>
      <p:sp>
        <p:nvSpPr>
          <p:cNvPr id="16" name="object 527">
            <a:extLst>
              <a:ext uri="{FF2B5EF4-FFF2-40B4-BE49-F238E27FC236}">
                <a16:creationId xmlns:a16="http://schemas.microsoft.com/office/drawing/2014/main" id="{A9EE8577-455D-B65A-48E0-48B7AFE2E959}"/>
              </a:ext>
            </a:extLst>
          </p:cNvPr>
          <p:cNvSpPr txBox="1"/>
          <p:nvPr/>
        </p:nvSpPr>
        <p:spPr>
          <a:xfrm>
            <a:off x="531533" y="5593697"/>
            <a:ext cx="4169411" cy="166712"/>
          </a:xfrm>
          <a:prstGeom prst="rect">
            <a:avLst/>
          </a:prstGeom>
        </p:spPr>
        <p:txBody>
          <a:bodyPr vert="horz" wrap="none" lIns="0" tIns="12700" rIns="0" bIns="0" rtlCol="0">
            <a:spAutoFit/>
          </a:bodyPr>
          <a:lstStyle/>
          <a:p>
            <a:pPr marL="12700">
              <a:lnSpc>
                <a:spcPct val="100000"/>
              </a:lnSpc>
              <a:spcBef>
                <a:spcPts val="100"/>
              </a:spcBef>
            </a:pPr>
            <a:r>
              <a:rPr sz="1000" b="1" dirty="0">
                <a:solidFill>
                  <a:srgbClr val="231F20"/>
                </a:solidFill>
                <a:latin typeface="Meiryo UI" panose="020B0604030504040204" pitchFamily="50" charset="-128"/>
                <a:ea typeface="Meiryo UI" panose="020B0604030504040204" pitchFamily="50" charset="-128"/>
                <a:cs typeface="Yu Gothic"/>
              </a:rPr>
              <a:t>例）山手線駅近くでの物販イベントへの集客を山手線各駅を半径指定して配信</a:t>
            </a:r>
            <a:endParaRPr sz="1000" dirty="0">
              <a:latin typeface="Meiryo UI" panose="020B0604030504040204" pitchFamily="50" charset="-128"/>
              <a:ea typeface="Meiryo UI" panose="020B0604030504040204" pitchFamily="50" charset="-128"/>
              <a:cs typeface="Yu Gothic"/>
            </a:endParaRPr>
          </a:p>
        </p:txBody>
      </p:sp>
      <p:pic>
        <p:nvPicPr>
          <p:cNvPr id="17" name="図 16">
            <a:extLst>
              <a:ext uri="{FF2B5EF4-FFF2-40B4-BE49-F238E27FC236}">
                <a16:creationId xmlns:a16="http://schemas.microsoft.com/office/drawing/2014/main" id="{75476009-DB81-0F0C-0DF5-AFB451F3338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16586" y="4745191"/>
            <a:ext cx="1320800" cy="800100"/>
          </a:xfrm>
          <a:prstGeom prst="rect">
            <a:avLst/>
          </a:prstGeom>
        </p:spPr>
      </p:pic>
      <p:pic>
        <p:nvPicPr>
          <p:cNvPr id="18" name="図 17">
            <a:extLst>
              <a:ext uri="{FF2B5EF4-FFF2-40B4-BE49-F238E27FC236}">
                <a16:creationId xmlns:a16="http://schemas.microsoft.com/office/drawing/2014/main" id="{A83458C8-2473-18BE-5CEA-EB1374133EB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07860" y="4541991"/>
            <a:ext cx="1117600" cy="1003300"/>
          </a:xfrm>
          <a:prstGeom prst="rect">
            <a:avLst/>
          </a:prstGeom>
        </p:spPr>
      </p:pic>
      <p:pic>
        <p:nvPicPr>
          <p:cNvPr id="19" name="図 18">
            <a:extLst>
              <a:ext uri="{FF2B5EF4-FFF2-40B4-BE49-F238E27FC236}">
                <a16:creationId xmlns:a16="http://schemas.microsoft.com/office/drawing/2014/main" id="{DC64EA6F-1C02-4984-A602-B99FA673569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46791" y="4757891"/>
            <a:ext cx="914400" cy="787400"/>
          </a:xfrm>
          <a:prstGeom prst="rect">
            <a:avLst/>
          </a:prstGeom>
        </p:spPr>
      </p:pic>
      <p:pic>
        <p:nvPicPr>
          <p:cNvPr id="21" name="object 7">
            <a:extLst>
              <a:ext uri="{FF2B5EF4-FFF2-40B4-BE49-F238E27FC236}">
                <a16:creationId xmlns:a16="http://schemas.microsoft.com/office/drawing/2014/main" id="{F3D95654-9D64-C832-806E-286A98A0A3AD}"/>
              </a:ext>
            </a:extLst>
          </p:cNvPr>
          <p:cNvPicPr/>
          <p:nvPr/>
        </p:nvPicPr>
        <p:blipFill>
          <a:blip r:embed="rId3" cstate="email">
            <a:extLst>
              <a:ext uri="{28A0092B-C50C-407E-A947-70E740481C1C}">
                <a14:useLocalDpi xmlns:a14="http://schemas.microsoft.com/office/drawing/2010/main"/>
              </a:ext>
            </a:extLst>
          </a:blip>
          <a:stretch>
            <a:fillRect/>
          </a:stretch>
        </p:blipFill>
        <p:spPr>
          <a:xfrm>
            <a:off x="5041186" y="3456578"/>
            <a:ext cx="4583752" cy="2340000"/>
          </a:xfrm>
          <a:prstGeom prst="rect">
            <a:avLst/>
          </a:prstGeom>
        </p:spPr>
      </p:pic>
      <p:sp>
        <p:nvSpPr>
          <p:cNvPr id="23" name="object 133">
            <a:extLst>
              <a:ext uri="{FF2B5EF4-FFF2-40B4-BE49-F238E27FC236}">
                <a16:creationId xmlns:a16="http://schemas.microsoft.com/office/drawing/2014/main" id="{17666E8C-D628-B070-2D98-D77AC57C8B52}"/>
              </a:ext>
            </a:extLst>
          </p:cNvPr>
          <p:cNvSpPr txBox="1"/>
          <p:nvPr/>
        </p:nvSpPr>
        <p:spPr>
          <a:xfrm>
            <a:off x="5406045" y="4103475"/>
            <a:ext cx="3806275" cy="378886"/>
          </a:xfrm>
          <a:prstGeom prst="rect">
            <a:avLst/>
          </a:prstGeom>
        </p:spPr>
        <p:txBody>
          <a:bodyPr vert="horz" wrap="square" lIns="0" tIns="12700" rIns="0" bIns="0" rtlCol="0">
            <a:spAutoFit/>
          </a:bodyPr>
          <a:lstStyle/>
          <a:p>
            <a:pPr marL="12700" marR="5080">
              <a:lnSpc>
                <a:spcPct val="120300"/>
              </a:lnSpc>
              <a:spcBef>
                <a:spcPts val="100"/>
              </a:spcBef>
            </a:pPr>
            <a:r>
              <a:rPr sz="1050" b="1" dirty="0">
                <a:solidFill>
                  <a:srgbClr val="231F20"/>
                </a:solidFill>
                <a:latin typeface="Meiryo UI" panose="020B0604030504040204" pitchFamily="50" charset="-128"/>
                <a:ea typeface="Meiryo UI" panose="020B0604030504040204" pitchFamily="50" charset="-128"/>
                <a:cs typeface="Yu Gothic"/>
              </a:rPr>
              <a:t>住宅展示場、カーディーラー、スーパーなど、その場所への訪問理由が</a:t>
            </a:r>
            <a:br>
              <a:rPr lang="en-US" sz="1050" b="1" dirty="0">
                <a:solidFill>
                  <a:srgbClr val="231F20"/>
                </a:solidFill>
                <a:latin typeface="Meiryo UI" panose="020B0604030504040204" pitchFamily="50" charset="-128"/>
                <a:ea typeface="Meiryo UI" panose="020B0604030504040204" pitchFamily="50" charset="-128"/>
                <a:cs typeface="Yu Gothic"/>
              </a:rPr>
            </a:br>
            <a:r>
              <a:rPr sz="1050" b="1" dirty="0">
                <a:solidFill>
                  <a:srgbClr val="231F20"/>
                </a:solidFill>
                <a:latin typeface="Meiryo UI" panose="020B0604030504040204" pitchFamily="50" charset="-128"/>
                <a:ea typeface="Meiryo UI" panose="020B0604030504040204" pitchFamily="50" charset="-128"/>
                <a:cs typeface="Yu Gothic"/>
              </a:rPr>
              <a:t>明確なユーザーに向けてアプローチすることができます。</a:t>
            </a:r>
            <a:endParaRPr sz="1050" dirty="0">
              <a:latin typeface="Meiryo UI" panose="020B0604030504040204" pitchFamily="50" charset="-128"/>
              <a:ea typeface="Meiryo UI" panose="020B0604030504040204" pitchFamily="50" charset="-128"/>
              <a:cs typeface="Yu Gothic"/>
            </a:endParaRPr>
          </a:p>
        </p:txBody>
      </p:sp>
      <p:sp>
        <p:nvSpPr>
          <p:cNvPr id="24" name="object 134">
            <a:extLst>
              <a:ext uri="{FF2B5EF4-FFF2-40B4-BE49-F238E27FC236}">
                <a16:creationId xmlns:a16="http://schemas.microsoft.com/office/drawing/2014/main" id="{50531F4C-2806-45C3-7F16-2CFCF8E1E78B}"/>
              </a:ext>
            </a:extLst>
          </p:cNvPr>
          <p:cNvSpPr/>
          <p:nvPr/>
        </p:nvSpPr>
        <p:spPr>
          <a:xfrm>
            <a:off x="6904034" y="3356926"/>
            <a:ext cx="797560" cy="177165"/>
          </a:xfrm>
          <a:custGeom>
            <a:avLst/>
            <a:gdLst/>
            <a:ahLst/>
            <a:cxnLst/>
            <a:rect l="l" t="t" r="r" b="b"/>
            <a:pathLst>
              <a:path w="797559"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25" name="object 135">
            <a:extLst>
              <a:ext uri="{FF2B5EF4-FFF2-40B4-BE49-F238E27FC236}">
                <a16:creationId xmlns:a16="http://schemas.microsoft.com/office/drawing/2014/main" id="{BE599897-AADC-C19A-D9D4-B11FC736BFBC}"/>
              </a:ext>
            </a:extLst>
          </p:cNvPr>
          <p:cNvSpPr txBox="1"/>
          <p:nvPr/>
        </p:nvSpPr>
        <p:spPr>
          <a:xfrm>
            <a:off x="6460903" y="3331899"/>
            <a:ext cx="1694180" cy="677545"/>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Yu Gothic" panose="020B0400000000000000" pitchFamily="34" charset="-128"/>
                <a:ea typeface="Yu Gothic" panose="020B0400000000000000" pitchFamily="34" charset="-128"/>
                <a:cs typeface="Arial Black"/>
              </a:rPr>
              <a:t>IMAGE 2</a:t>
            </a:r>
            <a:endParaRPr sz="1000" b="1" dirty="0">
              <a:latin typeface="Yu Gothic" panose="020B0400000000000000" pitchFamily="34" charset="-128"/>
              <a:ea typeface="Yu Gothic" panose="020B0400000000000000" pitchFamily="34" charset="-128"/>
              <a:cs typeface="Arial Black"/>
            </a:endParaRPr>
          </a:p>
          <a:p>
            <a:pPr marL="12700" marR="5080" algn="ctr">
              <a:lnSpc>
                <a:spcPts val="1600"/>
              </a:lnSpc>
              <a:spcBef>
                <a:spcPts val="420"/>
              </a:spcBef>
            </a:pPr>
            <a:r>
              <a:rPr sz="1400" b="1" dirty="0">
                <a:solidFill>
                  <a:srgbClr val="FFFFFF"/>
                </a:solidFill>
                <a:latin typeface="Yu Gothic" panose="020B0400000000000000" pitchFamily="34" charset="-128"/>
                <a:ea typeface="Yu Gothic" panose="020B0400000000000000" pitchFamily="34" charset="-128"/>
                <a:cs typeface="Yu Gothic"/>
              </a:rPr>
              <a:t>競合店舗訪問者へのアプローチ</a:t>
            </a:r>
            <a:endParaRPr sz="1400" b="1" dirty="0">
              <a:latin typeface="Yu Gothic" panose="020B0400000000000000" pitchFamily="34" charset="-128"/>
              <a:ea typeface="Yu Gothic" panose="020B0400000000000000" pitchFamily="34" charset="-128"/>
              <a:cs typeface="Yu Gothic"/>
            </a:endParaRPr>
          </a:p>
        </p:txBody>
      </p:sp>
      <p:sp>
        <p:nvSpPr>
          <p:cNvPr id="27" name="object 528">
            <a:extLst>
              <a:ext uri="{FF2B5EF4-FFF2-40B4-BE49-F238E27FC236}">
                <a16:creationId xmlns:a16="http://schemas.microsoft.com/office/drawing/2014/main" id="{0B728194-2E05-D4E4-AFD0-271C40E4B191}"/>
              </a:ext>
            </a:extLst>
          </p:cNvPr>
          <p:cNvSpPr txBox="1"/>
          <p:nvPr/>
        </p:nvSpPr>
        <p:spPr>
          <a:xfrm>
            <a:off x="5516283" y="5593697"/>
            <a:ext cx="3637214" cy="166712"/>
          </a:xfrm>
          <a:prstGeom prst="rect">
            <a:avLst/>
          </a:prstGeom>
        </p:spPr>
        <p:txBody>
          <a:bodyPr vert="horz" wrap="none" lIns="0" tIns="12700" rIns="0" bIns="0" rtlCol="0">
            <a:spAutoFit/>
          </a:bodyPr>
          <a:lstStyle/>
          <a:p>
            <a:pPr marL="12700">
              <a:lnSpc>
                <a:spcPct val="100000"/>
              </a:lnSpc>
              <a:spcBef>
                <a:spcPts val="100"/>
              </a:spcBef>
            </a:pPr>
            <a:r>
              <a:rPr sz="1000" b="1" dirty="0">
                <a:solidFill>
                  <a:srgbClr val="231F20"/>
                </a:solidFill>
                <a:latin typeface="Meiryo UI" panose="020B0604030504040204" pitchFamily="50" charset="-128"/>
                <a:ea typeface="Meiryo UI" panose="020B0604030504040204" pitchFamily="50" charset="-128"/>
                <a:cs typeface="Yu Gothic"/>
              </a:rPr>
              <a:t>例）各店舗へのキャンペーン集客を近くの店舗をポリゴン指定して配信</a:t>
            </a:r>
            <a:endParaRPr sz="700" dirty="0">
              <a:latin typeface="Meiryo UI" panose="020B0604030504040204" pitchFamily="50" charset="-128"/>
              <a:ea typeface="Meiryo UI" panose="020B0604030504040204" pitchFamily="50" charset="-128"/>
              <a:cs typeface="Yu Gothic"/>
            </a:endParaRPr>
          </a:p>
        </p:txBody>
      </p:sp>
      <p:pic>
        <p:nvPicPr>
          <p:cNvPr id="28" name="図 27">
            <a:extLst>
              <a:ext uri="{FF2B5EF4-FFF2-40B4-BE49-F238E27FC236}">
                <a16:creationId xmlns:a16="http://schemas.microsoft.com/office/drawing/2014/main" id="{238C7BA9-019C-FCC7-2936-7617C248714C}"/>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53485" y="4999191"/>
            <a:ext cx="1231900" cy="546100"/>
          </a:xfrm>
          <a:prstGeom prst="rect">
            <a:avLst/>
          </a:prstGeom>
        </p:spPr>
      </p:pic>
      <p:pic>
        <p:nvPicPr>
          <p:cNvPr id="29" name="図 28">
            <a:extLst>
              <a:ext uri="{FF2B5EF4-FFF2-40B4-BE49-F238E27FC236}">
                <a16:creationId xmlns:a16="http://schemas.microsoft.com/office/drawing/2014/main" id="{B50DE76C-6F5C-AAF3-DD8C-F26A57A2110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03755" y="4948391"/>
            <a:ext cx="1079500" cy="596900"/>
          </a:xfrm>
          <a:prstGeom prst="rect">
            <a:avLst/>
          </a:prstGeom>
        </p:spPr>
      </p:pic>
      <p:pic>
        <p:nvPicPr>
          <p:cNvPr id="224" name="図 223">
            <a:extLst>
              <a:ext uri="{FF2B5EF4-FFF2-40B4-BE49-F238E27FC236}">
                <a16:creationId xmlns:a16="http://schemas.microsoft.com/office/drawing/2014/main" id="{DBC5BE04-A08D-EBD3-5F4D-953A2F836BDA}"/>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254768" y="4834091"/>
            <a:ext cx="1727200" cy="711200"/>
          </a:xfrm>
          <a:prstGeom prst="rect">
            <a:avLst/>
          </a:prstGeom>
        </p:spPr>
      </p:pic>
      <p:sp>
        <p:nvSpPr>
          <p:cNvPr id="10" name="object 134">
            <a:extLst>
              <a:ext uri="{FF2B5EF4-FFF2-40B4-BE49-F238E27FC236}">
                <a16:creationId xmlns:a16="http://schemas.microsoft.com/office/drawing/2014/main" id="{48832DAC-DAAD-3E8A-22AD-90C3FBCE01A2}"/>
              </a:ext>
            </a:extLst>
          </p:cNvPr>
          <p:cNvSpPr/>
          <p:nvPr/>
        </p:nvSpPr>
        <p:spPr>
          <a:xfrm>
            <a:off x="2255834" y="3356926"/>
            <a:ext cx="797560" cy="177165"/>
          </a:xfrm>
          <a:custGeom>
            <a:avLst/>
            <a:gdLst/>
            <a:ahLst/>
            <a:cxnLst/>
            <a:rect l="l" t="t" r="r" b="b"/>
            <a:pathLst>
              <a:path w="797559"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2" name="object 135">
            <a:extLst>
              <a:ext uri="{FF2B5EF4-FFF2-40B4-BE49-F238E27FC236}">
                <a16:creationId xmlns:a16="http://schemas.microsoft.com/office/drawing/2014/main" id="{57E443FA-2A14-47D9-F748-BF781288AC93}"/>
              </a:ext>
            </a:extLst>
          </p:cNvPr>
          <p:cNvSpPr txBox="1"/>
          <p:nvPr/>
        </p:nvSpPr>
        <p:spPr>
          <a:xfrm>
            <a:off x="1812703" y="3322374"/>
            <a:ext cx="1694180" cy="665567"/>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Yu Gothic" panose="020B0400000000000000" pitchFamily="34" charset="-128"/>
                <a:ea typeface="Yu Gothic" panose="020B0400000000000000" pitchFamily="34" charset="-128"/>
                <a:cs typeface="Arial Black"/>
              </a:rPr>
              <a:t>IMAGE </a:t>
            </a:r>
            <a:r>
              <a:rPr lang="en-US" sz="1000" b="1" dirty="0">
                <a:solidFill>
                  <a:srgbClr val="FFFFFF"/>
                </a:solidFill>
                <a:latin typeface="Yu Gothic" panose="020B0400000000000000" pitchFamily="34" charset="-128"/>
                <a:ea typeface="Yu Gothic" panose="020B0400000000000000" pitchFamily="34" charset="-128"/>
                <a:cs typeface="Arial Black"/>
              </a:rPr>
              <a:t>1</a:t>
            </a:r>
          </a:p>
          <a:p>
            <a:pPr algn="ctr">
              <a:lnSpc>
                <a:spcPct val="100000"/>
              </a:lnSpc>
              <a:spcBef>
                <a:spcPts val="330"/>
              </a:spcBef>
            </a:pPr>
            <a:r>
              <a:rPr lang="ja-JP" altLang="en-US" sz="1400" b="1" dirty="0">
                <a:solidFill>
                  <a:schemeClr val="bg1"/>
                </a:solidFill>
                <a:latin typeface="Yu Gothic" panose="020B0400000000000000" pitchFamily="34" charset="-128"/>
                <a:ea typeface="Yu Gothic" panose="020B0400000000000000" pitchFamily="34" charset="-128"/>
                <a:cs typeface="Arial Black"/>
              </a:rPr>
              <a:t>チラシ・交通広告・屋外広告の補完</a:t>
            </a:r>
            <a:endParaRPr sz="1400" b="1" dirty="0">
              <a:solidFill>
                <a:schemeClr val="bg1"/>
              </a:solidFill>
              <a:latin typeface="Yu Gothic" panose="020B0400000000000000" pitchFamily="34" charset="-128"/>
              <a:ea typeface="Yu Gothic" panose="020B0400000000000000" pitchFamily="34" charset="-128"/>
              <a:cs typeface="Arial Black"/>
            </a:endParaRPr>
          </a:p>
        </p:txBody>
      </p:sp>
      <p:graphicFrame>
        <p:nvGraphicFramePr>
          <p:cNvPr id="3" name="表 2">
            <a:extLst>
              <a:ext uri="{FF2B5EF4-FFF2-40B4-BE49-F238E27FC236}">
                <a16:creationId xmlns:a16="http://schemas.microsoft.com/office/drawing/2014/main" id="{7E4BEF2C-D7EE-4A96-68E0-239DF26ABA38}"/>
              </a:ext>
            </a:extLst>
          </p:cNvPr>
          <p:cNvGraphicFramePr>
            <a:graphicFrameLocks noGrp="1"/>
          </p:cNvGraphicFramePr>
          <p:nvPr>
            <p:extLst>
              <p:ext uri="{D42A27DB-BD31-4B8C-83A1-F6EECF244321}">
                <p14:modId xmlns:p14="http://schemas.microsoft.com/office/powerpoint/2010/main" val="1665343359"/>
              </p:ext>
            </p:extLst>
          </p:nvPr>
        </p:nvGraphicFramePr>
        <p:xfrm>
          <a:off x="302678" y="5894826"/>
          <a:ext cx="9322261" cy="730576"/>
        </p:xfrm>
        <a:graphic>
          <a:graphicData uri="http://schemas.openxmlformats.org/drawingml/2006/table">
            <a:tbl>
              <a:tblPr firstRow="1" bandRow="1"/>
              <a:tblGrid>
                <a:gridCol w="3756163">
                  <a:extLst>
                    <a:ext uri="{9D8B030D-6E8A-4147-A177-3AD203B41FA5}">
                      <a16:colId xmlns:a16="http://schemas.microsoft.com/office/drawing/2014/main" val="1932571604"/>
                    </a:ext>
                  </a:extLst>
                </a:gridCol>
                <a:gridCol w="1157786">
                  <a:extLst>
                    <a:ext uri="{9D8B030D-6E8A-4147-A177-3AD203B41FA5}">
                      <a16:colId xmlns:a16="http://schemas.microsoft.com/office/drawing/2014/main" val="4060828644"/>
                    </a:ext>
                  </a:extLst>
                </a:gridCol>
                <a:gridCol w="1157785">
                  <a:extLst>
                    <a:ext uri="{9D8B030D-6E8A-4147-A177-3AD203B41FA5}">
                      <a16:colId xmlns:a16="http://schemas.microsoft.com/office/drawing/2014/main" val="965812569"/>
                    </a:ext>
                  </a:extLst>
                </a:gridCol>
                <a:gridCol w="1083509">
                  <a:extLst>
                    <a:ext uri="{9D8B030D-6E8A-4147-A177-3AD203B41FA5}">
                      <a16:colId xmlns:a16="http://schemas.microsoft.com/office/drawing/2014/main" val="2886085671"/>
                    </a:ext>
                  </a:extLst>
                </a:gridCol>
                <a:gridCol w="1083509">
                  <a:extLst>
                    <a:ext uri="{9D8B030D-6E8A-4147-A177-3AD203B41FA5}">
                      <a16:colId xmlns:a16="http://schemas.microsoft.com/office/drawing/2014/main" val="4170772348"/>
                    </a:ext>
                  </a:extLst>
                </a:gridCol>
                <a:gridCol w="1083509">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導入事例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89181B"/>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89181B"/>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89181B"/>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89181B"/>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89181B"/>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cap="flat" cmpd="sng" algn="ctr">
                      <a:solidFill>
                        <a:srgbClr val="F6F6F9"/>
                      </a:solidFill>
                      <a:prstDash val="solid"/>
                      <a:round/>
                      <a:headEnd type="none" w="med" len="med"/>
                      <a:tailEnd type="none" w="med" len="me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89181B"/>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3495" algn="ctr">
                        <a:lnSpc>
                          <a:spcPct val="100000"/>
                        </a:lnSpc>
                        <a:spcBef>
                          <a:spcPts val="5"/>
                        </a:spcBef>
                      </a:pPr>
                      <a:r>
                        <a:rPr lang="ja-JP" altLang="en-US" sz="1050" b="1" spc="0" dirty="0">
                          <a:solidFill>
                            <a:srgbClr val="231F20"/>
                          </a:solidFill>
                          <a:latin typeface="Meiryo UI" panose="020B0604030504040204" pitchFamily="50" charset="-128"/>
                          <a:ea typeface="Meiryo UI" panose="020B0604030504040204" pitchFamily="50" charset="-128"/>
                          <a:cs typeface="Yu Gothic"/>
                        </a:rPr>
                        <a:t>実店舗の認知拡大</a:t>
                      </a:r>
                      <a:r>
                        <a:rPr lang="en-US" altLang="ja-JP" sz="1050" b="1" spc="0" dirty="0">
                          <a:solidFill>
                            <a:srgbClr val="231F20"/>
                          </a:solidFill>
                          <a:latin typeface="Meiryo UI" panose="020B0604030504040204" pitchFamily="50" charset="-128"/>
                          <a:ea typeface="Meiryo UI" panose="020B0604030504040204" pitchFamily="50" charset="-128"/>
                          <a:cs typeface="Yu Gothic"/>
                        </a:rPr>
                        <a:t>(</a:t>
                      </a:r>
                      <a:r>
                        <a:rPr lang="ja-JP" altLang="en-US" sz="1050" b="1" spc="0" dirty="0">
                          <a:solidFill>
                            <a:srgbClr val="231F20"/>
                          </a:solidFill>
                          <a:latin typeface="Meiryo UI" panose="020B0604030504040204" pitchFamily="50" charset="-128"/>
                          <a:ea typeface="Meiryo UI" panose="020B0604030504040204" pitchFamily="50" charset="-128"/>
                          <a:cs typeface="Yu Gothic"/>
                        </a:rPr>
                        <a:t>展示場・カーディーラー</a:t>
                      </a:r>
                      <a:r>
                        <a:rPr lang="en-US" altLang="ja-JP" sz="1050" b="1" spc="0" dirty="0">
                          <a:solidFill>
                            <a:srgbClr val="231F20"/>
                          </a:solidFill>
                          <a:latin typeface="Meiryo UI" panose="020B0604030504040204" pitchFamily="50" charset="-128"/>
                          <a:ea typeface="Meiryo UI" panose="020B0604030504040204" pitchFamily="50" charset="-128"/>
                          <a:cs typeface="Yu Gothic"/>
                        </a:rPr>
                        <a:t>)</a:t>
                      </a:r>
                    </a:p>
                    <a:p>
                      <a:pPr marL="22860" algn="ctr">
                        <a:lnSpc>
                          <a:spcPct val="100000"/>
                        </a:lnSpc>
                      </a:pPr>
                      <a:r>
                        <a:rPr lang="ja-JP" altLang="en-US" sz="1050" b="1" spc="0" dirty="0">
                          <a:solidFill>
                            <a:srgbClr val="231F20"/>
                          </a:solidFill>
                          <a:latin typeface="Meiryo UI" panose="020B0604030504040204" pitchFamily="50" charset="-128"/>
                          <a:ea typeface="Meiryo UI" panose="020B0604030504040204" pitchFamily="50" charset="-128"/>
                        </a:rPr>
                        <a:t>イベントへの認知拡大</a:t>
                      </a:r>
                      <a:r>
                        <a:rPr lang="en-US" altLang="ja-JP" sz="1050" b="1" spc="0" dirty="0">
                          <a:solidFill>
                            <a:srgbClr val="231F20"/>
                          </a:solidFill>
                          <a:latin typeface="Meiryo UI" panose="020B0604030504040204" pitchFamily="50" charset="-128"/>
                          <a:ea typeface="Meiryo UI" panose="020B0604030504040204" pitchFamily="50" charset="-128"/>
                        </a:rPr>
                        <a:t>(</a:t>
                      </a:r>
                      <a:r>
                        <a:rPr lang="ja-JP" altLang="en-US" sz="1050" b="1" spc="0" dirty="0">
                          <a:solidFill>
                            <a:srgbClr val="231F20"/>
                          </a:solidFill>
                          <a:latin typeface="Meiryo UI" panose="020B0604030504040204" pitchFamily="50" charset="-128"/>
                          <a:ea typeface="Meiryo UI" panose="020B0604030504040204" pitchFamily="50" charset="-128"/>
                        </a:rPr>
                        <a:t>オープンキャンパス、セール告知</a:t>
                      </a:r>
                      <a:r>
                        <a:rPr lang="en-US" altLang="ja-JP" sz="1050" b="1" spc="0" dirty="0">
                          <a:solidFill>
                            <a:srgbClr val="231F20"/>
                          </a:solidFill>
                          <a:latin typeface="Meiryo UI" panose="020B0604030504040204" pitchFamily="50" charset="-128"/>
                          <a:ea typeface="Meiryo UI" panose="020B0604030504040204" pitchFamily="50" charset="-128"/>
                        </a:rPr>
                        <a:t>)</a:t>
                      </a:r>
                      <a:endParaRPr lang="ja-JP" altLang="en-US" sz="1050" spc="0" dirty="0">
                        <a:latin typeface="Meiryo UI" panose="020B0604030504040204" pitchFamily="50" charset="-128"/>
                        <a:ea typeface="Meiryo UI" panose="020B0604030504040204" pitchFamily="50" charset="-128"/>
                      </a:endParaRPr>
                    </a:p>
                  </a:txBody>
                  <a:tcPr marL="0" marR="0" marT="0" marB="0" anchor="ctr">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F0D8C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495"/>
                        </a:spcBef>
                      </a:pPr>
                      <a:r>
                        <a:rPr sz="900" b="1" i="0" spc="0" dirty="0">
                          <a:solidFill>
                            <a:srgbClr val="231F20"/>
                          </a:solidFill>
                          <a:latin typeface="Meiryo UI" panose="020B0604030504040204" pitchFamily="50" charset="-128"/>
                          <a:ea typeface="Meiryo UI" panose="020B0604030504040204" pitchFamily="50" charset="-128"/>
                          <a:cs typeface="Yu Gothic"/>
                        </a:rPr>
                        <a:t>予算運用型</a:t>
                      </a:r>
                      <a:endParaRPr sz="900" b="1" i="0" spc="0" dirty="0">
                        <a:latin typeface="Meiryo UI" panose="020B0604030504040204" pitchFamily="50" charset="-128"/>
                        <a:ea typeface="Meiryo UI" panose="020B0604030504040204" pitchFamily="50" charset="-128"/>
                        <a:cs typeface="Yu Gothic"/>
                      </a:endParaRPr>
                    </a:p>
                    <a:p>
                      <a:pPr algn="ctr">
                        <a:lnSpc>
                          <a:spcPct val="100000"/>
                        </a:lnSpc>
                        <a:spcBef>
                          <a:spcPts val="0"/>
                        </a:spcBef>
                      </a:pPr>
                      <a:r>
                        <a:rPr sz="900" b="1" i="0" spc="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231F20"/>
                          </a:solidFill>
                          <a:latin typeface="Meiryo UI" panose="020B0604030504040204" pitchFamily="50" charset="-128"/>
                          <a:ea typeface="Meiryo UI" panose="020B0604030504040204" pitchFamily="50" charset="-128"/>
                          <a:cs typeface="Yu Gothic"/>
                        </a:rPr>
                        <a:t>100円～</a:t>
                      </a:r>
                      <a:r>
                        <a:rPr lang="en-US" sz="900" b="1" i="0" spc="0" dirty="0">
                          <a:solidFill>
                            <a:srgbClr val="231F20"/>
                          </a:solidFill>
                          <a:latin typeface="Meiryo UI" panose="020B0604030504040204" pitchFamily="50" charset="-128"/>
                          <a:ea typeface="Meiryo UI" panose="020B0604030504040204" pitchFamily="50" charset="-128"/>
                          <a:cs typeface="Yu Gothic"/>
                        </a:rPr>
                        <a:t>3</a:t>
                      </a:r>
                      <a:r>
                        <a:rPr sz="900" b="1" i="0" spc="0" dirty="0">
                          <a:solidFill>
                            <a:srgbClr val="231F20"/>
                          </a:solidFill>
                          <a:latin typeface="Meiryo UI" panose="020B0604030504040204" pitchFamily="50" charset="-128"/>
                          <a:ea typeface="Meiryo UI" panose="020B0604030504040204" pitchFamily="50" charset="-128"/>
                          <a:cs typeface="Yu Gothic"/>
                        </a:rPr>
                        <a:t>00円</a:t>
                      </a:r>
                      <a:r>
                        <a:rPr lang="ja-JP" altLang="en-US" sz="900" b="1" i="0" spc="0" dirty="0">
                          <a:solidFill>
                            <a:srgbClr val="231F20"/>
                          </a:solidFill>
                          <a:latin typeface="Meiryo UI" panose="020B0604030504040204" pitchFamily="50" charset="-128"/>
                          <a:ea typeface="Meiryo UI" panose="020B0604030504040204" pitchFamily="50" charset="-128"/>
                          <a:cs typeface="Yu Gothic"/>
                        </a:rPr>
                        <a:t>前後</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lang="ja-JP" altLang="en-US" sz="900" b="1" spc="0" dirty="0">
                          <a:solidFill>
                            <a:srgbClr val="231F20"/>
                          </a:solidFill>
                          <a:latin typeface="Meiryo UI" panose="020B0604030504040204" pitchFamily="50" charset="-128"/>
                          <a:ea typeface="Meiryo UI" panose="020B0604030504040204" pitchFamily="50" charset="-128"/>
                          <a:cs typeface="Yu Gothic"/>
                        </a:rPr>
                        <a:t>半径</a:t>
                      </a:r>
                      <a:r>
                        <a:rPr lang="en-US" altLang="ja-JP" sz="900" b="1" spc="0" dirty="0">
                          <a:solidFill>
                            <a:srgbClr val="231F20"/>
                          </a:solidFill>
                          <a:latin typeface="Meiryo UI" panose="020B0604030504040204" pitchFamily="50" charset="-128"/>
                          <a:ea typeface="Meiryo UI" panose="020B0604030504040204" pitchFamily="50" charset="-128"/>
                          <a:cs typeface="Yu Gothic"/>
                        </a:rPr>
                        <a:t>10</a:t>
                      </a:r>
                      <a:r>
                        <a:rPr lang="en" altLang="ja-JP" sz="900" b="1" spc="0" dirty="0">
                          <a:solidFill>
                            <a:srgbClr val="231F20"/>
                          </a:solidFill>
                          <a:latin typeface="Meiryo UI" panose="020B0604030504040204" pitchFamily="50" charset="-128"/>
                          <a:ea typeface="Meiryo UI" panose="020B0604030504040204" pitchFamily="50" charset="-128"/>
                          <a:cs typeface="Yu Gothic"/>
                        </a:rPr>
                        <a:t>ｍ</a:t>
                      </a:r>
                    </a:p>
                    <a:p>
                      <a:pPr algn="ctr">
                        <a:lnSpc>
                          <a:spcPct val="100000"/>
                        </a:lnSpc>
                      </a:pPr>
                      <a:r>
                        <a:rPr lang="en" altLang="ja-JP" sz="900" b="1" spc="0" dirty="0">
                          <a:solidFill>
                            <a:srgbClr val="231F20"/>
                          </a:solidFill>
                          <a:latin typeface="Meiryo UI" panose="020B0604030504040204" pitchFamily="50" charset="-128"/>
                          <a:ea typeface="Meiryo UI" panose="020B0604030504040204" pitchFamily="50" charset="-128"/>
                          <a:cs typeface="Yu Gothic"/>
                        </a:rPr>
                        <a:t>or</a:t>
                      </a:r>
                    </a:p>
                    <a:p>
                      <a:pPr algn="ctr">
                        <a:lnSpc>
                          <a:spcPct val="100000"/>
                        </a:lnSpc>
                      </a:pPr>
                      <a:r>
                        <a:rPr lang="ja-JP" altLang="en-US" sz="900" b="1" spc="0" dirty="0">
                          <a:solidFill>
                            <a:srgbClr val="231F20"/>
                          </a:solidFill>
                          <a:latin typeface="Meiryo UI" panose="020B0604030504040204" pitchFamily="50" charset="-128"/>
                          <a:ea typeface="Meiryo UI" panose="020B0604030504040204" pitchFamily="50" charset="-128"/>
                          <a:cs typeface="Yu Gothic"/>
                        </a:rPr>
                        <a:t>ポリゴン指定</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lang="ja-JP" altLang="en-US" sz="900" b="1" i="0" spc="0" dirty="0">
                          <a:latin typeface="Meiryo UI" panose="020B0604030504040204" pitchFamily="50" charset="-128"/>
                          <a:ea typeface="Meiryo UI" panose="020B0604030504040204" pitchFamily="50" charset="-128"/>
                          <a:cs typeface="Yu Gothic"/>
                        </a:rPr>
                        <a:t>都度見積もり</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sz="1050" b="1" i="0" spc="0" dirty="0">
                          <a:solidFill>
                            <a:srgbClr val="231F20"/>
                          </a:solidFill>
                          <a:latin typeface="Meiryo UI" panose="020B0604030504040204" pitchFamily="50" charset="-128"/>
                          <a:ea typeface="Meiryo UI" panose="020B0604030504040204" pitchFamily="50" charset="-128"/>
                          <a:cs typeface="Hypatia Sans Pro"/>
                        </a:rPr>
                        <a:t>100,000</a:t>
                      </a:r>
                      <a:r>
                        <a:rPr sz="900" b="1" i="0" spc="0" dirty="0">
                          <a:solidFill>
                            <a:srgbClr val="231F20"/>
                          </a:solidFill>
                          <a:latin typeface="Meiryo UI" panose="020B0604030504040204" pitchFamily="50" charset="-128"/>
                          <a:ea typeface="Meiryo UI" panose="020B0604030504040204" pitchFamily="50" charset="-128"/>
                          <a:cs typeface="Yu Gothic"/>
                        </a:rPr>
                        <a:t>円</a:t>
                      </a:r>
                      <a:endParaRPr lang="en-US" sz="900" b="1" i="0" spc="0" dirty="0">
                        <a:solidFill>
                          <a:srgbClr val="231F20"/>
                        </a:solidFill>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2" name="タイトル 1">
            <a:extLst>
              <a:ext uri="{FF2B5EF4-FFF2-40B4-BE49-F238E27FC236}">
                <a16:creationId xmlns:a16="http://schemas.microsoft.com/office/drawing/2014/main" id="{E0E5E280-402C-4FC1-863F-CA60219C392D}"/>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ターゲティングエリア</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プリセット</a:t>
            </a:r>
            <a:r>
              <a:rPr lang="en-US" altLang="ja-JP" dirty="0">
                <a:latin typeface="Meiryo UI" panose="020B0604030504040204" pitchFamily="50" charset="-128"/>
                <a:ea typeface="Meiryo UI" panose="020B0604030504040204" pitchFamily="50" charset="-128"/>
              </a:rPr>
              <a:t>】</a:t>
            </a:r>
            <a:endParaRPr lang="ja-JP" altLang="en-US" dirty="0">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390A27D-DE4A-0505-7E29-032F8A7E9792}"/>
              </a:ext>
            </a:extLst>
          </p:cNvPr>
          <p:cNvSpPr/>
          <p:nvPr/>
        </p:nvSpPr>
        <p:spPr>
          <a:xfrm>
            <a:off x="602752" y="769535"/>
            <a:ext cx="7775494" cy="338554"/>
          </a:xfrm>
          <a:prstGeom prst="rect">
            <a:avLst/>
          </a:prstGeom>
        </p:spPr>
        <p:txBody>
          <a:bodyPr wrap="square">
            <a:spAutoFit/>
          </a:bodyPr>
          <a:lstStyle/>
          <a:p>
            <a:r>
              <a:rPr lang="ja-JP" altLang="en-US" sz="1600" b="1" dirty="0">
                <a:latin typeface="Meiryo UI" panose="020B0604030504040204" pitchFamily="50" charset="-128"/>
                <a:ea typeface="Meiryo UI" panose="020B0604030504040204" pitchFamily="50" charset="-128"/>
                <a:cs typeface="Yu Gothic" charset="-128"/>
              </a:rPr>
              <a:t>既存の店舗・施設ポリゴン一覧</a:t>
            </a:r>
          </a:p>
        </p:txBody>
      </p:sp>
      <p:sp>
        <p:nvSpPr>
          <p:cNvPr id="43" name="正方形/長方形 42">
            <a:extLst>
              <a:ext uri="{FF2B5EF4-FFF2-40B4-BE49-F238E27FC236}">
                <a16:creationId xmlns:a16="http://schemas.microsoft.com/office/drawing/2014/main" id="{4DA80F7F-7AFA-B502-F4F2-247D10D5C334}"/>
              </a:ext>
            </a:extLst>
          </p:cNvPr>
          <p:cNvSpPr/>
          <p:nvPr/>
        </p:nvSpPr>
        <p:spPr>
          <a:xfrm>
            <a:off x="6105272" y="854174"/>
            <a:ext cx="3238481" cy="253916"/>
          </a:xfrm>
          <a:prstGeom prst="rect">
            <a:avLst/>
          </a:prstGeom>
        </p:spPr>
        <p:txBody>
          <a:bodyPr wrap="square">
            <a:spAutoFit/>
          </a:bodyPr>
          <a:lstStyle/>
          <a:p>
            <a:r>
              <a:rPr lang="en-US" altLang="ja-JP" sz="1050" dirty="0">
                <a:latin typeface="Meiryo UI" panose="020B0604030504040204" pitchFamily="50" charset="-128"/>
                <a:ea typeface="Meiryo UI" panose="020B0604030504040204" pitchFamily="50" charset="-128"/>
                <a:cs typeface="Yu Gothic" charset="-128"/>
              </a:rPr>
              <a:t>※2023</a:t>
            </a:r>
            <a:r>
              <a:rPr lang="ja-JP" altLang="en-US" sz="1050" dirty="0">
                <a:latin typeface="Meiryo UI" panose="020B0604030504040204" pitchFamily="50" charset="-128"/>
                <a:ea typeface="Meiryo UI" panose="020B0604030504040204" pitchFamily="50" charset="-128"/>
                <a:cs typeface="Yu Gothic" charset="-128"/>
              </a:rPr>
              <a:t>年時点。ポリゴンは随時追加されます。</a:t>
            </a:r>
          </a:p>
        </p:txBody>
      </p:sp>
      <p:graphicFrame>
        <p:nvGraphicFramePr>
          <p:cNvPr id="3" name="表 2">
            <a:extLst>
              <a:ext uri="{FF2B5EF4-FFF2-40B4-BE49-F238E27FC236}">
                <a16:creationId xmlns:a16="http://schemas.microsoft.com/office/drawing/2014/main" id="{36A31FA2-6A61-33FD-76B5-29F61EB4C169}"/>
              </a:ext>
            </a:extLst>
          </p:cNvPr>
          <p:cNvGraphicFramePr>
            <a:graphicFrameLocks noGrp="1"/>
          </p:cNvGraphicFramePr>
          <p:nvPr>
            <p:extLst>
              <p:ext uri="{D42A27DB-BD31-4B8C-83A1-F6EECF244321}">
                <p14:modId xmlns:p14="http://schemas.microsoft.com/office/powerpoint/2010/main" val="1457410975"/>
              </p:ext>
            </p:extLst>
          </p:nvPr>
        </p:nvGraphicFramePr>
        <p:xfrm>
          <a:off x="297942" y="1331594"/>
          <a:ext cx="2866588" cy="5086699"/>
        </p:xfrm>
        <a:graphic>
          <a:graphicData uri="http://schemas.openxmlformats.org/drawingml/2006/table">
            <a:tbl>
              <a:tblPr>
                <a:tableStyleId>{5C22544A-7EE6-4342-B048-85BDC9FD1C3A}</a:tableStyleId>
              </a:tblPr>
              <a:tblGrid>
                <a:gridCol w="840576">
                  <a:extLst>
                    <a:ext uri="{9D8B030D-6E8A-4147-A177-3AD203B41FA5}">
                      <a16:colId xmlns:a16="http://schemas.microsoft.com/office/drawing/2014/main" val="3064490492"/>
                    </a:ext>
                  </a:extLst>
                </a:gridCol>
                <a:gridCol w="1624732">
                  <a:extLst>
                    <a:ext uri="{9D8B030D-6E8A-4147-A177-3AD203B41FA5}">
                      <a16:colId xmlns:a16="http://schemas.microsoft.com/office/drawing/2014/main" val="1923524060"/>
                    </a:ext>
                  </a:extLst>
                </a:gridCol>
                <a:gridCol w="401280">
                  <a:extLst>
                    <a:ext uri="{9D8B030D-6E8A-4147-A177-3AD203B41FA5}">
                      <a16:colId xmlns:a16="http://schemas.microsoft.com/office/drawing/2014/main" val="445980001"/>
                    </a:ext>
                  </a:extLst>
                </a:gridCol>
              </a:tblGrid>
              <a:tr h="130167">
                <a:tc>
                  <a:txBody>
                    <a:bodyPr/>
                    <a:lstStyle/>
                    <a:p>
                      <a:pPr algn="ctr" fontAlgn="ctr"/>
                      <a:r>
                        <a:rPr lang="ja-JP" altLang="en-US" sz="800" b="1" u="none" strike="noStrike" dirty="0">
                          <a:solidFill>
                            <a:schemeClr val="bg1"/>
                          </a:solidFill>
                          <a:effectLst/>
                          <a:latin typeface="Meiryo UI" panose="020B0604030504040204" pitchFamily="50" charset="-128"/>
                          <a:ea typeface="Meiryo UI" panose="020B0604030504040204" pitchFamily="50" charset="-128"/>
                        </a:rPr>
                        <a:t>ジャンル</a:t>
                      </a:r>
                      <a:endParaRPr lang="ja-JP" altLang="en-US" sz="800" b="1" i="0" u="none" strike="noStrike" dirty="0">
                        <a:solidFill>
                          <a:schemeClr val="bg1"/>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u="none" strike="noStrike">
                          <a:solidFill>
                            <a:schemeClr val="bg1"/>
                          </a:solidFill>
                          <a:effectLst/>
                          <a:latin typeface="Meiryo UI" panose="020B0604030504040204" pitchFamily="50" charset="-128"/>
                          <a:ea typeface="Meiryo UI" panose="020B0604030504040204" pitchFamily="50" charset="-128"/>
                        </a:rPr>
                        <a:t>チェーン名</a:t>
                      </a:r>
                      <a:endParaRPr lang="ja-JP" altLang="en-US" sz="800" b="1" i="0" u="none" strike="noStrike">
                        <a:solidFill>
                          <a:schemeClr val="bg1"/>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u="none" strike="noStrike">
                          <a:solidFill>
                            <a:schemeClr val="bg1"/>
                          </a:solidFill>
                          <a:effectLst/>
                          <a:latin typeface="Meiryo UI" panose="020B0604030504040204" pitchFamily="50" charset="-128"/>
                          <a:ea typeface="Meiryo UI" panose="020B0604030504040204" pitchFamily="50" charset="-128"/>
                        </a:rPr>
                        <a:t>店舗数</a:t>
                      </a:r>
                      <a:endParaRPr lang="ja-JP" altLang="en-US" sz="800" b="1" i="0" u="none" strike="noStrike">
                        <a:solidFill>
                          <a:schemeClr val="bg1"/>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3673522522"/>
                  </a:ext>
                </a:extLst>
              </a:tr>
              <a:tr h="135771">
                <a:tc rowSpan="16">
                  <a:txBody>
                    <a:bodyPr/>
                    <a:lstStyle/>
                    <a:p>
                      <a:pPr algn="ctr" fontAlgn="ctr"/>
                      <a:r>
                        <a:rPr lang="ja-JP" altLang="en-US" sz="800" u="none" strike="noStrike" dirty="0">
                          <a:effectLst/>
                          <a:latin typeface="Meiryo UI" panose="020B0604030504040204" pitchFamily="50" charset="-128"/>
                          <a:ea typeface="Meiryo UI" panose="020B0604030504040204" pitchFamily="50" charset="-128"/>
                        </a:rPr>
                        <a:t>ドラッグストア</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サンドラッグ</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378</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362986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スギ薬局</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961</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293365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altLang="ja-JP" sz="800" u="none" strike="noStrike" dirty="0">
                          <a:effectLst/>
                          <a:latin typeface="Meiryo UI" panose="020B0604030504040204" pitchFamily="50" charset="-128"/>
                          <a:ea typeface="Meiryo UI" panose="020B0604030504040204" pitchFamily="50" charset="-128"/>
                        </a:rPr>
                        <a:t>V</a:t>
                      </a:r>
                      <a:r>
                        <a:rPr lang="ja-JP" altLang="en-US" sz="800" u="none" strike="noStrike" dirty="0">
                          <a:effectLst/>
                          <a:latin typeface="Meiryo UI" panose="020B0604030504040204" pitchFamily="50" charset="-128"/>
                          <a:ea typeface="Meiryo UI" panose="020B0604030504040204" pitchFamily="50" charset="-128"/>
                        </a:rPr>
                        <a:t>ドラッグ</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uk-UA" sz="800" u="none" strike="noStrike">
                          <a:effectLst/>
                          <a:latin typeface="Meiryo UI" panose="020B0604030504040204" pitchFamily="50" charset="-128"/>
                          <a:ea typeface="Meiryo UI" panose="020B0604030504040204" pitchFamily="50" charset="-128"/>
                        </a:rPr>
                        <a:t>339</a:t>
                      </a:r>
                      <a:endParaRPr lang="uk-UA"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86845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ウエルシア</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985</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097860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カウチ薬品</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273</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746928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キリン堂</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356</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6618142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クスリのアオキ</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450</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3969538"/>
                  </a:ext>
                </a:extLst>
              </a:tr>
              <a:tr h="204547">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クリエイト エス・ディー</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360</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928377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ココカラファイン</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148</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708528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コスモ薬局</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837</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593248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ダイコクドラッグ</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141</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1391528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ツルハドラック</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89</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701960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トモズ</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157</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79367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マツモトキヨシ</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722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74797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富士薬品</a:t>
                      </a:r>
                      <a:endParaRPr lang="en-US" altLang="ja-JP" sz="800" u="none" strike="noStrike">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1057</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533048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レディ薬局</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210</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52622167"/>
                  </a:ext>
                </a:extLst>
              </a:tr>
              <a:tr h="135771">
                <a:tc rowSpan="9">
                  <a:txBody>
                    <a:bodyPr/>
                    <a:lstStyle/>
                    <a:p>
                      <a:pPr algn="ctr" fontAlgn="ctr"/>
                      <a:r>
                        <a:rPr lang="en-US" sz="800" u="none" strike="noStrike">
                          <a:effectLst/>
                          <a:latin typeface="Meiryo UI" panose="020B0604030504040204" pitchFamily="50" charset="-128"/>
                          <a:ea typeface="Meiryo UI" panose="020B0604030504040204" pitchFamily="50" charset="-128"/>
                        </a:rPr>
                        <a:t>GMS</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アピタ</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89</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20467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dirty="0">
                          <a:effectLst/>
                          <a:latin typeface="Meiryo UI" panose="020B0604030504040204" pitchFamily="50" charset="-128"/>
                          <a:ea typeface="Meiryo UI" panose="020B0604030504040204" pitchFamily="50" charset="-128"/>
                        </a:rPr>
                        <a:t>AEON</a:t>
                      </a:r>
                      <a:endParaRPr 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513</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80016521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イズミヤ</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82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3063595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イトーヨーカドー</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170</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9898330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ダイエー</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ru-RU" sz="800" u="none" strike="noStrike">
                          <a:effectLst/>
                          <a:latin typeface="Meiryo UI" panose="020B0604030504040204" pitchFamily="50" charset="-128"/>
                          <a:ea typeface="Meiryo UI" panose="020B0604030504040204" pitchFamily="50" charset="-128"/>
                        </a:rPr>
                        <a:t>174</a:t>
                      </a:r>
                      <a:endParaRPr lang="ru-RU"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208307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ピアゴ</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107</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4394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ライフ</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244</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1398649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西友</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250</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5403429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平和堂</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156</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81674073"/>
                  </a:ext>
                </a:extLst>
              </a:tr>
              <a:tr h="135771">
                <a:tc rowSpan="9">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百貨店・デパート</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高島屋</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a:effectLst/>
                          <a:latin typeface="Meiryo UI" panose="020B0604030504040204" pitchFamily="50" charset="-128"/>
                          <a:ea typeface="Meiryo UI" panose="020B0604030504040204" pitchFamily="50" charset="-128"/>
                        </a:rPr>
                        <a:t>18</a:t>
                      </a:r>
                      <a:endParaRPr lang="fi-FI"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431761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大丸</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a:effectLst/>
                          <a:latin typeface="Meiryo UI" panose="020B0604030504040204" pitchFamily="50" charset="-128"/>
                          <a:ea typeface="Meiryo UI" panose="020B0604030504040204" pitchFamily="50" charset="-128"/>
                        </a:rPr>
                        <a:t>18</a:t>
                      </a:r>
                      <a:endParaRPr lang="fi-FI"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2235893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山形屋</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5</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938679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近鉄百貨店</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10</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262387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伊勢丹</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9</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59066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そごう</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8</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7458581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阪急百貨店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5</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51112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丸広百貨店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8</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8961506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松坂屋</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5</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0116180"/>
                  </a:ext>
                </a:extLst>
              </a:tr>
              <a:tr h="135771">
                <a:tc rowSpan="2">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子供用品</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アカチャンホンポ</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112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94867613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西松屋</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dirty="0">
                          <a:effectLst/>
                          <a:latin typeface="Meiryo UI" panose="020B0604030504040204" pitchFamily="50" charset="-128"/>
                          <a:ea typeface="Meiryo UI" panose="020B0604030504040204" pitchFamily="50" charset="-128"/>
                        </a:rPr>
                        <a:t>971</a:t>
                      </a:r>
                      <a:endParaRPr lang="cs-CZ"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40905382"/>
                  </a:ext>
                </a:extLst>
              </a:tr>
            </a:tbl>
          </a:graphicData>
        </a:graphic>
      </p:graphicFrame>
      <p:graphicFrame>
        <p:nvGraphicFramePr>
          <p:cNvPr id="8" name="表 7">
            <a:extLst>
              <a:ext uri="{FF2B5EF4-FFF2-40B4-BE49-F238E27FC236}">
                <a16:creationId xmlns:a16="http://schemas.microsoft.com/office/drawing/2014/main" id="{CD68A7A7-80E8-2DAE-C87A-58CDAA5D7AA2}"/>
              </a:ext>
            </a:extLst>
          </p:cNvPr>
          <p:cNvGraphicFramePr>
            <a:graphicFrameLocks noGrp="1"/>
          </p:cNvGraphicFramePr>
          <p:nvPr>
            <p:extLst>
              <p:ext uri="{D42A27DB-BD31-4B8C-83A1-F6EECF244321}">
                <p14:modId xmlns:p14="http://schemas.microsoft.com/office/powerpoint/2010/main" val="1651910040"/>
              </p:ext>
            </p:extLst>
          </p:nvPr>
        </p:nvGraphicFramePr>
        <p:xfrm>
          <a:off x="3561096" y="1331594"/>
          <a:ext cx="2866588" cy="5222470"/>
        </p:xfrm>
        <a:graphic>
          <a:graphicData uri="http://schemas.openxmlformats.org/drawingml/2006/table">
            <a:tbl>
              <a:tblPr>
                <a:tableStyleId>{5C22544A-7EE6-4342-B048-85BDC9FD1C3A}</a:tableStyleId>
              </a:tblPr>
              <a:tblGrid>
                <a:gridCol w="795751">
                  <a:extLst>
                    <a:ext uri="{9D8B030D-6E8A-4147-A177-3AD203B41FA5}">
                      <a16:colId xmlns:a16="http://schemas.microsoft.com/office/drawing/2014/main" val="3064490492"/>
                    </a:ext>
                  </a:extLst>
                </a:gridCol>
                <a:gridCol w="1547554">
                  <a:extLst>
                    <a:ext uri="{9D8B030D-6E8A-4147-A177-3AD203B41FA5}">
                      <a16:colId xmlns:a16="http://schemas.microsoft.com/office/drawing/2014/main" val="1923524060"/>
                    </a:ext>
                  </a:extLst>
                </a:gridCol>
                <a:gridCol w="523283">
                  <a:extLst>
                    <a:ext uri="{9D8B030D-6E8A-4147-A177-3AD203B41FA5}">
                      <a16:colId xmlns:a16="http://schemas.microsoft.com/office/drawing/2014/main" val="445980001"/>
                    </a:ext>
                  </a:extLst>
                </a:gridCol>
              </a:tblGrid>
              <a:tr h="130167">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ジャンル</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チェーン名</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店舗数</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3673522522"/>
                  </a:ext>
                </a:extLst>
              </a:tr>
              <a:tr h="135771">
                <a:tc rowSpan="9">
                  <a:txBody>
                    <a:bodyPr/>
                    <a:lstStyle/>
                    <a:p>
                      <a:pPr algn="ctr" fontAlgn="ctr"/>
                      <a:r>
                        <a:rPr lang="ja-JP" altLang="en-US" sz="800" u="none" strike="noStrike" dirty="0">
                          <a:effectLst/>
                          <a:latin typeface="Meiryo UI" panose="020B0604030504040204" pitchFamily="50" charset="-128"/>
                          <a:ea typeface="Meiryo UI" panose="020B0604030504040204" pitchFamily="50" charset="-128"/>
                        </a:rPr>
                        <a:t>家電量販店</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エディオン</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1,060</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362986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ケーズ</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446</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293365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コジマ</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268</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86845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ノジマ</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294</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097860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ベスト電機</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263</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746928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ヤマダ電機</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701</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6618142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ヨドバシカメラ</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21</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3969538"/>
                  </a:ext>
                </a:extLst>
              </a:tr>
              <a:tr h="204547">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上新電機</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152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928377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ビックカメラ</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269</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70852811"/>
                  </a:ext>
                </a:extLst>
              </a:tr>
              <a:tr h="135771">
                <a:tc rowSpan="11">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ホームセンター</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altLang="ja-JP" sz="800" u="none" strike="noStrike" dirty="0">
                          <a:effectLst/>
                          <a:latin typeface="Meiryo UI" panose="020B0604030504040204" pitchFamily="50" charset="-128"/>
                          <a:ea typeface="Meiryo UI" panose="020B0604030504040204" pitchFamily="50" charset="-128"/>
                        </a:rPr>
                        <a:t>DCM</a:t>
                      </a:r>
                      <a:r>
                        <a:rPr lang="ja-JP" altLang="en-US" sz="800" u="none" strike="noStrike" dirty="0">
                          <a:effectLst/>
                          <a:latin typeface="Meiryo UI" panose="020B0604030504040204" pitchFamily="50" charset="-128"/>
                          <a:ea typeface="Meiryo UI" panose="020B0604030504040204" pitchFamily="50" charset="-128"/>
                        </a:rPr>
                        <a:t>ホールディングス</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652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420748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altLang="ja-JP" sz="800" u="none" strike="noStrike" dirty="0">
                          <a:effectLst/>
                          <a:latin typeface="Meiryo UI" panose="020B0604030504040204" pitchFamily="50" charset="-128"/>
                          <a:ea typeface="Meiryo UI" panose="020B0604030504040204" pitchFamily="50" charset="-128"/>
                        </a:rPr>
                        <a:t>LIXILE</a:t>
                      </a:r>
                      <a:r>
                        <a:rPr lang="ja-JP" altLang="en-US" sz="800" u="none" strike="noStrike" dirty="0">
                          <a:effectLst/>
                          <a:latin typeface="Meiryo UI" panose="020B0604030504040204" pitchFamily="50" charset="-128"/>
                          <a:ea typeface="Meiryo UI" panose="020B0604030504040204" pitchFamily="50" charset="-128"/>
                        </a:rPr>
                        <a:t>ビバ</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88</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650406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アークランドサカモト</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40</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25783342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カインズ</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dirty="0">
                          <a:effectLst/>
                          <a:latin typeface="Meiryo UI" panose="020B0604030504040204" pitchFamily="50" charset="-128"/>
                          <a:ea typeface="Meiryo UI" panose="020B0604030504040204" pitchFamily="50" charset="-128"/>
                        </a:rPr>
                        <a:t>211</a:t>
                      </a:r>
                      <a:endParaRPr lang="cs-CZ"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593248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ケーヨー</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dirty="0">
                          <a:effectLst/>
                          <a:latin typeface="Meiryo UI" panose="020B0604030504040204" pitchFamily="50" charset="-128"/>
                          <a:ea typeface="Meiryo UI" panose="020B0604030504040204" pitchFamily="50" charset="-128"/>
                        </a:rPr>
                        <a:t>180</a:t>
                      </a:r>
                      <a:endParaRPr lang="fi-FI"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1391528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コーナン</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261</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701960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コメリ</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432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79367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ナフコ</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dirty="0">
                          <a:effectLst/>
                          <a:latin typeface="Meiryo UI" panose="020B0604030504040204" pitchFamily="50" charset="-128"/>
                          <a:ea typeface="Meiryo UI" panose="020B0604030504040204" pitchFamily="50" charset="-128"/>
                        </a:rPr>
                        <a:t>361</a:t>
                      </a:r>
                      <a:endParaRPr lang="cs-CZ"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74797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ロイヤルホームセンター</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59</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533048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島忠</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ru-RU" sz="800" u="none" strike="noStrike">
                          <a:effectLst/>
                          <a:latin typeface="Meiryo UI" panose="020B0604030504040204" pitchFamily="50" charset="-128"/>
                          <a:ea typeface="Meiryo UI" panose="020B0604030504040204" pitchFamily="50" charset="-128"/>
                        </a:rPr>
                        <a:t>58</a:t>
                      </a:r>
                      <a:endParaRPr lang="ru-RU"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5262216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東急ハンズ</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44</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2046711"/>
                  </a:ext>
                </a:extLst>
              </a:tr>
              <a:tr h="135771">
                <a:tc rowSpan="5">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紳士服</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洋服の青山</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217</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80016521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はるやま</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uk-UA" sz="800" u="none" strike="noStrike">
                          <a:effectLst/>
                          <a:latin typeface="Meiryo UI" panose="020B0604030504040204" pitchFamily="50" charset="-128"/>
                          <a:ea typeface="Meiryo UI" panose="020B0604030504040204" pitchFamily="50" charset="-128"/>
                        </a:rPr>
                        <a:t>514</a:t>
                      </a:r>
                      <a:endParaRPr lang="uk-UA"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3063595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AOKI</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223</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9898330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コナカ</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112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208307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Taka-Q</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299</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43943"/>
                  </a:ext>
                </a:extLst>
              </a:tr>
              <a:tr h="135771">
                <a:tc rowSpan="6">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アパレル</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ユニクロ</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a:effectLst/>
                          <a:latin typeface="Meiryo UI" panose="020B0604030504040204" pitchFamily="50" charset="-128"/>
                          <a:ea typeface="Meiryo UI" panose="020B0604030504040204" pitchFamily="50" charset="-128"/>
                        </a:rPr>
                        <a:t>679</a:t>
                      </a:r>
                      <a:endParaRPr lang="fi-FI"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1398649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GU</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325</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5403429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uk-UA" sz="800" u="none" strike="noStrike" dirty="0">
                          <a:effectLst/>
                          <a:latin typeface="Meiryo UI" panose="020B0604030504040204" pitchFamily="50" charset="-128"/>
                          <a:ea typeface="Meiryo UI" panose="020B0604030504040204" pitchFamily="50" charset="-128"/>
                        </a:rPr>
                        <a:t>H&amp;M</a:t>
                      </a:r>
                      <a:endParaRPr lang="uk-UA"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76</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816740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dirty="0">
                          <a:effectLst/>
                          <a:latin typeface="Meiryo UI" panose="020B0604030504040204" pitchFamily="50" charset="-128"/>
                          <a:ea typeface="Meiryo UI" panose="020B0604030504040204" pitchFamily="50" charset="-128"/>
                        </a:rPr>
                        <a:t>FOREVER 21</a:t>
                      </a:r>
                      <a:endParaRPr 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17</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431761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dirty="0">
                          <a:effectLst/>
                          <a:latin typeface="Meiryo UI" panose="020B0604030504040204" pitchFamily="50" charset="-128"/>
                          <a:ea typeface="Meiryo UI" panose="020B0604030504040204" pitchFamily="50" charset="-128"/>
                        </a:rPr>
                        <a:t>ZARA</a:t>
                      </a:r>
                      <a:endParaRPr 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81</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2235893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しまむら</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1692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9386797"/>
                  </a:ext>
                </a:extLst>
              </a:tr>
              <a:tr h="135771">
                <a:tc rowSpan="6">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ファッションビル</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83" marR="2383"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マルイ</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24</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262387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ルミネ</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15</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59066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PARCO</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19</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7458581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OPA</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5</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051112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ビブレ</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19</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8961506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ららぽーと</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108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6</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83" marR="27000" marT="2383"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0116180"/>
                  </a:ext>
                </a:extLst>
              </a:tr>
            </a:tbl>
          </a:graphicData>
        </a:graphic>
      </p:graphicFrame>
      <p:graphicFrame>
        <p:nvGraphicFramePr>
          <p:cNvPr id="10" name="表 9">
            <a:extLst>
              <a:ext uri="{FF2B5EF4-FFF2-40B4-BE49-F238E27FC236}">
                <a16:creationId xmlns:a16="http://schemas.microsoft.com/office/drawing/2014/main" id="{D9F4D864-6A27-52C5-C40F-5018F62EC321}"/>
              </a:ext>
            </a:extLst>
          </p:cNvPr>
          <p:cNvGraphicFramePr>
            <a:graphicFrameLocks noGrp="1"/>
          </p:cNvGraphicFramePr>
          <p:nvPr>
            <p:extLst>
              <p:ext uri="{D42A27DB-BD31-4B8C-83A1-F6EECF244321}">
                <p14:modId xmlns:p14="http://schemas.microsoft.com/office/powerpoint/2010/main" val="1123404950"/>
              </p:ext>
            </p:extLst>
          </p:nvPr>
        </p:nvGraphicFramePr>
        <p:xfrm>
          <a:off x="6824250" y="1331594"/>
          <a:ext cx="2866588" cy="5358241"/>
        </p:xfrm>
        <a:graphic>
          <a:graphicData uri="http://schemas.openxmlformats.org/drawingml/2006/table">
            <a:tbl>
              <a:tblPr>
                <a:tableStyleId>{5C22544A-7EE6-4342-B048-85BDC9FD1C3A}</a:tableStyleId>
              </a:tblPr>
              <a:tblGrid>
                <a:gridCol w="921256">
                  <a:extLst>
                    <a:ext uri="{9D8B030D-6E8A-4147-A177-3AD203B41FA5}">
                      <a16:colId xmlns:a16="http://schemas.microsoft.com/office/drawing/2014/main" val="3064490492"/>
                    </a:ext>
                  </a:extLst>
                </a:gridCol>
                <a:gridCol w="1544052">
                  <a:extLst>
                    <a:ext uri="{9D8B030D-6E8A-4147-A177-3AD203B41FA5}">
                      <a16:colId xmlns:a16="http://schemas.microsoft.com/office/drawing/2014/main" val="1923524060"/>
                    </a:ext>
                  </a:extLst>
                </a:gridCol>
                <a:gridCol w="401280">
                  <a:extLst>
                    <a:ext uri="{9D8B030D-6E8A-4147-A177-3AD203B41FA5}">
                      <a16:colId xmlns:a16="http://schemas.microsoft.com/office/drawing/2014/main" val="445980001"/>
                    </a:ext>
                  </a:extLst>
                </a:gridCol>
              </a:tblGrid>
              <a:tr h="130167">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ジャンル</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チェーン名</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店舗数</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3673522522"/>
                  </a:ext>
                </a:extLst>
              </a:tr>
              <a:tr h="135771">
                <a:tc rowSpan="7">
                  <a:txBody>
                    <a:bodyPr/>
                    <a:lstStyle/>
                    <a:p>
                      <a:pPr algn="ctr" fontAlgn="ctr"/>
                      <a:r>
                        <a:rPr lang="ja-JP" altLang="en-US" sz="800" u="none" strike="noStrike" dirty="0">
                          <a:effectLst/>
                          <a:latin typeface="Meiryo UI" panose="020B0604030504040204" pitchFamily="50" charset="-128"/>
                          <a:ea typeface="Meiryo UI" panose="020B0604030504040204" pitchFamily="50" charset="-128"/>
                        </a:rPr>
                        <a:t>ディスカウントストア</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dirty="0" err="1">
                          <a:effectLst/>
                          <a:latin typeface="Meiryo UI" panose="020B0604030504040204" pitchFamily="50" charset="-128"/>
                          <a:ea typeface="Meiryo UI" panose="020B0604030504040204" pitchFamily="50" charset="-128"/>
                        </a:rPr>
                        <a:t>MrMAX</a:t>
                      </a:r>
                      <a:endParaRPr 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ru-RU" sz="800" u="none" strike="noStrike">
                          <a:effectLst/>
                          <a:latin typeface="Meiryo UI" panose="020B0604030504040204" pitchFamily="50" charset="-128"/>
                          <a:ea typeface="Meiryo UI" panose="020B0604030504040204" pitchFamily="50" charset="-128"/>
                        </a:rPr>
                        <a:t>57</a:t>
                      </a:r>
                      <a:endParaRPr lang="ru-RU"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362986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dirty="0">
                          <a:effectLst/>
                          <a:latin typeface="Meiryo UI" panose="020B0604030504040204" pitchFamily="50" charset="-128"/>
                          <a:ea typeface="Meiryo UI" panose="020B0604030504040204" pitchFamily="50" charset="-128"/>
                        </a:rPr>
                        <a:t>Olympic</a:t>
                      </a:r>
                      <a:endParaRPr 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50</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293365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オーケーストア</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a:effectLst/>
                          <a:latin typeface="Meiryo UI" panose="020B0604030504040204" pitchFamily="50" charset="-128"/>
                          <a:ea typeface="Meiryo UI" panose="020B0604030504040204" pitchFamily="50" charset="-128"/>
                        </a:rPr>
                        <a:t>101</a:t>
                      </a:r>
                      <a:endParaRPr lang="fi-FI"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86845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ダイレックス</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245</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097860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トライアル</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204</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746928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ドン・キホーテ</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325</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6618142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大黒物産</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121</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219536184"/>
                  </a:ext>
                </a:extLst>
              </a:tr>
              <a:tr h="135771">
                <a:tc rowSpan="16">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スポーツ用品店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スポーツカムイ</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391950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サッカーショップ</a:t>
                      </a:r>
                      <a:r>
                        <a:rPr lang="en-US" altLang="ja-JP" sz="800" u="none" strike="noStrike">
                          <a:effectLst/>
                          <a:latin typeface="Meiryo UI" panose="020B0604030504040204" pitchFamily="50" charset="-128"/>
                          <a:ea typeface="Meiryo UI" panose="020B0604030504040204" pitchFamily="50" charset="-128"/>
                        </a:rPr>
                        <a:t>KAMO</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23</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6486533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ヴィクトリア</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32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9937264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Double Eagle</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4</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796553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タケダスポーツ</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19</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1327531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ネクサス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dirty="0">
                          <a:effectLst/>
                          <a:latin typeface="Meiryo UI" panose="020B0604030504040204" pitchFamily="50" charset="-128"/>
                          <a:ea typeface="Meiryo UI" panose="020B0604030504040204" pitchFamily="50" charset="-128"/>
                        </a:rPr>
                        <a:t>11</a:t>
                      </a:r>
                      <a:endParaRPr lang="cs-CZ"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481480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altLang="ja-JP" sz="800" u="none" strike="noStrike">
                          <a:effectLst/>
                          <a:latin typeface="Meiryo UI" panose="020B0604030504040204" pitchFamily="50" charset="-128"/>
                          <a:ea typeface="Meiryo UI" panose="020B0604030504040204" pitchFamily="50" charset="-128"/>
                        </a:rPr>
                        <a:t>ICI</a:t>
                      </a:r>
                      <a:r>
                        <a:rPr lang="ja-JP" altLang="en-US" sz="800" u="none" strike="noStrike">
                          <a:effectLst/>
                          <a:latin typeface="Meiryo UI" panose="020B0604030504040204" pitchFamily="50" charset="-128"/>
                          <a:ea typeface="Meiryo UI" panose="020B0604030504040204" pitchFamily="50" charset="-128"/>
                        </a:rPr>
                        <a:t>石井スポーツ</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25</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19041176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ビーアンドディー</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31</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459048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好日山荘</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59</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7143577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アルペン</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60</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492751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ヒマラヤスポーツ</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114</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3969538"/>
                  </a:ext>
                </a:extLst>
              </a:tr>
              <a:tr h="204547">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モンベル</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tr-TR" sz="800" u="none" strike="noStrike" dirty="0">
                          <a:effectLst/>
                          <a:latin typeface="Meiryo UI" panose="020B0604030504040204" pitchFamily="50" charset="-128"/>
                          <a:ea typeface="Meiryo UI" panose="020B0604030504040204" pitchFamily="50" charset="-128"/>
                        </a:rPr>
                        <a:t>126</a:t>
                      </a:r>
                      <a:endParaRPr lang="tr-TR"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928377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ムラサキスポーツ</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129</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708528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スポーツオーソリティ</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146</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593248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スポーツデポ</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149</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1391528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スーパースポーツゼビオ</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170</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7019608"/>
                  </a:ext>
                </a:extLst>
              </a:tr>
              <a:tr h="135771">
                <a:tc rowSpan="11">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スポーツジム</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カーブス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1842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79367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LAVA</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353</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74797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アクトス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a:effectLst/>
                          <a:latin typeface="Meiryo UI" panose="020B0604030504040204" pitchFamily="50" charset="-128"/>
                          <a:ea typeface="Meiryo UI" panose="020B0604030504040204" pitchFamily="50" charset="-128"/>
                        </a:rPr>
                        <a:t>101</a:t>
                      </a:r>
                      <a:endParaRPr lang="fi-FI"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533048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ジョイフィット</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dirty="0">
                          <a:effectLst/>
                          <a:latin typeface="Meiryo UI" panose="020B0604030504040204" pitchFamily="50" charset="-128"/>
                          <a:ea typeface="Meiryo UI" panose="020B0604030504040204" pitchFamily="50" charset="-128"/>
                        </a:rPr>
                        <a:t>186</a:t>
                      </a:r>
                      <a:endParaRPr lang="fi-FI"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5262216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エニタイムフィットネス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326</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20467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ゴールドジム</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78</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80016521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ティップネス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59</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3063595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ライザップ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62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9898330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ルネッサンス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dirty="0">
                          <a:effectLst/>
                          <a:latin typeface="Meiryo UI" panose="020B0604030504040204" pitchFamily="50" charset="-128"/>
                          <a:ea typeface="Meiryo UI" panose="020B0604030504040204" pitchFamily="50" charset="-128"/>
                        </a:rPr>
                        <a:t>101</a:t>
                      </a:r>
                      <a:endParaRPr lang="fi-FI"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208307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セントラル</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162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4394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コナミ</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171</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13986491"/>
                  </a:ext>
                </a:extLst>
              </a:tr>
              <a:tr h="135771">
                <a:tc rowSpan="2">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インテリアショップ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800" u="none" strike="noStrike">
                          <a:effectLst/>
                          <a:latin typeface="Meiryo UI" panose="020B0604030504040204" pitchFamily="50" charset="-128"/>
                          <a:ea typeface="Meiryo UI" panose="020B0604030504040204" pitchFamily="50" charset="-128"/>
                        </a:rPr>
                        <a:t>IKEA</a:t>
                      </a:r>
                      <a:endParaRPr 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10</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5403429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ニトリ</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371</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81674073"/>
                  </a:ext>
                </a:extLst>
              </a:tr>
              <a:tr h="135771">
                <a:tc>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アウトレットモール</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三井アウトレットパーク</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13</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43176159"/>
                  </a:ext>
                </a:extLst>
              </a:tr>
              <a:tr h="135771">
                <a:tc>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作業用品店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322"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ワークマン</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2322"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822</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2322" marR="54000" marT="232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22358933"/>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2" name="タイトル 1">
            <a:extLst>
              <a:ext uri="{FF2B5EF4-FFF2-40B4-BE49-F238E27FC236}">
                <a16:creationId xmlns:a16="http://schemas.microsoft.com/office/drawing/2014/main" id="{E0E5E280-402C-4FC1-863F-CA60219C392D}"/>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ターゲティングエリア</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プリセット</a:t>
            </a:r>
            <a:r>
              <a:rPr lang="en-US" altLang="ja-JP" dirty="0">
                <a:latin typeface="Meiryo UI" panose="020B0604030504040204" pitchFamily="50" charset="-128"/>
                <a:ea typeface="Meiryo UI" panose="020B0604030504040204" pitchFamily="50" charset="-128"/>
              </a:rPr>
              <a:t>】</a:t>
            </a:r>
            <a:endParaRPr lang="ja-JP" altLang="en-US" dirty="0">
              <a:latin typeface="Meiryo UI" panose="020B0604030504040204" pitchFamily="50" charset="-128"/>
              <a:ea typeface="Meiryo UI" panose="020B0604030504040204" pitchFamily="50" charset="-128"/>
            </a:endParaRPr>
          </a:p>
        </p:txBody>
      </p:sp>
      <p:sp>
        <p:nvSpPr>
          <p:cNvPr id="42" name="正方形/長方形 41">
            <a:extLst>
              <a:ext uri="{FF2B5EF4-FFF2-40B4-BE49-F238E27FC236}">
                <a16:creationId xmlns:a16="http://schemas.microsoft.com/office/drawing/2014/main" id="{3390A27D-DE4A-0505-7E29-032F8A7E9792}"/>
              </a:ext>
            </a:extLst>
          </p:cNvPr>
          <p:cNvSpPr/>
          <p:nvPr/>
        </p:nvSpPr>
        <p:spPr>
          <a:xfrm>
            <a:off x="602752" y="769535"/>
            <a:ext cx="7775494" cy="338554"/>
          </a:xfrm>
          <a:prstGeom prst="rect">
            <a:avLst/>
          </a:prstGeom>
        </p:spPr>
        <p:txBody>
          <a:bodyPr wrap="square">
            <a:spAutoFit/>
          </a:bodyPr>
          <a:lstStyle/>
          <a:p>
            <a:r>
              <a:rPr lang="ja-JP" altLang="en-US" sz="1600" b="1" dirty="0">
                <a:latin typeface="Meiryo UI" panose="020B0604030504040204" pitchFamily="50" charset="-128"/>
                <a:ea typeface="Meiryo UI" panose="020B0604030504040204" pitchFamily="50" charset="-128"/>
                <a:cs typeface="Yu Gothic" charset="-128"/>
              </a:rPr>
              <a:t>既存の店舗・施設ポリゴン一覧</a:t>
            </a:r>
          </a:p>
        </p:txBody>
      </p:sp>
      <p:sp>
        <p:nvSpPr>
          <p:cNvPr id="43" name="正方形/長方形 42">
            <a:extLst>
              <a:ext uri="{FF2B5EF4-FFF2-40B4-BE49-F238E27FC236}">
                <a16:creationId xmlns:a16="http://schemas.microsoft.com/office/drawing/2014/main" id="{4DA80F7F-7AFA-B502-F4F2-247D10D5C334}"/>
              </a:ext>
            </a:extLst>
          </p:cNvPr>
          <p:cNvSpPr/>
          <p:nvPr/>
        </p:nvSpPr>
        <p:spPr>
          <a:xfrm>
            <a:off x="6105272" y="854174"/>
            <a:ext cx="3238481" cy="253916"/>
          </a:xfrm>
          <a:prstGeom prst="rect">
            <a:avLst/>
          </a:prstGeom>
        </p:spPr>
        <p:txBody>
          <a:bodyPr wrap="square">
            <a:spAutoFit/>
          </a:bodyPr>
          <a:lstStyle/>
          <a:p>
            <a:r>
              <a:rPr lang="en-US" altLang="ja-JP" sz="1050" dirty="0">
                <a:latin typeface="Meiryo UI" panose="020B0604030504040204" pitchFamily="50" charset="-128"/>
                <a:ea typeface="Meiryo UI" panose="020B0604030504040204" pitchFamily="50" charset="-128"/>
                <a:cs typeface="Yu Gothic" charset="-128"/>
              </a:rPr>
              <a:t>※2023</a:t>
            </a:r>
            <a:r>
              <a:rPr lang="ja-JP" altLang="en-US" sz="1050" dirty="0">
                <a:latin typeface="Meiryo UI" panose="020B0604030504040204" pitchFamily="50" charset="-128"/>
                <a:ea typeface="Meiryo UI" panose="020B0604030504040204" pitchFamily="50" charset="-128"/>
                <a:cs typeface="Yu Gothic" charset="-128"/>
              </a:rPr>
              <a:t>年時点。ポリゴンは随時追加されます。</a:t>
            </a:r>
          </a:p>
        </p:txBody>
      </p:sp>
      <p:graphicFrame>
        <p:nvGraphicFramePr>
          <p:cNvPr id="3" name="表 2">
            <a:extLst>
              <a:ext uri="{FF2B5EF4-FFF2-40B4-BE49-F238E27FC236}">
                <a16:creationId xmlns:a16="http://schemas.microsoft.com/office/drawing/2014/main" id="{36A31FA2-6A61-33FD-76B5-29F61EB4C169}"/>
              </a:ext>
            </a:extLst>
          </p:cNvPr>
          <p:cNvGraphicFramePr>
            <a:graphicFrameLocks noGrp="1"/>
          </p:cNvGraphicFramePr>
          <p:nvPr>
            <p:extLst>
              <p:ext uri="{D42A27DB-BD31-4B8C-83A1-F6EECF244321}">
                <p14:modId xmlns:p14="http://schemas.microsoft.com/office/powerpoint/2010/main" val="1191833858"/>
              </p:ext>
            </p:extLst>
          </p:nvPr>
        </p:nvGraphicFramePr>
        <p:xfrm>
          <a:off x="297942" y="1331594"/>
          <a:ext cx="2866588" cy="4272861"/>
        </p:xfrm>
        <a:graphic>
          <a:graphicData uri="http://schemas.openxmlformats.org/drawingml/2006/table">
            <a:tbl>
              <a:tblPr>
                <a:tableStyleId>{5C22544A-7EE6-4342-B048-85BDC9FD1C3A}</a:tableStyleId>
              </a:tblPr>
              <a:tblGrid>
                <a:gridCol w="840576">
                  <a:extLst>
                    <a:ext uri="{9D8B030D-6E8A-4147-A177-3AD203B41FA5}">
                      <a16:colId xmlns:a16="http://schemas.microsoft.com/office/drawing/2014/main" val="3064490492"/>
                    </a:ext>
                  </a:extLst>
                </a:gridCol>
                <a:gridCol w="1624732">
                  <a:extLst>
                    <a:ext uri="{9D8B030D-6E8A-4147-A177-3AD203B41FA5}">
                      <a16:colId xmlns:a16="http://schemas.microsoft.com/office/drawing/2014/main" val="1923524060"/>
                    </a:ext>
                  </a:extLst>
                </a:gridCol>
                <a:gridCol w="401280">
                  <a:extLst>
                    <a:ext uri="{9D8B030D-6E8A-4147-A177-3AD203B41FA5}">
                      <a16:colId xmlns:a16="http://schemas.microsoft.com/office/drawing/2014/main" val="445980001"/>
                    </a:ext>
                  </a:extLst>
                </a:gridCol>
              </a:tblGrid>
              <a:tr h="130167">
                <a:tc>
                  <a:txBody>
                    <a:bodyPr/>
                    <a:lstStyle/>
                    <a:p>
                      <a:pPr algn="ctr" fontAlgn="ctr"/>
                      <a:r>
                        <a:rPr lang="ja-JP" altLang="en-US" sz="900" b="1" i="0" u="none" strike="noStrike" dirty="0">
                          <a:solidFill>
                            <a:srgbClr val="FFFFFF"/>
                          </a:solidFill>
                          <a:effectLst/>
                          <a:latin typeface="Meiryo UI" panose="020B0604030504040204" pitchFamily="50" charset="-128"/>
                          <a:ea typeface="Meiryo UI" panose="020B0604030504040204" pitchFamily="50" charset="-128"/>
                        </a:rPr>
                        <a:t>ジャンル</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b="1" i="0" u="none" strike="noStrike" dirty="0">
                          <a:solidFill>
                            <a:srgbClr val="FFFFFF"/>
                          </a:solidFill>
                          <a:effectLst/>
                          <a:latin typeface="Meiryo UI" panose="020B0604030504040204" pitchFamily="50" charset="-128"/>
                          <a:ea typeface="Meiryo UI" panose="020B0604030504040204" pitchFamily="50" charset="-128"/>
                        </a:rPr>
                        <a:t>チェーン名</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b="1" i="0" u="none" strike="noStrike" dirty="0">
                          <a:solidFill>
                            <a:srgbClr val="FFFFFF"/>
                          </a:solidFill>
                          <a:effectLst/>
                          <a:latin typeface="Meiryo UI" panose="020B0604030504040204" pitchFamily="50" charset="-128"/>
                          <a:ea typeface="Meiryo UI" panose="020B0604030504040204" pitchFamily="50" charset="-128"/>
                        </a:rPr>
                        <a:t>店舗数</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3673522522"/>
                  </a:ext>
                </a:extLst>
              </a:tr>
              <a:tr h="135771">
                <a:tc rowSpan="11">
                  <a:txBody>
                    <a:bodyPr/>
                    <a:lstStyle/>
                    <a:p>
                      <a:pPr algn="ctr" fontAlgn="ctr"/>
                      <a:r>
                        <a:rPr lang="ja-JP" altLang="en-US" sz="900" u="none" strike="noStrike" dirty="0">
                          <a:effectLst/>
                          <a:latin typeface="Meiryo UI" panose="020B0604030504040204" pitchFamily="50" charset="-128"/>
                          <a:ea typeface="Meiryo UI" panose="020B0604030504040204" pitchFamily="50" charset="-128"/>
                        </a:rPr>
                        <a:t>国産車</a:t>
                      </a:r>
                      <a:br>
                        <a:rPr lang="ja-JP" altLang="en-US" sz="900" u="none" strike="noStrike" dirty="0">
                          <a:effectLst/>
                          <a:latin typeface="Meiryo UI" panose="020B0604030504040204" pitchFamily="50" charset="-128"/>
                          <a:ea typeface="Meiryo UI" panose="020B0604030504040204" pitchFamily="50" charset="-128"/>
                        </a:rPr>
                      </a:br>
                      <a:r>
                        <a:rPr lang="ja-JP" altLang="en-US" sz="900" u="none" strike="noStrike" dirty="0">
                          <a:effectLst/>
                          <a:latin typeface="Meiryo UI" panose="020B0604030504040204" pitchFamily="50" charset="-128"/>
                          <a:ea typeface="Meiryo UI" panose="020B0604030504040204" pitchFamily="50" charset="-128"/>
                        </a:rPr>
                        <a:t>ディーラー</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トヨタ</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2,606</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362986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マツダ</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668</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293365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スバル</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uk-UA" sz="900" u="none" strike="noStrike">
                          <a:effectLst/>
                          <a:latin typeface="Meiryo UI" panose="020B0604030504040204" pitchFamily="50" charset="-128"/>
                          <a:ea typeface="Meiryo UI" panose="020B0604030504040204" pitchFamily="50" charset="-128"/>
                        </a:rPr>
                        <a:t>516</a:t>
                      </a:r>
                      <a:endParaRPr lang="uk-UA"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86845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ダイハツ</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885</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097860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ホンダ</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rPr>
                        <a:t>2,110</a:t>
                      </a:r>
                      <a:endParaRPr lang="cs-CZ"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746928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マツダ</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668</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6618142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三菱</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526</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3969538"/>
                  </a:ext>
                </a:extLst>
              </a:tr>
              <a:tr h="204547">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トヨペット</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1,081</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928377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ネッツトヨタ</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1,621</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708528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日産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2,061</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593248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スズキ</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dirty="0">
                          <a:effectLst/>
                          <a:latin typeface="Meiryo UI" panose="020B0604030504040204" pitchFamily="50" charset="-128"/>
                          <a:ea typeface="Meiryo UI" panose="020B0604030504040204" pitchFamily="50" charset="-128"/>
                        </a:rPr>
                        <a:t>1,016</a:t>
                      </a:r>
                      <a:endParaRPr lang="fi-FI"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13915284"/>
                  </a:ext>
                </a:extLst>
              </a:tr>
              <a:tr h="135771">
                <a:tc rowSpan="18">
                  <a:txBody>
                    <a:bodyPr/>
                    <a:lstStyle/>
                    <a:p>
                      <a:pPr algn="ctr" fontAlgn="ctr"/>
                      <a:r>
                        <a:rPr lang="ja-JP" altLang="en-US" sz="900" u="none" strike="noStrike">
                          <a:effectLst/>
                          <a:latin typeface="Meiryo UI" panose="020B0604030504040204" pitchFamily="50" charset="-128"/>
                          <a:ea typeface="Meiryo UI" panose="020B0604030504040204" pitchFamily="50" charset="-128"/>
                        </a:rPr>
                        <a:t>輸入車</a:t>
                      </a:r>
                      <a:br>
                        <a:rPr lang="ja-JP" altLang="en-US" sz="900" u="none" strike="noStrike">
                          <a:effectLst/>
                          <a:latin typeface="Meiryo UI" panose="020B0604030504040204" pitchFamily="50" charset="-128"/>
                          <a:ea typeface="Meiryo UI" panose="020B0604030504040204" pitchFamily="50" charset="-128"/>
                        </a:rPr>
                      </a:br>
                      <a:r>
                        <a:rPr lang="ja-JP" altLang="en-US" sz="900" u="none" strike="noStrike">
                          <a:effectLst/>
                          <a:latin typeface="Meiryo UI" panose="020B0604030504040204" pitchFamily="50" charset="-128"/>
                          <a:ea typeface="Meiryo UI" panose="020B0604030504040204" pitchFamily="50" charset="-128"/>
                        </a:rPr>
                        <a:t>ディーラー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900" u="none" strike="noStrike" dirty="0">
                          <a:effectLst/>
                          <a:latin typeface="Meiryo UI" panose="020B0604030504040204" pitchFamily="50" charset="-128"/>
                          <a:ea typeface="Meiryo UI" panose="020B0604030504040204" pitchFamily="50" charset="-128"/>
                        </a:rPr>
                        <a:t>Audi</a:t>
                      </a:r>
                      <a:endParaRPr 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150</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701960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900" u="none" strike="noStrike">
                          <a:effectLst/>
                          <a:latin typeface="Meiryo UI" panose="020B0604030504040204" pitchFamily="50" charset="-128"/>
                          <a:ea typeface="Meiryo UI" panose="020B0604030504040204" pitchFamily="50" charset="-128"/>
                        </a:rPr>
                        <a:t>BMW</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282</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79367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900" u="none" strike="noStrike">
                          <a:effectLst/>
                          <a:latin typeface="Meiryo UI" panose="020B0604030504040204" pitchFamily="50" charset="-128"/>
                          <a:ea typeface="Meiryo UI" panose="020B0604030504040204" pitchFamily="50" charset="-128"/>
                        </a:rPr>
                        <a:t>Lexus</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a:effectLst/>
                          <a:latin typeface="Meiryo UI" panose="020B0604030504040204" pitchFamily="50" charset="-128"/>
                          <a:ea typeface="Meiryo UI" panose="020B0604030504040204" pitchFamily="50" charset="-128"/>
                        </a:rPr>
                        <a:t>181</a:t>
                      </a:r>
                      <a:endParaRPr lang="fi-FI"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74797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900" u="none" strike="noStrike">
                          <a:effectLst/>
                          <a:latin typeface="Meiryo UI" panose="020B0604030504040204" pitchFamily="50" charset="-128"/>
                          <a:ea typeface="Meiryo UI" panose="020B0604030504040204" pitchFamily="50" charset="-128"/>
                        </a:rPr>
                        <a:t>MINI</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155</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533048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フォルクスワーゲン</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205</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5262216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ジープ</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75</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20467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シトロエン</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40</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80016521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ジャガー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50</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3063595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en-US" sz="900" u="none" strike="noStrike">
                          <a:effectLst/>
                          <a:latin typeface="Meiryo UI" panose="020B0604030504040204" pitchFamily="50" charset="-128"/>
                          <a:ea typeface="Meiryo UI" panose="020B0604030504040204" pitchFamily="50" charset="-128"/>
                        </a:rPr>
                        <a:t>FIAT</a:t>
                      </a:r>
                      <a:endParaRPr 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90</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9898330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フェラーリ</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9</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208307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プジョー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81</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4394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ベントレー</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8</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1398649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ポルシェ</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43</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5403429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ボルボ</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43</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816740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マセラティ</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28</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431761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ベンツ</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dirty="0">
                          <a:effectLst/>
                          <a:latin typeface="Meiryo UI" panose="020B0604030504040204" pitchFamily="50" charset="-128"/>
                          <a:ea typeface="Meiryo UI" panose="020B0604030504040204" pitchFamily="50" charset="-128"/>
                        </a:rPr>
                        <a:t>211</a:t>
                      </a:r>
                      <a:endParaRPr lang="cs-CZ"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2235893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ルノー</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65</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938679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ロールスロイス</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4</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2623871"/>
                  </a:ext>
                </a:extLst>
              </a:tr>
            </a:tbl>
          </a:graphicData>
        </a:graphic>
      </p:graphicFrame>
      <p:graphicFrame>
        <p:nvGraphicFramePr>
          <p:cNvPr id="8" name="表 7">
            <a:extLst>
              <a:ext uri="{FF2B5EF4-FFF2-40B4-BE49-F238E27FC236}">
                <a16:creationId xmlns:a16="http://schemas.microsoft.com/office/drawing/2014/main" id="{CD68A7A7-80E8-2DAE-C87A-58CDAA5D7AA2}"/>
              </a:ext>
            </a:extLst>
          </p:cNvPr>
          <p:cNvGraphicFramePr>
            <a:graphicFrameLocks noGrp="1"/>
          </p:cNvGraphicFramePr>
          <p:nvPr>
            <p:extLst>
              <p:ext uri="{D42A27DB-BD31-4B8C-83A1-F6EECF244321}">
                <p14:modId xmlns:p14="http://schemas.microsoft.com/office/powerpoint/2010/main" val="3877216418"/>
              </p:ext>
            </p:extLst>
          </p:nvPr>
        </p:nvGraphicFramePr>
        <p:xfrm>
          <a:off x="3561096" y="1331594"/>
          <a:ext cx="2866588" cy="4550198"/>
        </p:xfrm>
        <a:graphic>
          <a:graphicData uri="http://schemas.openxmlformats.org/drawingml/2006/table">
            <a:tbl>
              <a:tblPr>
                <a:tableStyleId>{5C22544A-7EE6-4342-B048-85BDC9FD1C3A}</a:tableStyleId>
              </a:tblPr>
              <a:tblGrid>
                <a:gridCol w="786786">
                  <a:extLst>
                    <a:ext uri="{9D8B030D-6E8A-4147-A177-3AD203B41FA5}">
                      <a16:colId xmlns:a16="http://schemas.microsoft.com/office/drawing/2014/main" val="3064490492"/>
                    </a:ext>
                  </a:extLst>
                </a:gridCol>
                <a:gridCol w="1556519">
                  <a:extLst>
                    <a:ext uri="{9D8B030D-6E8A-4147-A177-3AD203B41FA5}">
                      <a16:colId xmlns:a16="http://schemas.microsoft.com/office/drawing/2014/main" val="1923524060"/>
                    </a:ext>
                  </a:extLst>
                </a:gridCol>
                <a:gridCol w="523283">
                  <a:extLst>
                    <a:ext uri="{9D8B030D-6E8A-4147-A177-3AD203B41FA5}">
                      <a16:colId xmlns:a16="http://schemas.microsoft.com/office/drawing/2014/main" val="445980001"/>
                    </a:ext>
                  </a:extLst>
                </a:gridCol>
              </a:tblGrid>
              <a:tr h="130167">
                <a:tc>
                  <a:txBody>
                    <a:bodyPr/>
                    <a:lstStyle/>
                    <a:p>
                      <a:pPr algn="ctr" fontAlgn="ctr"/>
                      <a:r>
                        <a:rPr lang="ja-JP" altLang="en-US" sz="900" b="1" i="0" u="none" strike="noStrike" dirty="0">
                          <a:solidFill>
                            <a:srgbClr val="FFFFFF"/>
                          </a:solidFill>
                          <a:effectLst/>
                          <a:latin typeface="Meiryo UI" panose="020B0604030504040204" pitchFamily="50" charset="-128"/>
                          <a:ea typeface="Meiryo UI" panose="020B0604030504040204" pitchFamily="50" charset="-128"/>
                        </a:rPr>
                        <a:t>ジャンル</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b="1" i="0" u="none" strike="noStrike" dirty="0">
                          <a:solidFill>
                            <a:srgbClr val="FFFFFF"/>
                          </a:solidFill>
                          <a:effectLst/>
                          <a:latin typeface="Meiryo UI" panose="020B0604030504040204" pitchFamily="50" charset="-128"/>
                          <a:ea typeface="Meiryo UI" panose="020B0604030504040204" pitchFamily="50" charset="-128"/>
                        </a:rPr>
                        <a:t>チェーン名</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b="1" i="0" u="none" strike="noStrike" dirty="0">
                          <a:solidFill>
                            <a:srgbClr val="FFFFFF"/>
                          </a:solidFill>
                          <a:effectLst/>
                          <a:latin typeface="Meiryo UI" panose="020B0604030504040204" pitchFamily="50" charset="-128"/>
                          <a:ea typeface="Meiryo UI" panose="020B0604030504040204" pitchFamily="50" charset="-128"/>
                        </a:rPr>
                        <a:t>店舗数</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3673522522"/>
                  </a:ext>
                </a:extLst>
              </a:tr>
              <a:tr h="135771">
                <a:tc>
                  <a:txBody>
                    <a:bodyPr/>
                    <a:lstStyle/>
                    <a:p>
                      <a:pPr algn="ctr" fontAlgn="ctr"/>
                      <a:r>
                        <a:rPr lang="ja-JP" altLang="en-US" sz="900" u="none" strike="noStrike" dirty="0">
                          <a:effectLst/>
                          <a:latin typeface="Meiryo UI" panose="020B0604030504040204" pitchFamily="50" charset="-128"/>
                          <a:ea typeface="Meiryo UI" panose="020B0604030504040204" pitchFamily="50" charset="-128"/>
                        </a:rPr>
                        <a:t>行政界</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行政界 市区</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966</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3629862"/>
                  </a:ext>
                </a:extLst>
              </a:tr>
              <a:tr h="135771">
                <a:tc rowSpan="8">
                  <a:txBody>
                    <a:bodyPr/>
                    <a:lstStyle/>
                    <a:p>
                      <a:pPr algn="ctr" fontAlgn="ctr"/>
                      <a:r>
                        <a:rPr lang="ja-JP" altLang="en-US" sz="900" u="none" strike="noStrike">
                          <a:effectLst/>
                          <a:latin typeface="Meiryo UI" panose="020B0604030504040204" pitchFamily="50" charset="-128"/>
                          <a:ea typeface="Meiryo UI" panose="020B0604030504040204" pitchFamily="50" charset="-128"/>
                        </a:rPr>
                        <a:t>教育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国公立大学</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333</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293365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私立大学</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rPr>
                        <a:t>899</a:t>
                      </a:r>
                      <a:endParaRPr lang="cs-CZ"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86845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高等学校 共学</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4,563</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097860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高等学校 男子校</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rPr>
                        <a:t>115</a:t>
                      </a:r>
                      <a:endParaRPr lang="cs-CZ"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746928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高等学校 女子校</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rPr>
                        <a:t>336</a:t>
                      </a:r>
                      <a:endParaRPr lang="cs-CZ"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6618142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専門学校</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a:effectLst/>
                          <a:latin typeface="Meiryo UI" panose="020B0604030504040204" pitchFamily="50" charset="-128"/>
                          <a:ea typeface="Meiryo UI" panose="020B0604030504040204" pitchFamily="50" charset="-128"/>
                        </a:rPr>
                        <a:t>2,926</a:t>
                      </a:r>
                      <a:endParaRPr lang="fi-FI"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3969538"/>
                  </a:ext>
                </a:extLst>
              </a:tr>
              <a:tr h="204547">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幼稚園</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a:effectLst/>
                          <a:latin typeface="Meiryo UI" panose="020B0604030504040204" pitchFamily="50" charset="-128"/>
                          <a:ea typeface="Meiryo UI" panose="020B0604030504040204" pitchFamily="50" charset="-128"/>
                        </a:rPr>
                        <a:t>3,754</a:t>
                      </a:r>
                      <a:endParaRPr lang="fi-FI"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928377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保育園</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a:effectLst/>
                          <a:latin typeface="Meiryo UI" panose="020B0604030504040204" pitchFamily="50" charset="-128"/>
                          <a:ea typeface="Meiryo UI" panose="020B0604030504040204" pitchFamily="50" charset="-128"/>
                        </a:rPr>
                        <a:t>2,296</a:t>
                      </a:r>
                      <a:endParaRPr lang="fi-FI"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70852811"/>
                  </a:ext>
                </a:extLst>
              </a:tr>
              <a:tr h="135771">
                <a:tc rowSpan="3">
                  <a:txBody>
                    <a:bodyPr/>
                    <a:lstStyle/>
                    <a:p>
                      <a:pPr algn="ctr" fontAlgn="ctr"/>
                      <a:r>
                        <a:rPr lang="ja-JP" altLang="en-US" sz="900" u="none" strike="noStrike">
                          <a:effectLst/>
                          <a:latin typeface="Meiryo UI" panose="020B0604030504040204" pitchFamily="50" charset="-128"/>
                          <a:ea typeface="Meiryo UI" panose="020B0604030504040204" pitchFamily="50" charset="-128"/>
                        </a:rPr>
                        <a:t>医療</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mr-IN" sz="900" u="none" strike="noStrike" err="1">
                          <a:effectLst/>
                          <a:latin typeface="Meiryo UI" panose="020B0604030504040204" pitchFamily="50" charset="-128"/>
                          <a:ea typeface="Meiryo UI" panose="020B0604030504040204" pitchFamily="50" charset="-128"/>
                        </a:rPr>
                        <a:t>病院</a:t>
                      </a:r>
                      <a:r>
                        <a:rPr lang="mr-IN" sz="900" u="none" strike="noStrike">
                          <a:effectLst/>
                          <a:latin typeface="Meiryo UI" panose="020B0604030504040204" pitchFamily="50" charset="-128"/>
                          <a:ea typeface="Meiryo UI" panose="020B0604030504040204" pitchFamily="50" charset="-128"/>
                        </a:rPr>
                        <a:t>(病床300以上)</a:t>
                      </a:r>
                      <a:endParaRPr lang="mr-IN"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rPr>
                        <a:t>895</a:t>
                      </a:r>
                      <a:endParaRPr lang="cs-CZ"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593248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小児専門病院</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251</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1391528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調剤薬局</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uk-UA" sz="900" u="none" strike="noStrike">
                          <a:effectLst/>
                          <a:latin typeface="Meiryo UI" panose="020B0604030504040204" pitchFamily="50" charset="-128"/>
                          <a:ea typeface="Meiryo UI" panose="020B0604030504040204" pitchFamily="50" charset="-128"/>
                        </a:rPr>
                        <a:t>3,403</a:t>
                      </a:r>
                      <a:endParaRPr lang="uk-UA"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7019608"/>
                  </a:ext>
                </a:extLst>
              </a:tr>
              <a:tr h="135771">
                <a:tc rowSpan="8">
                  <a:txBody>
                    <a:bodyPr/>
                    <a:lstStyle/>
                    <a:p>
                      <a:pPr algn="ctr" fontAlgn="ctr"/>
                      <a:r>
                        <a:rPr lang="ja-JP" altLang="en-US" sz="900" u="none" strike="noStrike">
                          <a:effectLst/>
                          <a:latin typeface="Meiryo UI" panose="020B0604030504040204" pitchFamily="50" charset="-128"/>
                          <a:ea typeface="Meiryo UI" panose="020B0604030504040204" pitchFamily="50" charset="-128"/>
                        </a:rPr>
                        <a:t>公共／交通</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高速道路 </a:t>
                      </a:r>
                      <a:r>
                        <a:rPr lang="en-US" altLang="ja-JP" sz="900" u="none" strike="noStrike" dirty="0">
                          <a:effectLst/>
                          <a:latin typeface="Meiryo UI" panose="020B0604030504040204" pitchFamily="50" charset="-128"/>
                          <a:ea typeface="Meiryo UI" panose="020B0604030504040204" pitchFamily="50" charset="-128"/>
                        </a:rPr>
                        <a:t>PA</a:t>
                      </a:r>
                      <a:r>
                        <a:rPr lang="ja-JP" altLang="en-US" sz="900" u="none" strike="noStrike" dirty="0">
                          <a:effectLst/>
                          <a:latin typeface="Meiryo UI" panose="020B0604030504040204" pitchFamily="50" charset="-128"/>
                          <a:ea typeface="Meiryo UI" panose="020B0604030504040204" pitchFamily="50" charset="-128"/>
                        </a:rPr>
                        <a:t>・</a:t>
                      </a:r>
                      <a:r>
                        <a:rPr lang="en-US" altLang="ja-JP" sz="900" u="none" strike="noStrike" dirty="0">
                          <a:effectLst/>
                          <a:latin typeface="Meiryo UI" panose="020B0604030504040204" pitchFamily="50" charset="-128"/>
                          <a:ea typeface="Meiryo UI" panose="020B0604030504040204" pitchFamily="50" charset="-128"/>
                        </a:rPr>
                        <a:t>SA</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843</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79367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空港</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91</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7074797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国際空港</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12</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5330484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自動車教習所・運転免許試験場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a:effectLst/>
                          <a:latin typeface="Meiryo UI" panose="020B0604030504040204" pitchFamily="50" charset="-128"/>
                          <a:ea typeface="Meiryo UI" panose="020B0604030504040204" pitchFamily="50" charset="-128"/>
                        </a:rPr>
                        <a:t>1,590</a:t>
                      </a:r>
                      <a:endParaRPr lang="fi-FI"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5262216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税務署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ru-RU" sz="900" u="none" strike="noStrike" dirty="0">
                          <a:effectLst/>
                          <a:latin typeface="Meiryo UI" panose="020B0604030504040204" pitchFamily="50" charset="-128"/>
                          <a:ea typeface="Meiryo UI" panose="020B0604030504040204" pitchFamily="50" charset="-128"/>
                        </a:rPr>
                        <a:t>334</a:t>
                      </a:r>
                      <a:endParaRPr lang="ru-RU"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20467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法務局・公証役場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699</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80016521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運輸局</a:t>
                      </a: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97</a:t>
                      </a: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3063595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官公庁（経済産業局）</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9</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598983306"/>
                  </a:ext>
                </a:extLst>
              </a:tr>
              <a:tr h="135771">
                <a:tc rowSpan="4">
                  <a:txBody>
                    <a:bodyPr/>
                    <a:lstStyle/>
                    <a:p>
                      <a:pPr algn="ctr" fontAlgn="ctr"/>
                      <a:r>
                        <a:rPr lang="ja-JP" altLang="en-US" sz="900" u="none" strike="noStrike">
                          <a:effectLst/>
                          <a:latin typeface="Meiryo UI" panose="020B0604030504040204" pitchFamily="50" charset="-128"/>
                          <a:ea typeface="Meiryo UI" panose="020B0604030504040204" pitchFamily="50" charset="-128"/>
                        </a:rPr>
                        <a:t>不動産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住宅展示場</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615</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208307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ハイブランドマンション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1,624</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4394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オフィスビル</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729</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1398649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建築業、不動産屋</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u="none" strike="noStrike" dirty="0">
                          <a:effectLst/>
                          <a:latin typeface="Meiryo UI" panose="020B0604030504040204" pitchFamily="50" charset="-128"/>
                          <a:ea typeface="Meiryo UI" panose="020B0604030504040204" pitchFamily="50" charset="-128"/>
                        </a:rPr>
                        <a:t>1,466</a:t>
                      </a:r>
                      <a:endParaRPr lang="fi-FI"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54034292"/>
                  </a:ext>
                </a:extLst>
              </a:tr>
              <a:tr h="135771">
                <a:tc rowSpan="6">
                  <a:txBody>
                    <a:bodyPr/>
                    <a:lstStyle/>
                    <a:p>
                      <a:pPr algn="ctr" fontAlgn="ctr"/>
                      <a:r>
                        <a:rPr lang="ja-JP" altLang="en-US" sz="900" u="none" strike="noStrike">
                          <a:effectLst/>
                          <a:latin typeface="Meiryo UI" panose="020B0604030504040204" pitchFamily="50" charset="-128"/>
                          <a:ea typeface="Meiryo UI" panose="020B0604030504040204" pitchFamily="50" charset="-128"/>
                        </a:rPr>
                        <a:t>予備校・塾</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3017"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東進ハイスクール</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dirty="0">
                          <a:effectLst/>
                          <a:latin typeface="Meiryo UI" panose="020B0604030504040204" pitchFamily="50" charset="-128"/>
                          <a:ea typeface="Meiryo UI" panose="020B0604030504040204" pitchFamily="50" charset="-128"/>
                        </a:rPr>
                        <a:t>97</a:t>
                      </a:r>
                      <a:endParaRPr lang="cs-CZ"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3816740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駿台</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ru-RU" sz="900" u="none" strike="noStrike">
                          <a:effectLst/>
                          <a:latin typeface="Meiryo UI" panose="020B0604030504040204" pitchFamily="50" charset="-128"/>
                          <a:ea typeface="Meiryo UI" panose="020B0604030504040204" pitchFamily="50" charset="-128"/>
                        </a:rPr>
                        <a:t>34</a:t>
                      </a:r>
                      <a:endParaRPr lang="ru-RU" sz="900" b="0" i="0" u="none" strike="noStrike">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431761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河合</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44</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2235893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代々木ゼミナール</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7</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19386797"/>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四谷学院</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26</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262387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その他</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3017"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544</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017" marR="27000" marT="3017"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0590664"/>
                  </a:ext>
                </a:extLst>
              </a:tr>
            </a:tbl>
          </a:graphicData>
        </a:graphic>
      </p:graphicFrame>
      <p:graphicFrame>
        <p:nvGraphicFramePr>
          <p:cNvPr id="10" name="表 9">
            <a:extLst>
              <a:ext uri="{FF2B5EF4-FFF2-40B4-BE49-F238E27FC236}">
                <a16:creationId xmlns:a16="http://schemas.microsoft.com/office/drawing/2014/main" id="{D9F4D864-6A27-52C5-C40F-5018F62EC321}"/>
              </a:ext>
            </a:extLst>
          </p:cNvPr>
          <p:cNvGraphicFramePr>
            <a:graphicFrameLocks noGrp="1"/>
          </p:cNvGraphicFramePr>
          <p:nvPr>
            <p:extLst>
              <p:ext uri="{D42A27DB-BD31-4B8C-83A1-F6EECF244321}">
                <p14:modId xmlns:p14="http://schemas.microsoft.com/office/powerpoint/2010/main" val="1517079660"/>
              </p:ext>
            </p:extLst>
          </p:nvPr>
        </p:nvGraphicFramePr>
        <p:xfrm>
          <a:off x="6824250" y="1331594"/>
          <a:ext cx="2866588" cy="3593218"/>
        </p:xfrm>
        <a:graphic>
          <a:graphicData uri="http://schemas.openxmlformats.org/drawingml/2006/table">
            <a:tbl>
              <a:tblPr>
                <a:tableStyleId>{5C22544A-7EE6-4342-B048-85BDC9FD1C3A}</a:tableStyleId>
              </a:tblPr>
              <a:tblGrid>
                <a:gridCol w="759891">
                  <a:extLst>
                    <a:ext uri="{9D8B030D-6E8A-4147-A177-3AD203B41FA5}">
                      <a16:colId xmlns:a16="http://schemas.microsoft.com/office/drawing/2014/main" val="3064490492"/>
                    </a:ext>
                  </a:extLst>
                </a:gridCol>
                <a:gridCol w="1705417">
                  <a:extLst>
                    <a:ext uri="{9D8B030D-6E8A-4147-A177-3AD203B41FA5}">
                      <a16:colId xmlns:a16="http://schemas.microsoft.com/office/drawing/2014/main" val="1923524060"/>
                    </a:ext>
                  </a:extLst>
                </a:gridCol>
                <a:gridCol w="401280">
                  <a:extLst>
                    <a:ext uri="{9D8B030D-6E8A-4147-A177-3AD203B41FA5}">
                      <a16:colId xmlns:a16="http://schemas.microsoft.com/office/drawing/2014/main" val="445980001"/>
                    </a:ext>
                  </a:extLst>
                </a:gridCol>
              </a:tblGrid>
              <a:tr h="130167">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ジャンル</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チェーン名</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800" b="1" i="0" u="none" strike="noStrike" dirty="0">
                          <a:solidFill>
                            <a:srgbClr val="FFFFFF"/>
                          </a:solidFill>
                          <a:effectLst/>
                          <a:latin typeface="Meiryo UI" panose="020B0604030504040204" pitchFamily="50" charset="-128"/>
                          <a:ea typeface="Meiryo UI" panose="020B0604030504040204" pitchFamily="50" charset="-128"/>
                        </a:rPr>
                        <a:t>店舗数</a:t>
                      </a:r>
                    </a:p>
                  </a:txBody>
                  <a:tcPr marL="6198" marR="6198" marT="6198"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3673522522"/>
                  </a:ext>
                </a:extLst>
              </a:tr>
              <a:tr h="135771">
                <a:tc rowSpan="20">
                  <a:txBody>
                    <a:bodyPr/>
                    <a:lstStyle/>
                    <a:p>
                      <a:pPr algn="ctr" fontAlgn="ctr"/>
                      <a:r>
                        <a:rPr lang="ja-JP" altLang="en-US" sz="800" u="none" strike="noStrike" dirty="0">
                          <a:effectLst/>
                          <a:latin typeface="Meiryo UI" panose="020B0604030504040204" pitchFamily="50" charset="-128"/>
                          <a:ea typeface="Meiryo UI" panose="020B0604030504040204" pitchFamily="50" charset="-128"/>
                        </a:rPr>
                        <a:t>レジャ</a:t>
                      </a:r>
                      <a:endParaRPr lang="en-US" altLang="ja-JP" sz="800" u="none" strike="noStrike" dirty="0">
                        <a:effectLst/>
                        <a:latin typeface="Meiryo UI" panose="020B0604030504040204" pitchFamily="50" charset="-128"/>
                        <a:ea typeface="Meiryo UI" panose="020B0604030504040204" pitchFamily="50" charset="-128"/>
                      </a:endParaRPr>
                    </a:p>
                    <a:p>
                      <a:pPr algn="ctr" fontAlgn="ctr"/>
                      <a:r>
                        <a:rPr lang="ja-JP" altLang="en-US" sz="800" u="none" strike="noStrike" dirty="0">
                          <a:effectLst/>
                          <a:latin typeface="Meiryo UI" panose="020B0604030504040204" pitchFamily="50" charset="-128"/>
                          <a:ea typeface="Meiryo UI" panose="020B0604030504040204" pitchFamily="50" charset="-128"/>
                        </a:rPr>
                        <a:t>ー</a:t>
                      </a:r>
                      <a:br>
                        <a:rPr lang="ja-JP" altLang="en-US" sz="800" u="none" strike="noStrike" dirty="0">
                          <a:effectLst/>
                          <a:latin typeface="Meiryo UI" panose="020B0604030504040204" pitchFamily="50" charset="-128"/>
                          <a:ea typeface="Meiryo UI" panose="020B0604030504040204" pitchFamily="50" charset="-128"/>
                        </a:rPr>
                      </a:br>
                      <a:r>
                        <a:rPr lang="en-US" altLang="ja-JP" sz="800" u="none" strike="noStrike" dirty="0">
                          <a:effectLst/>
                          <a:latin typeface="Meiryo UI" panose="020B0604030504040204" pitchFamily="50" charset="-128"/>
                          <a:ea typeface="Meiryo UI" panose="020B0604030504040204" pitchFamily="50" charset="-128"/>
                        </a:rPr>
                        <a:t>/</a:t>
                      </a:r>
                      <a:r>
                        <a:rPr lang="ja-JP" altLang="en-US" sz="800" u="none" strike="noStrike" dirty="0">
                          <a:effectLst/>
                          <a:latin typeface="Meiryo UI" panose="020B0604030504040204" pitchFamily="50" charset="-128"/>
                          <a:ea typeface="Meiryo UI" panose="020B0604030504040204" pitchFamily="50" charset="-128"/>
                        </a:rPr>
                        <a:t>エンタメ</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パスポートセンター</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728</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5362986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ホテル・旅館（ミシュランセレクト）</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582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11293365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ホテル・旅館 </a:t>
                      </a:r>
                      <a:r>
                        <a:rPr lang="en-US" altLang="ja-JP" sz="800" u="none" strike="noStrike" dirty="0">
                          <a:effectLst/>
                          <a:latin typeface="Meiryo UI" panose="020B0604030504040204" pitchFamily="50" charset="-128"/>
                          <a:ea typeface="Meiryo UI" panose="020B0604030504040204" pitchFamily="50" charset="-128"/>
                        </a:rPr>
                        <a:t>(</a:t>
                      </a:r>
                      <a:r>
                        <a:rPr lang="ja-JP" altLang="en-US" sz="800" u="none" strike="noStrike" dirty="0">
                          <a:effectLst/>
                          <a:latin typeface="Meiryo UI" panose="020B0604030504040204" pitchFamily="50" charset="-128"/>
                          <a:ea typeface="Meiryo UI" panose="020B0604030504040204" pitchFamily="50" charset="-128"/>
                        </a:rPr>
                        <a:t>政府登録国際観光旅館</a:t>
                      </a:r>
                      <a:r>
                        <a:rPr lang="en-US" altLang="ja-JP" sz="800" u="none" strike="noStrike" dirty="0">
                          <a:effectLst/>
                          <a:latin typeface="Meiryo UI" panose="020B0604030504040204" pitchFamily="50" charset="-128"/>
                          <a:ea typeface="Meiryo UI" panose="020B0604030504040204" pitchFamily="50" charset="-128"/>
                        </a:rPr>
                        <a:t>)</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1,248</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086845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会員制クラブ、リゾート</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a:effectLst/>
                          <a:latin typeface="Meiryo UI" panose="020B0604030504040204" pitchFamily="50" charset="-128"/>
                          <a:ea typeface="Meiryo UI" panose="020B0604030504040204" pitchFamily="50" charset="-128"/>
                        </a:rPr>
                        <a:t>197</a:t>
                      </a:r>
                      <a:endParaRPr lang="cs-CZ"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4097860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遊園地・テーマパーク</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112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37469282"/>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動物園・水族館</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143</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76618142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ゴルフ場</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a:effectLst/>
                          <a:latin typeface="Meiryo UI" panose="020B0604030504040204" pitchFamily="50" charset="-128"/>
                          <a:ea typeface="Meiryo UI" panose="020B0604030504040204" pitchFamily="50" charset="-128"/>
                        </a:rPr>
                        <a:t>659</a:t>
                      </a:r>
                      <a:endParaRPr lang="en-US" altLang="ja-JP"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8568250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b="0" i="0" u="none" strike="noStrike">
                          <a:solidFill>
                            <a:srgbClr val="000000"/>
                          </a:solidFill>
                          <a:effectLst/>
                          <a:latin typeface="Meiryo UI" panose="020B0604030504040204" pitchFamily="50" charset="-128"/>
                          <a:ea typeface="Meiryo UI" panose="020B0604030504040204" pitchFamily="50" charset="-128"/>
                        </a:rPr>
                        <a:t>ゴルフ練習場</a:t>
                      </a: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b="0" i="0" u="none" strike="noStrike">
                          <a:solidFill>
                            <a:srgbClr val="000000"/>
                          </a:solidFill>
                          <a:effectLst/>
                          <a:latin typeface="Meiryo UI" panose="020B0604030504040204" pitchFamily="50" charset="-128"/>
                          <a:ea typeface="Meiryo UI" panose="020B0604030504040204" pitchFamily="50" charset="-128"/>
                        </a:rPr>
                        <a:t>1,721</a:t>
                      </a: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6348854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dirty="0">
                          <a:effectLst/>
                          <a:latin typeface="Meiryo UI" panose="020B0604030504040204" pitchFamily="50" charset="-128"/>
                          <a:ea typeface="Meiryo UI" panose="020B0604030504040204" pitchFamily="50" charset="-128"/>
                        </a:rPr>
                        <a:t>公営競技</a:t>
                      </a:r>
                      <a:endParaRPr lang="ja-JP" altLang="en-US" sz="8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106</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68843288"/>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パチンコ</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uk-UA" sz="800" u="none" strike="noStrike">
                          <a:effectLst/>
                          <a:latin typeface="Meiryo UI" panose="020B0604030504040204" pitchFamily="50" charset="-128"/>
                          <a:ea typeface="Meiryo UI" panose="020B0604030504040204" pitchFamily="50" charset="-128"/>
                        </a:rPr>
                        <a:t>4,472</a:t>
                      </a:r>
                      <a:endParaRPr lang="uk-UA"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7624160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ゲームセンター</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691</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7751328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ライブハウス</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229</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089326806"/>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クラブ</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800" u="none" strike="noStrike" dirty="0">
                          <a:effectLst/>
                          <a:latin typeface="Meiryo UI" panose="020B0604030504040204" pitchFamily="50" charset="-128"/>
                          <a:ea typeface="Meiryo UI" panose="020B0604030504040204" pitchFamily="50" charset="-128"/>
                        </a:rPr>
                        <a:t>98</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2805607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野球場</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24</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96214303"/>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映画館</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284</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8349607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ボウリング場</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106</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069509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サッカースタジアム</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a:effectLst/>
                          <a:latin typeface="Meiryo UI" panose="020B0604030504040204" pitchFamily="50" charset="-128"/>
                          <a:ea typeface="Meiryo UI" panose="020B0604030504040204" pitchFamily="50" charset="-128"/>
                        </a:rPr>
                        <a:t>52</a:t>
                      </a:r>
                      <a:endParaRPr lang="is-I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2997354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フットサルコート</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dirty="0">
                          <a:effectLst/>
                          <a:latin typeface="Meiryo UI" panose="020B0604030504040204" pitchFamily="50" charset="-128"/>
                          <a:ea typeface="Meiryo UI" panose="020B0604030504040204" pitchFamily="50" charset="-128"/>
                        </a:rPr>
                        <a:t>894</a:t>
                      </a:r>
                      <a:endParaRPr lang="cs-CZ"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550202180"/>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カラオケ</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2,505</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7714373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博物館・科学館</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800" u="none" strike="noStrike">
                          <a:effectLst/>
                          <a:latin typeface="Meiryo UI" panose="020B0604030504040204" pitchFamily="50" charset="-128"/>
                          <a:ea typeface="Meiryo UI" panose="020B0604030504040204" pitchFamily="50" charset="-128"/>
                        </a:rPr>
                        <a:t>790</a:t>
                      </a:r>
                      <a:endParaRPr lang="fi-FI" sz="800" b="0" i="0" u="none" strike="noStrike">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013969538"/>
                  </a:ext>
                </a:extLst>
              </a:tr>
              <a:tr h="204547">
                <a:tc rowSpan="5">
                  <a:txBody>
                    <a:bodyPr/>
                    <a:lstStyle/>
                    <a:p>
                      <a:pPr algn="ctr" fontAlgn="ctr"/>
                      <a:r>
                        <a:rPr lang="ja-JP" altLang="en-US" sz="800" u="none" strike="noStrike">
                          <a:effectLst/>
                          <a:latin typeface="Meiryo UI" panose="020B0604030504040204" pitchFamily="50" charset="-128"/>
                          <a:ea typeface="Meiryo UI" panose="020B0604030504040204" pitchFamily="50" charset="-128"/>
                        </a:rPr>
                        <a:t>その他</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362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レンタルビデオ</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2,863</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892837759"/>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道の駅</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800" u="none" strike="noStrike" dirty="0">
                          <a:effectLst/>
                          <a:latin typeface="Meiryo UI" panose="020B0604030504040204" pitchFamily="50" charset="-128"/>
                          <a:ea typeface="Meiryo UI" panose="020B0604030504040204" pitchFamily="50" charset="-128"/>
                        </a:rPr>
                        <a:t>1,119</a:t>
                      </a:r>
                      <a:endParaRPr lang="cs-CZ"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170852811"/>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ハローワーク</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636</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885932485"/>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都心周辺部</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109</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613915284"/>
                  </a:ext>
                </a:extLst>
              </a:tr>
              <a:tr h="135771">
                <a:tc vMerge="1">
                  <a:txBody>
                    <a:bodyPr/>
                    <a:lstStyle/>
                    <a:p>
                      <a:endParaRPr kumimoji="1" lang="ja-JP" altLang="en-US"/>
                    </a:p>
                  </a:txBody>
                  <a:tcP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l" fontAlgn="ctr"/>
                      <a:r>
                        <a:rPr lang="ja-JP" altLang="en-US" sz="800" u="none" strike="noStrike">
                          <a:effectLst/>
                          <a:latin typeface="Meiryo UI" panose="020B0604030504040204" pitchFamily="50" charset="-128"/>
                          <a:ea typeface="Meiryo UI" panose="020B0604030504040204" pitchFamily="50" charset="-128"/>
                        </a:rPr>
                        <a:t>自転車店</a:t>
                      </a:r>
                      <a:endParaRPr lang="ja-JP" altLang="en-US" sz="800" b="0" i="0" u="none" strike="noStrike">
                        <a:solidFill>
                          <a:srgbClr val="000000"/>
                        </a:solidFill>
                        <a:effectLst/>
                        <a:latin typeface="Meiryo UI" panose="020B0604030504040204" pitchFamily="50" charset="-128"/>
                        <a:ea typeface="Meiryo UI" panose="020B0604030504040204" pitchFamily="50" charset="-128"/>
                      </a:endParaRPr>
                    </a:p>
                  </a:txBody>
                  <a:tcPr marL="27000" marR="362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800" u="none" strike="noStrike" dirty="0">
                          <a:effectLst/>
                          <a:latin typeface="Meiryo UI" panose="020B0604030504040204" pitchFamily="50" charset="-128"/>
                          <a:ea typeface="Meiryo UI" panose="020B0604030504040204" pitchFamily="50" charset="-128"/>
                        </a:rPr>
                        <a:t>925</a:t>
                      </a:r>
                      <a:endParaRPr lang="is-IS" sz="800" b="0" i="0" u="none" strike="noStrike" dirty="0">
                        <a:solidFill>
                          <a:srgbClr val="000000"/>
                        </a:solidFill>
                        <a:effectLst/>
                        <a:latin typeface="Meiryo UI" panose="020B0604030504040204" pitchFamily="50" charset="-128"/>
                        <a:ea typeface="Meiryo UI" panose="020B0604030504040204" pitchFamily="50" charset="-128"/>
                      </a:endParaRPr>
                    </a:p>
                  </a:txBody>
                  <a:tcPr marL="3620" marR="27000" marT="3620"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77019608"/>
                  </a:ext>
                </a:extLst>
              </a:tr>
            </a:tbl>
          </a:graphicData>
        </a:graphic>
      </p:graphicFrame>
    </p:spTree>
    <p:extLst>
      <p:ext uri="{BB962C8B-B14F-4D97-AF65-F5344CB8AC3E}">
        <p14:creationId xmlns:p14="http://schemas.microsoft.com/office/powerpoint/2010/main" val="1295423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2" name="タイトル 1">
            <a:extLst>
              <a:ext uri="{FF2B5EF4-FFF2-40B4-BE49-F238E27FC236}">
                <a16:creationId xmlns:a16="http://schemas.microsoft.com/office/drawing/2014/main" id="{E0E5E280-402C-4FC1-863F-CA60219C392D}"/>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ターゲティングエリア</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プリセット</a:t>
            </a:r>
            <a:r>
              <a:rPr lang="en-US" altLang="ja-JP" dirty="0">
                <a:latin typeface="Meiryo UI" panose="020B0604030504040204" pitchFamily="50" charset="-128"/>
                <a:ea typeface="Meiryo UI" panose="020B0604030504040204" pitchFamily="50" charset="-128"/>
              </a:rPr>
              <a:t>】</a:t>
            </a:r>
            <a:endParaRPr lang="ja-JP" altLang="en-US" dirty="0">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63E68832-D41E-F3EA-C4B4-51BFF2070BBB}"/>
              </a:ext>
            </a:extLst>
          </p:cNvPr>
          <p:cNvSpPr/>
          <p:nvPr/>
        </p:nvSpPr>
        <p:spPr>
          <a:xfrm>
            <a:off x="612936" y="1250262"/>
            <a:ext cx="8653234" cy="19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tLang="ja-JP" sz="1600" b="1" dirty="0">
              <a:solidFill>
                <a:schemeClr val="tx2"/>
              </a:solidFill>
              <a:latin typeface="Meiryo UI" panose="020B0604030504040204" pitchFamily="50" charset="-128"/>
              <a:ea typeface="Meiryo UI" panose="020B0604030504040204" pitchFamily="50" charset="-128"/>
            </a:endParaRPr>
          </a:p>
          <a:p>
            <a:pPr lvl="0" algn="ctr"/>
            <a:r>
              <a:rPr lang="en-US" altLang="ja-JP" sz="1600" b="1" dirty="0">
                <a:solidFill>
                  <a:schemeClr val="tx2"/>
                </a:solidFill>
                <a:latin typeface="Meiryo UI" panose="020B0604030504040204" pitchFamily="50" charset="-128"/>
                <a:ea typeface="Meiryo UI" panose="020B0604030504040204" pitchFamily="50" charset="-128"/>
              </a:rPr>
              <a:t>3,000</a:t>
            </a:r>
            <a:r>
              <a:rPr lang="ja-JP" altLang="en-US" sz="1600" b="1" dirty="0">
                <a:solidFill>
                  <a:schemeClr val="tx2"/>
                </a:solidFill>
                <a:latin typeface="Meiryo UI" panose="020B0604030504040204" pitchFamily="50" charset="-128"/>
                <a:ea typeface="Meiryo UI" panose="020B0604030504040204" pitchFamily="50" charset="-128"/>
              </a:rPr>
              <a:t>超のチェーン店舗データを配信に利用可能です</a:t>
            </a:r>
            <a:endParaRPr lang="en-US" altLang="ja-JP" sz="1600" b="1" dirty="0">
              <a:solidFill>
                <a:schemeClr val="tx2"/>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62490351-4683-A215-9B30-A139B1CC7630}"/>
              </a:ext>
            </a:extLst>
          </p:cNvPr>
          <p:cNvSpPr/>
          <p:nvPr/>
        </p:nvSpPr>
        <p:spPr>
          <a:xfrm>
            <a:off x="591040" y="6183423"/>
            <a:ext cx="5755972" cy="46745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チェーン</a:t>
            </a:r>
            <a:r>
              <a:rPr lang="en-US" altLang="ja-JP" sz="900" dirty="0">
                <a:solidFill>
                  <a:srgbClr val="000000"/>
                </a:solidFill>
                <a:latin typeface="Meiryo UI" panose="020B0604030504040204" pitchFamily="50" charset="-128"/>
                <a:ea typeface="Meiryo UI" panose="020B0604030504040204" pitchFamily="50" charset="-128"/>
              </a:rPr>
              <a:t> / </a:t>
            </a:r>
            <a:r>
              <a:rPr lang="ja-JP" altLang="en-US" sz="900" dirty="0">
                <a:solidFill>
                  <a:srgbClr val="000000"/>
                </a:solidFill>
                <a:latin typeface="Meiryo UI" panose="020B0604030504040204" pitchFamily="50" charset="-128"/>
                <a:ea typeface="Meiryo UI" panose="020B0604030504040204" pitchFamily="50" charset="-128"/>
              </a:rPr>
              <a:t>都道府県</a:t>
            </a:r>
            <a:r>
              <a:rPr lang="en-US" altLang="ja-JP" sz="900" dirty="0">
                <a:solidFill>
                  <a:srgbClr val="000000"/>
                </a:solidFill>
                <a:latin typeface="Meiryo UI" panose="020B0604030504040204" pitchFamily="50" charset="-128"/>
                <a:ea typeface="Meiryo UI" panose="020B0604030504040204" pitchFamily="50" charset="-128"/>
              </a:rPr>
              <a:t> / </a:t>
            </a:r>
            <a:r>
              <a:rPr lang="ja-JP" altLang="en-US" sz="900" dirty="0">
                <a:solidFill>
                  <a:srgbClr val="000000"/>
                </a:solidFill>
                <a:latin typeface="Meiryo UI" panose="020B0604030504040204" pitchFamily="50" charset="-128"/>
                <a:ea typeface="Meiryo UI" panose="020B0604030504040204" pitchFamily="50" charset="-128"/>
              </a:rPr>
              <a:t>半径距離</a:t>
            </a:r>
            <a:r>
              <a:rPr lang="en-US" altLang="ja-JP" sz="900" dirty="0">
                <a:solidFill>
                  <a:srgbClr val="000000"/>
                </a:solidFill>
                <a:latin typeface="Meiryo UI" panose="020B0604030504040204" pitchFamily="50" charset="-128"/>
                <a:ea typeface="Meiryo UI" panose="020B0604030504040204" pitchFamily="50" charset="-128"/>
              </a:rPr>
              <a:t> / </a:t>
            </a:r>
            <a:r>
              <a:rPr lang="ja-JP" altLang="en-US" sz="900" dirty="0">
                <a:solidFill>
                  <a:srgbClr val="000000"/>
                </a:solidFill>
                <a:latin typeface="Meiryo UI" panose="020B0604030504040204" pitchFamily="50" charset="-128"/>
                <a:ea typeface="Meiryo UI" panose="020B0604030504040204" pitchFamily="50" charset="-128"/>
              </a:rPr>
              <a:t>頻度指定可能</a:t>
            </a:r>
            <a:endParaRPr lang="en-US" altLang="ja-JP" sz="900" dirty="0">
              <a:solidFill>
                <a:srgbClr val="000000"/>
              </a:solidFill>
              <a:latin typeface="Meiryo UI" panose="020B0604030504040204" pitchFamily="50" charset="-128"/>
              <a:ea typeface="Meiryo UI" panose="020B0604030504040204" pitchFamily="50" charset="-128"/>
            </a:endParaRPr>
          </a:p>
          <a:p>
            <a:r>
              <a:rPr lang="en-US" altLang="ja-JP" sz="900" dirty="0">
                <a:solidFill>
                  <a:schemeClr val="tx1"/>
                </a:solidFill>
                <a:latin typeface="Meiryo UI" panose="020B0604030504040204" pitchFamily="50" charset="-128"/>
                <a:ea typeface="Meiryo UI" panose="020B0604030504040204" pitchFamily="50" charset="-128"/>
              </a:rPr>
              <a:t>※</a:t>
            </a:r>
            <a:r>
              <a:rPr lang="ja-JP" altLang="en-US" sz="900" dirty="0">
                <a:solidFill>
                  <a:schemeClr val="tx1"/>
                </a:solidFill>
                <a:latin typeface="Meiryo UI" panose="020B0604030504040204" pitchFamily="50" charset="-128"/>
                <a:ea typeface="Meiryo UI" panose="020B0604030504040204" pitchFamily="50" charset="-128"/>
              </a:rPr>
              <a:t>管理画面にてデータ利用費が上乗せされるため、別途請求は必要ありません。</a:t>
            </a:r>
            <a:endParaRPr lang="en-US" altLang="ja-JP" sz="900" dirty="0">
              <a:solidFill>
                <a:schemeClr val="tx1"/>
              </a:solidFill>
              <a:latin typeface="Meiryo UI" panose="020B0604030504040204" pitchFamily="50" charset="-128"/>
              <a:ea typeface="Meiryo UI" panose="020B0604030504040204" pitchFamily="50" charset="-128"/>
            </a:endParaRPr>
          </a:p>
          <a:p>
            <a:r>
              <a:rPr lang="en-US" altLang="ja-JP" sz="900" dirty="0">
                <a:solidFill>
                  <a:schemeClr val="tx1"/>
                </a:solidFill>
                <a:latin typeface="Meiryo UI" panose="020B0604030504040204" pitchFamily="50" charset="-128"/>
                <a:ea typeface="Meiryo UI" panose="020B0604030504040204" pitchFamily="50" charset="-128"/>
              </a:rPr>
              <a:t>※</a:t>
            </a:r>
            <a:r>
              <a:rPr lang="ja-JP" altLang="en-US" sz="900" dirty="0">
                <a:solidFill>
                  <a:schemeClr val="tx1"/>
                </a:solidFill>
                <a:latin typeface="Meiryo UI" panose="020B0604030504040204" pitchFamily="50" charset="-128"/>
                <a:ea typeface="Meiryo UI" panose="020B0604030504040204" pitchFamily="50" charset="-128"/>
              </a:rPr>
              <a:t>チェーン店のデータは毎週更新されます（表のチェーン数は</a:t>
            </a:r>
            <a:r>
              <a:rPr lang="en-US" altLang="ja-JP" sz="900" dirty="0">
                <a:solidFill>
                  <a:schemeClr val="tx1"/>
                </a:solidFill>
                <a:latin typeface="Meiryo UI" panose="020B0604030504040204" pitchFamily="50" charset="-128"/>
                <a:ea typeface="Meiryo UI" panose="020B0604030504040204" pitchFamily="50" charset="-128"/>
              </a:rPr>
              <a:t>2023</a:t>
            </a:r>
            <a:r>
              <a:rPr lang="ja-JP" altLang="en-US" sz="900" dirty="0">
                <a:solidFill>
                  <a:schemeClr val="tx1"/>
                </a:solidFill>
                <a:latin typeface="Meiryo UI" panose="020B0604030504040204" pitchFamily="50" charset="-128"/>
                <a:ea typeface="Meiryo UI" panose="020B0604030504040204" pitchFamily="50" charset="-128"/>
              </a:rPr>
              <a:t>年時点のデータです）。</a:t>
            </a:r>
            <a:endParaRPr lang="en-US" altLang="ja-JP" sz="900" dirty="0">
              <a:solidFill>
                <a:srgbClr val="000000"/>
              </a:solidFill>
              <a:latin typeface="Meiryo UI" panose="020B0604030504040204" pitchFamily="50" charset="-128"/>
              <a:ea typeface="Meiryo UI" panose="020B0604030504040204" pitchFamily="50" charset="-128"/>
            </a:endParaRPr>
          </a:p>
          <a:p>
            <a:pPr lvl="0"/>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弊社で手配できるチェーン店のみ対応可能となります。詳細は営業担当までお問い合わせください。</a:t>
            </a:r>
            <a:endParaRPr lang="en-US" altLang="ja-JP" sz="900" dirty="0">
              <a:solidFill>
                <a:srgbClr val="000000"/>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CDB36E2D-22AF-58A7-6E2B-681F68985985}"/>
              </a:ext>
            </a:extLst>
          </p:cNvPr>
          <p:cNvSpPr/>
          <p:nvPr/>
        </p:nvSpPr>
        <p:spPr>
          <a:xfrm>
            <a:off x="591040" y="768894"/>
            <a:ext cx="7775494" cy="338554"/>
          </a:xfrm>
          <a:prstGeom prst="rect">
            <a:avLst/>
          </a:prstGeom>
        </p:spPr>
        <p:txBody>
          <a:bodyPr wrap="square">
            <a:spAutoFit/>
          </a:bodyPr>
          <a:lstStyle/>
          <a:p>
            <a:r>
              <a:rPr lang="ja-JP" altLang="en-US" sz="1600" b="1" dirty="0">
                <a:latin typeface="Meiryo UI" panose="020B0604030504040204" pitchFamily="50" charset="-128"/>
                <a:ea typeface="Meiryo UI" panose="020B0604030504040204" pitchFamily="50" charset="-128"/>
                <a:cs typeface="Yu Gothic" charset="-128"/>
              </a:rPr>
              <a:t>チェーン店パッケージ</a:t>
            </a:r>
          </a:p>
        </p:txBody>
      </p:sp>
      <p:cxnSp>
        <p:nvCxnSpPr>
          <p:cNvPr id="12" name="直線コネクタ 11">
            <a:extLst>
              <a:ext uri="{FF2B5EF4-FFF2-40B4-BE49-F238E27FC236}">
                <a16:creationId xmlns:a16="http://schemas.microsoft.com/office/drawing/2014/main" id="{8A185B51-A707-6167-20E1-C9492E1D2D20}"/>
              </a:ext>
            </a:extLst>
          </p:cNvPr>
          <p:cNvCxnSpPr>
            <a:cxnSpLocks/>
          </p:cNvCxnSpPr>
          <p:nvPr/>
        </p:nvCxnSpPr>
        <p:spPr>
          <a:xfrm>
            <a:off x="617193" y="1107448"/>
            <a:ext cx="86447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aphicFrame>
        <p:nvGraphicFramePr>
          <p:cNvPr id="13" name="表 12">
            <a:extLst>
              <a:ext uri="{FF2B5EF4-FFF2-40B4-BE49-F238E27FC236}">
                <a16:creationId xmlns:a16="http://schemas.microsoft.com/office/drawing/2014/main" id="{14BD6A4B-B619-3FF1-B620-6B1E1A44254C}"/>
              </a:ext>
            </a:extLst>
          </p:cNvPr>
          <p:cNvGraphicFramePr>
            <a:graphicFrameLocks noGrp="1"/>
          </p:cNvGraphicFramePr>
          <p:nvPr>
            <p:extLst>
              <p:ext uri="{D42A27DB-BD31-4B8C-83A1-F6EECF244321}">
                <p14:modId xmlns:p14="http://schemas.microsoft.com/office/powerpoint/2010/main" val="1738785245"/>
              </p:ext>
            </p:extLst>
          </p:nvPr>
        </p:nvGraphicFramePr>
        <p:xfrm>
          <a:off x="691081" y="1697540"/>
          <a:ext cx="2022134" cy="4294045"/>
        </p:xfrm>
        <a:graphic>
          <a:graphicData uri="http://schemas.openxmlformats.org/drawingml/2006/table">
            <a:tbl>
              <a:tblPr>
                <a:tableStyleId>{5C22544A-7EE6-4342-B048-85BDC9FD1C3A}</a:tableStyleId>
              </a:tblPr>
              <a:tblGrid>
                <a:gridCol w="1359139">
                  <a:extLst>
                    <a:ext uri="{9D8B030D-6E8A-4147-A177-3AD203B41FA5}">
                      <a16:colId xmlns:a16="http://schemas.microsoft.com/office/drawing/2014/main" val="20000"/>
                    </a:ext>
                  </a:extLst>
                </a:gridCol>
                <a:gridCol w="662995">
                  <a:extLst>
                    <a:ext uri="{9D8B030D-6E8A-4147-A177-3AD203B41FA5}">
                      <a16:colId xmlns:a16="http://schemas.microsoft.com/office/drawing/2014/main" val="20001"/>
                    </a:ext>
                  </a:extLst>
                </a:gridCol>
              </a:tblGrid>
              <a:tr h="146305">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カテゴリ</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4152" marR="4152" marT="415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チェーン数</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4152" marR="4152" marT="415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10000"/>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スーパー</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sz="900" u="none" strike="noStrike">
                          <a:effectLst/>
                          <a:latin typeface="Meiryo UI" panose="020B0604030504040204" pitchFamily="50" charset="-128"/>
                          <a:ea typeface="Meiryo UI" panose="020B0604030504040204" pitchFamily="50" charset="-128"/>
                        </a:rPr>
                        <a:t>534</a:t>
                      </a:r>
                      <a:endParaRPr lang="uk-UA"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ディスカウント</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b="0" i="0" u="none" strike="noStrike">
                          <a:solidFill>
                            <a:srgbClr val="000000"/>
                          </a:solidFill>
                          <a:effectLst/>
                          <a:latin typeface="Meiryo UI" panose="020B0604030504040204" pitchFamily="50" charset="-128"/>
                          <a:ea typeface="Meiryo UI" panose="020B0604030504040204" pitchFamily="50" charset="-128"/>
                        </a:rPr>
                        <a:t>23</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650823954"/>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ドラッグストア</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b="0" i="0" u="none" strike="noStrike">
                          <a:solidFill>
                            <a:srgbClr val="000000"/>
                          </a:solidFill>
                          <a:effectLst/>
                          <a:latin typeface="Meiryo UI" panose="020B0604030504040204" pitchFamily="50" charset="-128"/>
                          <a:ea typeface="Meiryo UI" panose="020B0604030504040204" pitchFamily="50" charset="-128"/>
                        </a:rPr>
                        <a:t>104</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66902514"/>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コンビニ</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23</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557056910"/>
                  </a:ext>
                </a:extLst>
              </a:tr>
              <a:tr h="153620">
                <a:tc>
                  <a:txBody>
                    <a:bodyPr/>
                    <a:lstStyle/>
                    <a:p>
                      <a:pPr algn="l" fontAlgn="ctr"/>
                      <a:r>
                        <a:rPr lang="en-US" altLang="ja-JP" sz="900" u="none" strike="noStrike">
                          <a:effectLst/>
                          <a:latin typeface="Meiryo UI" panose="020B0604030504040204" pitchFamily="50" charset="-128"/>
                          <a:ea typeface="Meiryo UI" panose="020B0604030504040204" pitchFamily="50" charset="-128"/>
                        </a:rPr>
                        <a:t>SC/</a:t>
                      </a:r>
                      <a:r>
                        <a:rPr lang="ja-JP" altLang="en-US" sz="900" u="none" strike="noStrike">
                          <a:effectLst/>
                          <a:latin typeface="Meiryo UI" panose="020B0604030504040204" pitchFamily="50" charset="-128"/>
                          <a:ea typeface="Meiryo UI" panose="020B0604030504040204" pitchFamily="50" charset="-128"/>
                        </a:rPr>
                        <a:t>モール</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アウトレット</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37</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ホームセンター</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68</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家電量販</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18</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ランチ</a:t>
                      </a:r>
                      <a:r>
                        <a:rPr lang="en-US" altLang="ja-JP" sz="900" u="none" strike="noStrike" dirty="0">
                          <a:effectLst/>
                          <a:latin typeface="Meiryo UI" panose="020B0604030504040204" pitchFamily="50" charset="-128"/>
                          <a:ea typeface="Meiryo UI" panose="020B0604030504040204" pitchFamily="50" charset="-128"/>
                        </a:rPr>
                        <a:t>/</a:t>
                      </a:r>
                      <a:r>
                        <a:rPr lang="ja-JP" altLang="en-US" sz="900" u="none" strike="noStrike" dirty="0">
                          <a:effectLst/>
                          <a:latin typeface="Meiryo UI" panose="020B0604030504040204" pitchFamily="50" charset="-128"/>
                          <a:ea typeface="Meiryo UI" panose="020B0604030504040204" pitchFamily="50" charset="-128"/>
                        </a:rPr>
                        <a:t>定食</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48</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弁当（寿司）</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惣菜</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141</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536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食べ放題</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15</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バーガー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23</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カフェ</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192</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カレー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66</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ファミレス</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220</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とんかつ</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47</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ベーカリー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102</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ラーメン</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餃子</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b="0" i="0" u="none" strike="noStrike">
                          <a:solidFill>
                            <a:srgbClr val="000000"/>
                          </a:solidFill>
                          <a:effectLst/>
                          <a:latin typeface="Meiryo UI" panose="020B0604030504040204" pitchFamily="50" charset="-128"/>
                          <a:ea typeface="Meiryo UI" panose="020B0604030504040204" pitchFamily="50" charset="-128"/>
                        </a:rPr>
                        <a:t>348</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そば</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37</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うどん</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b="0" i="0" u="none" strike="noStrike" dirty="0">
                          <a:solidFill>
                            <a:srgbClr val="000000"/>
                          </a:solidFill>
                          <a:effectLst/>
                          <a:latin typeface="Meiryo UI" panose="020B0604030504040204" pitchFamily="50" charset="-128"/>
                          <a:ea typeface="Meiryo UI" panose="020B0604030504040204" pitchFamily="50" charset="-128"/>
                        </a:rPr>
                        <a:t>83</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焼肉</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sz="900" b="0" i="0" u="none" strike="noStrike" dirty="0">
                          <a:solidFill>
                            <a:srgbClr val="000000"/>
                          </a:solidFill>
                          <a:effectLst/>
                          <a:latin typeface="Meiryo UI" panose="020B0604030504040204" pitchFamily="50" charset="-128"/>
                          <a:ea typeface="Meiryo UI" panose="020B0604030504040204" pitchFamily="50" charset="-128"/>
                        </a:rPr>
                        <a:t>119</a:t>
                      </a:r>
                      <a:endParaRPr lang="ru-RU" sz="900" b="0" i="0" u="none" strike="noStrike" dirty="0">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牛たん</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12</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回転寿司</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98</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韓国料理</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21</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153620">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天ぷら</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rPr>
                        <a:t>9</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endParaRP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153620">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牛丼</a:t>
                      </a:r>
                      <a:r>
                        <a:rPr lang="en-US" altLang="ja-JP" sz="900" b="0" i="0" u="none" strike="noStrike">
                          <a:solidFill>
                            <a:srgbClr val="000000"/>
                          </a:solidFill>
                          <a:effectLst/>
                          <a:latin typeface="Meiryo UI" panose="020B0604030504040204" pitchFamily="50" charset="-128"/>
                          <a:ea typeface="Meiryo UI" panose="020B0604030504040204" pitchFamily="50" charset="-128"/>
                        </a:rPr>
                        <a:t>/</a:t>
                      </a:r>
                      <a:r>
                        <a:rPr lang="ja-JP" altLang="en-US" sz="900" b="0" i="0" u="none" strike="noStrike">
                          <a:solidFill>
                            <a:srgbClr val="000000"/>
                          </a:solidFill>
                          <a:effectLst/>
                          <a:latin typeface="Meiryo UI" panose="020B0604030504040204" pitchFamily="50" charset="-128"/>
                          <a:ea typeface="Meiryo UI" panose="020B0604030504040204" pitchFamily="50" charset="-128"/>
                        </a:rPr>
                        <a:t>丼もの</a:t>
                      </a: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22</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153620">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スイーツ</a:t>
                      </a: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161</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153620">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宅配専門</a:t>
                      </a:r>
                    </a:p>
                  </a:txBody>
                  <a:tcPr marL="54000" marR="3114"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18</a:t>
                      </a:r>
                    </a:p>
                  </a:txBody>
                  <a:tcPr marL="3114" marR="54000" marT="311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bl>
          </a:graphicData>
        </a:graphic>
      </p:graphicFrame>
      <p:graphicFrame>
        <p:nvGraphicFramePr>
          <p:cNvPr id="14" name="表 13">
            <a:extLst>
              <a:ext uri="{FF2B5EF4-FFF2-40B4-BE49-F238E27FC236}">
                <a16:creationId xmlns:a16="http://schemas.microsoft.com/office/drawing/2014/main" id="{252A1021-A638-6450-E66A-9AD3C424BEE8}"/>
              </a:ext>
            </a:extLst>
          </p:cNvPr>
          <p:cNvGraphicFramePr>
            <a:graphicFrameLocks noGrp="1"/>
          </p:cNvGraphicFramePr>
          <p:nvPr>
            <p:extLst>
              <p:ext uri="{D42A27DB-BD31-4B8C-83A1-F6EECF244321}">
                <p14:modId xmlns:p14="http://schemas.microsoft.com/office/powerpoint/2010/main" val="157950795"/>
              </p:ext>
            </p:extLst>
          </p:nvPr>
        </p:nvGraphicFramePr>
        <p:xfrm>
          <a:off x="2924174" y="1697540"/>
          <a:ext cx="1944216" cy="4412047"/>
        </p:xfrm>
        <a:graphic>
          <a:graphicData uri="http://schemas.openxmlformats.org/drawingml/2006/table">
            <a:tbl>
              <a:tblPr>
                <a:tableStyleId>{5C22544A-7EE6-4342-B048-85BDC9FD1C3A}</a:tableStyleId>
              </a:tblPr>
              <a:tblGrid>
                <a:gridCol w="1306768">
                  <a:extLst>
                    <a:ext uri="{9D8B030D-6E8A-4147-A177-3AD203B41FA5}">
                      <a16:colId xmlns:a16="http://schemas.microsoft.com/office/drawing/2014/main" val="20000"/>
                    </a:ext>
                  </a:extLst>
                </a:gridCol>
                <a:gridCol w="637448">
                  <a:extLst>
                    <a:ext uri="{9D8B030D-6E8A-4147-A177-3AD203B41FA5}">
                      <a16:colId xmlns:a16="http://schemas.microsoft.com/office/drawing/2014/main" val="20001"/>
                    </a:ext>
                  </a:extLst>
                </a:gridCol>
              </a:tblGrid>
              <a:tr h="151733">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カテゴリ</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3992" marR="3992" marT="399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チェーン数</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3992" marR="3992" marT="399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10000"/>
                  </a:ext>
                </a:extLst>
              </a:tr>
              <a:tr h="1593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cs typeface="Yu Gothic" charset="-128"/>
                        </a:rPr>
                        <a:t>しゃぶしゃぶ</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cs typeface="Yu Gothic" charset="-128"/>
                        </a:rPr>
                        <a:t>15</a:t>
                      </a:r>
                      <a:endParaRPr lang="is-I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593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cs typeface="Yu Gothic" charset="-128"/>
                        </a:rPr>
                        <a:t>居酒屋</a:t>
                      </a:r>
                      <a:r>
                        <a:rPr lang="en-US" altLang="ja-JP" sz="900" u="none" strike="noStrike" dirty="0">
                          <a:effectLst/>
                          <a:latin typeface="Meiryo UI" panose="020B0604030504040204" pitchFamily="50" charset="-128"/>
                          <a:ea typeface="Meiryo UI" panose="020B0604030504040204" pitchFamily="50" charset="-128"/>
                          <a:cs typeface="Yu Gothic" charset="-128"/>
                        </a:rPr>
                        <a:t>/</a:t>
                      </a:r>
                      <a:r>
                        <a:rPr lang="ja-JP" altLang="en-US" sz="900" u="none" strike="noStrike" dirty="0">
                          <a:effectLst/>
                          <a:latin typeface="Meiryo UI" panose="020B0604030504040204" pitchFamily="50" charset="-128"/>
                          <a:ea typeface="Meiryo UI" panose="020B0604030504040204" pitchFamily="50" charset="-128"/>
                          <a:cs typeface="Yu Gothic" charset="-128"/>
                        </a:rPr>
                        <a:t>やきとり</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cs typeface="Yu Gothic" charset="-128"/>
                        </a:rPr>
                        <a:t>244</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344662587"/>
                  </a:ext>
                </a:extLst>
              </a:tr>
              <a:tr h="159320">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cs typeface="Yu Gothic" charset="-128"/>
                        </a:rPr>
                        <a:t>お好み焼き</a:t>
                      </a:r>
                      <a:r>
                        <a:rPr lang="en-US" altLang="ja-JP" sz="900" u="none" strike="noStrike" dirty="0">
                          <a:effectLst/>
                          <a:latin typeface="Meiryo UI" panose="020B0604030504040204" pitchFamily="50" charset="-128"/>
                          <a:ea typeface="Meiryo UI" panose="020B0604030504040204" pitchFamily="50" charset="-128"/>
                          <a:cs typeface="Yu Gothic" charset="-128"/>
                        </a:rPr>
                        <a:t>/</a:t>
                      </a:r>
                      <a:r>
                        <a:rPr lang="ja-JP" altLang="en-US" sz="900" u="none" strike="noStrike" dirty="0">
                          <a:effectLst/>
                          <a:latin typeface="Meiryo UI" panose="020B0604030504040204" pitchFamily="50" charset="-128"/>
                          <a:ea typeface="Meiryo UI" panose="020B0604030504040204" pitchFamily="50" charset="-128"/>
                          <a:cs typeface="Yu Gothic" charset="-128"/>
                        </a:rPr>
                        <a:t>たこ焼き</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67</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宅配ピザ</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cs typeface="Yu Gothic" charset="-128"/>
                        </a:rPr>
                        <a:t>22</a:t>
                      </a:r>
                      <a:endParaRPr lang="is-I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ふぐ</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dirty="0">
                          <a:effectLst/>
                          <a:latin typeface="Meiryo UI" panose="020B0604030504040204" pitchFamily="50" charset="-128"/>
                          <a:ea typeface="Meiryo UI" panose="020B0604030504040204" pitchFamily="50" charset="-128"/>
                          <a:cs typeface="Yu Gothic" charset="-128"/>
                        </a:rPr>
                        <a:t>3</a:t>
                      </a:r>
                      <a:endPar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ホテル</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宿泊</a:t>
                      </a:r>
                      <a:endParaRPr lang="en-US" altLang="ja-JP" sz="900" u="none" strike="noStrike">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93</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不動産賃貸</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売買</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cs typeface="Yu Gothic" charset="-128"/>
                        </a:rPr>
                        <a:t>30</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銀行</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信金</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郵貯</a:t>
                      </a:r>
                      <a:r>
                        <a:rPr lang="en-US" altLang="ja-JP" sz="900" u="none" strike="noStrike">
                          <a:effectLst/>
                          <a:latin typeface="Meiryo UI" panose="020B0604030504040204" pitchFamily="50" charset="-128"/>
                          <a:ea typeface="Meiryo UI" panose="020B0604030504040204" pitchFamily="50" charset="-128"/>
                          <a:cs typeface="Yu Gothic" charset="-128"/>
                        </a:rPr>
                        <a:t>/ATM</a:t>
                      </a:r>
                      <a:endPar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cs typeface="Yu Gothic" charset="-128"/>
                        </a:rPr>
                        <a:t>390</a:t>
                      </a:r>
                      <a:endPar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携帯キャリア</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12</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カーシェア</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rPr>
                        <a:t>10</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コミック</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ホビー</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30</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釣り具</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cs typeface="Yu Gothic" charset="-128"/>
                        </a:rPr>
                        <a:t>11</a:t>
                      </a:r>
                      <a:endParaRPr lang="cs-CZ"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アミューズメント</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a:effectLst/>
                          <a:latin typeface="Meiryo UI" panose="020B0604030504040204" pitchFamily="50" charset="-128"/>
                          <a:ea typeface="Meiryo UI" panose="020B0604030504040204" pitchFamily="50" charset="-128"/>
                          <a:cs typeface="Yu Gothic" charset="-128"/>
                        </a:rPr>
                        <a:t>22</a:t>
                      </a:r>
                      <a:endParaRPr lang="cs-CZ"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コインランドリー</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rPr>
                        <a:t>53</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宅配便</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郵便局</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8</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カメラ</a:t>
                      </a:r>
                      <a:r>
                        <a:rPr lang="en-US" altLang="ja-JP" sz="900" u="none" strike="noStrike">
                          <a:effectLst/>
                          <a:latin typeface="Meiryo UI" panose="020B0604030504040204" pitchFamily="50" charset="-128"/>
                          <a:ea typeface="Meiryo UI" panose="020B0604030504040204" pitchFamily="50" charset="-128"/>
                          <a:cs typeface="Yu Gothic" charset="-128"/>
                        </a:rPr>
                        <a:t>/DPE</a:t>
                      </a:r>
                      <a:endPar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cs typeface="Yu Gothic" charset="-128"/>
                        </a:rPr>
                        <a:t>5</a:t>
                      </a:r>
                      <a:endPar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エステ</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美容</a:t>
                      </a:r>
                      <a:r>
                        <a:rPr lang="en-US" altLang="ja-JP" sz="900" u="none" strike="noStrike">
                          <a:effectLst/>
                          <a:latin typeface="Meiryo UI" panose="020B0604030504040204" pitchFamily="50" charset="-128"/>
                          <a:ea typeface="Meiryo UI" panose="020B0604030504040204" pitchFamily="50" charset="-128"/>
                          <a:cs typeface="Yu Gothic" charset="-128"/>
                        </a:rPr>
                        <a:t>/</a:t>
                      </a:r>
                      <a:r>
                        <a:rPr lang="ja-JP" altLang="en-US" sz="900" u="none" strike="noStrike">
                          <a:effectLst/>
                          <a:latin typeface="Meiryo UI" panose="020B0604030504040204" pitchFamily="50" charset="-128"/>
                          <a:ea typeface="Meiryo UI" panose="020B0604030504040204" pitchFamily="50" charset="-128"/>
                          <a:cs typeface="Yu Gothic" charset="-128"/>
                        </a:rPr>
                        <a:t>脱毛</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91</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フィットネス</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63</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ガソリンスタンド</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ru-RU" sz="900" u="none" strike="noStrike">
                          <a:effectLst/>
                          <a:latin typeface="Meiryo UI" panose="020B0604030504040204" pitchFamily="50" charset="-128"/>
                          <a:ea typeface="Meiryo UI" panose="020B0604030504040204" pitchFamily="50" charset="-128"/>
                          <a:cs typeface="Yu Gothic" charset="-128"/>
                        </a:rPr>
                        <a:t>3</a:t>
                      </a:r>
                      <a:r>
                        <a:rPr lang="en-US" sz="900" u="none" strike="noStrike">
                          <a:effectLst/>
                          <a:latin typeface="Meiryo UI" panose="020B0604030504040204" pitchFamily="50" charset="-128"/>
                          <a:ea typeface="Meiryo UI" panose="020B0604030504040204" pitchFamily="50" charset="-128"/>
                          <a:cs typeface="Yu Gothic" charset="-128"/>
                        </a:rPr>
                        <a:t>7</a:t>
                      </a:r>
                      <a:endParaRPr lang="ru-RU"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クリーニング</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272</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証明写真</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5</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159320">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rPr>
                        <a:t>ビジネスコンビニ</a:t>
                      </a:r>
                      <a:r>
                        <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rPr>
                        <a:t>/</a:t>
                      </a:r>
                      <a:r>
                        <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rPr>
                        <a:t>印刷</a:t>
                      </a:r>
                      <a:r>
                        <a:rPr lang="en-US" altLang="ja-JP" sz="900" b="0" i="0" u="none" strike="noStrike">
                          <a:solidFill>
                            <a:srgbClr val="000000"/>
                          </a:solidFill>
                          <a:effectLst/>
                          <a:latin typeface="Meiryo UI" panose="020B0604030504040204" pitchFamily="50" charset="-128"/>
                          <a:ea typeface="Meiryo UI" panose="020B0604030504040204" pitchFamily="50" charset="-128"/>
                          <a:cs typeface="Yu Gothic" charset="-128"/>
                        </a:rPr>
                        <a:t>/</a:t>
                      </a:r>
                      <a:r>
                        <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rPr>
                        <a:t>はんこ</a:t>
                      </a: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10</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学習塾</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272</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159320">
                <a:tc>
                  <a:txBody>
                    <a:bodyPr/>
                    <a:lstStyle/>
                    <a:p>
                      <a:pPr algn="l" fontAlgn="ctr"/>
                      <a:r>
                        <a:rPr lang="ja-JP" altLang="en-US" sz="900" u="none" strike="noStrike">
                          <a:effectLst/>
                          <a:latin typeface="Meiryo UI" panose="020B0604030504040204" pitchFamily="50" charset="-128"/>
                          <a:ea typeface="Meiryo UI" panose="020B0604030504040204" pitchFamily="50" charset="-128"/>
                          <a:cs typeface="Yu Gothic" charset="-128"/>
                        </a:rPr>
                        <a:t>カラオケ</a:t>
                      </a:r>
                      <a:endPar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endParaRP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41</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159320">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rPr>
                        <a:t>ギャンブル</a:t>
                      </a: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6</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r h="159320">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cs typeface="Yu Gothic" charset="-128"/>
                        </a:rPr>
                        <a:t>占い</a:t>
                      </a:r>
                    </a:p>
                  </a:txBody>
                  <a:tcPr marL="54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cs typeface="Yu Gothic" charset="-128"/>
                        </a:rPr>
                        <a:t>21</a:t>
                      </a:r>
                    </a:p>
                  </a:txBody>
                  <a:tcPr marL="2994"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5"/>
                  </a:ext>
                </a:extLst>
              </a:tr>
            </a:tbl>
          </a:graphicData>
        </a:graphic>
      </p:graphicFrame>
      <p:graphicFrame>
        <p:nvGraphicFramePr>
          <p:cNvPr id="15" name="表 14">
            <a:extLst>
              <a:ext uri="{FF2B5EF4-FFF2-40B4-BE49-F238E27FC236}">
                <a16:creationId xmlns:a16="http://schemas.microsoft.com/office/drawing/2014/main" id="{23F29B82-5E05-6E9B-F60D-0E6B43F4693E}"/>
              </a:ext>
            </a:extLst>
          </p:cNvPr>
          <p:cNvGraphicFramePr>
            <a:graphicFrameLocks noGrp="1"/>
          </p:cNvGraphicFramePr>
          <p:nvPr>
            <p:extLst>
              <p:ext uri="{D42A27DB-BD31-4B8C-83A1-F6EECF244321}">
                <p14:modId xmlns:p14="http://schemas.microsoft.com/office/powerpoint/2010/main" val="1375242447"/>
              </p:ext>
            </p:extLst>
          </p:nvPr>
        </p:nvGraphicFramePr>
        <p:xfrm>
          <a:off x="5083569" y="1697540"/>
          <a:ext cx="1944666" cy="4294052"/>
        </p:xfrm>
        <a:graphic>
          <a:graphicData uri="http://schemas.openxmlformats.org/drawingml/2006/table">
            <a:tbl>
              <a:tblPr>
                <a:tableStyleId>{5C22544A-7EE6-4342-B048-85BDC9FD1C3A}</a:tableStyleId>
              </a:tblPr>
              <a:tblGrid>
                <a:gridCol w="1307218">
                  <a:extLst>
                    <a:ext uri="{9D8B030D-6E8A-4147-A177-3AD203B41FA5}">
                      <a16:colId xmlns:a16="http://schemas.microsoft.com/office/drawing/2014/main" val="20000"/>
                    </a:ext>
                  </a:extLst>
                </a:gridCol>
                <a:gridCol w="637448">
                  <a:extLst>
                    <a:ext uri="{9D8B030D-6E8A-4147-A177-3AD203B41FA5}">
                      <a16:colId xmlns:a16="http://schemas.microsoft.com/office/drawing/2014/main" val="20001"/>
                    </a:ext>
                  </a:extLst>
                </a:gridCol>
              </a:tblGrid>
              <a:tr h="144206">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カテゴリ</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3992" marR="3992" marT="399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チェーン数</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3992" marR="3992" marT="399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10000"/>
                  </a:ext>
                </a:extLst>
              </a:tr>
              <a:tr h="153698">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消費者金融</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7</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53698">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ネットカフェ</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25</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09625117"/>
                  </a:ext>
                </a:extLst>
              </a:tr>
              <a:tr h="153698">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パチンコ</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150</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76536958"/>
                  </a:ext>
                </a:extLst>
              </a:tr>
              <a:tr h="153698">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コインパーキング</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111</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保険相談窓口</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21</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幼児教室</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44</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53698">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介護</a:t>
                      </a: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54</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レンタカー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20</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ヘアカット</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36</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ヘアサロン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435</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53698">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ネイルサロン</a:t>
                      </a: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24</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手芸</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ハンドクラフト</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文具</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14</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増毛</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ウィッグ</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10</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シネコン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8</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リラクゼーション</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uk-UA" sz="900" b="0" i="0" u="none" strike="noStrike">
                          <a:solidFill>
                            <a:srgbClr val="000000"/>
                          </a:solidFill>
                          <a:effectLst/>
                          <a:latin typeface="Meiryo UI" panose="020B0604030504040204" pitchFamily="50" charset="-128"/>
                          <a:ea typeface="Meiryo UI" panose="020B0604030504040204" pitchFamily="50" charset="-128"/>
                        </a:rPr>
                        <a:t>82</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旅行代理店</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9</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トランクルーム</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42</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53698">
                <a:tc>
                  <a:txBody>
                    <a:bodyPr/>
                    <a:lstStyle/>
                    <a:p>
                      <a:pPr algn="l" fontAlgn="ctr"/>
                      <a:r>
                        <a:rPr lang="is-IS" sz="900" u="none" strike="noStrike">
                          <a:effectLst/>
                          <a:latin typeface="Meiryo UI" panose="020B0604030504040204" pitchFamily="50" charset="-128"/>
                          <a:ea typeface="Meiryo UI" panose="020B0604030504040204" pitchFamily="50" charset="-128"/>
                        </a:rPr>
                        <a:t>100均/ワンプライス</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15</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アパレル</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540</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子ども</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b="0" i="0" u="none" strike="noStrike">
                          <a:solidFill>
                            <a:srgbClr val="000000"/>
                          </a:solidFill>
                          <a:effectLst/>
                          <a:latin typeface="Meiryo UI" panose="020B0604030504040204" pitchFamily="50" charset="-128"/>
                          <a:ea typeface="Meiryo UI" panose="020B0604030504040204" pitchFamily="50" charset="-128"/>
                        </a:rPr>
                        <a:t>20</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カーディーラー</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dirty="0">
                          <a:solidFill>
                            <a:srgbClr val="000000"/>
                          </a:solidFill>
                          <a:effectLst/>
                          <a:latin typeface="Meiryo UI" panose="020B0604030504040204" pitchFamily="50" charset="-128"/>
                          <a:ea typeface="Meiryo UI" panose="020B0604030504040204" pitchFamily="50" charset="-128"/>
                        </a:rPr>
                        <a:t>37</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カー用品</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dirty="0">
                          <a:effectLst/>
                          <a:latin typeface="Meiryo UI" panose="020B0604030504040204" pitchFamily="50" charset="-128"/>
                          <a:ea typeface="Meiryo UI" panose="020B0604030504040204" pitchFamily="50" charset="-128"/>
                        </a:rPr>
                        <a:t>13</a:t>
                      </a:r>
                      <a:endParaRPr lang="cs-CZ"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車検</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整備</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10</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中古車</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b="0" i="0" u="none" strike="noStrike" dirty="0">
                          <a:solidFill>
                            <a:srgbClr val="000000"/>
                          </a:solidFill>
                          <a:effectLst/>
                          <a:latin typeface="Meiryo UI" panose="020B0604030504040204" pitchFamily="50" charset="-128"/>
                          <a:ea typeface="Meiryo UI" panose="020B0604030504040204" pitchFamily="50" charset="-128"/>
                        </a:rPr>
                        <a:t>26</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書店</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58</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153698">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雑貨</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コスメ</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dirty="0">
                          <a:solidFill>
                            <a:srgbClr val="000000"/>
                          </a:solidFill>
                          <a:effectLst/>
                          <a:latin typeface="Meiryo UI" panose="020B0604030504040204" pitchFamily="50" charset="-128"/>
                          <a:ea typeface="Meiryo UI" panose="020B0604030504040204" pitchFamily="50" charset="-128"/>
                        </a:rPr>
                        <a:t>54</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r h="153698">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フラワーショップ</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13</a:t>
                      </a:r>
                    </a:p>
                  </a:txBody>
                  <a:tcPr marL="2700" marR="27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5"/>
                  </a:ext>
                </a:extLst>
              </a:tr>
            </a:tbl>
          </a:graphicData>
        </a:graphic>
      </p:graphicFrame>
      <p:graphicFrame>
        <p:nvGraphicFramePr>
          <p:cNvPr id="16" name="表 15">
            <a:extLst>
              <a:ext uri="{FF2B5EF4-FFF2-40B4-BE49-F238E27FC236}">
                <a16:creationId xmlns:a16="http://schemas.microsoft.com/office/drawing/2014/main" id="{E505B45B-9218-C34F-1FAA-02A82ED491E1}"/>
              </a:ext>
            </a:extLst>
          </p:cNvPr>
          <p:cNvGraphicFramePr>
            <a:graphicFrameLocks noGrp="1"/>
          </p:cNvGraphicFramePr>
          <p:nvPr>
            <p:extLst>
              <p:ext uri="{D42A27DB-BD31-4B8C-83A1-F6EECF244321}">
                <p14:modId xmlns:p14="http://schemas.microsoft.com/office/powerpoint/2010/main" val="3085776250"/>
              </p:ext>
            </p:extLst>
          </p:nvPr>
        </p:nvGraphicFramePr>
        <p:xfrm>
          <a:off x="7243809" y="1697540"/>
          <a:ext cx="1944216" cy="4294049"/>
        </p:xfrm>
        <a:graphic>
          <a:graphicData uri="http://schemas.openxmlformats.org/drawingml/2006/table">
            <a:tbl>
              <a:tblPr>
                <a:tableStyleId>{5C22544A-7EE6-4342-B048-85BDC9FD1C3A}</a:tableStyleId>
              </a:tblPr>
              <a:tblGrid>
                <a:gridCol w="1306768">
                  <a:extLst>
                    <a:ext uri="{9D8B030D-6E8A-4147-A177-3AD203B41FA5}">
                      <a16:colId xmlns:a16="http://schemas.microsoft.com/office/drawing/2014/main" val="20000"/>
                    </a:ext>
                  </a:extLst>
                </a:gridCol>
                <a:gridCol w="637448">
                  <a:extLst>
                    <a:ext uri="{9D8B030D-6E8A-4147-A177-3AD203B41FA5}">
                      <a16:colId xmlns:a16="http://schemas.microsoft.com/office/drawing/2014/main" val="20001"/>
                    </a:ext>
                  </a:extLst>
                </a:gridCol>
              </a:tblGrid>
              <a:tr h="149108">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カテゴリ</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3992" marR="3992" marT="399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tc>
                  <a:txBody>
                    <a:bodyPr/>
                    <a:lstStyle/>
                    <a:p>
                      <a:pPr algn="ctr" fontAlgn="ctr"/>
                      <a:r>
                        <a:rPr lang="ja-JP" altLang="en-US" sz="900" u="none" strike="noStrike" dirty="0">
                          <a:solidFill>
                            <a:schemeClr val="bg1"/>
                          </a:solidFill>
                          <a:effectLst/>
                          <a:latin typeface="Meiryo UI" panose="020B0604030504040204" pitchFamily="50" charset="-128"/>
                          <a:ea typeface="Meiryo UI" panose="020B0604030504040204" pitchFamily="50" charset="-128"/>
                        </a:rPr>
                        <a:t>チェーン数</a:t>
                      </a:r>
                      <a:endParaRPr lang="ja-JP" altLang="en-US" sz="900" b="1" i="0" u="none" strike="noStrike" dirty="0">
                        <a:solidFill>
                          <a:schemeClr val="bg1"/>
                        </a:solidFill>
                        <a:effectLst/>
                        <a:latin typeface="Meiryo UI" panose="020B0604030504040204" pitchFamily="50" charset="-128"/>
                        <a:ea typeface="Meiryo UI" panose="020B0604030504040204" pitchFamily="50" charset="-128"/>
                      </a:endParaRPr>
                    </a:p>
                  </a:txBody>
                  <a:tcPr marL="3992" marR="3992" marT="3992"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rgbClr val="CC0000"/>
                    </a:solidFill>
                  </a:tcPr>
                </a:tc>
                <a:extLst>
                  <a:ext uri="{0D108BD9-81ED-4DB2-BD59-A6C34878D82A}">
                    <a16:rowId xmlns:a16="http://schemas.microsoft.com/office/drawing/2014/main" val="10000"/>
                  </a:ext>
                </a:extLst>
              </a:tr>
              <a:tr h="156563">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家具</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12</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56563">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めがね</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88</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215124361"/>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コンタクト</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20</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56563">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ゴルフ用品</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9</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音楽</a:t>
                      </a:r>
                      <a:r>
                        <a:rPr lang="en-US" altLang="ja-JP" sz="900" u="none" strike="noStrike">
                          <a:effectLst/>
                          <a:latin typeface="Meiryo UI" panose="020B0604030504040204" pitchFamily="50" charset="-128"/>
                          <a:ea typeface="Meiryo UI" panose="020B0604030504040204" pitchFamily="50" charset="-128"/>
                        </a:rPr>
                        <a:t>CD</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5</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56563">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楽器</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8</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音楽教室</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4</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56563">
                <a:tc>
                  <a:txBody>
                    <a:bodyPr/>
                    <a:lstStyle/>
                    <a:p>
                      <a:pPr algn="l" fontAlgn="ctr"/>
                      <a:r>
                        <a:rPr lang="en-US" altLang="ja-JP" sz="900" u="none" strike="noStrike" dirty="0">
                          <a:effectLst/>
                          <a:latin typeface="Meiryo UI" panose="020B0604030504040204" pitchFamily="50" charset="-128"/>
                          <a:ea typeface="Meiryo UI" panose="020B0604030504040204" pitchFamily="50" charset="-128"/>
                        </a:rPr>
                        <a:t>PC</a:t>
                      </a:r>
                      <a:r>
                        <a:rPr lang="ja-JP" altLang="en-US" sz="900" u="none" strike="noStrike" dirty="0">
                          <a:effectLst/>
                          <a:latin typeface="Meiryo UI" panose="020B0604030504040204" pitchFamily="50" charset="-128"/>
                          <a:ea typeface="Meiryo UI" panose="020B0604030504040204" pitchFamily="50" charset="-128"/>
                        </a:rPr>
                        <a:t>ショップ</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30</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156563">
                <a:tc>
                  <a:txBody>
                    <a:bodyPr/>
                    <a:lstStyle/>
                    <a:p>
                      <a:pPr algn="l" fontAlgn="ctr"/>
                      <a:r>
                        <a:rPr lang="en-US" altLang="ja-JP" sz="900" u="none" strike="noStrike" dirty="0">
                          <a:effectLst/>
                          <a:latin typeface="Meiryo UI" panose="020B0604030504040204" pitchFamily="50" charset="-128"/>
                          <a:ea typeface="Meiryo UI" panose="020B0604030504040204" pitchFamily="50" charset="-128"/>
                        </a:rPr>
                        <a:t>PC/</a:t>
                      </a:r>
                      <a:r>
                        <a:rPr lang="ja-JP" altLang="en-US" sz="900" u="none" strike="noStrike" dirty="0">
                          <a:effectLst/>
                          <a:latin typeface="Meiryo UI" panose="020B0604030504040204" pitchFamily="50" charset="-128"/>
                          <a:ea typeface="Meiryo UI" panose="020B0604030504040204" pitchFamily="50" charset="-128"/>
                        </a:rPr>
                        <a:t>スマホ修理</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24</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56563">
                <a:tc>
                  <a:txBody>
                    <a:bodyPr/>
                    <a:lstStyle/>
                    <a:p>
                      <a:pPr algn="l" fontAlgn="ctr"/>
                      <a:r>
                        <a:rPr lang="ja-JP" altLang="en-US" sz="900" b="0" i="0" u="none" strike="noStrike">
                          <a:solidFill>
                            <a:srgbClr val="000000"/>
                          </a:solidFill>
                          <a:effectLst/>
                          <a:latin typeface="Meiryo UI" panose="020B0604030504040204" pitchFamily="50" charset="-128"/>
                          <a:ea typeface="Meiryo UI" panose="020B0604030504040204" pitchFamily="50" charset="-128"/>
                        </a:rPr>
                        <a:t>パソコンスクール</a:t>
                      </a: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19</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ペット</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ペット用品</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29</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調剤薬局</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a:solidFill>
                            <a:srgbClr val="000000"/>
                          </a:solidFill>
                          <a:effectLst/>
                          <a:latin typeface="Meiryo UI" panose="020B0604030504040204" pitchFamily="50" charset="-128"/>
                          <a:ea typeface="Meiryo UI" panose="020B0604030504040204" pitchFamily="50" charset="-128"/>
                        </a:rPr>
                        <a:t>57</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156563">
                <a:tc>
                  <a:txBody>
                    <a:bodyPr/>
                    <a:lstStyle/>
                    <a:p>
                      <a:pPr algn="l" fontAlgn="ctr"/>
                      <a:r>
                        <a:rPr lang="ja-JP" altLang="en-US" sz="900" u="none" strike="noStrike" dirty="0">
                          <a:effectLst/>
                          <a:latin typeface="Meiryo UI" panose="020B0604030504040204" pitchFamily="50" charset="-128"/>
                          <a:ea typeface="Meiryo UI" panose="020B0604030504040204" pitchFamily="50" charset="-128"/>
                        </a:rPr>
                        <a:t>スタジオ</a:t>
                      </a:r>
                      <a:r>
                        <a:rPr lang="en-US" altLang="ja-JP" sz="900" u="none" strike="noStrike" dirty="0">
                          <a:effectLst/>
                          <a:latin typeface="Meiryo UI" panose="020B0604030504040204" pitchFamily="50" charset="-128"/>
                          <a:ea typeface="Meiryo UI" panose="020B0604030504040204" pitchFamily="50" charset="-128"/>
                        </a:rPr>
                        <a:t>/</a:t>
                      </a:r>
                      <a:r>
                        <a:rPr lang="ja-JP" altLang="en-US" sz="900" u="none" strike="noStrike" dirty="0">
                          <a:effectLst/>
                          <a:latin typeface="Meiryo UI" panose="020B0604030504040204" pitchFamily="50" charset="-128"/>
                          <a:ea typeface="Meiryo UI" panose="020B0604030504040204" pitchFamily="50" charset="-128"/>
                        </a:rPr>
                        <a:t>写真館</a:t>
                      </a:r>
                      <a:endParaRPr lang="ja-JP" altLang="en-US" sz="900" b="0" i="0" u="none" strike="noStrike" dirty="0">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17</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リサイクルショップ</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a:solidFill>
                            <a:srgbClr val="000000"/>
                          </a:solidFill>
                          <a:effectLst/>
                          <a:latin typeface="Meiryo UI" panose="020B0604030504040204" pitchFamily="50" charset="-128"/>
                          <a:ea typeface="Meiryo UI" panose="020B0604030504040204" pitchFamily="50" charset="-128"/>
                        </a:rPr>
                        <a:t>72</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酒屋</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20</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レンタル</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ビデオ販売</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a:t>
                      </a:r>
                      <a:endParaRPr lang="is-IS"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230866">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レンタルスペース</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u="none" strike="noStrike">
                          <a:effectLst/>
                          <a:latin typeface="Meiryo UI" panose="020B0604030504040204" pitchFamily="50" charset="-128"/>
                          <a:ea typeface="Meiryo UI" panose="020B0604030504040204" pitchFamily="50" charset="-128"/>
                        </a:rPr>
                        <a:t>12</a:t>
                      </a:r>
                      <a:endParaRPr lang="en-US" altLang="ja-JP" sz="900" b="0" i="0" u="none" strike="noStrike">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鞄</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鞄修理</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合鍵</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fi-FI" sz="900" b="0" i="0" u="none" strike="noStrike" dirty="0">
                          <a:solidFill>
                            <a:srgbClr val="000000"/>
                          </a:solidFill>
                          <a:effectLst/>
                          <a:latin typeface="Meiryo UI" panose="020B0604030504040204" pitchFamily="50" charset="-128"/>
                          <a:ea typeface="Meiryo UI" panose="020B0604030504040204" pitchFamily="50" charset="-128"/>
                        </a:rPr>
                        <a:t>20</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シューズ</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a:effectLst/>
                          <a:latin typeface="Meiryo UI" panose="020B0604030504040204" pitchFamily="50" charset="-128"/>
                          <a:ea typeface="Meiryo UI" panose="020B0604030504040204" pitchFamily="50" charset="-128"/>
                        </a:rPr>
                        <a:t>24</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アウトドア</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スポーツ</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dirty="0">
                          <a:solidFill>
                            <a:srgbClr val="000000"/>
                          </a:solidFill>
                          <a:effectLst/>
                          <a:latin typeface="Meiryo UI" panose="020B0604030504040204" pitchFamily="50" charset="-128"/>
                          <a:ea typeface="Meiryo UI" panose="020B0604030504040204" pitchFamily="50" charset="-128"/>
                        </a:rPr>
                        <a:t>46</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紳士服</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25</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0"/>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語学スクール</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cs-CZ" sz="900" u="none" strike="noStrike" dirty="0">
                          <a:effectLst/>
                          <a:latin typeface="Meiryo UI" panose="020B0604030504040204" pitchFamily="50" charset="-128"/>
                          <a:ea typeface="Meiryo UI" panose="020B0604030504040204" pitchFamily="50" charset="-128"/>
                        </a:rPr>
                        <a:t>18</a:t>
                      </a:r>
                      <a:endParaRPr lang="cs-CZ" sz="900" b="0" i="0" u="none" strike="noStrike" dirty="0">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1"/>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金券</a:t>
                      </a:r>
                      <a:r>
                        <a:rPr lang="en-US" altLang="ja-JP" sz="900" u="none" strike="noStrike">
                          <a:effectLst/>
                          <a:latin typeface="Meiryo UI" panose="020B0604030504040204" pitchFamily="50" charset="-128"/>
                          <a:ea typeface="Meiryo UI" panose="020B0604030504040204" pitchFamily="50" charset="-128"/>
                        </a:rPr>
                        <a:t>/</a:t>
                      </a:r>
                      <a:r>
                        <a:rPr lang="ja-JP" altLang="en-US" sz="900" u="none" strike="noStrike">
                          <a:effectLst/>
                          <a:latin typeface="Meiryo UI" panose="020B0604030504040204" pitchFamily="50" charset="-128"/>
                          <a:ea typeface="Meiryo UI" panose="020B0604030504040204" pitchFamily="50" charset="-128"/>
                        </a:rPr>
                        <a:t>貴金属売買</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dirty="0">
                          <a:solidFill>
                            <a:srgbClr val="000000"/>
                          </a:solidFill>
                          <a:effectLst/>
                          <a:latin typeface="Meiryo UI" panose="020B0604030504040204" pitchFamily="50" charset="-128"/>
                          <a:ea typeface="Meiryo UI" panose="020B0604030504040204" pitchFamily="50" charset="-128"/>
                        </a:rPr>
                        <a:t>30</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2"/>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自転車</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u="none" strike="noStrike" dirty="0">
                          <a:effectLst/>
                          <a:latin typeface="Meiryo UI" panose="020B0604030504040204" pitchFamily="50" charset="-128"/>
                          <a:ea typeface="Meiryo UI" panose="020B0604030504040204" pitchFamily="50" charset="-128"/>
                        </a:rPr>
                        <a:t>23</a:t>
                      </a:r>
                      <a:endParaRPr lang="is-IS" sz="900" b="0" i="0" u="none" strike="noStrike" dirty="0">
                        <a:solidFill>
                          <a:srgbClr val="000000"/>
                        </a:solidFill>
                        <a:effectLst/>
                        <a:latin typeface="Meiryo UI" panose="020B0604030504040204" pitchFamily="50" charset="-128"/>
                        <a:ea typeface="Meiryo UI" panose="020B0604030504040204" pitchFamily="50" charset="-128"/>
                      </a:endParaRP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3"/>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バイク</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is-IS" sz="900" b="0" i="0" u="none" strike="noStrike" dirty="0">
                          <a:solidFill>
                            <a:srgbClr val="000000"/>
                          </a:solidFill>
                          <a:effectLst/>
                          <a:latin typeface="Meiryo UI" panose="020B0604030504040204" pitchFamily="50" charset="-128"/>
                          <a:ea typeface="Meiryo UI" panose="020B0604030504040204" pitchFamily="50" charset="-128"/>
                        </a:rPr>
                        <a:t>19</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4"/>
                  </a:ext>
                </a:extLst>
              </a:tr>
              <a:tr h="156563">
                <a:tc>
                  <a:txBody>
                    <a:bodyPr/>
                    <a:lstStyle/>
                    <a:p>
                      <a:pPr algn="l" fontAlgn="ctr"/>
                      <a:r>
                        <a:rPr lang="ja-JP" altLang="en-US" sz="900" u="none" strike="noStrike">
                          <a:effectLst/>
                          <a:latin typeface="Meiryo UI" panose="020B0604030504040204" pitchFamily="50" charset="-128"/>
                          <a:ea typeface="Meiryo UI" panose="020B0604030504040204" pitchFamily="50" charset="-128"/>
                        </a:rPr>
                        <a:t>自転車シェア</a:t>
                      </a:r>
                      <a:endParaRPr lang="ja-JP" altLang="en-US" sz="900" b="0" i="0" u="none" strike="noStrike">
                        <a:solidFill>
                          <a:srgbClr val="000000"/>
                        </a:solidFill>
                        <a:effectLst/>
                        <a:latin typeface="Meiryo UI" panose="020B0604030504040204" pitchFamily="50" charset="-128"/>
                        <a:ea typeface="Meiryo UI" panose="020B0604030504040204" pitchFamily="50" charset="-128"/>
                      </a:endParaRPr>
                    </a:p>
                  </a:txBody>
                  <a:tcPr marL="27000" marR="2994"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tc>
                  <a:txBody>
                    <a:bodyPr/>
                    <a:lstStyle/>
                    <a:p>
                      <a:pPr algn="r" fontAlgn="ctr"/>
                      <a:r>
                        <a:rPr lang="en-US" altLang="ja-JP" sz="900" b="0" i="0" u="none" strike="noStrike" dirty="0">
                          <a:solidFill>
                            <a:srgbClr val="000000"/>
                          </a:solidFill>
                          <a:effectLst/>
                          <a:latin typeface="Meiryo UI" panose="020B0604030504040204" pitchFamily="50" charset="-128"/>
                          <a:ea typeface="Meiryo UI" panose="020B0604030504040204" pitchFamily="50" charset="-128"/>
                        </a:rPr>
                        <a:t>6</a:t>
                      </a:r>
                    </a:p>
                  </a:txBody>
                  <a:tcPr marL="2994" marR="54000" marT="2994" marB="0" anchor="ctr">
                    <a:lnL w="3175" cap="flat" cmpd="sng" algn="ctr">
                      <a:solidFill>
                        <a:schemeClr val="tx1">
                          <a:lumMod val="50000"/>
                          <a:lumOff val="50000"/>
                        </a:schemeClr>
                      </a:solidFill>
                      <a:prstDash val="solid"/>
                      <a:round/>
                      <a:headEnd type="none" w="med" len="med"/>
                      <a:tailEnd type="none" w="med" len="med"/>
                    </a:lnL>
                    <a:lnR w="3175" cap="flat" cmpd="sng" algn="ctr">
                      <a:solidFill>
                        <a:schemeClr val="tx1">
                          <a:lumMod val="50000"/>
                          <a:lumOff val="50000"/>
                        </a:schemeClr>
                      </a:solidFill>
                      <a:prstDash val="solid"/>
                      <a:round/>
                      <a:headEnd type="none" w="med" len="med"/>
                      <a:tailEnd type="none" w="med" len="med"/>
                    </a:lnR>
                    <a:lnT w="3175" cap="flat" cmpd="sng" algn="ctr">
                      <a:solidFill>
                        <a:schemeClr val="tx1">
                          <a:lumMod val="50000"/>
                          <a:lumOff val="50000"/>
                        </a:schemeClr>
                      </a:solidFill>
                      <a:prstDash val="solid"/>
                      <a:round/>
                      <a:headEnd type="none" w="med" len="med"/>
                      <a:tailEnd type="none" w="med" len="med"/>
                    </a:lnT>
                    <a:lnB w="3175" cap="flat" cmpd="sng" algn="ctr">
                      <a:solidFill>
                        <a:schemeClr val="tx1">
                          <a:lumMod val="50000"/>
                          <a:lumOff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25"/>
                  </a:ext>
                </a:extLst>
              </a:tr>
            </a:tbl>
          </a:graphicData>
        </a:graphic>
      </p:graphicFrame>
    </p:spTree>
    <p:extLst>
      <p:ext uri="{BB962C8B-B14F-4D97-AF65-F5344CB8AC3E}">
        <p14:creationId xmlns:p14="http://schemas.microsoft.com/office/powerpoint/2010/main" val="423692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2" name="タイトル 1">
            <a:extLst>
              <a:ext uri="{FF2B5EF4-FFF2-40B4-BE49-F238E27FC236}">
                <a16:creationId xmlns:a16="http://schemas.microsoft.com/office/drawing/2014/main" id="{E0E5E280-402C-4FC1-863F-CA60219C392D}"/>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ターゲティングエリア</a:t>
            </a:r>
            <a:r>
              <a:rPr lang="en-US" altLang="ja-JP" dirty="0">
                <a:latin typeface="Meiryo UI" panose="020B0604030504040204" pitchFamily="50" charset="-128"/>
                <a:ea typeface="Meiryo UI" panose="020B0604030504040204" pitchFamily="50" charset="-128"/>
              </a:rPr>
              <a:t>【</a:t>
            </a:r>
            <a:r>
              <a:rPr lang="ja-JP" altLang="en-US" dirty="0">
                <a:latin typeface="Meiryo UI" panose="020B0604030504040204" pitchFamily="50" charset="-128"/>
                <a:ea typeface="Meiryo UI" panose="020B0604030504040204" pitchFamily="50" charset="-128"/>
              </a:rPr>
              <a:t>カスタム</a:t>
            </a:r>
            <a:r>
              <a:rPr lang="en-US" altLang="ja-JP" dirty="0">
                <a:latin typeface="Meiryo UI" panose="020B0604030504040204" pitchFamily="50" charset="-128"/>
                <a:ea typeface="Meiryo UI" panose="020B0604030504040204" pitchFamily="50" charset="-128"/>
              </a:rPr>
              <a:t>】</a:t>
            </a:r>
            <a:endParaRPr lang="ja-JP" altLang="en-US" dirty="0">
              <a:latin typeface="Meiryo UI" panose="020B0604030504040204" pitchFamily="50" charset="-128"/>
              <a:ea typeface="Meiryo UI" panose="020B0604030504040204" pitchFamily="50" charset="-128"/>
            </a:endParaRPr>
          </a:p>
        </p:txBody>
      </p:sp>
      <p:sp>
        <p:nvSpPr>
          <p:cNvPr id="18" name="テキスト プレースホルダー 11">
            <a:extLst>
              <a:ext uri="{FF2B5EF4-FFF2-40B4-BE49-F238E27FC236}">
                <a16:creationId xmlns:a16="http://schemas.microsoft.com/office/drawing/2014/main" id="{295A0F83-818D-8A00-5D16-E1D0B49EE6B7}"/>
              </a:ext>
            </a:extLst>
          </p:cNvPr>
          <p:cNvSpPr txBox="1">
            <a:spLocks/>
          </p:cNvSpPr>
          <p:nvPr/>
        </p:nvSpPr>
        <p:spPr>
          <a:xfrm>
            <a:off x="700235" y="859864"/>
            <a:ext cx="8640000" cy="1224000"/>
          </a:xfrm>
          <a:prstGeom prst="rect">
            <a:avLst/>
          </a:prstGeom>
          <a:ln>
            <a:solidFill>
              <a:srgbClr val="CC0000"/>
            </a:solidFill>
          </a:ln>
        </p:spPr>
        <p:txBody>
          <a:bodyPr anchor="ct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50"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50"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50"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1800" b="1" dirty="0">
                <a:latin typeface="Meiryo UI" panose="020B0604030504040204" pitchFamily="50" charset="-128"/>
                <a:ea typeface="Meiryo UI" panose="020B0604030504040204" pitchFamily="50" charset="-128"/>
              </a:rPr>
              <a:t>エリアの指定方法は円 </a:t>
            </a:r>
            <a:r>
              <a:rPr lang="en-US" altLang="ja-JP" sz="1800" b="1" dirty="0">
                <a:latin typeface="Meiryo UI" panose="020B0604030504040204" pitchFamily="50" charset="-128"/>
                <a:ea typeface="Meiryo UI" panose="020B0604030504040204" pitchFamily="50" charset="-128"/>
              </a:rPr>
              <a:t>or </a:t>
            </a:r>
            <a:r>
              <a:rPr lang="ja-JP" altLang="en-US" sz="1800" b="1" dirty="0">
                <a:latin typeface="Meiryo UI" panose="020B0604030504040204" pitchFamily="50" charset="-128"/>
                <a:ea typeface="Meiryo UI" panose="020B0604030504040204" pitchFamily="50" charset="-128"/>
              </a:rPr>
              <a:t>ポリゴンの</a:t>
            </a:r>
            <a:r>
              <a:rPr lang="en-US" altLang="ja-JP" sz="1800" b="1" dirty="0">
                <a:latin typeface="Meiryo UI" panose="020B0604030504040204" pitchFamily="50" charset="-128"/>
                <a:ea typeface="Meiryo UI" panose="020B0604030504040204" pitchFamily="50" charset="-128"/>
              </a:rPr>
              <a:t>2</a:t>
            </a:r>
            <a:r>
              <a:rPr lang="ja-JP" altLang="en-US" sz="1800" b="1" dirty="0">
                <a:latin typeface="Meiryo UI" panose="020B0604030504040204" pitchFamily="50" charset="-128"/>
                <a:ea typeface="Meiryo UI" panose="020B0604030504040204" pitchFamily="50" charset="-128"/>
              </a:rPr>
              <a:t>パターン。</a:t>
            </a:r>
            <a:endParaRPr lang="en-US" altLang="ja-JP" sz="1800" b="1" dirty="0">
              <a:latin typeface="Meiryo UI" panose="020B0604030504040204" pitchFamily="50" charset="-128"/>
              <a:ea typeface="Meiryo UI" panose="020B0604030504040204" pitchFamily="50" charset="-128"/>
            </a:endParaRPr>
          </a:p>
          <a:p>
            <a:pPr marL="0" indent="0" algn="ctr">
              <a:buNone/>
            </a:pPr>
            <a:r>
              <a:rPr lang="ja-JP" altLang="en-US" sz="1800" b="1" dirty="0">
                <a:solidFill>
                  <a:schemeClr val="tx2"/>
                </a:solidFill>
                <a:latin typeface="Meiryo UI" panose="020B0604030504040204" pitchFamily="50" charset="-128"/>
                <a:ea typeface="Meiryo UI" panose="020B0604030504040204" pitchFamily="50" charset="-128"/>
              </a:rPr>
              <a:t>最小半径</a:t>
            </a:r>
            <a:r>
              <a:rPr lang="en-US" altLang="ja-JP" sz="1800" b="1" dirty="0">
                <a:solidFill>
                  <a:schemeClr val="tx2"/>
                </a:solidFill>
                <a:latin typeface="Meiryo UI" panose="020B0604030504040204" pitchFamily="50" charset="-128"/>
                <a:ea typeface="Meiryo UI" panose="020B0604030504040204" pitchFamily="50" charset="-128"/>
              </a:rPr>
              <a:t>10m</a:t>
            </a:r>
            <a:r>
              <a:rPr lang="ja-JP" altLang="en-US" sz="1800" b="1" dirty="0">
                <a:solidFill>
                  <a:schemeClr val="tx2"/>
                </a:solidFill>
                <a:latin typeface="Meiryo UI" panose="020B0604030504040204" pitchFamily="50" charset="-128"/>
                <a:ea typeface="Meiryo UI" panose="020B0604030504040204" pitchFamily="50" charset="-128"/>
              </a:rPr>
              <a:t>の円 </a:t>
            </a:r>
            <a:r>
              <a:rPr lang="en-US" altLang="ja-JP" sz="1800" b="1" dirty="0">
                <a:solidFill>
                  <a:schemeClr val="tx2"/>
                </a:solidFill>
                <a:latin typeface="Meiryo UI" panose="020B0604030504040204" pitchFamily="50" charset="-128"/>
                <a:ea typeface="Meiryo UI" panose="020B0604030504040204" pitchFamily="50" charset="-128"/>
              </a:rPr>
              <a:t>or </a:t>
            </a:r>
            <a:r>
              <a:rPr lang="ja-JP" altLang="en-US" sz="1800" b="1" dirty="0">
                <a:solidFill>
                  <a:schemeClr val="tx2"/>
                </a:solidFill>
                <a:latin typeface="Meiryo UI" panose="020B0604030504040204" pitchFamily="50" charset="-128"/>
                <a:ea typeface="Meiryo UI" panose="020B0604030504040204" pitchFamily="50" charset="-128"/>
              </a:rPr>
              <a:t>ポリゴンで指定することで、精緻なエリア指定を実現。</a:t>
            </a:r>
            <a:endParaRPr lang="en-US" altLang="ja-JP" sz="1800" b="1" dirty="0">
              <a:solidFill>
                <a:schemeClr val="tx2"/>
              </a:solidFill>
              <a:latin typeface="Meiryo UI" panose="020B0604030504040204" pitchFamily="50" charset="-128"/>
              <a:ea typeface="Meiryo UI" panose="020B0604030504040204" pitchFamily="50" charset="-128"/>
            </a:endParaRPr>
          </a:p>
        </p:txBody>
      </p:sp>
      <p:sp>
        <p:nvSpPr>
          <p:cNvPr id="19" name="Shape 672">
            <a:extLst>
              <a:ext uri="{FF2B5EF4-FFF2-40B4-BE49-F238E27FC236}">
                <a16:creationId xmlns:a16="http://schemas.microsoft.com/office/drawing/2014/main" id="{8453EA4C-1DF3-C0C3-BA0E-0DB9216ABDA5}"/>
              </a:ext>
            </a:extLst>
          </p:cNvPr>
          <p:cNvSpPr txBox="1"/>
          <p:nvPr/>
        </p:nvSpPr>
        <p:spPr>
          <a:xfrm>
            <a:off x="1599956" y="2998786"/>
            <a:ext cx="2306124" cy="180774"/>
          </a:xfrm>
          <a:prstGeom prst="rect">
            <a:avLst/>
          </a:prstGeom>
          <a:noFill/>
          <a:ln>
            <a:noFill/>
          </a:ln>
        </p:spPr>
        <p:txBody>
          <a:bodyPr lIns="0" tIns="0" rIns="0" bIns="0" anchor="t" anchorCtr="0">
            <a:noAutofit/>
          </a:bodyPr>
          <a:lstStyle/>
          <a:p>
            <a:pPr lvl="0" algn="ctr">
              <a:buSzPct val="25000"/>
            </a:pPr>
            <a:r>
              <a:rPr lang="ja-JP" altLang="en-US" sz="1400" b="1" dirty="0">
                <a:solidFill>
                  <a:schemeClr val="dk1"/>
                </a:solidFill>
                <a:latin typeface="Meiryo UI" panose="020B0604030504040204" pitchFamily="50" charset="-128"/>
                <a:ea typeface="Meiryo UI" panose="020B0604030504040204" pitchFamily="50" charset="-128"/>
                <a:cs typeface="Yu Gothic" charset="-128"/>
                <a:sym typeface="Source Sans Pro"/>
              </a:rPr>
              <a:t>半径</a:t>
            </a:r>
            <a:r>
              <a:rPr lang="en-US" altLang="ja-JP" sz="1400" b="1" dirty="0">
                <a:solidFill>
                  <a:schemeClr val="dk1"/>
                </a:solidFill>
                <a:latin typeface="Meiryo UI" panose="020B0604030504040204" pitchFamily="50" charset="-128"/>
                <a:ea typeface="Meiryo UI" panose="020B0604030504040204" pitchFamily="50" charset="-128"/>
                <a:cs typeface="Yu Gothic" charset="-128"/>
                <a:sym typeface="Source Sans Pro"/>
              </a:rPr>
              <a:t>10m</a:t>
            </a:r>
            <a:r>
              <a:rPr lang="ja-JP" altLang="en-US" sz="1400" b="1" dirty="0">
                <a:solidFill>
                  <a:schemeClr val="dk1"/>
                </a:solidFill>
                <a:latin typeface="Meiryo UI" panose="020B0604030504040204" pitchFamily="50" charset="-128"/>
                <a:ea typeface="Meiryo UI" panose="020B0604030504040204" pitchFamily="50" charset="-128"/>
                <a:cs typeface="Yu Gothic" charset="-128"/>
                <a:sym typeface="Source Sans Pro"/>
              </a:rPr>
              <a:t>から指定可能</a:t>
            </a:r>
            <a:endParaRPr lang="en-US" altLang="ja-JP" sz="1400" b="1" dirty="0">
              <a:solidFill>
                <a:schemeClr val="dk1"/>
              </a:solidFill>
              <a:latin typeface="Meiryo UI" panose="020B0604030504040204" pitchFamily="50" charset="-128"/>
              <a:ea typeface="Meiryo UI" panose="020B0604030504040204" pitchFamily="50" charset="-128"/>
              <a:cs typeface="Yu Gothic" charset="-128"/>
              <a:sym typeface="Source Sans Pro"/>
            </a:endParaRPr>
          </a:p>
        </p:txBody>
      </p:sp>
      <p:sp>
        <p:nvSpPr>
          <p:cNvPr id="20" name="Shape 672">
            <a:extLst>
              <a:ext uri="{FF2B5EF4-FFF2-40B4-BE49-F238E27FC236}">
                <a16:creationId xmlns:a16="http://schemas.microsoft.com/office/drawing/2014/main" id="{61A41AAA-A1E2-34C0-E481-9242776C9755}"/>
              </a:ext>
            </a:extLst>
          </p:cNvPr>
          <p:cNvSpPr txBox="1"/>
          <p:nvPr/>
        </p:nvSpPr>
        <p:spPr>
          <a:xfrm>
            <a:off x="5644737" y="2905944"/>
            <a:ext cx="3276998" cy="180774"/>
          </a:xfrm>
          <a:prstGeom prst="rect">
            <a:avLst/>
          </a:prstGeom>
          <a:noFill/>
          <a:ln>
            <a:noFill/>
          </a:ln>
        </p:spPr>
        <p:txBody>
          <a:bodyPr lIns="0" tIns="0" rIns="0" bIns="0" anchor="t" anchorCtr="0">
            <a:noAutofit/>
          </a:bodyPr>
          <a:lstStyle/>
          <a:p>
            <a:pPr lvl="0" algn="ctr">
              <a:buSzPct val="25000"/>
            </a:pPr>
            <a:r>
              <a:rPr lang="ja-JP" altLang="en-US" sz="1400" b="1">
                <a:solidFill>
                  <a:schemeClr val="dk1"/>
                </a:solidFill>
                <a:latin typeface="Meiryo UI" panose="020B0604030504040204" pitchFamily="50" charset="-128"/>
                <a:ea typeface="Meiryo UI" panose="020B0604030504040204" pitchFamily="50" charset="-128"/>
                <a:cs typeface="Yu Gothic" charset="-128"/>
                <a:sym typeface="Source Sans Pro"/>
              </a:rPr>
              <a:t>指定のエリアに</a:t>
            </a:r>
            <a:r>
              <a:rPr lang="ja-JP" altLang="en-US" sz="1400" b="1" dirty="0">
                <a:solidFill>
                  <a:schemeClr val="dk1"/>
                </a:solidFill>
                <a:latin typeface="Meiryo UI" panose="020B0604030504040204" pitchFamily="50" charset="-128"/>
                <a:ea typeface="Meiryo UI" panose="020B0604030504040204" pitchFamily="50" charset="-128"/>
                <a:cs typeface="Yu Gothic" charset="-128"/>
                <a:sym typeface="Source Sans Pro"/>
              </a:rPr>
              <a:t>沿うこと</a:t>
            </a:r>
            <a:r>
              <a:rPr lang="ja-JP" altLang="en-US" sz="1400" b="1">
                <a:solidFill>
                  <a:schemeClr val="dk1"/>
                </a:solidFill>
                <a:latin typeface="Meiryo UI" panose="020B0604030504040204" pitchFamily="50" charset="-128"/>
                <a:ea typeface="Meiryo UI" panose="020B0604030504040204" pitchFamily="50" charset="-128"/>
                <a:cs typeface="Yu Gothic" charset="-128"/>
                <a:sym typeface="Source Sans Pro"/>
              </a:rPr>
              <a:t>で、</a:t>
            </a:r>
            <a:endParaRPr lang="en-US" altLang="ja-JP" sz="1400" b="1" dirty="0">
              <a:solidFill>
                <a:schemeClr val="dk1"/>
              </a:solidFill>
              <a:latin typeface="Meiryo UI" panose="020B0604030504040204" pitchFamily="50" charset="-128"/>
              <a:ea typeface="Meiryo UI" panose="020B0604030504040204" pitchFamily="50" charset="-128"/>
              <a:cs typeface="Yu Gothic" charset="-128"/>
              <a:sym typeface="Source Sans Pro"/>
            </a:endParaRPr>
          </a:p>
          <a:p>
            <a:pPr lvl="0" algn="ctr">
              <a:buSzPct val="25000"/>
            </a:pPr>
            <a:r>
              <a:rPr lang="ja-JP" altLang="en-US" sz="1400" b="1">
                <a:solidFill>
                  <a:schemeClr val="dk1"/>
                </a:solidFill>
                <a:latin typeface="Meiryo UI" panose="020B0604030504040204" pitchFamily="50" charset="-128"/>
                <a:ea typeface="Meiryo UI" panose="020B0604030504040204" pitchFamily="50" charset="-128"/>
                <a:cs typeface="Yu Gothic" charset="-128"/>
                <a:sym typeface="Source Sans Pro"/>
              </a:rPr>
              <a:t>高精度</a:t>
            </a:r>
            <a:r>
              <a:rPr lang="ja-JP" altLang="en-US" sz="1400" b="1" dirty="0">
                <a:solidFill>
                  <a:schemeClr val="dk1"/>
                </a:solidFill>
                <a:latin typeface="Meiryo UI" panose="020B0604030504040204" pitchFamily="50" charset="-128"/>
                <a:ea typeface="Meiryo UI" panose="020B0604030504040204" pitchFamily="50" charset="-128"/>
                <a:cs typeface="Yu Gothic" charset="-128"/>
                <a:sym typeface="Source Sans Pro"/>
              </a:rPr>
              <a:t>な指定が可能</a:t>
            </a:r>
            <a:endParaRPr lang="en-US" altLang="zh-CN" sz="1400" b="1" dirty="0">
              <a:solidFill>
                <a:schemeClr val="dk1"/>
              </a:solidFill>
              <a:latin typeface="Meiryo UI" panose="020B0604030504040204" pitchFamily="50" charset="-128"/>
              <a:ea typeface="Meiryo UI" panose="020B0604030504040204" pitchFamily="50" charset="-128"/>
              <a:cs typeface="Yu Gothic" charset="-128"/>
              <a:sym typeface="Source Sans Pro"/>
            </a:endParaRPr>
          </a:p>
        </p:txBody>
      </p:sp>
      <p:grpSp>
        <p:nvGrpSpPr>
          <p:cNvPr id="21" name="グループ化 20">
            <a:extLst>
              <a:ext uri="{FF2B5EF4-FFF2-40B4-BE49-F238E27FC236}">
                <a16:creationId xmlns:a16="http://schemas.microsoft.com/office/drawing/2014/main" id="{77591FA2-A43A-31FF-9EAA-BB91C89A1B23}"/>
              </a:ext>
            </a:extLst>
          </p:cNvPr>
          <p:cNvGrpSpPr/>
          <p:nvPr/>
        </p:nvGrpSpPr>
        <p:grpSpPr>
          <a:xfrm>
            <a:off x="699850" y="2341527"/>
            <a:ext cx="4106337" cy="357599"/>
            <a:chOff x="249639" y="1105565"/>
            <a:chExt cx="8644720" cy="357599"/>
          </a:xfrm>
        </p:grpSpPr>
        <p:sp>
          <p:nvSpPr>
            <p:cNvPr id="22" name="正方形/長方形 21">
              <a:extLst>
                <a:ext uri="{FF2B5EF4-FFF2-40B4-BE49-F238E27FC236}">
                  <a16:creationId xmlns:a16="http://schemas.microsoft.com/office/drawing/2014/main" id="{9445D3F6-838A-77F1-C893-A38C0BBF5083}"/>
                </a:ext>
              </a:extLst>
            </p:cNvPr>
            <p:cNvSpPr/>
            <p:nvPr/>
          </p:nvSpPr>
          <p:spPr>
            <a:xfrm>
              <a:off x="249639" y="1105565"/>
              <a:ext cx="8628594" cy="338554"/>
            </a:xfrm>
            <a:prstGeom prst="rect">
              <a:avLst/>
            </a:prstGeom>
          </p:spPr>
          <p:txBody>
            <a:bodyPr wrap="square">
              <a:spAutoFit/>
            </a:bodyPr>
            <a:lstStyle/>
            <a:p>
              <a:r>
                <a:rPr lang="ja-JP" altLang="en-US" sz="1600" b="1" dirty="0">
                  <a:latin typeface="Meiryo UI" panose="020B0604030504040204" pitchFamily="50" charset="-128"/>
                  <a:ea typeface="Meiryo UI" panose="020B0604030504040204" pitchFamily="50" charset="-128"/>
                  <a:cs typeface="Yu Gothic" charset="-128"/>
                </a:rPr>
                <a:t>円指定</a:t>
              </a:r>
            </a:p>
          </p:txBody>
        </p:sp>
        <p:cxnSp>
          <p:nvCxnSpPr>
            <p:cNvPr id="23" name="直線コネクタ 22">
              <a:extLst>
                <a:ext uri="{FF2B5EF4-FFF2-40B4-BE49-F238E27FC236}">
                  <a16:creationId xmlns:a16="http://schemas.microsoft.com/office/drawing/2014/main" id="{5D02A9EE-C05C-0FEB-0762-C2B08ACDE678}"/>
                </a:ext>
              </a:extLst>
            </p:cNvPr>
            <p:cNvCxnSpPr/>
            <p:nvPr/>
          </p:nvCxnSpPr>
          <p:spPr>
            <a:xfrm>
              <a:off x="249640" y="1463164"/>
              <a:ext cx="86447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4" name="グループ化 23">
            <a:extLst>
              <a:ext uri="{FF2B5EF4-FFF2-40B4-BE49-F238E27FC236}">
                <a16:creationId xmlns:a16="http://schemas.microsoft.com/office/drawing/2014/main" id="{B7EC3BA9-5188-B0C6-7114-851F719C00C1}"/>
              </a:ext>
            </a:extLst>
          </p:cNvPr>
          <p:cNvGrpSpPr/>
          <p:nvPr/>
        </p:nvGrpSpPr>
        <p:grpSpPr>
          <a:xfrm>
            <a:off x="5233898" y="2341527"/>
            <a:ext cx="4106337" cy="357599"/>
            <a:chOff x="249639" y="1105565"/>
            <a:chExt cx="8644720" cy="357599"/>
          </a:xfrm>
        </p:grpSpPr>
        <p:sp>
          <p:nvSpPr>
            <p:cNvPr id="25" name="正方形/長方形 24">
              <a:extLst>
                <a:ext uri="{FF2B5EF4-FFF2-40B4-BE49-F238E27FC236}">
                  <a16:creationId xmlns:a16="http://schemas.microsoft.com/office/drawing/2014/main" id="{B08E9733-D070-DE45-0C9B-42A07151D2F1}"/>
                </a:ext>
              </a:extLst>
            </p:cNvPr>
            <p:cNvSpPr/>
            <p:nvPr/>
          </p:nvSpPr>
          <p:spPr>
            <a:xfrm>
              <a:off x="249639" y="1105565"/>
              <a:ext cx="8628594" cy="338554"/>
            </a:xfrm>
            <a:prstGeom prst="rect">
              <a:avLst/>
            </a:prstGeom>
          </p:spPr>
          <p:txBody>
            <a:bodyPr wrap="square">
              <a:spAutoFit/>
            </a:bodyPr>
            <a:lstStyle/>
            <a:p>
              <a:r>
                <a:rPr lang="ja-JP" altLang="en-US" sz="1600" b="1" dirty="0">
                  <a:latin typeface="Meiryo UI" panose="020B0604030504040204" pitchFamily="50" charset="-128"/>
                  <a:ea typeface="Meiryo UI" panose="020B0604030504040204" pitchFamily="50" charset="-128"/>
                  <a:cs typeface="Yu Gothic" charset="-128"/>
                </a:rPr>
                <a:t>ポリゴン指定</a:t>
              </a:r>
            </a:p>
          </p:txBody>
        </p:sp>
        <p:cxnSp>
          <p:nvCxnSpPr>
            <p:cNvPr id="26" name="直線コネクタ 25">
              <a:extLst>
                <a:ext uri="{FF2B5EF4-FFF2-40B4-BE49-F238E27FC236}">
                  <a16:creationId xmlns:a16="http://schemas.microsoft.com/office/drawing/2014/main" id="{3FB8E828-366C-B7A3-7032-5A2D14AC42AA}"/>
                </a:ext>
              </a:extLst>
            </p:cNvPr>
            <p:cNvCxnSpPr/>
            <p:nvPr/>
          </p:nvCxnSpPr>
          <p:spPr>
            <a:xfrm>
              <a:off x="249640" y="1463164"/>
              <a:ext cx="8644719"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grpSp>
      <p:pic>
        <p:nvPicPr>
          <p:cNvPr id="3" name="図 2" descr="円グラフ が含まれている画像&#10;&#10;自動的に生成された説明">
            <a:extLst>
              <a:ext uri="{FF2B5EF4-FFF2-40B4-BE49-F238E27FC236}">
                <a16:creationId xmlns:a16="http://schemas.microsoft.com/office/drawing/2014/main" id="{B36D70D3-3BDC-DE46-1370-9F8DB03D90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5032" y="3429000"/>
            <a:ext cx="2848311" cy="2796128"/>
          </a:xfrm>
          <a:prstGeom prst="rect">
            <a:avLst/>
          </a:prstGeom>
        </p:spPr>
      </p:pic>
      <p:pic>
        <p:nvPicPr>
          <p:cNvPr id="5" name="図 4" descr="設計図 が含まれている画像&#10;&#10;自動的に生成された説明">
            <a:extLst>
              <a:ext uri="{FF2B5EF4-FFF2-40B4-BE49-F238E27FC236}">
                <a16:creationId xmlns:a16="http://schemas.microsoft.com/office/drawing/2014/main" id="{C4F103E1-4686-A108-6DB8-BA8A2F41BF1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2659" y="3429000"/>
            <a:ext cx="3261423" cy="2796127"/>
          </a:xfrm>
          <a:prstGeom prst="rect">
            <a:avLst/>
          </a:prstGeom>
        </p:spPr>
      </p:pic>
    </p:spTree>
    <p:extLst>
      <p:ext uri="{BB962C8B-B14F-4D97-AF65-F5344CB8AC3E}">
        <p14:creationId xmlns:p14="http://schemas.microsoft.com/office/powerpoint/2010/main" val="1441504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タイトル 1">
            <a:extLst>
              <a:ext uri="{FF2B5EF4-FFF2-40B4-BE49-F238E27FC236}">
                <a16:creationId xmlns:a16="http://schemas.microsoft.com/office/drawing/2014/main" id="{DB779DB2-4E83-46E6-AA45-52A25F9467E3}"/>
              </a:ext>
            </a:extLst>
          </p:cNvPr>
          <p:cNvSpPr>
            <a:spLocks noGrp="1" noChangeArrowheads="1"/>
          </p:cNvSpPr>
          <p:nvPr>
            <p:ph type="title"/>
          </p:nvPr>
        </p:nvSpPr>
        <p:spPr bwMode="auto">
          <a:xfrm>
            <a:off x="411163" y="277813"/>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スケジュール</a:t>
            </a:r>
          </a:p>
        </p:txBody>
      </p:sp>
      <p:grpSp>
        <p:nvGrpSpPr>
          <p:cNvPr id="21" name="グループ化 20">
            <a:extLst>
              <a:ext uri="{FF2B5EF4-FFF2-40B4-BE49-F238E27FC236}">
                <a16:creationId xmlns:a16="http://schemas.microsoft.com/office/drawing/2014/main" id="{18993BC1-29A8-BD38-723D-4417BE59F28F}"/>
              </a:ext>
            </a:extLst>
          </p:cNvPr>
          <p:cNvGrpSpPr/>
          <p:nvPr/>
        </p:nvGrpSpPr>
        <p:grpSpPr>
          <a:xfrm>
            <a:off x="1276509" y="1503249"/>
            <a:ext cx="7668542" cy="1050542"/>
            <a:chOff x="1276509" y="1722324"/>
            <a:chExt cx="7668542" cy="1050542"/>
          </a:xfrm>
        </p:grpSpPr>
        <p:sp>
          <p:nvSpPr>
            <p:cNvPr id="26" name="object 3">
              <a:extLst>
                <a:ext uri="{FF2B5EF4-FFF2-40B4-BE49-F238E27FC236}">
                  <a16:creationId xmlns:a16="http://schemas.microsoft.com/office/drawing/2014/main" id="{7AFC8C0C-7EAC-3B81-C643-58BAE5343B15}"/>
                </a:ext>
              </a:extLst>
            </p:cNvPr>
            <p:cNvSpPr/>
            <p:nvPr/>
          </p:nvSpPr>
          <p:spPr>
            <a:xfrm>
              <a:off x="4498497" y="1722326"/>
              <a:ext cx="1530350" cy="504190"/>
            </a:xfrm>
            <a:custGeom>
              <a:avLst/>
              <a:gdLst/>
              <a:ahLst/>
              <a:cxnLst/>
              <a:rect l="l" t="t" r="r" b="b"/>
              <a:pathLst>
                <a:path w="1530350" h="504189">
                  <a:moveTo>
                    <a:pt x="1368005" y="0"/>
                  </a:moveTo>
                  <a:lnTo>
                    <a:pt x="0" y="0"/>
                  </a:lnTo>
                  <a:lnTo>
                    <a:pt x="162001" y="251993"/>
                  </a:lnTo>
                  <a:lnTo>
                    <a:pt x="0" y="503999"/>
                  </a:lnTo>
                  <a:lnTo>
                    <a:pt x="1368005" y="503999"/>
                  </a:lnTo>
                  <a:lnTo>
                    <a:pt x="1530007" y="251993"/>
                  </a:lnTo>
                  <a:lnTo>
                    <a:pt x="1368005"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pic>
          <p:nvPicPr>
            <p:cNvPr id="34" name="object 4">
              <a:extLst>
                <a:ext uri="{FF2B5EF4-FFF2-40B4-BE49-F238E27FC236}">
                  <a16:creationId xmlns:a16="http://schemas.microsoft.com/office/drawing/2014/main" id="{EE2E5239-F2B0-498F-8860-ED1D48E275AC}"/>
                </a:ext>
              </a:extLst>
            </p:cNvPr>
            <p:cNvPicPr/>
            <p:nvPr/>
          </p:nvPicPr>
          <p:blipFill>
            <a:blip r:embed="rId3" cstate="email">
              <a:extLst>
                <a:ext uri="{28A0092B-C50C-407E-A947-70E740481C1C}">
                  <a14:useLocalDpi xmlns:a14="http://schemas.microsoft.com/office/drawing/2010/main"/>
                </a:ext>
              </a:extLst>
            </a:blip>
            <a:stretch>
              <a:fillRect/>
            </a:stretch>
          </p:blipFill>
          <p:spPr>
            <a:xfrm>
              <a:off x="1276509" y="1722324"/>
              <a:ext cx="863993" cy="503999"/>
            </a:xfrm>
            <a:prstGeom prst="rect">
              <a:avLst/>
            </a:prstGeom>
          </p:spPr>
        </p:pic>
        <p:sp>
          <p:nvSpPr>
            <p:cNvPr id="35" name="object 8">
              <a:extLst>
                <a:ext uri="{FF2B5EF4-FFF2-40B4-BE49-F238E27FC236}">
                  <a16:creationId xmlns:a16="http://schemas.microsoft.com/office/drawing/2014/main" id="{0DCDD759-1464-1A21-B65E-A5BC38FBE71C}"/>
                </a:ext>
              </a:extLst>
            </p:cNvPr>
            <p:cNvSpPr txBox="1"/>
            <p:nvPr/>
          </p:nvSpPr>
          <p:spPr>
            <a:xfrm>
              <a:off x="1564535" y="1871085"/>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貴社</a:t>
              </a:r>
              <a:endParaRPr sz="1200">
                <a:latin typeface="Meiryo UI" panose="020B0604030504040204" pitchFamily="50" charset="-128"/>
                <a:ea typeface="Meiryo UI" panose="020B0604030504040204" pitchFamily="50" charset="-128"/>
                <a:cs typeface="Yu Gothic"/>
              </a:endParaRPr>
            </a:p>
          </p:txBody>
        </p:sp>
        <p:sp>
          <p:nvSpPr>
            <p:cNvPr id="36" name="object 9">
              <a:extLst>
                <a:ext uri="{FF2B5EF4-FFF2-40B4-BE49-F238E27FC236}">
                  <a16:creationId xmlns:a16="http://schemas.microsoft.com/office/drawing/2014/main" id="{0D790341-4BE0-E121-589A-F60C1F294471}"/>
                </a:ext>
              </a:extLst>
            </p:cNvPr>
            <p:cNvSpPr/>
            <p:nvPr/>
          </p:nvSpPr>
          <p:spPr>
            <a:xfrm>
              <a:off x="2014501" y="172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37" name="object 10">
              <a:extLst>
                <a:ext uri="{FF2B5EF4-FFF2-40B4-BE49-F238E27FC236}">
                  <a16:creationId xmlns:a16="http://schemas.microsoft.com/office/drawing/2014/main" id="{DC146E31-EA6A-5439-2EA2-4B1A2FE6D35C}"/>
                </a:ext>
              </a:extLst>
            </p:cNvPr>
            <p:cNvSpPr txBox="1"/>
            <p:nvPr/>
          </p:nvSpPr>
          <p:spPr>
            <a:xfrm>
              <a:off x="2288198" y="1895953"/>
              <a:ext cx="620395" cy="151323"/>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231F20"/>
                  </a:solidFill>
                  <a:latin typeface="Meiryo UI" panose="020B0604030504040204" pitchFamily="50" charset="-128"/>
                  <a:ea typeface="Meiryo UI" panose="020B0604030504040204" pitchFamily="50" charset="-128"/>
                  <a:cs typeface="Yu Gothic"/>
                </a:rPr>
                <a:t>配信申込み</a:t>
              </a:r>
              <a:endParaRPr sz="900">
                <a:latin typeface="Meiryo UI" panose="020B0604030504040204" pitchFamily="50" charset="-128"/>
                <a:ea typeface="Meiryo UI" panose="020B0604030504040204" pitchFamily="50" charset="-128"/>
                <a:cs typeface="Yu Gothic"/>
              </a:endParaRPr>
            </a:p>
          </p:txBody>
        </p:sp>
        <p:sp>
          <p:nvSpPr>
            <p:cNvPr id="38" name="object 11">
              <a:extLst>
                <a:ext uri="{FF2B5EF4-FFF2-40B4-BE49-F238E27FC236}">
                  <a16:creationId xmlns:a16="http://schemas.microsoft.com/office/drawing/2014/main" id="{65622B48-B9D7-F0A0-5509-03971389655C}"/>
                </a:ext>
              </a:extLst>
            </p:cNvPr>
            <p:cNvSpPr txBox="1"/>
            <p:nvPr/>
          </p:nvSpPr>
          <p:spPr>
            <a:xfrm>
              <a:off x="5115066" y="1895953"/>
              <a:ext cx="254000" cy="151323"/>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Meiryo UI" panose="020B0604030504040204" pitchFamily="50" charset="-128"/>
                  <a:ea typeface="Meiryo UI" panose="020B0604030504040204" pitchFamily="50" charset="-128"/>
                  <a:cs typeface="Yu Gothic"/>
                </a:rPr>
                <a:t>入稿</a:t>
              </a:r>
              <a:endParaRPr sz="900">
                <a:latin typeface="Meiryo UI" panose="020B0604030504040204" pitchFamily="50" charset="-128"/>
                <a:ea typeface="Meiryo UI" panose="020B0604030504040204" pitchFamily="50" charset="-128"/>
                <a:cs typeface="Yu Gothic"/>
              </a:endParaRPr>
            </a:p>
          </p:txBody>
        </p:sp>
        <p:grpSp>
          <p:nvGrpSpPr>
            <p:cNvPr id="39" name="object 12">
              <a:extLst>
                <a:ext uri="{FF2B5EF4-FFF2-40B4-BE49-F238E27FC236}">
                  <a16:creationId xmlns:a16="http://schemas.microsoft.com/office/drawing/2014/main" id="{C8B4BFCF-FD11-7722-267D-A05EC5FC9A6B}"/>
                </a:ext>
              </a:extLst>
            </p:cNvPr>
            <p:cNvGrpSpPr/>
            <p:nvPr/>
          </p:nvGrpSpPr>
          <p:grpSpPr>
            <a:xfrm>
              <a:off x="2242148" y="2255976"/>
              <a:ext cx="876935" cy="516890"/>
              <a:chOff x="2511089" y="2491014"/>
              <a:chExt cx="876935" cy="516890"/>
            </a:xfrm>
          </p:grpSpPr>
          <p:pic>
            <p:nvPicPr>
              <p:cNvPr id="56" name="object 13">
                <a:extLst>
                  <a:ext uri="{FF2B5EF4-FFF2-40B4-BE49-F238E27FC236}">
                    <a16:creationId xmlns:a16="http://schemas.microsoft.com/office/drawing/2014/main" id="{39A0F6FB-B9A8-EBA7-D86D-07360BFB3A03}"/>
                  </a:ext>
                </a:extLst>
              </p:cNvPr>
              <p:cNvPicPr/>
              <p:nvPr/>
            </p:nvPicPr>
            <p:blipFill>
              <a:blip r:embed="rId4" cstate="email">
                <a:extLst>
                  <a:ext uri="{28A0092B-C50C-407E-A947-70E740481C1C}">
                    <a14:useLocalDpi xmlns:a14="http://schemas.microsoft.com/office/drawing/2010/main"/>
                  </a:ext>
                </a:extLst>
              </a:blip>
              <a:stretch>
                <a:fillRect/>
              </a:stretch>
            </p:blipFill>
            <p:spPr>
              <a:xfrm>
                <a:off x="2517444" y="2497366"/>
                <a:ext cx="863993" cy="503999"/>
              </a:xfrm>
              <a:prstGeom prst="rect">
                <a:avLst/>
              </a:prstGeom>
            </p:spPr>
          </p:pic>
          <p:sp>
            <p:nvSpPr>
              <p:cNvPr id="57" name="object 14">
                <a:extLst>
                  <a:ext uri="{FF2B5EF4-FFF2-40B4-BE49-F238E27FC236}">
                    <a16:creationId xmlns:a16="http://schemas.microsoft.com/office/drawing/2014/main" id="{CE4396F3-CBFC-7AFC-CBC3-5D70CA657128}"/>
                  </a:ext>
                </a:extLst>
              </p:cNvPr>
              <p:cNvSpPr/>
              <p:nvPr/>
            </p:nvSpPr>
            <p:spPr>
              <a:xfrm>
                <a:off x="2517439" y="2497364"/>
                <a:ext cx="864235" cy="504190"/>
              </a:xfrm>
              <a:custGeom>
                <a:avLst/>
                <a:gdLst/>
                <a:ahLst/>
                <a:cxnLst/>
                <a:rect l="l" t="t" r="r" b="b"/>
                <a:pathLst>
                  <a:path w="864235" h="504189">
                    <a:moveTo>
                      <a:pt x="702005" y="503999"/>
                    </a:moveTo>
                    <a:lnTo>
                      <a:pt x="0" y="503999"/>
                    </a:lnTo>
                    <a:lnTo>
                      <a:pt x="162001" y="251993"/>
                    </a:lnTo>
                    <a:lnTo>
                      <a:pt x="0" y="0"/>
                    </a:lnTo>
                    <a:lnTo>
                      <a:pt x="702005" y="0"/>
                    </a:lnTo>
                    <a:lnTo>
                      <a:pt x="864006" y="251993"/>
                    </a:lnTo>
                    <a:lnTo>
                      <a:pt x="702005" y="503999"/>
                    </a:lnTo>
                    <a:close/>
                  </a:path>
                </a:pathLst>
              </a:custGeom>
              <a:ln w="12700">
                <a:solidFill>
                  <a:srgbClr val="F6F6F9"/>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0" name="object 15">
              <a:extLst>
                <a:ext uri="{FF2B5EF4-FFF2-40B4-BE49-F238E27FC236}">
                  <a16:creationId xmlns:a16="http://schemas.microsoft.com/office/drawing/2014/main" id="{26C6BA1A-1AC8-EB92-703C-831A29FC0350}"/>
                </a:ext>
              </a:extLst>
            </p:cNvPr>
            <p:cNvSpPr txBox="1"/>
            <p:nvPr/>
          </p:nvSpPr>
          <p:spPr>
            <a:xfrm>
              <a:off x="2536537" y="2411183"/>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弊社</a:t>
              </a:r>
              <a:endParaRPr sz="1200">
                <a:latin typeface="Meiryo UI" panose="020B0604030504040204" pitchFamily="50" charset="-128"/>
                <a:ea typeface="Meiryo UI" panose="020B0604030504040204" pitchFamily="50" charset="-128"/>
                <a:cs typeface="Yu Gothic"/>
              </a:endParaRPr>
            </a:p>
          </p:txBody>
        </p:sp>
        <p:sp>
          <p:nvSpPr>
            <p:cNvPr id="41" name="object 16">
              <a:extLst>
                <a:ext uri="{FF2B5EF4-FFF2-40B4-BE49-F238E27FC236}">
                  <a16:creationId xmlns:a16="http://schemas.microsoft.com/office/drawing/2014/main" id="{17B7CFDF-11C9-6F3D-E3D0-8C80DEC8BB7D}"/>
                </a:ext>
              </a:extLst>
            </p:cNvPr>
            <p:cNvSpPr/>
            <p:nvPr/>
          </p:nvSpPr>
          <p:spPr>
            <a:xfrm>
              <a:off x="2986500"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2" name="object 17">
              <a:extLst>
                <a:ext uri="{FF2B5EF4-FFF2-40B4-BE49-F238E27FC236}">
                  <a16:creationId xmlns:a16="http://schemas.microsoft.com/office/drawing/2014/main" id="{19A4680D-1B12-2DB3-48E1-B5C5AD6BDD02}"/>
                </a:ext>
              </a:extLst>
            </p:cNvPr>
            <p:cNvSpPr txBox="1"/>
            <p:nvPr/>
          </p:nvSpPr>
          <p:spPr>
            <a:xfrm>
              <a:off x="3319645" y="2435950"/>
              <a:ext cx="505459"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申込受領</a:t>
              </a:r>
              <a:endParaRPr sz="900" dirty="0">
                <a:latin typeface="Meiryo UI" panose="020B0604030504040204" pitchFamily="50" charset="-128"/>
                <a:ea typeface="Meiryo UI" panose="020B0604030504040204" pitchFamily="50" charset="-128"/>
                <a:cs typeface="Yu Gothic"/>
              </a:endParaRPr>
            </a:p>
          </p:txBody>
        </p:sp>
        <p:sp>
          <p:nvSpPr>
            <p:cNvPr id="43" name="object 18">
              <a:extLst>
                <a:ext uri="{FF2B5EF4-FFF2-40B4-BE49-F238E27FC236}">
                  <a16:creationId xmlns:a16="http://schemas.microsoft.com/office/drawing/2014/main" id="{428AC84F-DDF6-5B2D-D6FE-CA8ABFE27FB7}"/>
                </a:ext>
              </a:extLst>
            </p:cNvPr>
            <p:cNvSpPr/>
            <p:nvPr/>
          </p:nvSpPr>
          <p:spPr>
            <a:xfrm>
              <a:off x="3958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4" name="object 19">
              <a:extLst>
                <a:ext uri="{FF2B5EF4-FFF2-40B4-BE49-F238E27FC236}">
                  <a16:creationId xmlns:a16="http://schemas.microsoft.com/office/drawing/2014/main" id="{DFF9BB69-7DF3-1CC5-66D8-C3C3C7A23903}"/>
                </a:ext>
              </a:extLst>
            </p:cNvPr>
            <p:cNvSpPr txBox="1"/>
            <p:nvPr/>
          </p:nvSpPr>
          <p:spPr>
            <a:xfrm>
              <a:off x="4097717" y="2375225"/>
              <a:ext cx="814091"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アカウント開設</a:t>
              </a:r>
            </a:p>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タグ発行</a:t>
              </a:r>
              <a:endParaRPr lang="ja-JP" altLang="en-US" sz="900" dirty="0">
                <a:latin typeface="Meiryo UI" panose="020B0604030504040204" pitchFamily="50" charset="-128"/>
                <a:ea typeface="Meiryo UI" panose="020B0604030504040204" pitchFamily="50" charset="-128"/>
                <a:cs typeface="Yu Gothic"/>
              </a:endParaRPr>
            </a:p>
          </p:txBody>
        </p:sp>
        <p:grpSp>
          <p:nvGrpSpPr>
            <p:cNvPr id="45" name="object 20">
              <a:extLst>
                <a:ext uri="{FF2B5EF4-FFF2-40B4-BE49-F238E27FC236}">
                  <a16:creationId xmlns:a16="http://schemas.microsoft.com/office/drawing/2014/main" id="{C43605BD-CFC8-2A85-07AA-42BE46685954}"/>
                </a:ext>
              </a:extLst>
            </p:cNvPr>
            <p:cNvGrpSpPr/>
            <p:nvPr/>
          </p:nvGrpSpPr>
          <p:grpSpPr>
            <a:xfrm>
              <a:off x="5902500" y="1722326"/>
              <a:ext cx="1098550" cy="1044575"/>
              <a:chOff x="6171441" y="1957364"/>
              <a:chExt cx="1098550" cy="1044575"/>
            </a:xfrm>
          </p:grpSpPr>
          <p:sp>
            <p:nvSpPr>
              <p:cNvPr id="54" name="object 21">
                <a:extLst>
                  <a:ext uri="{FF2B5EF4-FFF2-40B4-BE49-F238E27FC236}">
                    <a16:creationId xmlns:a16="http://schemas.microsoft.com/office/drawing/2014/main" id="{73D26EE1-3ADA-3F50-7CCF-5792A5939018}"/>
                  </a:ext>
                </a:extLst>
              </p:cNvPr>
              <p:cNvSpPr/>
              <p:nvPr/>
            </p:nvSpPr>
            <p:spPr>
              <a:xfrm>
                <a:off x="6171441" y="249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5" name="object 22">
                <a:extLst>
                  <a:ext uri="{FF2B5EF4-FFF2-40B4-BE49-F238E27FC236}">
                    <a16:creationId xmlns:a16="http://schemas.microsoft.com/office/drawing/2014/main" id="{2F4CBD09-69DF-001C-33BB-CB51B94C365E}"/>
                  </a:ext>
                </a:extLst>
              </p:cNvPr>
              <p:cNvSpPr/>
              <p:nvPr/>
            </p:nvSpPr>
            <p:spPr>
              <a:xfrm>
                <a:off x="6171441" y="195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6" name="object 23">
              <a:extLst>
                <a:ext uri="{FF2B5EF4-FFF2-40B4-BE49-F238E27FC236}">
                  <a16:creationId xmlns:a16="http://schemas.microsoft.com/office/drawing/2014/main" id="{040C0920-A1A1-4809-CF6F-9FE2E4EFB33D}"/>
                </a:ext>
              </a:extLst>
            </p:cNvPr>
            <p:cNvSpPr txBox="1"/>
            <p:nvPr/>
          </p:nvSpPr>
          <p:spPr>
            <a:xfrm>
              <a:off x="6244973" y="1895953"/>
              <a:ext cx="473709" cy="151323"/>
            </a:xfrm>
            <a:prstGeom prst="rect">
              <a:avLst/>
            </a:prstGeom>
          </p:spPr>
          <p:txBody>
            <a:bodyPr vert="horz" wrap="square" lIns="0" tIns="12700" rIns="0" bIns="0" rtlCol="0">
              <a:spAutoFit/>
            </a:bodyPr>
            <a:lstStyle/>
            <a:p>
              <a:pPr marL="12700">
                <a:lnSpc>
                  <a:spcPct val="100000"/>
                </a:lnSpc>
                <a:spcBef>
                  <a:spcPts val="100"/>
                </a:spcBef>
              </a:pPr>
              <a:r>
                <a:rPr sz="900" b="1" spc="-40" dirty="0">
                  <a:solidFill>
                    <a:srgbClr val="231F20"/>
                  </a:solidFill>
                  <a:latin typeface="Meiryo UI" panose="020B0604030504040204" pitchFamily="50" charset="-128"/>
                  <a:ea typeface="Meiryo UI" panose="020B0604030504040204" pitchFamily="50" charset="-128"/>
                  <a:cs typeface="Yu Gothic"/>
                </a:rPr>
                <a:t>タグ設置</a:t>
              </a:r>
              <a:endParaRPr sz="900">
                <a:latin typeface="Meiryo UI" panose="020B0604030504040204" pitchFamily="50" charset="-128"/>
                <a:ea typeface="Meiryo UI" panose="020B0604030504040204" pitchFamily="50" charset="-128"/>
                <a:cs typeface="Yu Gothic"/>
              </a:endParaRPr>
            </a:p>
          </p:txBody>
        </p:sp>
        <p:sp>
          <p:nvSpPr>
            <p:cNvPr id="47" name="object 24">
              <a:extLst>
                <a:ext uri="{FF2B5EF4-FFF2-40B4-BE49-F238E27FC236}">
                  <a16:creationId xmlns:a16="http://schemas.microsoft.com/office/drawing/2014/main" id="{1DFC7A26-C6B0-21AB-EBF1-3DC5FABD60D0}"/>
                </a:ext>
              </a:extLst>
            </p:cNvPr>
            <p:cNvSpPr txBox="1"/>
            <p:nvPr/>
          </p:nvSpPr>
          <p:spPr>
            <a:xfrm>
              <a:off x="6244173" y="2346180"/>
              <a:ext cx="482600" cy="304827"/>
            </a:xfrm>
            <a:prstGeom prst="rect">
              <a:avLst/>
            </a:prstGeom>
          </p:spPr>
          <p:txBody>
            <a:bodyPr vert="horz" wrap="square" lIns="0" tIns="12700" rIns="0" bIns="0" rtlCol="0">
              <a:spAutoFit/>
            </a:bodyPr>
            <a:lstStyle/>
            <a:p>
              <a:pPr marL="46355" marR="5080" indent="-34290">
                <a:lnSpc>
                  <a:spcPct val="1111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入稿不備</a:t>
              </a:r>
              <a:r>
                <a:rPr sz="900" b="1" spc="-140" dirty="0">
                  <a:solidFill>
                    <a:srgbClr val="231F20"/>
                  </a:solidFill>
                  <a:latin typeface="Meiryo UI" panose="020B0604030504040204" pitchFamily="50" charset="-128"/>
                  <a:ea typeface="Meiryo UI" panose="020B0604030504040204" pitchFamily="50" charset="-128"/>
                  <a:cs typeface="Yu Gothic"/>
                </a:rPr>
                <a:t>チェック</a:t>
              </a:r>
              <a:endParaRPr sz="900">
                <a:latin typeface="Meiryo UI" panose="020B0604030504040204" pitchFamily="50" charset="-128"/>
                <a:ea typeface="Meiryo UI" panose="020B0604030504040204" pitchFamily="50" charset="-128"/>
                <a:cs typeface="Yu Gothic"/>
              </a:endParaRPr>
            </a:p>
          </p:txBody>
        </p:sp>
        <p:sp>
          <p:nvSpPr>
            <p:cNvPr id="48" name="object 25">
              <a:extLst>
                <a:ext uri="{FF2B5EF4-FFF2-40B4-BE49-F238E27FC236}">
                  <a16:creationId xmlns:a16="http://schemas.microsoft.com/office/drawing/2014/main" id="{B3CB61ED-7254-95AB-D87F-76C2D67D8BB2}"/>
                </a:ext>
              </a:extLst>
            </p:cNvPr>
            <p:cNvSpPr/>
            <p:nvPr/>
          </p:nvSpPr>
          <p:spPr>
            <a:xfrm>
              <a:off x="6874502"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9" name="object 26">
              <a:extLst>
                <a:ext uri="{FF2B5EF4-FFF2-40B4-BE49-F238E27FC236}">
                  <a16:creationId xmlns:a16="http://schemas.microsoft.com/office/drawing/2014/main" id="{F7395A3A-53B5-3AA7-C1B5-A4BC7E9BBC9B}"/>
                </a:ext>
              </a:extLst>
            </p:cNvPr>
            <p:cNvSpPr txBox="1"/>
            <p:nvPr/>
          </p:nvSpPr>
          <p:spPr>
            <a:xfrm>
              <a:off x="7085785" y="2435950"/>
              <a:ext cx="702310" cy="151323"/>
            </a:xfrm>
            <a:prstGeom prst="rect">
              <a:avLst/>
            </a:prstGeom>
          </p:spPr>
          <p:txBody>
            <a:bodyPr vert="horz" wrap="square" lIns="0" tIns="12700" rIns="0" bIns="0" rtlCol="0">
              <a:spAutoFit/>
            </a:bodyPr>
            <a:lstStyle/>
            <a:p>
              <a:pPr marL="12700">
                <a:lnSpc>
                  <a:spcPct val="100000"/>
                </a:lnSpc>
                <a:spcBef>
                  <a:spcPts val="100"/>
                </a:spcBef>
              </a:pPr>
              <a:r>
                <a:rPr sz="900" b="1" spc="-30" dirty="0">
                  <a:solidFill>
                    <a:srgbClr val="231F20"/>
                  </a:solidFill>
                  <a:latin typeface="Meiryo UI" panose="020B0604030504040204" pitchFamily="50" charset="-128"/>
                  <a:ea typeface="Meiryo UI" panose="020B0604030504040204" pitchFamily="50" charset="-128"/>
                  <a:cs typeface="Yu Gothic"/>
                </a:rPr>
                <a:t>タグ設置確認</a:t>
              </a:r>
              <a:endParaRPr sz="900">
                <a:latin typeface="Meiryo UI" panose="020B0604030504040204" pitchFamily="50" charset="-128"/>
                <a:ea typeface="Meiryo UI" panose="020B0604030504040204" pitchFamily="50" charset="-128"/>
                <a:cs typeface="Yu Gothic"/>
              </a:endParaRPr>
            </a:p>
          </p:txBody>
        </p:sp>
        <p:sp>
          <p:nvSpPr>
            <p:cNvPr id="50" name="object 27">
              <a:extLst>
                <a:ext uri="{FF2B5EF4-FFF2-40B4-BE49-F238E27FC236}">
                  <a16:creationId xmlns:a16="http://schemas.microsoft.com/office/drawing/2014/main" id="{E991B7F6-F128-286E-29FF-5E323BD00E2B}"/>
                </a:ext>
              </a:extLst>
            </p:cNvPr>
            <p:cNvSpPr/>
            <p:nvPr/>
          </p:nvSpPr>
          <p:spPr>
            <a:xfrm>
              <a:off x="7846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1" name="object 28">
              <a:extLst>
                <a:ext uri="{FF2B5EF4-FFF2-40B4-BE49-F238E27FC236}">
                  <a16:creationId xmlns:a16="http://schemas.microsoft.com/office/drawing/2014/main" id="{77D3A208-B762-3B11-ECAF-DDD0253E7269}"/>
                </a:ext>
              </a:extLst>
            </p:cNvPr>
            <p:cNvSpPr txBox="1"/>
            <p:nvPr/>
          </p:nvSpPr>
          <p:spPr>
            <a:xfrm>
              <a:off x="8171325" y="2435950"/>
              <a:ext cx="482600"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配信開始</a:t>
              </a:r>
              <a:endParaRPr sz="900">
                <a:latin typeface="Meiryo UI" panose="020B0604030504040204" pitchFamily="50" charset="-128"/>
                <a:ea typeface="Meiryo UI" panose="020B0604030504040204" pitchFamily="50" charset="-128"/>
                <a:cs typeface="Yu Gothic"/>
              </a:endParaRPr>
            </a:p>
          </p:txBody>
        </p:sp>
        <p:sp>
          <p:nvSpPr>
            <p:cNvPr id="52" name="object 57">
              <a:extLst>
                <a:ext uri="{FF2B5EF4-FFF2-40B4-BE49-F238E27FC236}">
                  <a16:creationId xmlns:a16="http://schemas.microsoft.com/office/drawing/2014/main" id="{0174304F-F0E3-ACAF-9541-B33011768276}"/>
                </a:ext>
              </a:extLst>
            </p:cNvPr>
            <p:cNvSpPr/>
            <p:nvPr/>
          </p:nvSpPr>
          <p:spPr>
            <a:xfrm>
              <a:off x="3147613" y="1974325"/>
              <a:ext cx="1440000" cy="0"/>
            </a:xfrm>
            <a:custGeom>
              <a:avLst/>
              <a:gdLst/>
              <a:ahLst/>
              <a:cxnLst/>
              <a:rect l="l" t="t" r="r" b="b"/>
              <a:pathLst>
                <a:path w="1400175">
                  <a:moveTo>
                    <a:pt x="0" y="0"/>
                  </a:moveTo>
                  <a:lnTo>
                    <a:pt x="1399654" y="0"/>
                  </a:lnTo>
                </a:path>
              </a:pathLst>
            </a:custGeom>
            <a:ln w="25400">
              <a:solidFill>
                <a:srgbClr val="BEDCE3"/>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3" name="object 60">
              <a:extLst>
                <a:ext uri="{FF2B5EF4-FFF2-40B4-BE49-F238E27FC236}">
                  <a16:creationId xmlns:a16="http://schemas.microsoft.com/office/drawing/2014/main" id="{76A6BD85-62E3-0717-131C-69627676E152}"/>
                </a:ext>
              </a:extLst>
            </p:cNvPr>
            <p:cNvSpPr/>
            <p:nvPr/>
          </p:nvSpPr>
          <p:spPr>
            <a:xfrm>
              <a:off x="5087173" y="2514325"/>
              <a:ext cx="900000" cy="0"/>
            </a:xfrm>
            <a:custGeom>
              <a:avLst/>
              <a:gdLst/>
              <a:ahLst/>
              <a:cxnLst/>
              <a:rect l="l" t="t" r="r" b="b"/>
              <a:pathLst>
                <a:path w="858520">
                  <a:moveTo>
                    <a:pt x="0" y="0"/>
                  </a:moveTo>
                  <a:lnTo>
                    <a:pt x="857999" y="0"/>
                  </a:lnTo>
                </a:path>
              </a:pathLst>
            </a:custGeom>
            <a:ln w="25400">
              <a:solidFill>
                <a:srgbClr val="D1D3D4"/>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grpSp>
        <p:nvGrpSpPr>
          <p:cNvPr id="58" name="グループ化 57">
            <a:extLst>
              <a:ext uri="{FF2B5EF4-FFF2-40B4-BE49-F238E27FC236}">
                <a16:creationId xmlns:a16="http://schemas.microsoft.com/office/drawing/2014/main" id="{070F94B4-D0C4-F78A-0E6C-AACD121CAB33}"/>
              </a:ext>
            </a:extLst>
          </p:cNvPr>
          <p:cNvGrpSpPr/>
          <p:nvPr/>
        </p:nvGrpSpPr>
        <p:grpSpPr>
          <a:xfrm>
            <a:off x="803284" y="2358349"/>
            <a:ext cx="8132009" cy="3691839"/>
            <a:chOff x="803284" y="2967949"/>
            <a:chExt cx="8132009" cy="3691839"/>
          </a:xfrm>
        </p:grpSpPr>
        <p:sp>
          <p:nvSpPr>
            <p:cNvPr id="59" name="テキスト ボックス 58">
              <a:extLst>
                <a:ext uri="{FF2B5EF4-FFF2-40B4-BE49-F238E27FC236}">
                  <a16:creationId xmlns:a16="http://schemas.microsoft.com/office/drawing/2014/main" id="{5E38C3BE-18D9-3F5E-7329-97FA4B851BF1}"/>
                </a:ext>
              </a:extLst>
            </p:cNvPr>
            <p:cNvSpPr txBox="1"/>
            <p:nvPr/>
          </p:nvSpPr>
          <p:spPr>
            <a:xfrm>
              <a:off x="5897719" y="6290456"/>
              <a:ext cx="1885453"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商材の完売・天災や事故に起因する</a:t>
              </a: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「やむを得ない事情」のみ可能です。</a:t>
              </a:r>
            </a:p>
          </p:txBody>
        </p:sp>
        <p:grpSp>
          <p:nvGrpSpPr>
            <p:cNvPr id="60" name="グループ化 59">
              <a:extLst>
                <a:ext uri="{FF2B5EF4-FFF2-40B4-BE49-F238E27FC236}">
                  <a16:creationId xmlns:a16="http://schemas.microsoft.com/office/drawing/2014/main" id="{A120374A-2240-DF15-8EAF-2B1530EE66FB}"/>
                </a:ext>
              </a:extLst>
            </p:cNvPr>
            <p:cNvGrpSpPr/>
            <p:nvPr/>
          </p:nvGrpSpPr>
          <p:grpSpPr>
            <a:xfrm>
              <a:off x="803284" y="2967949"/>
              <a:ext cx="8132009" cy="3553339"/>
              <a:chOff x="803284" y="2967949"/>
              <a:chExt cx="8132009" cy="3553339"/>
            </a:xfrm>
          </p:grpSpPr>
          <p:sp>
            <p:nvSpPr>
              <p:cNvPr id="61" name="テキスト ボックス 60">
                <a:extLst>
                  <a:ext uri="{FF2B5EF4-FFF2-40B4-BE49-F238E27FC236}">
                    <a16:creationId xmlns:a16="http://schemas.microsoft.com/office/drawing/2014/main" id="{6AA18F34-8710-F5CD-D5DC-CCCE987637BB}"/>
                  </a:ext>
                </a:extLst>
              </p:cNvPr>
              <p:cNvSpPr txBox="1"/>
              <p:nvPr/>
            </p:nvSpPr>
            <p:spPr>
              <a:xfrm>
                <a:off x="884400" y="3062308"/>
                <a:ext cx="668773" cy="369332"/>
              </a:xfrm>
              <a:prstGeom prst="rect">
                <a:avLst/>
              </a:prstGeom>
              <a:noFill/>
            </p:spPr>
            <p:txBody>
              <a:bodyPr wrap="none" rtlCol="0">
                <a:spAutoFit/>
              </a:bodyPr>
              <a:lstStyle/>
              <a:p>
                <a:pPr algn="ct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Q</a:t>
                </a:r>
                <a:r>
                  <a:rPr lang="en-US" altLang="ja-JP" sz="1200" spc="100">
                    <a:ln/>
                    <a:solidFill>
                      <a:srgbClr val="231815"/>
                    </a:solidFill>
                    <a:latin typeface="Meiryo UI" panose="020B0604030504040204" pitchFamily="50" charset="-128"/>
                    <a:ea typeface="Meiryo UI" panose="020B0604030504040204" pitchFamily="50" charset="-128"/>
                    <a:cs typeface="DINPro-Medium"/>
                    <a:sym typeface="DINPro-Medium"/>
                    <a:rtl val="0"/>
                  </a:rPr>
                  <a:t>&amp;</a:t>
                </a: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A</a:t>
                </a:r>
                <a:endParaRPr lang="ja-JP" altLang="en-US" spc="100">
                  <a:ln/>
                  <a:solidFill>
                    <a:srgbClr val="231815"/>
                  </a:solidFill>
                  <a:latin typeface="Meiryo UI" panose="020B0604030504040204" pitchFamily="50" charset="-128"/>
                  <a:ea typeface="Meiryo UI" panose="020B0604030504040204" pitchFamily="50" charset="-128"/>
                  <a:cs typeface="DINPro-Medium"/>
                  <a:sym typeface="DINPro-Medium"/>
                  <a:rtl val="0"/>
                </a:endParaRPr>
              </a:p>
            </p:txBody>
          </p:sp>
          <p:sp>
            <p:nvSpPr>
              <p:cNvPr id="62" name="フリーフォーム 378">
                <a:extLst>
                  <a:ext uri="{FF2B5EF4-FFF2-40B4-BE49-F238E27FC236}">
                    <a16:creationId xmlns:a16="http://schemas.microsoft.com/office/drawing/2014/main" id="{D320FD25-5685-0779-8432-3C317994072C}"/>
                  </a:ext>
                </a:extLst>
              </p:cNvPr>
              <p:cNvSpPr/>
              <p:nvPr/>
            </p:nvSpPr>
            <p:spPr>
              <a:xfrm>
                <a:off x="1037947"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7" y="286335"/>
                      <a:pt x="0" y="267626"/>
                      <a:pt x="0" y="244547"/>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63" name="テキスト ボックス 62">
                <a:extLst>
                  <a:ext uri="{FF2B5EF4-FFF2-40B4-BE49-F238E27FC236}">
                    <a16:creationId xmlns:a16="http://schemas.microsoft.com/office/drawing/2014/main" id="{83BE82B0-0AEB-EBB7-C1C5-762EE4316125}"/>
                  </a:ext>
                </a:extLst>
              </p:cNvPr>
              <p:cNvSpPr txBox="1"/>
              <p:nvPr/>
            </p:nvSpPr>
            <p:spPr>
              <a:xfrm>
                <a:off x="1026416"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Q1</a:t>
                </a:r>
              </a:p>
            </p:txBody>
          </p:sp>
          <p:sp>
            <p:nvSpPr>
              <p:cNvPr id="15360" name="テキスト ボックス 15359">
                <a:extLst>
                  <a:ext uri="{FF2B5EF4-FFF2-40B4-BE49-F238E27FC236}">
                    <a16:creationId xmlns:a16="http://schemas.microsoft.com/office/drawing/2014/main" id="{8372278A-D538-84AA-C0F6-FD13596F6680}"/>
                  </a:ext>
                </a:extLst>
              </p:cNvPr>
              <p:cNvSpPr txBox="1"/>
              <p:nvPr/>
            </p:nvSpPr>
            <p:spPr>
              <a:xfrm>
                <a:off x="1320852" y="3533279"/>
                <a:ext cx="1503938"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運用はどちらで行いますか？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61" name="テキスト ボックス 15360">
                <a:extLst>
                  <a:ext uri="{FF2B5EF4-FFF2-40B4-BE49-F238E27FC236}">
                    <a16:creationId xmlns:a16="http://schemas.microsoft.com/office/drawing/2014/main" id="{6E5391A4-E448-C610-7670-F466B7ABE6BB}"/>
                  </a:ext>
                </a:extLst>
              </p:cNvPr>
              <p:cNvSpPr txBox="1"/>
              <p:nvPr/>
            </p:nvSpPr>
            <p:spPr>
              <a:xfrm>
                <a:off x="1295651"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A1</a:t>
                </a:r>
              </a:p>
            </p:txBody>
          </p:sp>
          <p:sp>
            <p:nvSpPr>
              <p:cNvPr id="15362" name="テキスト ボックス 15361">
                <a:extLst>
                  <a:ext uri="{FF2B5EF4-FFF2-40B4-BE49-F238E27FC236}">
                    <a16:creationId xmlns:a16="http://schemas.microsoft.com/office/drawing/2014/main" id="{B8BF96B4-DD22-9CBF-7334-4CD80F52D90F}"/>
                  </a:ext>
                </a:extLst>
              </p:cNvPr>
              <p:cNvSpPr txBox="1"/>
              <p:nvPr/>
            </p:nvSpPr>
            <p:spPr>
              <a:xfrm>
                <a:off x="1574510" y="3854586"/>
                <a:ext cx="1595309"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ドリームネクサスにて行います。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64" name="フリーフォーム 409">
                <a:extLst>
                  <a:ext uri="{FF2B5EF4-FFF2-40B4-BE49-F238E27FC236}">
                    <a16:creationId xmlns:a16="http://schemas.microsoft.com/office/drawing/2014/main" id="{69184F2E-1830-0C59-F351-614AB32180F0}"/>
                  </a:ext>
                </a:extLst>
              </p:cNvPr>
              <p:cNvSpPr/>
              <p:nvPr/>
            </p:nvSpPr>
            <p:spPr>
              <a:xfrm>
                <a:off x="1151542"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5" name="フリーフォーム 411">
                <a:extLst>
                  <a:ext uri="{FF2B5EF4-FFF2-40B4-BE49-F238E27FC236}">
                    <a16:creationId xmlns:a16="http://schemas.microsoft.com/office/drawing/2014/main" id="{0DAE7569-C167-873C-B372-669E688C8877}"/>
                  </a:ext>
                </a:extLst>
              </p:cNvPr>
              <p:cNvSpPr/>
              <p:nvPr/>
            </p:nvSpPr>
            <p:spPr>
              <a:xfrm>
                <a:off x="1037947"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6" name="テキスト ボックス 15365">
                <a:extLst>
                  <a:ext uri="{FF2B5EF4-FFF2-40B4-BE49-F238E27FC236}">
                    <a16:creationId xmlns:a16="http://schemas.microsoft.com/office/drawing/2014/main" id="{96C896E6-7832-9998-3C7F-BE27A613BFDF}"/>
                  </a:ext>
                </a:extLst>
              </p:cNvPr>
              <p:cNvSpPr txBox="1"/>
              <p:nvPr/>
            </p:nvSpPr>
            <p:spPr>
              <a:xfrm>
                <a:off x="1026416"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Q2</a:t>
                </a:r>
              </a:p>
            </p:txBody>
          </p:sp>
          <p:sp>
            <p:nvSpPr>
              <p:cNvPr id="15367" name="テキスト ボックス 15366">
                <a:extLst>
                  <a:ext uri="{FF2B5EF4-FFF2-40B4-BE49-F238E27FC236}">
                    <a16:creationId xmlns:a16="http://schemas.microsoft.com/office/drawing/2014/main" id="{60B961FF-9E2D-11BF-F5FF-F23487CAB6CB}"/>
                  </a:ext>
                </a:extLst>
              </p:cNvPr>
              <p:cNvSpPr txBox="1"/>
              <p:nvPr/>
            </p:nvSpPr>
            <p:spPr>
              <a:xfrm>
                <a:off x="1320852" y="4345194"/>
                <a:ext cx="1667444"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管理画面開放はしていますか？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68" name="テキスト ボックス 15367">
                <a:extLst>
                  <a:ext uri="{FF2B5EF4-FFF2-40B4-BE49-F238E27FC236}">
                    <a16:creationId xmlns:a16="http://schemas.microsoft.com/office/drawing/2014/main" id="{BAFC56E1-EA69-F14D-1140-01A7F631B492}"/>
                  </a:ext>
                </a:extLst>
              </p:cNvPr>
              <p:cNvSpPr txBox="1"/>
              <p:nvPr/>
            </p:nvSpPr>
            <p:spPr>
              <a:xfrm>
                <a:off x="1295651"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A2</a:t>
                </a:r>
              </a:p>
            </p:txBody>
          </p:sp>
          <p:sp>
            <p:nvSpPr>
              <p:cNvPr id="15369" name="テキスト ボックス 15368">
                <a:extLst>
                  <a:ext uri="{FF2B5EF4-FFF2-40B4-BE49-F238E27FC236}">
                    <a16:creationId xmlns:a16="http://schemas.microsoft.com/office/drawing/2014/main" id="{B0B6E302-264A-B3EC-84E8-D3557D298A29}"/>
                  </a:ext>
                </a:extLst>
              </p:cNvPr>
              <p:cNvSpPr txBox="1"/>
              <p:nvPr/>
            </p:nvSpPr>
            <p:spPr>
              <a:xfrm>
                <a:off x="1590087" y="4666500"/>
                <a:ext cx="1136850"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開放しておりません。</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70" name="フリーフォーム 434">
                <a:extLst>
                  <a:ext uri="{FF2B5EF4-FFF2-40B4-BE49-F238E27FC236}">
                    <a16:creationId xmlns:a16="http://schemas.microsoft.com/office/drawing/2014/main" id="{B6629244-8EC0-0277-0D0A-ACBE5CDDA1A2}"/>
                  </a:ext>
                </a:extLst>
              </p:cNvPr>
              <p:cNvSpPr/>
              <p:nvPr/>
            </p:nvSpPr>
            <p:spPr>
              <a:xfrm>
                <a:off x="1151542"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1" name="フリーフォーム 436">
                <a:extLst>
                  <a:ext uri="{FF2B5EF4-FFF2-40B4-BE49-F238E27FC236}">
                    <a16:creationId xmlns:a16="http://schemas.microsoft.com/office/drawing/2014/main" id="{51270760-75DA-98C4-C721-36F903246280}"/>
                  </a:ext>
                </a:extLst>
              </p:cNvPr>
              <p:cNvSpPr/>
              <p:nvPr/>
            </p:nvSpPr>
            <p:spPr>
              <a:xfrm>
                <a:off x="1037947"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6"/>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2" name="テキスト ボックス 15371">
                <a:extLst>
                  <a:ext uri="{FF2B5EF4-FFF2-40B4-BE49-F238E27FC236}">
                    <a16:creationId xmlns:a16="http://schemas.microsoft.com/office/drawing/2014/main" id="{7B3DCDC1-12C7-87BA-BCD2-1B795BEF3CB3}"/>
                  </a:ext>
                </a:extLst>
              </p:cNvPr>
              <p:cNvSpPr txBox="1"/>
              <p:nvPr/>
            </p:nvSpPr>
            <p:spPr>
              <a:xfrm>
                <a:off x="1026416"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Q3</a:t>
                </a:r>
              </a:p>
            </p:txBody>
          </p:sp>
          <p:sp>
            <p:nvSpPr>
              <p:cNvPr id="15373" name="テキスト ボックス 15372">
                <a:extLst>
                  <a:ext uri="{FF2B5EF4-FFF2-40B4-BE49-F238E27FC236}">
                    <a16:creationId xmlns:a16="http://schemas.microsoft.com/office/drawing/2014/main" id="{5EB42E41-532C-2181-E361-800DB2597F0E}"/>
                  </a:ext>
                </a:extLst>
              </p:cNvPr>
              <p:cNvSpPr txBox="1"/>
              <p:nvPr/>
            </p:nvSpPr>
            <p:spPr>
              <a:xfrm>
                <a:off x="1320852" y="5157235"/>
                <a:ext cx="211788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掲載において用意するものはありますか？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74" name="テキスト ボックス 15373">
                <a:extLst>
                  <a:ext uri="{FF2B5EF4-FFF2-40B4-BE49-F238E27FC236}">
                    <a16:creationId xmlns:a16="http://schemas.microsoft.com/office/drawing/2014/main" id="{CA911B6C-618B-CC02-EC20-86A18AD5C360}"/>
                  </a:ext>
                </a:extLst>
              </p:cNvPr>
              <p:cNvSpPr txBox="1"/>
              <p:nvPr/>
            </p:nvSpPr>
            <p:spPr>
              <a:xfrm>
                <a:off x="1295651"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A3</a:t>
                </a:r>
              </a:p>
            </p:txBody>
          </p:sp>
          <p:sp>
            <p:nvSpPr>
              <p:cNvPr id="15375" name="テキスト ボックス 15374">
                <a:extLst>
                  <a:ext uri="{FF2B5EF4-FFF2-40B4-BE49-F238E27FC236}">
                    <a16:creationId xmlns:a16="http://schemas.microsoft.com/office/drawing/2014/main" id="{CE04ACB6-5E4A-FC94-D6CF-CED592D71D76}"/>
                  </a:ext>
                </a:extLst>
              </p:cNvPr>
              <p:cNvSpPr txBox="1"/>
              <p:nvPr/>
            </p:nvSpPr>
            <p:spPr>
              <a:xfrm>
                <a:off x="1575397" y="5478415"/>
                <a:ext cx="2517036"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リンク先</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en" altLang="ja-JP" sz="900" b="1" dirty="0">
                    <a:ln/>
                    <a:solidFill>
                      <a:srgbClr val="231815"/>
                    </a:solidFill>
                    <a:latin typeface="Meiryo UI" panose="020B0604030504040204" pitchFamily="50" charset="-128"/>
                    <a:ea typeface="Meiryo UI" panose="020B0604030504040204" pitchFamily="50" charset="-128"/>
                    <a:sym typeface="游ゴシック"/>
                    <a:rtl val="0"/>
                  </a:rPr>
                  <a:t>LP</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 sz="900" b="1">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バナー</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デバイス毎の必須サイズ</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a:t>
                </a:r>
                <a:endParaRPr lang="en-US" altLang="ja-JP" sz="900" b="1" dirty="0">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テキスト原稿です。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76" name="フリーフォーム 490">
                <a:extLst>
                  <a:ext uri="{FF2B5EF4-FFF2-40B4-BE49-F238E27FC236}">
                    <a16:creationId xmlns:a16="http://schemas.microsoft.com/office/drawing/2014/main" id="{CF40A5D1-12B0-8344-D8F4-7DDD8868F680}"/>
                  </a:ext>
                </a:extLst>
              </p:cNvPr>
              <p:cNvSpPr/>
              <p:nvPr/>
            </p:nvSpPr>
            <p:spPr>
              <a:xfrm>
                <a:off x="1151542"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7" name="フリーフォーム 492">
                <a:extLst>
                  <a:ext uri="{FF2B5EF4-FFF2-40B4-BE49-F238E27FC236}">
                    <a16:creationId xmlns:a16="http://schemas.microsoft.com/office/drawing/2014/main" id="{84F6FB90-FEB1-06F9-E945-4365BEB8AAC3}"/>
                  </a:ext>
                </a:extLst>
              </p:cNvPr>
              <p:cNvSpPr/>
              <p:nvPr/>
            </p:nvSpPr>
            <p:spPr>
              <a:xfrm>
                <a:off x="1037947"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8" name="テキスト ボックス 15377">
                <a:extLst>
                  <a:ext uri="{FF2B5EF4-FFF2-40B4-BE49-F238E27FC236}">
                    <a16:creationId xmlns:a16="http://schemas.microsoft.com/office/drawing/2014/main" id="{AE3F268E-52FD-1254-A668-F1EB6DE7AF99}"/>
                  </a:ext>
                </a:extLst>
              </p:cNvPr>
              <p:cNvSpPr txBox="1"/>
              <p:nvPr/>
            </p:nvSpPr>
            <p:spPr>
              <a:xfrm>
                <a:off x="1026416"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Q4</a:t>
                </a:r>
              </a:p>
            </p:txBody>
          </p:sp>
          <p:sp>
            <p:nvSpPr>
              <p:cNvPr id="15379" name="テキスト ボックス 15378">
                <a:extLst>
                  <a:ext uri="{FF2B5EF4-FFF2-40B4-BE49-F238E27FC236}">
                    <a16:creationId xmlns:a16="http://schemas.microsoft.com/office/drawing/2014/main" id="{C8E2E722-7E24-7F4D-2C5F-AD9D24098652}"/>
                  </a:ext>
                </a:extLst>
              </p:cNvPr>
              <p:cNvSpPr txBox="1"/>
              <p:nvPr/>
            </p:nvSpPr>
            <p:spPr>
              <a:xfrm>
                <a:off x="1320852" y="5969149"/>
                <a:ext cx="1436612"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初期費用はかかりますか？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80" name="テキスト ボックス 15379">
                <a:extLst>
                  <a:ext uri="{FF2B5EF4-FFF2-40B4-BE49-F238E27FC236}">
                    <a16:creationId xmlns:a16="http://schemas.microsoft.com/office/drawing/2014/main" id="{FD76B25F-E091-38C8-002E-F73953F9C878}"/>
                  </a:ext>
                </a:extLst>
              </p:cNvPr>
              <p:cNvSpPr txBox="1"/>
              <p:nvPr/>
            </p:nvSpPr>
            <p:spPr>
              <a:xfrm>
                <a:off x="1295651"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A4</a:t>
                </a:r>
              </a:p>
            </p:txBody>
          </p:sp>
          <p:sp>
            <p:nvSpPr>
              <p:cNvPr id="15381" name="テキスト ボックス 15380">
                <a:extLst>
                  <a:ext uri="{FF2B5EF4-FFF2-40B4-BE49-F238E27FC236}">
                    <a16:creationId xmlns:a16="http://schemas.microsoft.com/office/drawing/2014/main" id="{93E3421B-BC97-EF53-2F29-79B426905BB3}"/>
                  </a:ext>
                </a:extLst>
              </p:cNvPr>
              <p:cNvSpPr txBox="1"/>
              <p:nvPr/>
            </p:nvSpPr>
            <p:spPr>
              <a:xfrm>
                <a:off x="1590087" y="6290456"/>
                <a:ext cx="1954381"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初期費用や管理費用はかかりません。</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82" name="フリーフォーム 518">
                <a:extLst>
                  <a:ext uri="{FF2B5EF4-FFF2-40B4-BE49-F238E27FC236}">
                    <a16:creationId xmlns:a16="http://schemas.microsoft.com/office/drawing/2014/main" id="{CF7FCC08-373B-C81C-29FC-31EE80E2FBD1}"/>
                  </a:ext>
                </a:extLst>
              </p:cNvPr>
              <p:cNvSpPr/>
              <p:nvPr/>
            </p:nvSpPr>
            <p:spPr>
              <a:xfrm>
                <a:off x="1151542"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83" name="フリーフォーム 520">
                <a:extLst>
                  <a:ext uri="{FF2B5EF4-FFF2-40B4-BE49-F238E27FC236}">
                    <a16:creationId xmlns:a16="http://schemas.microsoft.com/office/drawing/2014/main" id="{1CFFA7F9-83A3-9432-5697-BAA71538D4B2}"/>
                  </a:ext>
                </a:extLst>
              </p:cNvPr>
              <p:cNvSpPr/>
              <p:nvPr/>
            </p:nvSpPr>
            <p:spPr>
              <a:xfrm>
                <a:off x="5345579"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8" y="286335"/>
                      <a:pt x="0" y="267626"/>
                      <a:pt x="0" y="244547"/>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84" name="テキスト ボックス 15383">
                <a:extLst>
                  <a:ext uri="{FF2B5EF4-FFF2-40B4-BE49-F238E27FC236}">
                    <a16:creationId xmlns:a16="http://schemas.microsoft.com/office/drawing/2014/main" id="{89D2BF4C-6DF0-BD49-B172-CE1A6C209163}"/>
                  </a:ext>
                </a:extLst>
              </p:cNvPr>
              <p:cNvSpPr txBox="1"/>
              <p:nvPr/>
            </p:nvSpPr>
            <p:spPr>
              <a:xfrm>
                <a:off x="5334175"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Q5</a:t>
                </a:r>
              </a:p>
            </p:txBody>
          </p:sp>
          <p:sp>
            <p:nvSpPr>
              <p:cNvPr id="15385" name="テキスト ボックス 15384">
                <a:extLst>
                  <a:ext uri="{FF2B5EF4-FFF2-40B4-BE49-F238E27FC236}">
                    <a16:creationId xmlns:a16="http://schemas.microsoft.com/office/drawing/2014/main" id="{E35B8DF7-728D-27E8-FA80-5DEEE2D2F9A9}"/>
                  </a:ext>
                </a:extLst>
              </p:cNvPr>
              <p:cNvSpPr txBox="1"/>
              <p:nvPr/>
            </p:nvSpPr>
            <p:spPr>
              <a:xfrm>
                <a:off x="5619873" y="3533279"/>
                <a:ext cx="2032929"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タグ設置しなくても配信は可能ですか？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86" name="テキスト ボックス 15385">
                <a:extLst>
                  <a:ext uri="{FF2B5EF4-FFF2-40B4-BE49-F238E27FC236}">
                    <a16:creationId xmlns:a16="http://schemas.microsoft.com/office/drawing/2014/main" id="{CD0BCF73-7E79-1927-0CA8-960233135F11}"/>
                  </a:ext>
                </a:extLst>
              </p:cNvPr>
              <p:cNvSpPr txBox="1"/>
              <p:nvPr/>
            </p:nvSpPr>
            <p:spPr>
              <a:xfrm>
                <a:off x="5603283"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A5</a:t>
                </a:r>
              </a:p>
            </p:txBody>
          </p:sp>
          <p:sp>
            <p:nvSpPr>
              <p:cNvPr id="15387" name="テキスト ボックス 15386">
                <a:extLst>
                  <a:ext uri="{FF2B5EF4-FFF2-40B4-BE49-F238E27FC236}">
                    <a16:creationId xmlns:a16="http://schemas.microsoft.com/office/drawing/2014/main" id="{E6627D09-6603-6606-D92E-2BD9BD05966E}"/>
                  </a:ext>
                </a:extLst>
              </p:cNvPr>
              <p:cNvSpPr txBox="1"/>
              <p:nvPr/>
            </p:nvSpPr>
            <p:spPr>
              <a:xfrm>
                <a:off x="5883156" y="3854586"/>
                <a:ext cx="2097049"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リターゲティングや</a:t>
                </a:r>
                <a:r>
                  <a:rPr lang="en" altLang="ja-JP" sz="900" b="1">
                    <a:ln/>
                    <a:solidFill>
                      <a:srgbClr val="231815"/>
                    </a:solidFill>
                    <a:latin typeface="Meiryo UI" panose="020B0604030504040204" pitchFamily="50" charset="-128"/>
                    <a:ea typeface="Meiryo UI" panose="020B0604030504040204" pitchFamily="50" charset="-128"/>
                    <a:sym typeface="游ゴシック"/>
                    <a:rtl val="0"/>
                  </a:rPr>
                  <a:t>CV</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計測はできませんが</a:t>
                </a:r>
                <a:endParaRPr lang="en-US" altLang="ja-JP" sz="900" b="1">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配信は可能です。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88" name="フリーフォーム 567">
                <a:extLst>
                  <a:ext uri="{FF2B5EF4-FFF2-40B4-BE49-F238E27FC236}">
                    <a16:creationId xmlns:a16="http://schemas.microsoft.com/office/drawing/2014/main" id="{2D1EB164-7FF8-EC4C-9C50-667A79D27C84}"/>
                  </a:ext>
                </a:extLst>
              </p:cNvPr>
              <p:cNvSpPr/>
              <p:nvPr/>
            </p:nvSpPr>
            <p:spPr>
              <a:xfrm>
                <a:off x="5459301"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89" name="フリーフォーム 569">
                <a:extLst>
                  <a:ext uri="{FF2B5EF4-FFF2-40B4-BE49-F238E27FC236}">
                    <a16:creationId xmlns:a16="http://schemas.microsoft.com/office/drawing/2014/main" id="{DD9B408C-95BB-A200-9024-BF767845573E}"/>
                  </a:ext>
                </a:extLst>
              </p:cNvPr>
              <p:cNvSpPr/>
              <p:nvPr/>
            </p:nvSpPr>
            <p:spPr>
              <a:xfrm>
                <a:off x="5345579"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90" name="テキスト ボックス 15389">
                <a:extLst>
                  <a:ext uri="{FF2B5EF4-FFF2-40B4-BE49-F238E27FC236}">
                    <a16:creationId xmlns:a16="http://schemas.microsoft.com/office/drawing/2014/main" id="{991D828E-ADD8-A40F-9EB1-6412D688401D}"/>
                  </a:ext>
                </a:extLst>
              </p:cNvPr>
              <p:cNvSpPr txBox="1"/>
              <p:nvPr/>
            </p:nvSpPr>
            <p:spPr>
              <a:xfrm>
                <a:off x="5334175"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Q6</a:t>
                </a:r>
              </a:p>
            </p:txBody>
          </p:sp>
          <p:sp>
            <p:nvSpPr>
              <p:cNvPr id="15391" name="テキスト ボックス 15390">
                <a:extLst>
                  <a:ext uri="{FF2B5EF4-FFF2-40B4-BE49-F238E27FC236}">
                    <a16:creationId xmlns:a16="http://schemas.microsoft.com/office/drawing/2014/main" id="{757638A8-80A5-F4AF-C82F-5E66BFEA7388}"/>
                  </a:ext>
                </a:extLst>
              </p:cNvPr>
              <p:cNvSpPr txBox="1"/>
              <p:nvPr/>
            </p:nvSpPr>
            <p:spPr>
              <a:xfrm>
                <a:off x="5628611" y="4345194"/>
                <a:ext cx="2133918" cy="230832"/>
              </a:xfrm>
              <a:prstGeom prst="rect">
                <a:avLst/>
              </a:prstGeom>
              <a:noFill/>
            </p:spPr>
            <p:txBody>
              <a:bodyPr wrap="none" rtlCol="0">
                <a:spAutoFit/>
              </a:bodyPr>
              <a:lstStyle/>
              <a:p>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配信期間を指定した配信は可能ですか？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92" name="テキスト ボックス 15391">
                <a:extLst>
                  <a:ext uri="{FF2B5EF4-FFF2-40B4-BE49-F238E27FC236}">
                    <a16:creationId xmlns:a16="http://schemas.microsoft.com/office/drawing/2014/main" id="{5D471F38-C94B-3BBA-3BF9-86ED6A77750B}"/>
                  </a:ext>
                </a:extLst>
              </p:cNvPr>
              <p:cNvSpPr txBox="1"/>
              <p:nvPr/>
            </p:nvSpPr>
            <p:spPr>
              <a:xfrm>
                <a:off x="5603283"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A6</a:t>
                </a:r>
              </a:p>
            </p:txBody>
          </p:sp>
          <p:sp>
            <p:nvSpPr>
              <p:cNvPr id="15393" name="テキスト ボックス 15392">
                <a:extLst>
                  <a:ext uri="{FF2B5EF4-FFF2-40B4-BE49-F238E27FC236}">
                    <a16:creationId xmlns:a16="http://schemas.microsoft.com/office/drawing/2014/main" id="{348B3F32-B949-ABA7-252D-CA12898ED0A3}"/>
                  </a:ext>
                </a:extLst>
              </p:cNvPr>
              <p:cNvSpPr txBox="1"/>
              <p:nvPr/>
            </p:nvSpPr>
            <p:spPr>
              <a:xfrm>
                <a:off x="5897719" y="4666500"/>
                <a:ext cx="1619354" cy="230832"/>
              </a:xfrm>
              <a:prstGeom prst="rect">
                <a:avLst/>
              </a:prstGeom>
              <a:noFill/>
            </p:spPr>
            <p:txBody>
              <a:bodyPr wrap="none" rtlCol="0">
                <a:spAutoFit/>
              </a:bodyPr>
              <a:lstStyle/>
              <a:p>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2</a:t>
                </a:r>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週間の配信なども可能です。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94" name="フリーフォーム 613">
                <a:extLst>
                  <a:ext uri="{FF2B5EF4-FFF2-40B4-BE49-F238E27FC236}">
                    <a16:creationId xmlns:a16="http://schemas.microsoft.com/office/drawing/2014/main" id="{54ECCE8C-97CD-50D0-0972-3B270AD1CC77}"/>
                  </a:ext>
                </a:extLst>
              </p:cNvPr>
              <p:cNvSpPr/>
              <p:nvPr/>
            </p:nvSpPr>
            <p:spPr>
              <a:xfrm>
                <a:off x="5459301"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95" name="フリーフォーム 615">
                <a:extLst>
                  <a:ext uri="{FF2B5EF4-FFF2-40B4-BE49-F238E27FC236}">
                    <a16:creationId xmlns:a16="http://schemas.microsoft.com/office/drawing/2014/main" id="{90768502-E1B7-8A5E-E73A-08B0F99906DF}"/>
                  </a:ext>
                </a:extLst>
              </p:cNvPr>
              <p:cNvSpPr/>
              <p:nvPr/>
            </p:nvSpPr>
            <p:spPr>
              <a:xfrm>
                <a:off x="5345579"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6"/>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96" name="テキスト ボックス 15395">
                <a:extLst>
                  <a:ext uri="{FF2B5EF4-FFF2-40B4-BE49-F238E27FC236}">
                    <a16:creationId xmlns:a16="http://schemas.microsoft.com/office/drawing/2014/main" id="{4CFEA62C-831B-579A-CB60-C3E7715FB28C}"/>
                  </a:ext>
                </a:extLst>
              </p:cNvPr>
              <p:cNvSpPr txBox="1"/>
              <p:nvPr/>
            </p:nvSpPr>
            <p:spPr>
              <a:xfrm>
                <a:off x="5334175"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Q7</a:t>
                </a:r>
              </a:p>
            </p:txBody>
          </p:sp>
          <p:sp>
            <p:nvSpPr>
              <p:cNvPr id="15397" name="テキスト ボックス 15396">
                <a:extLst>
                  <a:ext uri="{FF2B5EF4-FFF2-40B4-BE49-F238E27FC236}">
                    <a16:creationId xmlns:a16="http://schemas.microsoft.com/office/drawing/2014/main" id="{B7F3E525-289C-3525-236A-ADF395E71FC5}"/>
                  </a:ext>
                </a:extLst>
              </p:cNvPr>
              <p:cNvSpPr txBox="1"/>
              <p:nvPr/>
            </p:nvSpPr>
            <p:spPr>
              <a:xfrm>
                <a:off x="5628611" y="5157235"/>
                <a:ext cx="168507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休日掲載開始は可能ですか？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98" name="テキスト ボックス 15397">
                <a:extLst>
                  <a:ext uri="{FF2B5EF4-FFF2-40B4-BE49-F238E27FC236}">
                    <a16:creationId xmlns:a16="http://schemas.microsoft.com/office/drawing/2014/main" id="{19E53B20-7F66-1C6B-0284-691D93A5B08F}"/>
                  </a:ext>
                </a:extLst>
              </p:cNvPr>
              <p:cNvSpPr txBox="1"/>
              <p:nvPr/>
            </p:nvSpPr>
            <p:spPr>
              <a:xfrm>
                <a:off x="5603283"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A7</a:t>
                </a:r>
              </a:p>
            </p:txBody>
          </p:sp>
          <p:sp>
            <p:nvSpPr>
              <p:cNvPr id="15399" name="テキスト ボックス 15398">
                <a:extLst>
                  <a:ext uri="{FF2B5EF4-FFF2-40B4-BE49-F238E27FC236}">
                    <a16:creationId xmlns:a16="http://schemas.microsoft.com/office/drawing/2014/main" id="{C69EC262-E2C4-73D6-CEAB-FB1EAD14509A}"/>
                  </a:ext>
                </a:extLst>
              </p:cNvPr>
              <p:cNvSpPr txBox="1"/>
              <p:nvPr/>
            </p:nvSpPr>
            <p:spPr>
              <a:xfrm>
                <a:off x="5897719" y="5478415"/>
                <a:ext cx="691215"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400" name="フリーフォーム 633">
                <a:extLst>
                  <a:ext uri="{FF2B5EF4-FFF2-40B4-BE49-F238E27FC236}">
                    <a16:creationId xmlns:a16="http://schemas.microsoft.com/office/drawing/2014/main" id="{6A2121EE-19C6-14FA-28F5-2D7536B164C5}"/>
                  </a:ext>
                </a:extLst>
              </p:cNvPr>
              <p:cNvSpPr/>
              <p:nvPr/>
            </p:nvSpPr>
            <p:spPr>
              <a:xfrm>
                <a:off x="5459301"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401" name="フリーフォーム 635">
                <a:extLst>
                  <a:ext uri="{FF2B5EF4-FFF2-40B4-BE49-F238E27FC236}">
                    <a16:creationId xmlns:a16="http://schemas.microsoft.com/office/drawing/2014/main" id="{6856AA6A-2CD9-25E8-15E8-AC9B6EF3F711}"/>
                  </a:ext>
                </a:extLst>
              </p:cNvPr>
              <p:cNvSpPr/>
              <p:nvPr/>
            </p:nvSpPr>
            <p:spPr>
              <a:xfrm>
                <a:off x="5345579"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402" name="テキスト ボックス 15401">
                <a:extLst>
                  <a:ext uri="{FF2B5EF4-FFF2-40B4-BE49-F238E27FC236}">
                    <a16:creationId xmlns:a16="http://schemas.microsoft.com/office/drawing/2014/main" id="{13F90E40-8112-D37A-87AA-E2090CEFB34C}"/>
                  </a:ext>
                </a:extLst>
              </p:cNvPr>
              <p:cNvSpPr txBox="1"/>
              <p:nvPr/>
            </p:nvSpPr>
            <p:spPr>
              <a:xfrm>
                <a:off x="5334175"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Q8</a:t>
                </a:r>
              </a:p>
            </p:txBody>
          </p:sp>
          <p:sp>
            <p:nvSpPr>
              <p:cNvPr id="15403" name="テキスト ボックス 15402">
                <a:extLst>
                  <a:ext uri="{FF2B5EF4-FFF2-40B4-BE49-F238E27FC236}">
                    <a16:creationId xmlns:a16="http://schemas.microsoft.com/office/drawing/2014/main" id="{2FADF1AC-768B-612F-A81D-F9A6DEAC19C4}"/>
                  </a:ext>
                </a:extLst>
              </p:cNvPr>
              <p:cNvSpPr txBox="1"/>
              <p:nvPr/>
            </p:nvSpPr>
            <p:spPr>
              <a:xfrm>
                <a:off x="5628611" y="5969149"/>
                <a:ext cx="2608406"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配信途中での掲載停止（中止）は可能ですか？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404" name="テキスト ボックス 15403">
                <a:extLst>
                  <a:ext uri="{FF2B5EF4-FFF2-40B4-BE49-F238E27FC236}">
                    <a16:creationId xmlns:a16="http://schemas.microsoft.com/office/drawing/2014/main" id="{A45E2DB8-D205-95FC-BFED-E701BB91046A}"/>
                  </a:ext>
                </a:extLst>
              </p:cNvPr>
              <p:cNvSpPr txBox="1"/>
              <p:nvPr/>
            </p:nvSpPr>
            <p:spPr>
              <a:xfrm>
                <a:off x="5603283"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A8</a:t>
                </a:r>
              </a:p>
            </p:txBody>
          </p:sp>
          <p:sp>
            <p:nvSpPr>
              <p:cNvPr id="15405" name="フリーフォーム 684">
                <a:extLst>
                  <a:ext uri="{FF2B5EF4-FFF2-40B4-BE49-F238E27FC236}">
                    <a16:creationId xmlns:a16="http://schemas.microsoft.com/office/drawing/2014/main" id="{7D635138-C196-9B77-1DBA-F8EA62B8405A}"/>
                  </a:ext>
                </a:extLst>
              </p:cNvPr>
              <p:cNvSpPr/>
              <p:nvPr/>
            </p:nvSpPr>
            <p:spPr>
              <a:xfrm>
                <a:off x="5459301"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406" name="フリーフォーム 685">
                <a:extLst>
                  <a:ext uri="{FF2B5EF4-FFF2-40B4-BE49-F238E27FC236}">
                    <a16:creationId xmlns:a16="http://schemas.microsoft.com/office/drawing/2014/main" id="{D2416E2C-BC68-8236-F95B-666EF5B2B576}"/>
                  </a:ext>
                </a:extLst>
              </p:cNvPr>
              <p:cNvSpPr/>
              <p:nvPr/>
            </p:nvSpPr>
            <p:spPr>
              <a:xfrm>
                <a:off x="803284" y="2967949"/>
                <a:ext cx="825434" cy="411449"/>
              </a:xfrm>
              <a:custGeom>
                <a:avLst/>
                <a:gdLst>
                  <a:gd name="connsiteX0" fmla="*/ 0 w 825434"/>
                  <a:gd name="connsiteY0" fmla="*/ 411449 h 411449"/>
                  <a:gd name="connsiteX1" fmla="*/ 412717 w 825434"/>
                  <a:gd name="connsiteY1" fmla="*/ 0 h 411449"/>
                  <a:gd name="connsiteX2" fmla="*/ 825434 w 825434"/>
                  <a:gd name="connsiteY2" fmla="*/ 411449 h 411449"/>
                </a:gdLst>
                <a:ahLst/>
                <a:cxnLst>
                  <a:cxn ang="0">
                    <a:pos x="connsiteX0" y="connsiteY0"/>
                  </a:cxn>
                  <a:cxn ang="0">
                    <a:pos x="connsiteX1" y="connsiteY1"/>
                  </a:cxn>
                  <a:cxn ang="0">
                    <a:pos x="connsiteX2" y="connsiteY2"/>
                  </a:cxn>
                </a:cxnLst>
                <a:rect l="l" t="t" r="r" b="b"/>
                <a:pathLst>
                  <a:path w="825434" h="411449">
                    <a:moveTo>
                      <a:pt x="0" y="411449"/>
                    </a:moveTo>
                    <a:cubicBezTo>
                      <a:pt x="0" y="184199"/>
                      <a:pt x="184767" y="0"/>
                      <a:pt x="412717" y="0"/>
                    </a:cubicBezTo>
                    <a:cubicBezTo>
                      <a:pt x="640668" y="0"/>
                      <a:pt x="825434" y="184199"/>
                      <a:pt x="825434" y="411449"/>
                    </a:cubicBezTo>
                  </a:path>
                </a:pathLst>
              </a:custGeom>
              <a:noFill/>
              <a:ln w="5064" cap="flat">
                <a:solidFill>
                  <a:srgbClr val="231815"/>
                </a:solid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grpSp>
      </p:grpSp>
      <p:sp>
        <p:nvSpPr>
          <p:cNvPr id="2" name="object 7">
            <a:extLst>
              <a:ext uri="{FF2B5EF4-FFF2-40B4-BE49-F238E27FC236}">
                <a16:creationId xmlns:a16="http://schemas.microsoft.com/office/drawing/2014/main" id="{B6D9D428-E6B8-833F-86FA-0CEF19C16D19}"/>
              </a:ext>
            </a:extLst>
          </p:cNvPr>
          <p:cNvSpPr txBox="1"/>
          <p:nvPr/>
        </p:nvSpPr>
        <p:spPr>
          <a:xfrm>
            <a:off x="814149" y="898807"/>
            <a:ext cx="7166055" cy="527067"/>
          </a:xfrm>
          <a:prstGeom prst="rect">
            <a:avLst/>
          </a:prstGeom>
        </p:spPr>
        <p:txBody>
          <a:bodyPr vert="horz" wrap="square" lIns="0" tIns="80010" rIns="0" bIns="0" rtlCol="0">
            <a:spAutoFit/>
          </a:bodyPr>
          <a:lstStyle/>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アカウント開設後、入稿およびタグ設置完了から</a:t>
            </a:r>
            <a:r>
              <a:rPr lang="en-US" altLang="ja-JP" sz="1400" b="1" dirty="0">
                <a:solidFill>
                  <a:srgbClr val="C00000"/>
                </a:solidFill>
                <a:latin typeface="Meiryo UI" panose="020B0604030504040204" pitchFamily="50" charset="-128"/>
                <a:ea typeface="Meiryo UI" panose="020B0604030504040204" pitchFamily="50" charset="-128"/>
                <a:cs typeface="Yu Gothic"/>
              </a:rPr>
              <a:t>5</a:t>
            </a:r>
            <a:r>
              <a:rPr lang="ja-JP" altLang="en-US" sz="1400" b="1" dirty="0">
                <a:solidFill>
                  <a:srgbClr val="C00000"/>
                </a:solidFill>
                <a:latin typeface="Meiryo UI" panose="020B0604030504040204" pitchFamily="50" charset="-128"/>
                <a:ea typeface="Meiryo UI" panose="020B0604030504040204" pitchFamily="50" charset="-128"/>
                <a:cs typeface="Yu Gothic"/>
              </a:rPr>
              <a:t>営業日程度</a:t>
            </a:r>
            <a:r>
              <a:rPr lang="ja-JP" altLang="en-US" sz="1000" b="1" dirty="0">
                <a:solidFill>
                  <a:srgbClr val="231F20"/>
                </a:solidFill>
                <a:latin typeface="Meiryo UI" panose="020B0604030504040204" pitchFamily="50" charset="-128"/>
                <a:ea typeface="Meiryo UI" panose="020B0604030504040204" pitchFamily="50" charset="-128"/>
                <a:cs typeface="Yu Gothic"/>
              </a:rPr>
              <a:t>での配信開始となります。 </a:t>
            </a:r>
          </a:p>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　</a:t>
            </a:r>
            <a:r>
              <a:rPr lang="en-US" altLang="ja-JP" sz="1000" b="1" dirty="0">
                <a:solidFill>
                  <a:srgbClr val="231F20"/>
                </a:solidFill>
                <a:latin typeface="Meiryo UI" panose="020B0604030504040204" pitchFamily="50" charset="-128"/>
                <a:ea typeface="Meiryo UI" panose="020B0604030504040204" pitchFamily="50" charset="-128"/>
                <a:cs typeface="Yu Gothic"/>
              </a:rPr>
              <a:t>※</a:t>
            </a:r>
            <a:r>
              <a:rPr lang="ja-JP" altLang="en-US" sz="1000" b="1" dirty="0">
                <a:solidFill>
                  <a:srgbClr val="231F20"/>
                </a:solidFill>
                <a:latin typeface="Meiryo UI" panose="020B0604030504040204" pitchFamily="50" charset="-128"/>
                <a:ea typeface="Meiryo UI" panose="020B0604030504040204" pitchFamily="50" charset="-128"/>
                <a:cs typeface="Yu Gothic"/>
              </a:rPr>
              <a:t>不備や審査状況・利用データにより開始日が変動します。</a:t>
            </a:r>
          </a:p>
        </p:txBody>
      </p:sp>
      <p:sp>
        <p:nvSpPr>
          <p:cNvPr id="3" name="テキスト ボックス 3">
            <a:extLst>
              <a:ext uri="{FF2B5EF4-FFF2-40B4-BE49-F238E27FC236}">
                <a16:creationId xmlns:a16="http://schemas.microsoft.com/office/drawing/2014/main" id="{8DACC8E0-FBD8-8210-7053-938EFF3F87BA}"/>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■配信までの流れ</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タイトル 1">
            <a:extLst>
              <a:ext uri="{FF2B5EF4-FFF2-40B4-BE49-F238E27FC236}">
                <a16:creationId xmlns:a16="http://schemas.microsoft.com/office/drawing/2014/main" id="{B4F63CDC-9108-437E-B52C-58293314CD26}"/>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t>入稿規定</a:t>
            </a:r>
          </a:p>
        </p:txBody>
      </p:sp>
      <p:graphicFrame>
        <p:nvGraphicFramePr>
          <p:cNvPr id="18" name="表 17">
            <a:extLst>
              <a:ext uri="{FF2B5EF4-FFF2-40B4-BE49-F238E27FC236}">
                <a16:creationId xmlns:a16="http://schemas.microsoft.com/office/drawing/2014/main" id="{36735ED1-E531-4302-BBC7-55D93673E9E7}"/>
              </a:ext>
            </a:extLst>
          </p:cNvPr>
          <p:cNvGraphicFramePr>
            <a:graphicFrameLocks noGrp="1"/>
          </p:cNvGraphicFramePr>
          <p:nvPr>
            <p:extLst>
              <p:ext uri="{D42A27DB-BD31-4B8C-83A1-F6EECF244321}">
                <p14:modId xmlns:p14="http://schemas.microsoft.com/office/powerpoint/2010/main" val="4277835900"/>
              </p:ext>
            </p:extLst>
          </p:nvPr>
        </p:nvGraphicFramePr>
        <p:xfrm>
          <a:off x="741418" y="3918198"/>
          <a:ext cx="8524641" cy="2661395"/>
        </p:xfrm>
        <a:graphic>
          <a:graphicData uri="http://schemas.openxmlformats.org/drawingml/2006/table">
            <a:tbl>
              <a:tblPr>
                <a:tableStyleId>{BC89EF96-8CEA-46FF-86C4-4CE0E7609802}</a:tableStyleId>
              </a:tblPr>
              <a:tblGrid>
                <a:gridCol w="2328453">
                  <a:extLst>
                    <a:ext uri="{9D8B030D-6E8A-4147-A177-3AD203B41FA5}">
                      <a16:colId xmlns:a16="http://schemas.microsoft.com/office/drawing/2014/main" val="1288645124"/>
                    </a:ext>
                  </a:extLst>
                </a:gridCol>
                <a:gridCol w="3098094">
                  <a:extLst>
                    <a:ext uri="{9D8B030D-6E8A-4147-A177-3AD203B41FA5}">
                      <a16:colId xmlns:a16="http://schemas.microsoft.com/office/drawing/2014/main" val="946032638"/>
                    </a:ext>
                  </a:extLst>
                </a:gridCol>
                <a:gridCol w="3098094">
                  <a:extLst>
                    <a:ext uri="{9D8B030D-6E8A-4147-A177-3AD203B41FA5}">
                      <a16:colId xmlns:a16="http://schemas.microsoft.com/office/drawing/2014/main" val="2724110451"/>
                    </a:ext>
                  </a:extLst>
                </a:gridCol>
              </a:tblGrid>
              <a:tr h="264913">
                <a:tc>
                  <a:txBody>
                    <a:bodyPr/>
                    <a:lstStyle/>
                    <a:p>
                      <a:pPr algn="ctr" fontAlgn="ctr"/>
                      <a:r>
                        <a:rPr lang="ja-JP" altLang="en-US" sz="1000" b="1" u="none" strike="noStrike" dirty="0">
                          <a:solidFill>
                            <a:schemeClr val="bg1"/>
                          </a:solidFill>
                          <a:effectLst/>
                          <a:latin typeface="Meiryo UI" panose="020B0604030504040204" pitchFamily="50" charset="-128"/>
                          <a:ea typeface="Meiryo UI" panose="020B0604030504040204" pitchFamily="50" charset="-128"/>
                        </a:rPr>
                        <a:t>原稿規定一覧</a:t>
                      </a:r>
                      <a:endParaRPr lang="en-US" altLang="ja-JP" sz="1000" b="1" i="0" u="none" strike="noStrike" dirty="0">
                        <a:solidFill>
                          <a:schemeClr val="bg1"/>
                        </a:solidFill>
                        <a:effectLst/>
                        <a:latin typeface="Meiryo UI" panose="020B0604030504040204" pitchFamily="50" charset="-128"/>
                        <a:ea typeface="Meiryo UI" panose="020B0604030504040204" pitchFamily="50" charset="-128"/>
                      </a:endParaRPr>
                    </a:p>
                  </a:txBody>
                  <a:tcPr marL="108000" marR="72000" marT="46800" marB="36000" anchor="ctr">
                    <a:lnR w="12700" cap="flat" cmpd="sng" algn="ctr">
                      <a:solidFill>
                        <a:schemeClr val="bg1"/>
                      </a:solidFill>
                      <a:prstDash val="solid"/>
                      <a:round/>
                      <a:headEnd type="none" w="med" len="med"/>
                      <a:tailEnd type="none" w="med" len="med"/>
                    </a:lnR>
                    <a:solidFill>
                      <a:srgbClr val="CC0000"/>
                    </a:solidFill>
                  </a:tcPr>
                </a:tc>
                <a:tc>
                  <a:txBody>
                    <a:bodyPr/>
                    <a:lstStyle/>
                    <a:p>
                      <a:pPr algn="ctr" fontAlgn="ctr"/>
                      <a:r>
                        <a:rPr lang="ja-JP" altLang="en-US" sz="1000" b="1" u="none" strike="noStrike" dirty="0">
                          <a:solidFill>
                            <a:schemeClr val="bg1"/>
                          </a:solidFill>
                          <a:effectLst/>
                          <a:latin typeface="Meiryo UI" panose="020B0604030504040204" pitchFamily="50" charset="-128"/>
                          <a:ea typeface="Meiryo UI" panose="020B0604030504040204" pitchFamily="50" charset="-128"/>
                        </a:rPr>
                        <a:t>バナー</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CC0000"/>
                    </a:solidFill>
                  </a:tcPr>
                </a:tc>
                <a:tc>
                  <a:txBody>
                    <a:bodyPr/>
                    <a:lstStyle/>
                    <a:p>
                      <a:pPr algn="ctr"/>
                      <a:r>
                        <a:rPr kumimoji="1" lang="ja-JP" altLang="en-US" sz="1000" b="1" dirty="0">
                          <a:solidFill>
                            <a:schemeClr val="bg1"/>
                          </a:solidFill>
                          <a:latin typeface="Meiryo UI" panose="020B0604030504040204" pitchFamily="50" charset="-128"/>
                          <a:ea typeface="Meiryo UI" panose="020B0604030504040204" pitchFamily="50" charset="-128"/>
                        </a:rPr>
                        <a:t>インフィード広告（レスポンシブ広告）</a:t>
                      </a:r>
                      <a:endParaRPr kumimoji="1" lang="ja-JP" altLang="en-US" dirty="0">
                        <a:latin typeface="Meiryo UI" panose="020B0604030504040204" pitchFamily="50" charset="-128"/>
                        <a:ea typeface="Meiryo UI" panose="020B0604030504040204" pitchFamily="50" charset="-128"/>
                      </a:endParaRPr>
                    </a:p>
                  </a:txBody>
                  <a:tcPr marL="108000" marR="72000" marT="46800" marB="36000" anchor="ctr">
                    <a:lnL w="12700" cap="flat" cmpd="sng" algn="ctr">
                      <a:solidFill>
                        <a:schemeClr val="bg1"/>
                      </a:solidFill>
                      <a:prstDash val="solid"/>
                      <a:round/>
                      <a:headEnd type="none" w="med" len="med"/>
                      <a:tailEnd type="none" w="med" len="med"/>
                    </a:lnL>
                    <a:solidFill>
                      <a:srgbClr val="CC0000"/>
                    </a:solidFill>
                  </a:tcPr>
                </a:tc>
                <a:extLst>
                  <a:ext uri="{0D108BD9-81ED-4DB2-BD59-A6C34878D82A}">
                    <a16:rowId xmlns:a16="http://schemas.microsoft.com/office/drawing/2014/main" val="336024312"/>
                  </a:ext>
                </a:extLst>
              </a:tr>
              <a:tr h="1330542">
                <a:tc>
                  <a:txBody>
                    <a:bodyPr/>
                    <a:lstStyle/>
                    <a:p>
                      <a:pPr algn="ctr"/>
                      <a:r>
                        <a:rPr kumimoji="1" lang="ja-JP" altLang="en-US" sz="1000" b="0" dirty="0">
                          <a:solidFill>
                            <a:schemeClr val="tx1"/>
                          </a:solidFill>
                          <a:latin typeface="Meiryo UI" panose="020B0604030504040204" pitchFamily="50" charset="-128"/>
                          <a:ea typeface="Meiryo UI" panose="020B0604030504040204" pitchFamily="50" charset="-128"/>
                        </a:rPr>
                        <a:t>サイズ</a:t>
                      </a:r>
                    </a:p>
                  </a:txBody>
                  <a:tcPr marL="108000" marR="72000" marT="46800" marB="36000" anchor="ctr"/>
                </a:tc>
                <a:tc>
                  <a:txBody>
                    <a:bodyPr/>
                    <a:lstStyle/>
                    <a:p>
                      <a:pPr>
                        <a:lnSpc>
                          <a:spcPct val="110000"/>
                        </a:lnSpc>
                      </a:pPr>
                      <a:r>
                        <a:rPr kumimoji="1" lang="en-US" altLang="ja-JP" sz="1000" dirty="0">
                          <a:solidFill>
                            <a:schemeClr val="tx1"/>
                          </a:solidFill>
                        </a:rPr>
                        <a:t>600×500</a:t>
                      </a:r>
                      <a:r>
                        <a:rPr kumimoji="1" lang="ja-JP" altLang="en-US" sz="1000" dirty="0">
                          <a:solidFill>
                            <a:schemeClr val="tx1"/>
                          </a:solidFill>
                          <a:latin typeface="Meiryo UI" panose="020B0604030504040204" pitchFamily="50" charset="-128"/>
                          <a:ea typeface="Meiryo UI" panose="020B0604030504040204" pitchFamily="50" charset="-128"/>
                        </a:rPr>
                        <a:t>　</a:t>
                      </a:r>
                      <a:r>
                        <a:rPr kumimoji="1" lang="en-US" altLang="ja-JP" sz="1000" dirty="0">
                          <a:solidFill>
                            <a:srgbClr val="FF1D1D"/>
                          </a:solidFill>
                          <a:latin typeface="Meiryo UI" panose="020B0604030504040204" pitchFamily="50" charset="-128"/>
                          <a:ea typeface="Meiryo UI" panose="020B0604030504040204" pitchFamily="50" charset="-128"/>
                        </a:rPr>
                        <a:t>※</a:t>
                      </a:r>
                      <a:r>
                        <a:rPr kumimoji="1" lang="ja-JP" altLang="en-US" sz="1000" dirty="0">
                          <a:solidFill>
                            <a:srgbClr val="FF1D1D"/>
                          </a:solidFill>
                          <a:latin typeface="Meiryo UI" panose="020B0604030504040204" pitchFamily="50" charset="-128"/>
                          <a:ea typeface="Meiryo UI" panose="020B0604030504040204" pitchFamily="50" charset="-128"/>
                        </a:rPr>
                        <a:t>必須</a:t>
                      </a:r>
                      <a:endParaRPr kumimoji="1" lang="en-US" altLang="ja-JP" sz="1000" dirty="0">
                        <a:solidFill>
                          <a:srgbClr val="FF1D1D"/>
                        </a:solidFill>
                        <a:latin typeface="Meiryo UI" panose="020B0604030504040204" pitchFamily="50" charset="-128"/>
                        <a:ea typeface="Meiryo UI" panose="020B0604030504040204" pitchFamily="50" charset="-128"/>
                      </a:endParaRPr>
                    </a:p>
                    <a:p>
                      <a:pPr>
                        <a:lnSpc>
                          <a:spcPct val="110000"/>
                        </a:lnSpc>
                      </a:pPr>
                      <a:r>
                        <a:rPr kumimoji="1" lang="en-US" altLang="ja-JP" sz="1000" dirty="0">
                          <a:solidFill>
                            <a:schemeClr val="tx1"/>
                          </a:solidFill>
                        </a:rPr>
                        <a:t>640×200</a:t>
                      </a:r>
                      <a:endParaRPr kumimoji="1" lang="ja-JP" altLang="en-US" sz="1000" dirty="0">
                        <a:solidFill>
                          <a:schemeClr val="tx1"/>
                        </a:solidFill>
                      </a:endParaRPr>
                    </a:p>
                    <a:p>
                      <a:pPr>
                        <a:lnSpc>
                          <a:spcPct val="110000"/>
                        </a:lnSpc>
                      </a:pPr>
                      <a:r>
                        <a:rPr kumimoji="1" lang="en-US" altLang="ja-JP" sz="1000" dirty="0">
                          <a:solidFill>
                            <a:schemeClr val="tx1"/>
                          </a:solidFill>
                        </a:rPr>
                        <a:t>640×100</a:t>
                      </a:r>
                    </a:p>
                  </a:txBody>
                  <a:tcPr marL="108000" marR="72000" marT="46800" marB="36000" anchor="ctr"/>
                </a:tc>
                <a:tc>
                  <a:txBody>
                    <a:bodyPr/>
                    <a:lstStyle/>
                    <a:p>
                      <a:r>
                        <a:rPr kumimoji="1" lang="ja-JP" altLang="en-US" sz="1000" dirty="0">
                          <a:latin typeface="Meiryo UI" panose="020B0604030504040204" pitchFamily="50" charset="-128"/>
                          <a:ea typeface="Meiryo UI" panose="020B0604030504040204" pitchFamily="50" charset="-128"/>
                        </a:rPr>
                        <a:t>▼画像</a:t>
                      </a:r>
                      <a:endParaRPr kumimoji="1" lang="en-US" altLang="ja-JP" sz="1000" dirty="0">
                        <a:latin typeface="Meiryo UI" panose="020B0604030504040204" pitchFamily="50" charset="-128"/>
                        <a:ea typeface="Meiryo UI" panose="020B0604030504040204" pitchFamily="50" charset="-128"/>
                      </a:endParaRPr>
                    </a:p>
                    <a:p>
                      <a:r>
                        <a:rPr kumimoji="1" lang="en-US" altLang="ja-JP" sz="1000" dirty="0">
                          <a:latin typeface="Meiryo UI" panose="020B0604030504040204" pitchFamily="50" charset="-128"/>
                          <a:ea typeface="Meiryo UI" panose="020B0604030504040204" pitchFamily="50" charset="-128"/>
                        </a:rPr>
                        <a:t>1200×628</a:t>
                      </a:r>
                      <a:r>
                        <a:rPr kumimoji="1" lang="ja-JP" altLang="en-US" sz="1000" dirty="0">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solidFill>
                          <a:srgbClr val="FF0000"/>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dirty="0">
                          <a:solidFill>
                            <a:schemeClr val="tx1"/>
                          </a:solidFill>
                          <a:latin typeface="Meiryo UI" panose="020B0604030504040204" pitchFamily="50" charset="-128"/>
                          <a:ea typeface="Meiryo UI" panose="020B0604030504040204" pitchFamily="50" charset="-128"/>
                        </a:rPr>
                        <a:t>1080×1080</a:t>
                      </a:r>
                      <a:r>
                        <a:rPr kumimoji="1" lang="ja-JP" altLang="en-US" sz="1000" dirty="0">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solidFill>
                          <a:srgbClr val="FF0000"/>
                        </a:solidFill>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▼ロゴ画像</a:t>
                      </a:r>
                      <a:r>
                        <a:rPr kumimoji="1" lang="ja-JP" altLang="en-US" sz="1000" dirty="0"/>
                        <a:t>（企業ロゴまたはサービスロゴ）</a:t>
                      </a:r>
                      <a:endParaRPr kumimoji="1" lang="en-US" altLang="ja-JP" sz="1000" dirty="0"/>
                    </a:p>
                    <a:p>
                      <a:r>
                        <a:rPr kumimoji="1" lang="en-US" altLang="ja-JP" sz="1000" dirty="0">
                          <a:latin typeface="Meiryo UI" panose="020B0604030504040204" pitchFamily="50" charset="-128"/>
                          <a:ea typeface="Meiryo UI" panose="020B0604030504040204" pitchFamily="50" charset="-128"/>
                        </a:rPr>
                        <a:t>180×180</a:t>
                      </a:r>
                      <a:r>
                        <a:rPr kumimoji="1" lang="ja-JP" altLang="en-US" sz="1000" dirty="0">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▼テキスト</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広告タイトル、本文、広告主</a:t>
                      </a:r>
                    </a:p>
                  </a:txBody>
                  <a:tcPr marL="108000" marR="72000" marT="46800" marB="36000" anchor="ctr"/>
                </a:tc>
                <a:extLst>
                  <a:ext uri="{0D108BD9-81ED-4DB2-BD59-A6C34878D82A}">
                    <a16:rowId xmlns:a16="http://schemas.microsoft.com/office/drawing/2014/main" val="4205072874"/>
                  </a:ext>
                </a:extLst>
              </a:tr>
              <a:tr h="471041">
                <a:tc>
                  <a:txBody>
                    <a:bodyPr/>
                    <a:lstStyle/>
                    <a:p>
                      <a:pPr algn="ctr"/>
                      <a:r>
                        <a:rPr kumimoji="1" lang="ja-JP" altLang="en-US" sz="1000" b="0" dirty="0">
                          <a:solidFill>
                            <a:schemeClr val="tx1"/>
                          </a:solidFill>
                          <a:latin typeface="Meiryo UI" panose="020B0604030504040204" pitchFamily="50" charset="-128"/>
                          <a:ea typeface="Meiryo UI" panose="020B0604030504040204" pitchFamily="50" charset="-128"/>
                        </a:rPr>
                        <a:t>容量</a:t>
                      </a:r>
                    </a:p>
                  </a:txBody>
                  <a:tcPr marL="108000" marR="72000" marT="46800" marB="36000" anchor="ctr"/>
                </a:tc>
                <a:tc gridSpan="2">
                  <a:txBody>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300KB</a:t>
                      </a:r>
                      <a:r>
                        <a:rPr kumimoji="1" lang="ja-JP" altLang="en-US" sz="1000" dirty="0">
                          <a:solidFill>
                            <a:schemeClr val="tx1"/>
                          </a:solidFill>
                          <a:latin typeface="Meiryo UI" panose="020B0604030504040204" pitchFamily="50" charset="-128"/>
                          <a:ea typeface="Meiryo UI" panose="020B0604030504040204" pitchFamily="50" charset="-128"/>
                        </a:rPr>
                        <a:t>未満</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108000" marR="72000" marT="46800" marB="36000" anchor="ctr"/>
                </a:tc>
                <a:tc hMerge="1">
                  <a:txBody>
                    <a:bodyPr/>
                    <a:lstStyle/>
                    <a:p>
                      <a:endParaRPr kumimoji="1" lang="ja-JP" altLang="en-US"/>
                    </a:p>
                  </a:txBody>
                  <a:tcPr/>
                </a:tc>
                <a:extLst>
                  <a:ext uri="{0D108BD9-81ED-4DB2-BD59-A6C34878D82A}">
                    <a16:rowId xmlns:a16="http://schemas.microsoft.com/office/drawing/2014/main" val="1716549552"/>
                  </a:ext>
                </a:extLst>
              </a:tr>
              <a:tr h="471041">
                <a:tc>
                  <a:txBody>
                    <a:bodyPr/>
                    <a:lstStyle/>
                    <a:p>
                      <a:pPr algn="ctr"/>
                      <a:r>
                        <a:rPr kumimoji="1" lang="ja-JP" altLang="en-US" sz="1000" b="0" dirty="0">
                          <a:solidFill>
                            <a:schemeClr val="tx1"/>
                          </a:solidFill>
                        </a:rPr>
                        <a:t>その他</a:t>
                      </a:r>
                    </a:p>
                  </a:txBody>
                  <a:tcPr marL="108000" marR="72000" marT="46800" marB="36000" anchor="ctr"/>
                </a:tc>
                <a:tc gridSpan="2">
                  <a:txBody>
                    <a:bodyPr/>
                    <a:lstStyle/>
                    <a:p>
                      <a:pPr algn="ctr"/>
                      <a:r>
                        <a:rPr lang="en-US" altLang="ja-JP" sz="1000" dirty="0"/>
                        <a:t>JPEG</a:t>
                      </a:r>
                      <a:r>
                        <a:rPr lang="ja-JP" altLang="en-US" sz="1000" dirty="0"/>
                        <a:t>データでの入稿を推奨／カラーコードは</a:t>
                      </a:r>
                      <a:r>
                        <a:rPr lang="en-US" altLang="ja-JP" sz="1000" dirty="0"/>
                        <a:t>RGB</a:t>
                      </a:r>
                      <a:r>
                        <a:rPr lang="ja-JP" altLang="en-US" sz="1000" dirty="0"/>
                        <a:t>形式</a:t>
                      </a:r>
                    </a:p>
                  </a:txBody>
                  <a:tcPr marL="108000" marR="72000" marT="46800" marB="36000" anchor="ctr"/>
                </a:tc>
                <a:tc hMerge="1">
                  <a:txBody>
                    <a:bodyPr/>
                    <a:lstStyle/>
                    <a:p>
                      <a:endParaRPr kumimoji="1" lang="ja-JP" altLang="en-US" dirty="0"/>
                    </a:p>
                  </a:txBody>
                  <a:tcPr/>
                </a:tc>
                <a:extLst>
                  <a:ext uri="{0D108BD9-81ED-4DB2-BD59-A6C34878D82A}">
                    <a16:rowId xmlns:a16="http://schemas.microsoft.com/office/drawing/2014/main" val="316856183"/>
                  </a:ext>
                </a:extLst>
              </a:tr>
            </a:tbl>
          </a:graphicData>
        </a:graphic>
      </p:graphicFrame>
      <p:grpSp>
        <p:nvGrpSpPr>
          <p:cNvPr id="12" name="グループ化 11">
            <a:extLst>
              <a:ext uri="{FF2B5EF4-FFF2-40B4-BE49-F238E27FC236}">
                <a16:creationId xmlns:a16="http://schemas.microsoft.com/office/drawing/2014/main" id="{298D9B51-CD29-F372-6592-ACDFDCB7D8EC}"/>
              </a:ext>
            </a:extLst>
          </p:cNvPr>
          <p:cNvGrpSpPr/>
          <p:nvPr/>
        </p:nvGrpSpPr>
        <p:grpSpPr>
          <a:xfrm>
            <a:off x="1212019" y="823543"/>
            <a:ext cx="2779959" cy="3387764"/>
            <a:chOff x="-550106" y="509218"/>
            <a:chExt cx="2779959" cy="3387764"/>
          </a:xfrm>
        </p:grpSpPr>
        <p:pic>
          <p:nvPicPr>
            <p:cNvPr id="13" name="図 12" descr="アイコン が含まれている画像&#10;&#10;自動的に生成された説明">
              <a:extLst>
                <a:ext uri="{FF2B5EF4-FFF2-40B4-BE49-F238E27FC236}">
                  <a16:creationId xmlns:a16="http://schemas.microsoft.com/office/drawing/2014/main" id="{E806F218-1F47-CAC5-61F8-AADC3CE41E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06" y="509218"/>
              <a:ext cx="2779959" cy="3387764"/>
            </a:xfrm>
            <a:prstGeom prst="rect">
              <a:avLst/>
            </a:prstGeom>
          </p:spPr>
        </p:pic>
        <p:sp>
          <p:nvSpPr>
            <p:cNvPr id="14" name="正方形/長方形 13">
              <a:extLst>
                <a:ext uri="{FF2B5EF4-FFF2-40B4-BE49-F238E27FC236}">
                  <a16:creationId xmlns:a16="http://schemas.microsoft.com/office/drawing/2014/main" id="{2E13E498-BF3F-34BB-B53C-F6D99CCD1847}"/>
                </a:ext>
              </a:extLst>
            </p:cNvPr>
            <p:cNvSpPr>
              <a:spLocks noChangeAspect="1"/>
            </p:cNvSpPr>
            <p:nvPr/>
          </p:nvSpPr>
          <p:spPr>
            <a:xfrm>
              <a:off x="384637" y="1202217"/>
              <a:ext cx="912887" cy="652062"/>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a:t>
              </a:r>
              <a:r>
                <a:rPr kumimoji="1" lang="en-US" altLang="ja-JP" sz="800" dirty="0">
                  <a:solidFill>
                    <a:schemeClr val="bg1"/>
                  </a:solidFill>
                </a:rPr>
                <a:t>00×500</a:t>
              </a:r>
            </a:p>
          </p:txBody>
        </p:sp>
        <p:sp>
          <p:nvSpPr>
            <p:cNvPr id="15" name="正方形/長方形 14">
              <a:extLst>
                <a:ext uri="{FF2B5EF4-FFF2-40B4-BE49-F238E27FC236}">
                  <a16:creationId xmlns:a16="http://schemas.microsoft.com/office/drawing/2014/main" id="{275BD42D-10D8-6E7A-4997-1148A2AC49E6}"/>
                </a:ext>
              </a:extLst>
            </p:cNvPr>
            <p:cNvSpPr>
              <a:spLocks noChangeAspect="1"/>
            </p:cNvSpPr>
            <p:nvPr/>
          </p:nvSpPr>
          <p:spPr>
            <a:xfrm>
              <a:off x="329335" y="3052076"/>
              <a:ext cx="1021978" cy="159684"/>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0×100</a:t>
              </a:r>
              <a:endParaRPr kumimoji="1" lang="ja-JP" altLang="en-US" sz="800" dirty="0">
                <a:solidFill>
                  <a:schemeClr val="bg1"/>
                </a:solidFill>
              </a:endParaRPr>
            </a:p>
          </p:txBody>
        </p:sp>
        <p:sp>
          <p:nvSpPr>
            <p:cNvPr id="16" name="正方形/長方形 15">
              <a:extLst>
                <a:ext uri="{FF2B5EF4-FFF2-40B4-BE49-F238E27FC236}">
                  <a16:creationId xmlns:a16="http://schemas.microsoft.com/office/drawing/2014/main" id="{421C6D51-7EE6-1CA2-C083-189F5FA84C05}"/>
                </a:ext>
              </a:extLst>
            </p:cNvPr>
            <p:cNvSpPr>
              <a:spLocks noChangeAspect="1"/>
            </p:cNvSpPr>
            <p:nvPr/>
          </p:nvSpPr>
          <p:spPr>
            <a:xfrm>
              <a:off x="328884" y="2670568"/>
              <a:ext cx="1021978" cy="316800"/>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0×200</a:t>
              </a:r>
              <a:endParaRPr kumimoji="1" lang="ja-JP" altLang="en-US" sz="800" dirty="0">
                <a:solidFill>
                  <a:schemeClr val="bg1"/>
                </a:solidFill>
              </a:endParaRPr>
            </a:p>
          </p:txBody>
        </p:sp>
      </p:grpSp>
      <p:grpSp>
        <p:nvGrpSpPr>
          <p:cNvPr id="31" name="グループ化 30">
            <a:extLst>
              <a:ext uri="{FF2B5EF4-FFF2-40B4-BE49-F238E27FC236}">
                <a16:creationId xmlns:a16="http://schemas.microsoft.com/office/drawing/2014/main" id="{62F9C6D5-E7E4-ED72-8C1D-3E11EB94D769}"/>
              </a:ext>
            </a:extLst>
          </p:cNvPr>
          <p:cNvGrpSpPr/>
          <p:nvPr/>
        </p:nvGrpSpPr>
        <p:grpSpPr>
          <a:xfrm>
            <a:off x="6519878" y="1219341"/>
            <a:ext cx="1655747" cy="2620782"/>
            <a:chOff x="7348553" y="876441"/>
            <a:chExt cx="1655747" cy="2620782"/>
          </a:xfrm>
        </p:grpSpPr>
        <p:pic>
          <p:nvPicPr>
            <p:cNvPr id="32" name="object 3">
              <a:extLst>
                <a:ext uri="{FF2B5EF4-FFF2-40B4-BE49-F238E27FC236}">
                  <a16:creationId xmlns:a16="http://schemas.microsoft.com/office/drawing/2014/main" id="{10C639AE-E416-2B11-FBD9-AA6546F96DF1}"/>
                </a:ext>
              </a:extLst>
            </p:cNvPr>
            <p:cNvPicPr/>
            <p:nvPr/>
          </p:nvPicPr>
          <p:blipFill rotWithShape="1">
            <a:blip r:embed="rId4" cstate="email">
              <a:extLst>
                <a:ext uri="{28A0092B-C50C-407E-A947-70E740481C1C}">
                  <a14:useLocalDpi xmlns:a14="http://schemas.microsoft.com/office/drawing/2010/main"/>
                </a:ext>
              </a:extLst>
            </a:blip>
            <a:srcRect l="8673" r="8673"/>
            <a:stretch/>
          </p:blipFill>
          <p:spPr>
            <a:xfrm>
              <a:off x="7940413" y="2382687"/>
              <a:ext cx="357930" cy="359286"/>
            </a:xfrm>
            <a:prstGeom prst="rect">
              <a:avLst/>
            </a:prstGeom>
            <a:ln>
              <a:solidFill>
                <a:schemeClr val="bg1">
                  <a:lumMod val="75000"/>
                </a:schemeClr>
              </a:solidFill>
            </a:ln>
          </p:spPr>
        </p:pic>
        <p:sp>
          <p:nvSpPr>
            <p:cNvPr id="33" name="object 2">
              <a:extLst>
                <a:ext uri="{FF2B5EF4-FFF2-40B4-BE49-F238E27FC236}">
                  <a16:creationId xmlns:a16="http://schemas.microsoft.com/office/drawing/2014/main" id="{F7D49F98-0822-BCB8-1F3A-1BBEC9130435}"/>
                </a:ext>
              </a:extLst>
            </p:cNvPr>
            <p:cNvSpPr txBox="1"/>
            <p:nvPr/>
          </p:nvSpPr>
          <p:spPr>
            <a:xfrm>
              <a:off x="7383093" y="2870944"/>
              <a:ext cx="1621207"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4" name="正方形/長方形 33">
              <a:extLst>
                <a:ext uri="{FF2B5EF4-FFF2-40B4-BE49-F238E27FC236}">
                  <a16:creationId xmlns:a16="http://schemas.microsoft.com/office/drawing/2014/main" id="{D011C98E-9EBB-4E15-842B-662F0F8262B5}"/>
                </a:ext>
              </a:extLst>
            </p:cNvPr>
            <p:cNvSpPr/>
            <p:nvPr/>
          </p:nvSpPr>
          <p:spPr>
            <a:xfrm>
              <a:off x="7348553" y="891245"/>
              <a:ext cx="1440000" cy="260597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5" name="図 34" descr="建物の前の家&#10;&#10;AI によって生成されたコンテンツは間違っている可能性があります。">
              <a:extLst>
                <a:ext uri="{FF2B5EF4-FFF2-40B4-BE49-F238E27FC236}">
                  <a16:creationId xmlns:a16="http://schemas.microsoft.com/office/drawing/2014/main" id="{9D647E0C-A1CD-1DE8-F2A3-D8254B67D6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48795" y="876441"/>
              <a:ext cx="1440000" cy="1440000"/>
            </a:xfrm>
            <a:prstGeom prst="rect">
              <a:avLst/>
            </a:prstGeom>
          </p:spPr>
        </p:pic>
      </p:grpSp>
      <p:grpSp>
        <p:nvGrpSpPr>
          <p:cNvPr id="36" name="グループ化 35">
            <a:extLst>
              <a:ext uri="{FF2B5EF4-FFF2-40B4-BE49-F238E27FC236}">
                <a16:creationId xmlns:a16="http://schemas.microsoft.com/office/drawing/2014/main" id="{DC07C2DB-28F4-C561-2CB1-FD58CE1A1CA5}"/>
              </a:ext>
            </a:extLst>
          </p:cNvPr>
          <p:cNvGrpSpPr/>
          <p:nvPr/>
        </p:nvGrpSpPr>
        <p:grpSpPr>
          <a:xfrm>
            <a:off x="4448730" y="1219341"/>
            <a:ext cx="1662021" cy="2620782"/>
            <a:chOff x="5488176" y="876441"/>
            <a:chExt cx="1662021" cy="2620782"/>
          </a:xfrm>
        </p:grpSpPr>
        <p:sp>
          <p:nvSpPr>
            <p:cNvPr id="37" name="object 2">
              <a:extLst>
                <a:ext uri="{FF2B5EF4-FFF2-40B4-BE49-F238E27FC236}">
                  <a16:creationId xmlns:a16="http://schemas.microsoft.com/office/drawing/2014/main" id="{63D22BDA-F71F-D24E-02AA-E6CDC37734E7}"/>
                </a:ext>
              </a:extLst>
            </p:cNvPr>
            <p:cNvSpPr txBox="1"/>
            <p:nvPr/>
          </p:nvSpPr>
          <p:spPr>
            <a:xfrm>
              <a:off x="5522847" y="2870944"/>
              <a:ext cx="1627350"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8" name="正方形/長方形 37">
              <a:extLst>
                <a:ext uri="{FF2B5EF4-FFF2-40B4-BE49-F238E27FC236}">
                  <a16:creationId xmlns:a16="http://schemas.microsoft.com/office/drawing/2014/main" id="{91DD767F-7130-731B-A1BA-8E8744333403}"/>
                </a:ext>
              </a:extLst>
            </p:cNvPr>
            <p:cNvSpPr/>
            <p:nvPr/>
          </p:nvSpPr>
          <p:spPr>
            <a:xfrm>
              <a:off x="5488176" y="885825"/>
              <a:ext cx="1447736" cy="261139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9" name="図 38" descr="建物の前の家&#10;&#10;AI によって生成されたコンテンツは間違っている可能性があります。">
              <a:extLst>
                <a:ext uri="{FF2B5EF4-FFF2-40B4-BE49-F238E27FC236}">
                  <a16:creationId xmlns:a16="http://schemas.microsoft.com/office/drawing/2014/main" id="{3C3B9139-A662-3528-ED83-80D1090AAF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5912" y="876441"/>
              <a:ext cx="1440000" cy="1440000"/>
            </a:xfrm>
            <a:prstGeom prst="rect">
              <a:avLst/>
            </a:prstGeom>
          </p:spPr>
        </p:pic>
        <p:pic>
          <p:nvPicPr>
            <p:cNvPr id="40" name="図 39" descr="建物の前の家&#10;&#10;AI によって生成されたコンテンツは間違っている可能性があります。">
              <a:extLst>
                <a:ext uri="{FF2B5EF4-FFF2-40B4-BE49-F238E27FC236}">
                  <a16:creationId xmlns:a16="http://schemas.microsoft.com/office/drawing/2014/main" id="{278CAA11-60DC-003E-2BE5-8047AD6D467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2638" y="2382687"/>
              <a:ext cx="396000" cy="396000"/>
            </a:xfrm>
            <a:prstGeom prst="rect">
              <a:avLst/>
            </a:prstGeom>
          </p:spPr>
        </p:pic>
      </p:grpSp>
      <p:sp>
        <p:nvSpPr>
          <p:cNvPr id="41" name="テキスト ボックス 40">
            <a:extLst>
              <a:ext uri="{FF2B5EF4-FFF2-40B4-BE49-F238E27FC236}">
                <a16:creationId xmlns:a16="http://schemas.microsoft.com/office/drawing/2014/main" id="{A3109B46-ECD4-2626-3C08-3D1AB4FF57E0}"/>
              </a:ext>
            </a:extLst>
          </p:cNvPr>
          <p:cNvSpPr txBox="1"/>
          <p:nvPr/>
        </p:nvSpPr>
        <p:spPr>
          <a:xfrm>
            <a:off x="2027958" y="952861"/>
            <a:ext cx="1832968" cy="246221"/>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＞バナー</a:t>
            </a:r>
            <a:endParaRPr lang="ja-JP" altLang="en-US" sz="1000" b="1" dirty="0">
              <a:latin typeface="Meiryo UI" panose="020B0604030504040204" pitchFamily="50" charset="-128"/>
              <a:ea typeface="Meiryo UI" panose="020B0604030504040204" pitchFamily="50" charset="-128"/>
              <a:cs typeface="Yu Gothic"/>
            </a:endParaRPr>
          </a:p>
        </p:txBody>
      </p:sp>
      <p:sp>
        <p:nvSpPr>
          <p:cNvPr id="42" name="テキスト ボックス 41">
            <a:extLst>
              <a:ext uri="{FF2B5EF4-FFF2-40B4-BE49-F238E27FC236}">
                <a16:creationId xmlns:a16="http://schemas.microsoft.com/office/drawing/2014/main" id="{5A26B187-8ED0-F25B-C43E-E862F56E497C}"/>
              </a:ext>
            </a:extLst>
          </p:cNvPr>
          <p:cNvSpPr txBox="1"/>
          <p:nvPr/>
        </p:nvSpPr>
        <p:spPr>
          <a:xfrm>
            <a:off x="4353656"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＞レスポンシブ（インフィード）ロゴなし</a:t>
            </a:r>
            <a:endParaRPr lang="ja-JP" altLang="en-US" sz="1000" b="1" dirty="0">
              <a:latin typeface="Meiryo UI" panose="020B0604030504040204" pitchFamily="50" charset="-128"/>
              <a:ea typeface="Meiryo UI" panose="020B0604030504040204" pitchFamily="50" charset="-128"/>
              <a:cs typeface="Yu Gothic"/>
            </a:endParaRPr>
          </a:p>
        </p:txBody>
      </p:sp>
      <p:sp>
        <p:nvSpPr>
          <p:cNvPr id="43" name="テキスト ボックス 42">
            <a:extLst>
              <a:ext uri="{FF2B5EF4-FFF2-40B4-BE49-F238E27FC236}">
                <a16:creationId xmlns:a16="http://schemas.microsoft.com/office/drawing/2014/main" id="{BF1465DC-15CD-5F07-9AAC-3597BA7B8583}"/>
              </a:ext>
            </a:extLst>
          </p:cNvPr>
          <p:cNvSpPr txBox="1"/>
          <p:nvPr/>
        </p:nvSpPr>
        <p:spPr>
          <a:xfrm>
            <a:off x="6449887"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＞レスポンシブ（インフィード）ロゴあり</a:t>
            </a:r>
            <a:endParaRPr lang="ja-JP" altLang="en-US" sz="1000" b="1" dirty="0">
              <a:latin typeface="Meiryo UI" panose="020B0604030504040204" pitchFamily="50" charset="-128"/>
              <a:ea typeface="Meiryo UI" panose="020B0604030504040204" pitchFamily="50" charset="-128"/>
              <a:cs typeface="Yu Gothic"/>
            </a:endParaRPr>
          </a:p>
        </p:txBody>
      </p:sp>
      <p:sp>
        <p:nvSpPr>
          <p:cNvPr id="44" name="テキスト ボックス 3">
            <a:extLst>
              <a:ext uri="{FF2B5EF4-FFF2-40B4-BE49-F238E27FC236}">
                <a16:creationId xmlns:a16="http://schemas.microsoft.com/office/drawing/2014/main" id="{17576715-FEEE-9F63-801D-0911A8E2BDE1}"/>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■入稿イメージ</a:t>
            </a:r>
          </a:p>
        </p:txBody>
      </p:sp>
    </p:spTree>
    <p:extLst>
      <p:ext uri="{BB962C8B-B14F-4D97-AF65-F5344CB8AC3E}">
        <p14:creationId xmlns:p14="http://schemas.microsoft.com/office/powerpoint/2010/main" val="37112785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a:extLst>
              <a:ext uri="{FF2B5EF4-FFF2-40B4-BE49-F238E27FC236}">
                <a16:creationId xmlns:a16="http://schemas.microsoft.com/office/drawing/2014/main" id="{82F30145-3B95-45B0-A641-981AA21C5BB1}"/>
              </a:ext>
            </a:extLst>
          </p:cNvPr>
          <p:cNvSpPr>
            <a:spLocks noGrp="1"/>
          </p:cNvSpPr>
          <p:nvPr>
            <p:ph type="title"/>
          </p:nvPr>
        </p:nvSpPr>
        <p:spPr/>
        <p:txBody>
          <a:bodyPr/>
          <a:lstStyle/>
          <a:p>
            <a:r>
              <a:rPr kumimoji="1" lang="ja-JP" altLang="en-US" dirty="0"/>
              <a:t>掲載報告レポートの</a:t>
            </a:r>
            <a:r>
              <a:rPr lang="ja-JP" altLang="en-US" dirty="0"/>
              <a:t>フォーマット</a:t>
            </a:r>
            <a:endParaRPr kumimoji="1" lang="ja-JP" altLang="en-US" dirty="0"/>
          </a:p>
        </p:txBody>
      </p:sp>
      <p:sp>
        <p:nvSpPr>
          <p:cNvPr id="3" name="正方形/長方形 2">
            <a:extLst>
              <a:ext uri="{FF2B5EF4-FFF2-40B4-BE49-F238E27FC236}">
                <a16:creationId xmlns:a16="http://schemas.microsoft.com/office/drawing/2014/main" id="{8DB0A2E6-10D6-FC99-4936-E3F61E92B8CC}"/>
              </a:ext>
            </a:extLst>
          </p:cNvPr>
          <p:cNvSpPr/>
          <p:nvPr/>
        </p:nvSpPr>
        <p:spPr>
          <a:xfrm>
            <a:off x="6383525" y="1452326"/>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16694" indent="-216694">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以下の数値をご報告させて頂きます。</a:t>
            </a:r>
          </a:p>
        </p:txBody>
      </p:sp>
      <p:sp>
        <p:nvSpPr>
          <p:cNvPr id="4" name="正方形/長方形 3">
            <a:extLst>
              <a:ext uri="{FF2B5EF4-FFF2-40B4-BE49-F238E27FC236}">
                <a16:creationId xmlns:a16="http://schemas.microsoft.com/office/drawing/2014/main" id="{4D6FDE37-2B4F-3678-7EC0-FC9DCB903C66}"/>
              </a:ext>
            </a:extLst>
          </p:cNvPr>
          <p:cNvSpPr/>
          <p:nvPr/>
        </p:nvSpPr>
        <p:spPr>
          <a:xfrm>
            <a:off x="6244009" y="2782596"/>
            <a:ext cx="5043115" cy="173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6250" tIns="0" rIns="0" bIns="0" rtlCol="0" anchor="t"/>
          <a:lstStyle/>
          <a:p>
            <a:pPr marL="139303" indent="-139303">
              <a:lnSpc>
                <a:spcPct val="110000"/>
              </a:lnSpc>
              <a:buSzPct val="80000"/>
              <a:buFont typeface="メイリオ" panose="020B0604030504040204" pitchFamily="50" charset="-128"/>
              <a:buChar char="※"/>
            </a:pPr>
            <a:r>
              <a:rPr lang="ja-JP" altLang="en-US" sz="800" dirty="0">
                <a:solidFill>
                  <a:schemeClr val="tx1"/>
                </a:solidFill>
                <a:latin typeface="Meiryo UI" panose="020B0604030504040204" pitchFamily="50" charset="-128"/>
                <a:ea typeface="Meiryo UI" panose="020B0604030504040204" pitchFamily="50" charset="-128"/>
              </a:rPr>
              <a:t>クリエイティブ別数値報告にあたり、クリエイティブ別レポートに反映希望の</a:t>
            </a:r>
            <a:endParaRPr lang="en-US" altLang="ja-JP" sz="800" dirty="0">
              <a:solidFill>
                <a:schemeClr val="tx1"/>
              </a:solidFill>
              <a:latin typeface="Meiryo UI" panose="020B0604030504040204" pitchFamily="50" charset="-128"/>
              <a:ea typeface="Meiryo UI" panose="020B0604030504040204" pitchFamily="50" charset="-128"/>
            </a:endParaRPr>
          </a:p>
          <a:p>
            <a:pPr>
              <a:lnSpc>
                <a:spcPct val="110000"/>
              </a:lnSpc>
              <a:buSzPct val="80000"/>
            </a:pPr>
            <a:r>
              <a:rPr lang="ja-JP" altLang="en-US" sz="800" dirty="0">
                <a:solidFill>
                  <a:schemeClr val="tx1"/>
                </a:solidFill>
                <a:latin typeface="Meiryo UI" panose="020B0604030504040204" pitchFamily="50" charset="-128"/>
                <a:ea typeface="Meiryo UI" panose="020B0604030504040204" pitchFamily="50" charset="-128"/>
              </a:rPr>
              <a:t>　　ファイル名設定を推奨（英数字のみ可）</a:t>
            </a:r>
          </a:p>
        </p:txBody>
      </p:sp>
      <p:sp>
        <p:nvSpPr>
          <p:cNvPr id="7" name="テキスト ボックス 6">
            <a:extLst>
              <a:ext uri="{FF2B5EF4-FFF2-40B4-BE49-F238E27FC236}">
                <a16:creationId xmlns:a16="http://schemas.microsoft.com/office/drawing/2014/main" id="{B1289A32-9B2D-889F-6EB2-A62C5E244120}"/>
              </a:ext>
            </a:extLst>
          </p:cNvPr>
          <p:cNvSpPr txBox="1">
            <a:spLocks noChangeAspect="1"/>
          </p:cNvSpPr>
          <p:nvPr/>
        </p:nvSpPr>
        <p:spPr>
          <a:xfrm>
            <a:off x="6422745" y="3202100"/>
            <a:ext cx="317536" cy="317536"/>
          </a:xfrm>
          <a:prstGeom prst="ellipse">
            <a:avLst/>
          </a:prstGeom>
          <a:solidFill>
            <a:schemeClr val="accent1"/>
          </a:solidFill>
        </p:spPr>
        <p:txBody>
          <a:bodyPr wrap="none" lIns="73125" tIns="35100" rIns="73125" bIns="29250" rtlCol="0" anchor="ctr">
            <a:noAutofit/>
          </a:bodyPr>
          <a:lstStyle/>
          <a:p>
            <a:pPr algn="ctr">
              <a:lnSpc>
                <a:spcPct val="110000"/>
              </a:lnSpc>
            </a:pPr>
            <a:r>
              <a:rPr lang="ja-JP" altLang="en-US" sz="1000" dirty="0">
                <a:solidFill>
                  <a:schemeClr val="bg1"/>
                </a:solidFill>
                <a:latin typeface="メイリオ" panose="020B0604030504040204" pitchFamily="50" charset="-128"/>
                <a:ea typeface="メイリオ" panose="020B0604030504040204" pitchFamily="50" charset="-128"/>
              </a:rPr>
              <a:t>例</a:t>
            </a:r>
            <a:endParaRPr lang="en-US" altLang="ja-JP" sz="1000" dirty="0">
              <a:solidFill>
                <a:schemeClr val="bg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7996616A-CECF-A971-B45C-27A3AB1DC9D8}"/>
              </a:ext>
            </a:extLst>
          </p:cNvPr>
          <p:cNvSpPr/>
          <p:nvPr/>
        </p:nvSpPr>
        <p:spPr>
          <a:xfrm flipV="1">
            <a:off x="7777914" y="3407801"/>
            <a:ext cx="763210"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テキスト ボックス 8">
            <a:extLst>
              <a:ext uri="{FF2B5EF4-FFF2-40B4-BE49-F238E27FC236}">
                <a16:creationId xmlns:a16="http://schemas.microsoft.com/office/drawing/2014/main" id="{8BAEDAA3-03B7-D5B7-52B2-21A025F840C6}"/>
              </a:ext>
            </a:extLst>
          </p:cNvPr>
          <p:cNvSpPr txBox="1"/>
          <p:nvPr/>
        </p:nvSpPr>
        <p:spPr>
          <a:xfrm>
            <a:off x="6901086" y="3218459"/>
            <a:ext cx="2605249" cy="173367"/>
          </a:xfrm>
          <a:prstGeom prst="rect">
            <a:avLst/>
          </a:prstGeom>
          <a:noFill/>
        </p:spPr>
        <p:txBody>
          <a:bodyPr wrap="square" lIns="0" tIns="0" rIns="0" bIns="0">
            <a:noAutofit/>
          </a:bodyPr>
          <a:lstStyle/>
          <a:p>
            <a:pPr>
              <a:lnSpc>
                <a:spcPct val="110000"/>
              </a:lnSpc>
            </a:pPr>
            <a:r>
              <a:rPr lang="en-US" altLang="ja-JP" sz="1000" dirty="0">
                <a:latin typeface="Meiryo UI" panose="020B0604030504040204" pitchFamily="50" charset="-128"/>
                <a:ea typeface="Meiryo UI" panose="020B0604030504040204" pitchFamily="50" charset="-128"/>
              </a:rPr>
              <a:t>260101_</a:t>
            </a:r>
            <a:r>
              <a:rPr lang="ja-JP" altLang="en-US" sz="1000" dirty="0">
                <a:latin typeface="Meiryo UI" panose="020B0604030504040204" pitchFamily="50" charset="-128"/>
                <a:ea typeface="Meiryo UI" panose="020B0604030504040204" pitchFamily="50" charset="-128"/>
              </a:rPr>
              <a:t>新規</a:t>
            </a:r>
            <a:r>
              <a:rPr lang="en-US" altLang="ja-JP" sz="1000" dirty="0">
                <a:latin typeface="Meiryo UI" panose="020B0604030504040204" pitchFamily="50" charset="-128"/>
                <a:ea typeface="Meiryo UI" panose="020B0604030504040204" pitchFamily="50" charset="-128"/>
              </a:rPr>
              <a:t>_DN_A.nexus_600_500</a:t>
            </a:r>
          </a:p>
        </p:txBody>
      </p:sp>
      <p:sp>
        <p:nvSpPr>
          <p:cNvPr id="10" name="テキスト ボックス 9">
            <a:extLst>
              <a:ext uri="{FF2B5EF4-FFF2-40B4-BE49-F238E27FC236}">
                <a16:creationId xmlns:a16="http://schemas.microsoft.com/office/drawing/2014/main" id="{B915A82E-DCD4-497C-881B-22F18459B98E}"/>
              </a:ext>
            </a:extLst>
          </p:cNvPr>
          <p:cNvSpPr txBox="1"/>
          <p:nvPr/>
        </p:nvSpPr>
        <p:spPr>
          <a:xfrm>
            <a:off x="6862986" y="3582391"/>
            <a:ext cx="2493726" cy="208052"/>
          </a:xfrm>
          <a:prstGeom prst="rect">
            <a:avLst/>
          </a:prstGeom>
          <a:noFill/>
        </p:spPr>
        <p:txBody>
          <a:bodyPr wrap="square" lIns="0" tIns="0" rIns="0" bIns="0">
            <a:noAutofit/>
          </a:bodyPr>
          <a:lstStyle/>
          <a:p>
            <a:pPr>
              <a:lnSpc>
                <a:spcPct val="110000"/>
              </a:lnSpc>
            </a:pPr>
            <a:r>
              <a:rPr lang="ja-JP" altLang="en-US" sz="700" dirty="0">
                <a:latin typeface="Meiryo UI" panose="020B0604030504040204" pitchFamily="50" charset="-128"/>
                <a:ea typeface="Meiryo UI" panose="020B0604030504040204" pitchFamily="50" charset="-128"/>
              </a:rPr>
              <a:t>（弊社管理番号）　＋　（貴社管理ファイル名）＋ 原稿サイズ</a:t>
            </a:r>
          </a:p>
        </p:txBody>
      </p:sp>
      <p:sp>
        <p:nvSpPr>
          <p:cNvPr id="11" name="テキスト ボックス 10">
            <a:extLst>
              <a:ext uri="{FF2B5EF4-FFF2-40B4-BE49-F238E27FC236}">
                <a16:creationId xmlns:a16="http://schemas.microsoft.com/office/drawing/2014/main" id="{C8CF50A2-700C-63A1-33FA-9BFB19D266E6}"/>
              </a:ext>
            </a:extLst>
          </p:cNvPr>
          <p:cNvSpPr txBox="1"/>
          <p:nvPr/>
        </p:nvSpPr>
        <p:spPr>
          <a:xfrm>
            <a:off x="6338422" y="1918349"/>
            <a:ext cx="4961964" cy="646331"/>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●原則　月次レポート（月 </a:t>
            </a:r>
            <a:r>
              <a:rPr lang="en-US" altLang="ja-JP" sz="900" dirty="0">
                <a:latin typeface="Meiryo UI" panose="020B0604030504040204" pitchFamily="50" charset="-128"/>
                <a:ea typeface="Meiryo UI" panose="020B0604030504040204" pitchFamily="50" charset="-128"/>
              </a:rPr>
              <a:t>1 </a:t>
            </a:r>
            <a:r>
              <a:rPr lang="ja-JP" altLang="en-US" sz="900" dirty="0">
                <a:latin typeface="Meiryo UI" panose="020B0604030504040204" pitchFamily="50" charset="-128"/>
                <a:ea typeface="Meiryo UI" panose="020B0604030504040204" pitchFamily="50" charset="-128"/>
              </a:rPr>
              <a:t>回）の提出です。</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●日別／合計</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表示回数、クリック数、クリック率、クリック単価、 </a:t>
            </a:r>
            <a:endParaRPr lang="en-US" altLang="ja-JP" sz="900" dirty="0">
              <a:latin typeface="Meiryo UI" panose="020B0604030504040204" pitchFamily="50" charset="-128"/>
              <a:ea typeface="Meiryo UI" panose="020B0604030504040204" pitchFamily="50" charset="-128"/>
            </a:endParaRPr>
          </a:p>
          <a:p>
            <a:r>
              <a:rPr lang="en-US" altLang="ja-JP" sz="900" dirty="0">
                <a:latin typeface="Meiryo UI" panose="020B0604030504040204" pitchFamily="50" charset="-128"/>
                <a:ea typeface="Meiryo UI" panose="020B0604030504040204" pitchFamily="50" charset="-128"/>
              </a:rPr>
              <a:t>	CV</a:t>
            </a:r>
            <a:r>
              <a:rPr lang="ja-JP" altLang="en-US" sz="900" dirty="0">
                <a:latin typeface="Meiryo UI" panose="020B0604030504040204" pitchFamily="50" charset="-128"/>
                <a:ea typeface="Meiryo UI" panose="020B0604030504040204" pitchFamily="50" charset="-128"/>
              </a:rPr>
              <a:t>数、</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（反響）詳細（発生日・発生時間） </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●クリエイティブ別の表示回数、クリック数合計　クリック率、</a:t>
            </a:r>
            <a:r>
              <a:rPr lang="en-US" altLang="ja-JP" sz="900">
                <a:latin typeface="Meiryo UI" panose="020B0604030504040204" pitchFamily="50" charset="-128"/>
                <a:ea typeface="Meiryo UI" panose="020B0604030504040204" pitchFamily="50" charset="-128"/>
              </a:rPr>
              <a:t>CV</a:t>
            </a:r>
            <a:r>
              <a:rPr lang="ja-JP" altLang="en-US" sz="900">
                <a:latin typeface="Meiryo UI" panose="020B0604030504040204" pitchFamily="50" charset="-128"/>
                <a:ea typeface="Meiryo UI" panose="020B0604030504040204" pitchFamily="50" charset="-128"/>
              </a:rPr>
              <a:t>数</a:t>
            </a:r>
            <a:endParaRPr lang="ja-JP" altLang="en-US" sz="900" dirty="0">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38B258F9-D2AA-DDBB-EF2F-4B767645C7AF}"/>
              </a:ext>
            </a:extLst>
          </p:cNvPr>
          <p:cNvSpPr/>
          <p:nvPr/>
        </p:nvSpPr>
        <p:spPr>
          <a:xfrm flipV="1">
            <a:off x="8665714" y="3407801"/>
            <a:ext cx="534121"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378612B4-426E-B76E-2641-E134B9161D9D}"/>
              </a:ext>
            </a:extLst>
          </p:cNvPr>
          <p:cNvSpPr/>
          <p:nvPr/>
        </p:nvSpPr>
        <p:spPr>
          <a:xfrm>
            <a:off x="6383525" y="4958223"/>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85750" indent="-285750">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注意事項</a:t>
            </a:r>
          </a:p>
        </p:txBody>
      </p:sp>
      <p:sp>
        <p:nvSpPr>
          <p:cNvPr id="5" name="テキスト ボックス 4">
            <a:extLst>
              <a:ext uri="{FF2B5EF4-FFF2-40B4-BE49-F238E27FC236}">
                <a16:creationId xmlns:a16="http://schemas.microsoft.com/office/drawing/2014/main" id="{6598936A-3E50-D735-E911-B6B15DE955BE}"/>
              </a:ext>
            </a:extLst>
          </p:cNvPr>
          <p:cNvSpPr txBox="1"/>
          <p:nvPr/>
        </p:nvSpPr>
        <p:spPr>
          <a:xfrm>
            <a:off x="6383525" y="5356840"/>
            <a:ext cx="4961964" cy="230832"/>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●配信エリアの内訳はレポートされません。</a:t>
            </a:r>
          </a:p>
        </p:txBody>
      </p:sp>
      <p:pic>
        <p:nvPicPr>
          <p:cNvPr id="6" name="図 5">
            <a:extLst>
              <a:ext uri="{FF2B5EF4-FFF2-40B4-BE49-F238E27FC236}">
                <a16:creationId xmlns:a16="http://schemas.microsoft.com/office/drawing/2014/main" id="{83066370-8134-D8E7-B558-CFF6451416AD}"/>
              </a:ext>
            </a:extLst>
          </p:cNvPr>
          <p:cNvPicPr>
            <a:picLocks noChangeAspect="1"/>
          </p:cNvPicPr>
          <p:nvPr/>
        </p:nvPicPr>
        <p:blipFill>
          <a:blip r:embed="rId3"/>
          <a:srcRect l="2327" t="4349"/>
          <a:stretch>
            <a:fillRect/>
          </a:stretch>
        </p:blipFill>
        <p:spPr>
          <a:xfrm>
            <a:off x="389211" y="1103621"/>
            <a:ext cx="5949212" cy="5363939"/>
          </a:xfrm>
          <a:prstGeom prst="rect">
            <a:avLst/>
          </a:prstGeom>
          <a:ln>
            <a:solidFill>
              <a:schemeClr val="bg1">
                <a:lumMod val="85000"/>
              </a:schemeClr>
            </a:solidFill>
          </a:ln>
        </p:spPr>
      </p:pic>
    </p:spTree>
    <p:extLst>
      <p:ext uri="{BB962C8B-B14F-4D97-AF65-F5344CB8AC3E}">
        <p14:creationId xmlns:p14="http://schemas.microsoft.com/office/powerpoint/2010/main" val="3166030068"/>
      </p:ext>
    </p:extLst>
  </p:cSld>
  <p:clrMapOvr>
    <a:masterClrMapping/>
  </p:clrMapOvr>
</p:sld>
</file>

<file path=ppt/theme/theme1.xml><?xml version="1.0" encoding="utf-8"?>
<a:theme xmlns:a="http://schemas.openxmlformats.org/drawingml/2006/main" name="デザインの設定">
  <a:themeElements>
    <a:clrScheme name="赤">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ユーザー定義 19">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7672</TotalTime>
  <Words>2106</Words>
  <Application>Microsoft Office PowerPoint</Application>
  <PresentationFormat>A4 210 x 297 mm</PresentationFormat>
  <Paragraphs>873</Paragraphs>
  <Slides>10</Slides>
  <Notes>9</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10</vt:i4>
      </vt:variant>
    </vt:vector>
  </HeadingPairs>
  <TitlesOfParts>
    <vt:vector size="19" baseType="lpstr">
      <vt:lpstr>Meiryo UI</vt:lpstr>
      <vt:lpstr>ＭＳ Ｐゴシック</vt:lpstr>
      <vt:lpstr>メイリオ</vt:lpstr>
      <vt:lpstr>游ゴシック</vt:lpstr>
      <vt:lpstr>游ゴシック</vt:lpstr>
      <vt:lpstr>Arial</vt:lpstr>
      <vt:lpstr>Calibri</vt:lpstr>
      <vt:lpstr>Wingdings</vt:lpstr>
      <vt:lpstr>デザインの設定</vt:lpstr>
      <vt:lpstr>PowerPoint プレゼンテーション</vt:lpstr>
      <vt:lpstr>CoCo Nexusとは</vt:lpstr>
      <vt:lpstr>ターゲティングエリア【プリセット】</vt:lpstr>
      <vt:lpstr>ターゲティングエリア【プリセット】</vt:lpstr>
      <vt:lpstr>ターゲティングエリア【プリセット】</vt:lpstr>
      <vt:lpstr>ターゲティングエリア【カスタム】</vt:lpstr>
      <vt:lpstr>スケジュール</vt:lpstr>
      <vt:lpstr>入稿規定</vt:lpstr>
      <vt:lpstr>掲載報告レポートのフォーマット</vt:lpstr>
      <vt:lpstr>会社概要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DN</dc:creator>
  <cp:lastModifiedBy>玲那 後藤</cp:lastModifiedBy>
  <cp:revision>960</cp:revision>
  <cp:lastPrinted>2018-05-10T10:55:00Z</cp:lastPrinted>
  <dcterms:created xsi:type="dcterms:W3CDTF">2014-06-05T03:00:59Z</dcterms:created>
  <dcterms:modified xsi:type="dcterms:W3CDTF">2026-06-26T01:35:58Z</dcterms:modified>
</cp:coreProperties>
</file>