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95.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66" r:id="rId1"/>
  </p:sldMasterIdLst>
  <p:notesMasterIdLst>
    <p:notesMasterId r:id="rId34"/>
  </p:notesMasterIdLst>
  <p:sldIdLst>
    <p:sldId id="373" r:id="rId2"/>
    <p:sldId id="290" r:id="rId3"/>
    <p:sldId id="287" r:id="rId4"/>
    <p:sldId id="286" r:id="rId5"/>
    <p:sldId id="285" r:id="rId6"/>
    <p:sldId id="294" r:id="rId7"/>
    <p:sldId id="283" r:id="rId8"/>
    <p:sldId id="282" r:id="rId9"/>
    <p:sldId id="281" r:id="rId10"/>
    <p:sldId id="280" r:id="rId11"/>
    <p:sldId id="279" r:id="rId12"/>
    <p:sldId id="1074" r:id="rId13"/>
    <p:sldId id="275" r:id="rId14"/>
    <p:sldId id="276" r:id="rId15"/>
    <p:sldId id="368" r:id="rId16"/>
    <p:sldId id="277" r:id="rId17"/>
    <p:sldId id="369" r:id="rId18"/>
    <p:sldId id="273" r:id="rId19"/>
    <p:sldId id="274" r:id="rId20"/>
    <p:sldId id="374" r:id="rId21"/>
    <p:sldId id="375" r:id="rId22"/>
    <p:sldId id="1075" r:id="rId23"/>
    <p:sldId id="271" r:id="rId24"/>
    <p:sldId id="269" r:id="rId25"/>
    <p:sldId id="292" r:id="rId26"/>
    <p:sldId id="1073" r:id="rId27"/>
    <p:sldId id="288" r:id="rId28"/>
    <p:sldId id="289" r:id="rId29"/>
    <p:sldId id="266" r:id="rId30"/>
    <p:sldId id="293" r:id="rId31"/>
    <p:sldId id="291" r:id="rId32"/>
    <p:sldId id="257" r:id="rId33"/>
  </p:sldIdLst>
  <p:sldSz cx="10693400" cy="7562850"/>
  <p:notesSz cx="10693400" cy="756285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CE46FC-6281-75DB-CCBF-869DEA5966F2}" name="稲岡 宏人" initials="宏稲" userId="S::inaoka@dreamarrow.onmicrosoft.com::08010104-ac89-49fa-b3a1-e438f6befc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0CE"/>
    <a:srgbClr val="23427E"/>
    <a:srgbClr val="C7CADF"/>
    <a:srgbClr val="E6E7E8"/>
    <a:srgbClr val="D5ECF7"/>
    <a:srgbClr val="EBF1DE"/>
    <a:srgbClr val="1A4789"/>
    <a:srgbClr val="00B900"/>
    <a:srgbClr val="B1BFD3"/>
    <a:srgbClr val="E9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7548"/>
  </p:normalViewPr>
  <p:slideViewPr>
    <p:cSldViewPr>
      <p:cViewPr varScale="1">
        <p:scale>
          <a:sx n="100" d="100"/>
          <a:sy n="100" d="100"/>
        </p:scale>
        <p:origin x="1992"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FE182A8-794B-AF4F-B47A-995A72AF1E7A}" type="datetimeFigureOut">
              <a:t>2026/2/5</a:t>
            </a:fld>
            <a:endParaRPr kumimoji="1" lang="ja-JP" altLang="en-US"/>
          </a:p>
        </p:txBody>
      </p:sp>
      <p:sp>
        <p:nvSpPr>
          <p:cNvPr id="4" name="スライド イメージ プレースホルダー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1BF1D383-B955-024C-B0E5-418BDBD73862}" type="slidenum">
              <a:t>‹#›</a:t>
            </a:fld>
            <a:endParaRPr kumimoji="1" lang="ja-JP" altLang="en-US"/>
          </a:p>
        </p:txBody>
      </p:sp>
    </p:spTree>
    <p:extLst>
      <p:ext uri="{BB962C8B-B14F-4D97-AF65-F5344CB8AC3E}">
        <p14:creationId xmlns:p14="http://schemas.microsoft.com/office/powerpoint/2010/main" val="15752557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F1D383-B955-024C-B0E5-418BDBD73862}" type="slidenum">
              <a:rPr lang="en-US" altLang="ja-JP" smtClean="0"/>
              <a:t>2</a:t>
            </a:fld>
            <a:endParaRPr kumimoji="1" lang="ja-JP" altLang="en-US"/>
          </a:p>
        </p:txBody>
      </p:sp>
    </p:spTree>
    <p:extLst>
      <p:ext uri="{BB962C8B-B14F-4D97-AF65-F5344CB8AC3E}">
        <p14:creationId xmlns:p14="http://schemas.microsoft.com/office/powerpoint/2010/main" val="3932313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36936F3-9AE8-F746-AE3C-CDE83082A969}" type="slidenum">
              <a:rPr kumimoji="1" lang="ja-JP" alt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85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F1D383-B955-024C-B0E5-418BDBD73862}" type="slidenum">
              <a:rPr lang="en-US" altLang="ja-JP"/>
              <a:t>8</a:t>
            </a:fld>
            <a:endParaRPr kumimoji="1" lang="ja-JP" altLang="en-US"/>
          </a:p>
        </p:txBody>
      </p:sp>
    </p:spTree>
    <p:extLst>
      <p:ext uri="{BB962C8B-B14F-4D97-AF65-F5344CB8AC3E}">
        <p14:creationId xmlns:p14="http://schemas.microsoft.com/office/powerpoint/2010/main" val="148417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A80DA-FF0E-2ED9-F10E-CDF0B9223C2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84FAA0-B6C5-0943-52AE-92F16FD79A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FD01CB-2D8A-A3B1-4BED-3633786E840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6C1D9D9-BCE6-966E-40A4-026542F0E5FE}"/>
              </a:ext>
            </a:extLst>
          </p:cNvPr>
          <p:cNvSpPr>
            <a:spLocks noGrp="1"/>
          </p:cNvSpPr>
          <p:nvPr>
            <p:ph type="sldNum" sz="quarter" idx="5"/>
          </p:nvPr>
        </p:nvSpPr>
        <p:spPr/>
        <p:txBody>
          <a:bodyPr/>
          <a:lstStyle/>
          <a:p>
            <a:fld id="{1BF1D383-B955-024C-B0E5-418BDBD73862}" type="slidenum">
              <a:t>11</a:t>
            </a:fld>
            <a:endParaRPr kumimoji="1" lang="ja-JP" altLang="en-US"/>
          </a:p>
        </p:txBody>
      </p:sp>
    </p:spTree>
    <p:extLst>
      <p:ext uri="{BB962C8B-B14F-4D97-AF65-F5344CB8AC3E}">
        <p14:creationId xmlns:p14="http://schemas.microsoft.com/office/powerpoint/2010/main" val="409160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5B9BF-2391-D85F-B735-ACF1AB2B80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C762AE-373B-CCD9-C77D-A157316B3A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C7DA5F-61BA-8A03-0B95-D1BE99BD44F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0B9B70-56DD-CF90-F552-948BF1404741}"/>
              </a:ext>
            </a:extLst>
          </p:cNvPr>
          <p:cNvSpPr>
            <a:spLocks noGrp="1"/>
          </p:cNvSpPr>
          <p:nvPr>
            <p:ph type="sldNum" sz="quarter" idx="5"/>
          </p:nvPr>
        </p:nvSpPr>
        <p:spPr/>
        <p:txBody>
          <a:bodyPr/>
          <a:lstStyle/>
          <a:p>
            <a:fld id="{1BF1D383-B955-024C-B0E5-418BDBD73862}" type="slidenum">
              <a:rPr lang="en-US" altLang="ja-JP"/>
              <a:t>14</a:t>
            </a:fld>
            <a:endParaRPr kumimoji="1" lang="ja-JP" altLang="en-US"/>
          </a:p>
        </p:txBody>
      </p:sp>
    </p:spTree>
    <p:extLst>
      <p:ext uri="{BB962C8B-B14F-4D97-AF65-F5344CB8AC3E}">
        <p14:creationId xmlns:p14="http://schemas.microsoft.com/office/powerpoint/2010/main" val="334680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A4A2-7485-52D0-1B46-08E817A982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BF44D7-5777-6BFE-816D-9D89F793AD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3BDAB5-AC01-E32A-FAA9-1544AE61C7D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DA6318-238F-E139-2F13-B0405D1D9E31}"/>
              </a:ext>
            </a:extLst>
          </p:cNvPr>
          <p:cNvSpPr>
            <a:spLocks noGrp="1"/>
          </p:cNvSpPr>
          <p:nvPr>
            <p:ph type="sldNum" sz="quarter" idx="5"/>
          </p:nvPr>
        </p:nvSpPr>
        <p:spPr/>
        <p:txBody>
          <a:bodyPr/>
          <a:lstStyle/>
          <a:p>
            <a:fld id="{1BF1D383-B955-024C-B0E5-418BDBD73862}" type="slidenum">
              <a:rPr lang="en-US" altLang="ja-JP"/>
              <a:t>16</a:t>
            </a:fld>
            <a:endParaRPr kumimoji="1" lang="ja-JP" altLang="en-US"/>
          </a:p>
        </p:txBody>
      </p:sp>
    </p:spTree>
    <p:extLst>
      <p:ext uri="{BB962C8B-B14F-4D97-AF65-F5344CB8AC3E}">
        <p14:creationId xmlns:p14="http://schemas.microsoft.com/office/powerpoint/2010/main" val="156607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F1D383-B955-024C-B0E5-418BDBD73862}" type="slidenum">
              <a:t>23</a:t>
            </a:fld>
            <a:endParaRPr kumimoji="1" lang="ja-JP" altLang="en-US"/>
          </a:p>
        </p:txBody>
      </p:sp>
    </p:spTree>
    <p:extLst>
      <p:ext uri="{BB962C8B-B14F-4D97-AF65-F5344CB8AC3E}">
        <p14:creationId xmlns:p14="http://schemas.microsoft.com/office/powerpoint/2010/main" val="53871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F1D383-B955-024C-B0E5-418BDBD73862}" type="slidenum">
              <a:rPr lang="en-US" altLang="ja-JP" smtClean="0"/>
              <a:t>26</a:t>
            </a:fld>
            <a:endParaRPr kumimoji="1" lang="ja-JP" altLang="en-US"/>
          </a:p>
        </p:txBody>
      </p:sp>
    </p:spTree>
    <p:extLst>
      <p:ext uri="{BB962C8B-B14F-4D97-AF65-F5344CB8AC3E}">
        <p14:creationId xmlns:p14="http://schemas.microsoft.com/office/powerpoint/2010/main" val="271409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F1D383-B955-024C-B0E5-418BDBD73862}" type="slidenum">
              <a:rPr lang="en-US" altLang="ja-JP" smtClean="0"/>
              <a:t>27</a:t>
            </a:fld>
            <a:endParaRPr kumimoji="1" lang="ja-JP" altLang="en-US"/>
          </a:p>
        </p:txBody>
      </p:sp>
    </p:spTree>
    <p:extLst>
      <p:ext uri="{BB962C8B-B14F-4D97-AF65-F5344CB8AC3E}">
        <p14:creationId xmlns:p14="http://schemas.microsoft.com/office/powerpoint/2010/main" val="335256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F1D383-B955-024C-B0E5-418BDBD73862}" type="slidenum">
              <a:rPr lang="en-US" altLang="ja-JP" smtClean="0"/>
              <a:t>29</a:t>
            </a:fld>
            <a:endParaRPr kumimoji="1" lang="ja-JP" altLang="en-US"/>
          </a:p>
        </p:txBody>
      </p:sp>
    </p:spTree>
    <p:extLst>
      <p:ext uri="{BB962C8B-B14F-4D97-AF65-F5344CB8AC3E}">
        <p14:creationId xmlns:p14="http://schemas.microsoft.com/office/powerpoint/2010/main" val="84790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Profile">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641339" y="7309712"/>
            <a:ext cx="1703704" cy="108584"/>
          </a:xfrm>
          <a:prstGeom prst="rect">
            <a:avLst/>
          </a:prstGeom>
        </p:spPr>
        <p:txBody>
          <a:bodyPr lIns="0" tIns="0" rIns="0" bIns="0"/>
          <a:lstStyle>
            <a:lvl1pPr>
              <a:defRPr sz="600" b="0" i="0">
                <a:solidFill>
                  <a:srgbClr val="58595B"/>
                </a:solidFill>
                <a:latin typeface="Tw Cen MT"/>
                <a:cs typeface="Tw Cen MT"/>
              </a:defRPr>
            </a:lvl1pPr>
          </a:lstStyle>
          <a:p>
            <a:pPr marL="12700">
              <a:lnSpc>
                <a:spcPct val="100000"/>
              </a:lnSpc>
              <a:spcBef>
                <a:spcPts val="10"/>
              </a:spcBef>
            </a:pPr>
            <a:r>
              <a:rPr dirty="0"/>
              <a:t>Copyright</a:t>
            </a:r>
            <a:r>
              <a:rPr spc="-5" dirty="0"/>
              <a:t> </a:t>
            </a:r>
            <a:r>
              <a:rPr dirty="0"/>
              <a:t>(c) Dream Nexus </a:t>
            </a:r>
            <a:r>
              <a:rPr spc="-10" dirty="0"/>
              <a:t>Co.,Ltd.</a:t>
            </a:r>
            <a:r>
              <a:rPr spc="-5" dirty="0"/>
              <a:t> </a:t>
            </a:r>
            <a:r>
              <a:rPr dirty="0"/>
              <a:t>All Rights </a:t>
            </a:r>
            <a:r>
              <a:rPr spc="-10" dirty="0"/>
              <a:t>Reserved.</a:t>
            </a:r>
          </a:p>
        </p:txBody>
      </p:sp>
      <p:sp>
        <p:nvSpPr>
          <p:cNvPr id="12" name="Holder 2">
            <a:extLst>
              <a:ext uri="{FF2B5EF4-FFF2-40B4-BE49-F238E27FC236}">
                <a16:creationId xmlns:a16="http://schemas.microsoft.com/office/drawing/2014/main" id="{80EAF46B-09D9-39D1-5B1E-0CDF5ABEC3B9}"/>
              </a:ext>
            </a:extLst>
          </p:cNvPr>
          <p:cNvSpPr txBox="1">
            <a:spLocks/>
          </p:cNvSpPr>
          <p:nvPr userDrawn="1"/>
        </p:nvSpPr>
        <p:spPr>
          <a:xfrm>
            <a:off x="8641339" y="7309712"/>
            <a:ext cx="1703704" cy="108584"/>
          </a:xfrm>
          <a:prstGeom prst="rect">
            <a:avLst/>
          </a:prstGeom>
        </p:spPr>
        <p:txBody>
          <a:bodyPr lIns="0" tIns="0" rIns="0" bIns="0"/>
          <a:lstStyle>
            <a:defPPr>
              <a:defRPr kern="0"/>
            </a:defPPr>
            <a:lvl1pPr>
              <a:defRPr sz="600" b="0" i="0">
                <a:solidFill>
                  <a:srgbClr val="58595B"/>
                </a:solidFill>
                <a:latin typeface="Tw Cen MT"/>
                <a:cs typeface="Tw Cen MT"/>
              </a:defRPr>
            </a:lvl1pPr>
          </a:lstStyle>
          <a:p>
            <a:pPr marL="12700">
              <a:spcBef>
                <a:spcPts val="10"/>
              </a:spcBef>
            </a:pPr>
            <a:r>
              <a:rPr lang="en" dirty="0"/>
              <a:t>Copyright</a:t>
            </a:r>
            <a:r>
              <a:rPr lang="en" spc="-5" dirty="0"/>
              <a:t> </a:t>
            </a:r>
            <a:r>
              <a:rPr lang="en" dirty="0"/>
              <a:t>(c) Dream Nexus </a:t>
            </a:r>
            <a:r>
              <a:rPr lang="en" spc="-10" dirty="0"/>
              <a:t>Co.,Ltd.</a:t>
            </a:r>
            <a:r>
              <a:rPr lang="en" spc="-5" dirty="0"/>
              <a:t> </a:t>
            </a:r>
            <a:r>
              <a:rPr lang="en" dirty="0"/>
              <a:t>All Rights </a:t>
            </a:r>
            <a:r>
              <a:rPr lang="en" spc="-10" dirty="0"/>
              <a:t>Reserved.</a:t>
            </a:r>
          </a:p>
        </p:txBody>
      </p:sp>
      <p:sp>
        <p:nvSpPr>
          <p:cNvPr id="5" name="Holder 4">
            <a:extLst>
              <a:ext uri="{FF2B5EF4-FFF2-40B4-BE49-F238E27FC236}">
                <a16:creationId xmlns:a16="http://schemas.microsoft.com/office/drawing/2014/main" id="{BD77B42F-AA0A-76A0-1B7D-761FD1DCAA58}"/>
              </a:ext>
            </a:extLst>
          </p:cNvPr>
          <p:cNvSpPr txBox="1">
            <a:spLocks/>
          </p:cNvSpPr>
          <p:nvPr userDrawn="1"/>
        </p:nvSpPr>
        <p:spPr>
          <a:xfrm>
            <a:off x="5240206" y="7252529"/>
            <a:ext cx="224789" cy="203834"/>
          </a:xfrm>
          <a:prstGeom prst="rect">
            <a:avLst/>
          </a:prstGeom>
        </p:spPr>
        <p:txBody>
          <a:bodyPr lIns="0" tIns="0" rIns="0" bIns="0"/>
          <a:lstStyle>
            <a:defPPr>
              <a:defRPr kern="0"/>
            </a:defPPr>
            <a:lvl1pPr>
              <a:defRPr sz="1000" b="0" i="0">
                <a:solidFill>
                  <a:srgbClr val="231F20"/>
                </a:solidFill>
                <a:latin typeface="Trebuchet MS"/>
                <a:cs typeface="Trebuchet MS"/>
              </a:defRPr>
            </a:lvl1pPr>
          </a:lstStyle>
          <a:p>
            <a:pPr marL="0" algn="ctr">
              <a:spcBef>
                <a:spcPts val="0"/>
              </a:spcBef>
            </a:pPr>
            <a:fld id="{81D60167-4931-47E6-BA6A-407CBD079E47}" type="slidenum">
              <a:rPr lang="en-US" altLang="ja-JP" b="0" i="0" spc="-25" dirty="0">
                <a:latin typeface="Trebuchet MS" panose="020B0703020202090204" pitchFamily="34" charset="0"/>
              </a:rPr>
              <a:pPr marL="0" algn="ctr">
                <a:spcBef>
                  <a:spcPts val="0"/>
                </a:spcBef>
              </a:pPr>
              <a:t>‹#›</a:t>
            </a:fld>
            <a:endParaRPr lang="en-US" altLang="ja-JP" b="0" i="0" spc="-25" dirty="0">
              <a:latin typeface="Trebuchet MS" panose="020B0703020202090204" pitchFamily="34" charset="0"/>
            </a:endParaRPr>
          </a:p>
        </p:txBody>
      </p:sp>
    </p:spTree>
    <p:extLst>
      <p:ext uri="{BB962C8B-B14F-4D97-AF65-F5344CB8AC3E}">
        <p14:creationId xmlns:p14="http://schemas.microsoft.com/office/powerpoint/2010/main" val="126875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Profile">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641339" y="7309712"/>
            <a:ext cx="1703704" cy="108584"/>
          </a:xfrm>
          <a:prstGeom prst="rect">
            <a:avLst/>
          </a:prstGeom>
        </p:spPr>
        <p:txBody>
          <a:bodyPr lIns="0" tIns="0" rIns="0" bIns="0"/>
          <a:lstStyle>
            <a:lvl1pPr>
              <a:defRPr sz="600" b="0" i="0">
                <a:solidFill>
                  <a:srgbClr val="58595B"/>
                </a:solidFill>
                <a:latin typeface="Tw Cen MT"/>
                <a:cs typeface="Tw Cen MT"/>
              </a:defRPr>
            </a:lvl1pPr>
          </a:lstStyle>
          <a:p>
            <a:pPr marL="12700">
              <a:lnSpc>
                <a:spcPct val="100000"/>
              </a:lnSpc>
              <a:spcBef>
                <a:spcPts val="10"/>
              </a:spcBef>
            </a:pPr>
            <a:r>
              <a:rPr dirty="0"/>
              <a:t>Copyright</a:t>
            </a:r>
            <a:r>
              <a:rPr spc="-5" dirty="0"/>
              <a:t> </a:t>
            </a:r>
            <a:r>
              <a:rPr dirty="0"/>
              <a:t>(c) Dream Nexus </a:t>
            </a:r>
            <a:r>
              <a:rPr spc="-10" dirty="0"/>
              <a:t>Co.,Ltd.</a:t>
            </a:r>
            <a:r>
              <a:rPr spc="-5" dirty="0"/>
              <a:t> </a:t>
            </a:r>
            <a:r>
              <a:rPr dirty="0"/>
              <a:t>All Rights </a:t>
            </a:r>
            <a:r>
              <a:rPr spc="-10" dirty="0"/>
              <a:t>Reserved.</a:t>
            </a:r>
          </a:p>
        </p:txBody>
      </p:sp>
      <p:sp>
        <p:nvSpPr>
          <p:cNvPr id="12" name="Holder 2">
            <a:extLst>
              <a:ext uri="{FF2B5EF4-FFF2-40B4-BE49-F238E27FC236}">
                <a16:creationId xmlns:a16="http://schemas.microsoft.com/office/drawing/2014/main" id="{80EAF46B-09D9-39D1-5B1E-0CDF5ABEC3B9}"/>
              </a:ext>
            </a:extLst>
          </p:cNvPr>
          <p:cNvSpPr txBox="1">
            <a:spLocks/>
          </p:cNvSpPr>
          <p:nvPr userDrawn="1"/>
        </p:nvSpPr>
        <p:spPr>
          <a:xfrm>
            <a:off x="8641339" y="7309712"/>
            <a:ext cx="1703704" cy="108584"/>
          </a:xfrm>
          <a:prstGeom prst="rect">
            <a:avLst/>
          </a:prstGeom>
        </p:spPr>
        <p:txBody>
          <a:bodyPr lIns="0" tIns="0" rIns="0" bIns="0"/>
          <a:lstStyle>
            <a:defPPr>
              <a:defRPr kern="0"/>
            </a:defPPr>
            <a:lvl1pPr>
              <a:defRPr sz="600" b="0" i="0">
                <a:solidFill>
                  <a:srgbClr val="58595B"/>
                </a:solidFill>
                <a:latin typeface="Tw Cen MT"/>
                <a:cs typeface="Tw Cen MT"/>
              </a:defRPr>
            </a:lvl1pPr>
          </a:lstStyle>
          <a:p>
            <a:pPr marL="12700">
              <a:spcBef>
                <a:spcPts val="10"/>
              </a:spcBef>
            </a:pPr>
            <a:r>
              <a:rPr lang="en" dirty="0"/>
              <a:t>Copyright</a:t>
            </a:r>
            <a:r>
              <a:rPr lang="en" spc="-5" dirty="0"/>
              <a:t> </a:t>
            </a:r>
            <a:r>
              <a:rPr lang="en" dirty="0"/>
              <a:t>(c) Dream Nexus </a:t>
            </a:r>
            <a:r>
              <a:rPr lang="en" spc="-10" dirty="0"/>
              <a:t>Co.,Ltd.</a:t>
            </a:r>
            <a:r>
              <a:rPr lang="en" spc="-5" dirty="0"/>
              <a:t> </a:t>
            </a:r>
            <a:r>
              <a:rPr lang="en" dirty="0"/>
              <a:t>All Rights </a:t>
            </a:r>
            <a:r>
              <a:rPr lang="en" spc="-10" dirty="0"/>
              <a:t>Reserved.</a:t>
            </a:r>
          </a:p>
        </p:txBody>
      </p:sp>
      <p:sp>
        <p:nvSpPr>
          <p:cNvPr id="3" name="object 3">
            <a:extLst>
              <a:ext uri="{FF2B5EF4-FFF2-40B4-BE49-F238E27FC236}">
                <a16:creationId xmlns:a16="http://schemas.microsoft.com/office/drawing/2014/main" id="{BD5E5D0E-5C8B-FBBE-882A-CFAD9084ADEE}"/>
              </a:ext>
            </a:extLst>
          </p:cNvPr>
          <p:cNvSpPr/>
          <p:nvPr userDrawn="1"/>
        </p:nvSpPr>
        <p:spPr>
          <a:xfrm>
            <a:off x="0" y="0"/>
            <a:ext cx="10693400" cy="586105"/>
          </a:xfrm>
          <a:custGeom>
            <a:avLst/>
            <a:gdLst/>
            <a:ahLst/>
            <a:cxnLst/>
            <a:rect l="l" t="t" r="r" b="b"/>
            <a:pathLst>
              <a:path w="10692130" h="586105">
                <a:moveTo>
                  <a:pt x="10692003" y="0"/>
                </a:moveTo>
                <a:lnTo>
                  <a:pt x="0" y="0"/>
                </a:lnTo>
                <a:lnTo>
                  <a:pt x="0" y="585724"/>
                </a:lnTo>
                <a:lnTo>
                  <a:pt x="10692003" y="585724"/>
                </a:lnTo>
                <a:lnTo>
                  <a:pt x="10692003" y="0"/>
                </a:lnTo>
                <a:close/>
              </a:path>
            </a:pathLst>
          </a:custGeom>
          <a:solidFill>
            <a:srgbClr val="E5E6EC"/>
          </a:solidFill>
        </p:spPr>
        <p:txBody>
          <a:bodyPr wrap="square" lIns="0" tIns="0" rIns="0" bIns="0" rtlCol="0"/>
          <a:lstStyle/>
          <a:p>
            <a:endParaRPr dirty="0"/>
          </a:p>
        </p:txBody>
      </p:sp>
      <p:sp>
        <p:nvSpPr>
          <p:cNvPr id="5" name="Holder 4">
            <a:extLst>
              <a:ext uri="{FF2B5EF4-FFF2-40B4-BE49-F238E27FC236}">
                <a16:creationId xmlns:a16="http://schemas.microsoft.com/office/drawing/2014/main" id="{BD77B42F-AA0A-76A0-1B7D-761FD1DCAA58}"/>
              </a:ext>
            </a:extLst>
          </p:cNvPr>
          <p:cNvSpPr txBox="1">
            <a:spLocks/>
          </p:cNvSpPr>
          <p:nvPr userDrawn="1"/>
        </p:nvSpPr>
        <p:spPr>
          <a:xfrm>
            <a:off x="5240206" y="7252529"/>
            <a:ext cx="224789" cy="203834"/>
          </a:xfrm>
          <a:prstGeom prst="rect">
            <a:avLst/>
          </a:prstGeom>
        </p:spPr>
        <p:txBody>
          <a:bodyPr lIns="0" tIns="0" rIns="0" bIns="0"/>
          <a:lstStyle>
            <a:defPPr>
              <a:defRPr kern="0"/>
            </a:defPPr>
            <a:lvl1pPr>
              <a:defRPr sz="1000" b="0" i="0">
                <a:solidFill>
                  <a:srgbClr val="231F20"/>
                </a:solidFill>
                <a:latin typeface="Trebuchet MS"/>
                <a:cs typeface="Trebuchet MS"/>
              </a:defRPr>
            </a:lvl1pPr>
          </a:lstStyle>
          <a:p>
            <a:pPr marL="0" algn="ctr">
              <a:spcBef>
                <a:spcPts val="0"/>
              </a:spcBef>
            </a:pPr>
            <a:fld id="{81D60167-4931-47E6-BA6A-407CBD079E47}" type="slidenum">
              <a:rPr lang="en-US" altLang="ja-JP" b="0" i="0" spc="-25" dirty="0">
                <a:latin typeface="Trebuchet MS" panose="020B0703020202090204" pitchFamily="34" charset="0"/>
              </a:rPr>
              <a:pPr marL="0" algn="ctr">
                <a:spcBef>
                  <a:spcPts val="0"/>
                </a:spcBef>
              </a:pPr>
              <a:t>‹#›</a:t>
            </a:fld>
            <a:endParaRPr lang="en-US" altLang="ja-JP" b="0" i="0" spc="-25" dirty="0">
              <a:latin typeface="Trebuchet MS" panose="020B0703020202090204" pitchFamily="34" charset="0"/>
            </a:endParaRPr>
          </a:p>
        </p:txBody>
      </p:sp>
    </p:spTree>
    <p:extLst>
      <p:ext uri="{BB962C8B-B14F-4D97-AF65-F5344CB8AC3E}">
        <p14:creationId xmlns:p14="http://schemas.microsoft.com/office/powerpoint/2010/main" val="219936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Profile">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641339" y="7309712"/>
            <a:ext cx="1703704" cy="108584"/>
          </a:xfrm>
          <a:prstGeom prst="rect">
            <a:avLst/>
          </a:prstGeom>
        </p:spPr>
        <p:txBody>
          <a:bodyPr lIns="0" tIns="0" rIns="0" bIns="0"/>
          <a:lstStyle>
            <a:lvl1pPr>
              <a:defRPr sz="600" b="0" i="0">
                <a:solidFill>
                  <a:srgbClr val="58595B"/>
                </a:solidFill>
                <a:latin typeface="Tw Cen MT"/>
                <a:cs typeface="Tw Cen MT"/>
              </a:defRPr>
            </a:lvl1pPr>
          </a:lstStyle>
          <a:p>
            <a:pPr marL="12700">
              <a:lnSpc>
                <a:spcPct val="100000"/>
              </a:lnSpc>
              <a:spcBef>
                <a:spcPts val="10"/>
              </a:spcBef>
            </a:pPr>
            <a:r>
              <a:rPr dirty="0"/>
              <a:t>Copyright</a:t>
            </a:r>
            <a:r>
              <a:rPr spc="-5" dirty="0"/>
              <a:t> </a:t>
            </a:r>
            <a:r>
              <a:rPr dirty="0"/>
              <a:t>(c) Dream Nexus </a:t>
            </a:r>
            <a:r>
              <a:rPr spc="-10" dirty="0"/>
              <a:t>Co.,Ltd.</a:t>
            </a:r>
            <a:r>
              <a:rPr spc="-5" dirty="0"/>
              <a:t> </a:t>
            </a:r>
            <a:r>
              <a:rPr dirty="0"/>
              <a:t>All Rights </a:t>
            </a:r>
            <a:r>
              <a:rPr spc="-10" dirty="0"/>
              <a:t>Reserved.</a:t>
            </a:r>
          </a:p>
        </p:txBody>
      </p:sp>
      <p:sp>
        <p:nvSpPr>
          <p:cNvPr id="12" name="Holder 2">
            <a:extLst>
              <a:ext uri="{FF2B5EF4-FFF2-40B4-BE49-F238E27FC236}">
                <a16:creationId xmlns:a16="http://schemas.microsoft.com/office/drawing/2014/main" id="{80EAF46B-09D9-39D1-5B1E-0CDF5ABEC3B9}"/>
              </a:ext>
            </a:extLst>
          </p:cNvPr>
          <p:cNvSpPr txBox="1">
            <a:spLocks/>
          </p:cNvSpPr>
          <p:nvPr userDrawn="1"/>
        </p:nvSpPr>
        <p:spPr>
          <a:xfrm>
            <a:off x="8641339" y="7309712"/>
            <a:ext cx="1703704" cy="108584"/>
          </a:xfrm>
          <a:prstGeom prst="rect">
            <a:avLst/>
          </a:prstGeom>
        </p:spPr>
        <p:txBody>
          <a:bodyPr lIns="0" tIns="0" rIns="0" bIns="0"/>
          <a:lstStyle>
            <a:defPPr>
              <a:defRPr kern="0"/>
            </a:defPPr>
            <a:lvl1pPr>
              <a:defRPr sz="600" b="0" i="0">
                <a:solidFill>
                  <a:srgbClr val="58595B"/>
                </a:solidFill>
                <a:latin typeface="Tw Cen MT"/>
                <a:cs typeface="Tw Cen MT"/>
              </a:defRPr>
            </a:lvl1pPr>
          </a:lstStyle>
          <a:p>
            <a:pPr marL="12700">
              <a:spcBef>
                <a:spcPts val="10"/>
              </a:spcBef>
            </a:pPr>
            <a:r>
              <a:rPr lang="en" dirty="0"/>
              <a:t>Copyright</a:t>
            </a:r>
            <a:r>
              <a:rPr lang="en" spc="-5" dirty="0"/>
              <a:t> </a:t>
            </a:r>
            <a:r>
              <a:rPr lang="en" dirty="0"/>
              <a:t>(c) Dream Nexus </a:t>
            </a:r>
            <a:r>
              <a:rPr lang="en" spc="-10" dirty="0"/>
              <a:t>Co.,Ltd.</a:t>
            </a:r>
            <a:r>
              <a:rPr lang="en" spc="-5" dirty="0"/>
              <a:t> </a:t>
            </a:r>
            <a:r>
              <a:rPr lang="en" dirty="0"/>
              <a:t>All Rights </a:t>
            </a:r>
            <a:r>
              <a:rPr lang="en" spc="-10" dirty="0"/>
              <a:t>Reserved.</a:t>
            </a:r>
          </a:p>
        </p:txBody>
      </p:sp>
      <p:sp>
        <p:nvSpPr>
          <p:cNvPr id="14" name="object 11">
            <a:extLst>
              <a:ext uri="{FF2B5EF4-FFF2-40B4-BE49-F238E27FC236}">
                <a16:creationId xmlns:a16="http://schemas.microsoft.com/office/drawing/2014/main" id="{49C3C4EC-7188-3784-4D40-6B284987C446}"/>
              </a:ext>
            </a:extLst>
          </p:cNvPr>
          <p:cNvSpPr/>
          <p:nvPr userDrawn="1"/>
        </p:nvSpPr>
        <p:spPr>
          <a:xfrm>
            <a:off x="0" y="585732"/>
            <a:ext cx="10332085" cy="0"/>
          </a:xfrm>
          <a:custGeom>
            <a:avLst/>
            <a:gdLst/>
            <a:ahLst/>
            <a:cxnLst/>
            <a:rect l="l" t="t" r="r" b="b"/>
            <a:pathLst>
              <a:path w="10332085">
                <a:moveTo>
                  <a:pt x="0" y="0"/>
                </a:moveTo>
                <a:lnTo>
                  <a:pt x="10331996" y="0"/>
                </a:lnTo>
              </a:path>
            </a:pathLst>
          </a:custGeom>
          <a:ln w="7620">
            <a:solidFill>
              <a:srgbClr val="231F20"/>
            </a:solidFill>
          </a:ln>
        </p:spPr>
        <p:txBody>
          <a:bodyPr wrap="square" lIns="0" tIns="0" rIns="0" bIns="0" rtlCol="0"/>
          <a:lstStyle/>
          <a:p>
            <a:endParaRPr/>
          </a:p>
        </p:txBody>
      </p:sp>
      <p:sp>
        <p:nvSpPr>
          <p:cNvPr id="3" name="Holder 4">
            <a:extLst>
              <a:ext uri="{FF2B5EF4-FFF2-40B4-BE49-F238E27FC236}">
                <a16:creationId xmlns:a16="http://schemas.microsoft.com/office/drawing/2014/main" id="{EA0B3C6C-726D-0340-0DF8-96CE2B115C2F}"/>
              </a:ext>
            </a:extLst>
          </p:cNvPr>
          <p:cNvSpPr txBox="1">
            <a:spLocks/>
          </p:cNvSpPr>
          <p:nvPr userDrawn="1"/>
        </p:nvSpPr>
        <p:spPr>
          <a:xfrm>
            <a:off x="5240206" y="7252529"/>
            <a:ext cx="224789" cy="203834"/>
          </a:xfrm>
          <a:prstGeom prst="rect">
            <a:avLst/>
          </a:prstGeom>
        </p:spPr>
        <p:txBody>
          <a:bodyPr lIns="0" tIns="0" rIns="0" bIns="0"/>
          <a:lstStyle>
            <a:defPPr>
              <a:defRPr kern="0"/>
            </a:defPPr>
            <a:lvl1pPr>
              <a:defRPr sz="1000" b="0" i="0">
                <a:solidFill>
                  <a:srgbClr val="231F20"/>
                </a:solidFill>
                <a:latin typeface="Trebuchet MS"/>
                <a:cs typeface="Trebuchet MS"/>
              </a:defRPr>
            </a:lvl1pPr>
          </a:lstStyle>
          <a:p>
            <a:pPr marL="0" algn="ctr">
              <a:spcBef>
                <a:spcPts val="0"/>
              </a:spcBef>
            </a:pPr>
            <a:fld id="{81D60167-4931-47E6-BA6A-407CBD079E47}" type="slidenum">
              <a:rPr lang="en-US" altLang="ja-JP" spc="-25" dirty="0"/>
              <a:pPr marL="0" algn="ctr">
                <a:spcBef>
                  <a:spcPts val="0"/>
                </a:spcBef>
              </a:pPr>
              <a:t>‹#›</a:t>
            </a:fld>
            <a:endParaRPr lang="en-US" altLang="ja-JP" spc="-25" dirty="0"/>
          </a:p>
        </p:txBody>
      </p:sp>
    </p:spTree>
    <p:extLst>
      <p:ext uri="{BB962C8B-B14F-4D97-AF65-F5344CB8AC3E}">
        <p14:creationId xmlns:p14="http://schemas.microsoft.com/office/powerpoint/2010/main" val="161941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BF3E1D33-50BD-C678-F93D-82CBD8E0B01E}"/>
              </a:ext>
            </a:extLst>
          </p:cNvPr>
          <p:cNvSpPr txBox="1">
            <a:spLocks/>
          </p:cNvSpPr>
          <p:nvPr userDrawn="1"/>
        </p:nvSpPr>
        <p:spPr>
          <a:xfrm>
            <a:off x="8641339" y="7309712"/>
            <a:ext cx="1703704" cy="108584"/>
          </a:xfrm>
          <a:prstGeom prst="rect">
            <a:avLst/>
          </a:prstGeom>
        </p:spPr>
        <p:txBody>
          <a:bodyPr lIns="0" tIns="0" rIns="0" bIns="0"/>
          <a:lstStyle>
            <a:defPPr>
              <a:defRPr kern="0"/>
            </a:defPPr>
            <a:lvl1pPr>
              <a:defRPr sz="600" b="0" i="0">
                <a:solidFill>
                  <a:srgbClr val="58595B"/>
                </a:solidFill>
                <a:latin typeface="Tw Cen MT"/>
                <a:cs typeface="Tw Cen MT"/>
              </a:defRPr>
            </a:lvl1pPr>
          </a:lstStyle>
          <a:p>
            <a:pPr marL="12700">
              <a:spcBef>
                <a:spcPts val="10"/>
              </a:spcBef>
            </a:pPr>
            <a:r>
              <a:rPr lang="en" dirty="0"/>
              <a:t>Copyright</a:t>
            </a:r>
            <a:r>
              <a:rPr lang="en" spc="-5" dirty="0"/>
              <a:t> </a:t>
            </a:r>
            <a:r>
              <a:rPr lang="en" dirty="0"/>
              <a:t>(c) Dream Nexus </a:t>
            </a:r>
            <a:r>
              <a:rPr lang="en" spc="-10" dirty="0"/>
              <a:t>Co.,Ltd.</a:t>
            </a:r>
            <a:r>
              <a:rPr lang="en" spc="-5" dirty="0"/>
              <a:t> </a:t>
            </a:r>
            <a:r>
              <a:rPr lang="en" dirty="0"/>
              <a:t>All Rights </a:t>
            </a:r>
            <a:r>
              <a:rPr lang="en" spc="-10" dirty="0"/>
              <a:t>Reserved.</a:t>
            </a:r>
          </a:p>
        </p:txBody>
      </p:sp>
      <p:sp>
        <p:nvSpPr>
          <p:cNvPr id="3" name="Holder 4">
            <a:extLst>
              <a:ext uri="{FF2B5EF4-FFF2-40B4-BE49-F238E27FC236}">
                <a16:creationId xmlns:a16="http://schemas.microsoft.com/office/drawing/2014/main" id="{8E398E51-D122-FF80-B0C3-AE260AC861FB}"/>
              </a:ext>
            </a:extLst>
          </p:cNvPr>
          <p:cNvSpPr txBox="1">
            <a:spLocks/>
          </p:cNvSpPr>
          <p:nvPr userDrawn="1"/>
        </p:nvSpPr>
        <p:spPr>
          <a:xfrm>
            <a:off x="5240206" y="7252529"/>
            <a:ext cx="224789" cy="203834"/>
          </a:xfrm>
          <a:prstGeom prst="rect">
            <a:avLst/>
          </a:prstGeom>
        </p:spPr>
        <p:txBody>
          <a:bodyPr lIns="0" tIns="0" rIns="0" bIns="0"/>
          <a:lstStyle>
            <a:defPPr>
              <a:defRPr kern="0"/>
            </a:defPPr>
            <a:lvl1pPr>
              <a:defRPr sz="1000" b="0" i="0">
                <a:solidFill>
                  <a:srgbClr val="231F20"/>
                </a:solidFill>
                <a:latin typeface="Trebuchet MS"/>
                <a:cs typeface="Trebuchet MS"/>
              </a:defRPr>
            </a:lvl1pPr>
          </a:lstStyle>
          <a:p>
            <a:pPr marL="0" algn="ctr">
              <a:spcBef>
                <a:spcPts val="0"/>
              </a:spcBef>
            </a:pPr>
            <a:fld id="{81D60167-4931-47E6-BA6A-407CBD079E47}" type="slidenum">
              <a:rPr lang="en-US" altLang="ja-JP" spc="-25" dirty="0"/>
              <a:pPr marL="0" algn="ctr">
                <a:spcBef>
                  <a:spcPts val="0"/>
                </a:spcBef>
              </a:pPr>
              <a:t>‹#›</a:t>
            </a:fld>
            <a:endParaRPr lang="en-US" altLang="ja-JP" spc="-25" dirty="0"/>
          </a:p>
        </p:txBody>
      </p:sp>
    </p:spTree>
    <p:extLst>
      <p:ext uri="{BB962C8B-B14F-4D97-AF65-F5344CB8AC3E}">
        <p14:creationId xmlns:p14="http://schemas.microsoft.com/office/powerpoint/2010/main" val="410232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65101" y="807128"/>
            <a:ext cx="9017415" cy="441166"/>
          </a:xfrm>
        </p:spPr>
        <p:txBody>
          <a:bodyPr/>
          <a:lstStyle/>
          <a:p>
            <a:r>
              <a:rPr lang="ja-JP" altLang="en-US" dirty="0"/>
              <a:t>マスター タイトルの書式設定</a:t>
            </a:r>
          </a:p>
        </p:txBody>
      </p:sp>
      <p:sp>
        <p:nvSpPr>
          <p:cNvPr id="3" name="Holder 2">
            <a:extLst>
              <a:ext uri="{FF2B5EF4-FFF2-40B4-BE49-F238E27FC236}">
                <a16:creationId xmlns:a16="http://schemas.microsoft.com/office/drawing/2014/main" id="{32654B15-DB54-9E9E-96D8-95985ADE3AA2}"/>
              </a:ext>
            </a:extLst>
          </p:cNvPr>
          <p:cNvSpPr txBox="1">
            <a:spLocks/>
          </p:cNvSpPr>
          <p:nvPr userDrawn="1"/>
        </p:nvSpPr>
        <p:spPr>
          <a:xfrm>
            <a:off x="8641339" y="7309712"/>
            <a:ext cx="1703704" cy="108584"/>
          </a:xfrm>
          <a:prstGeom prst="rect">
            <a:avLst/>
          </a:prstGeom>
        </p:spPr>
        <p:txBody>
          <a:bodyPr lIns="0" tIns="0" rIns="0" bIns="0"/>
          <a:lstStyle>
            <a:defPPr>
              <a:defRPr kern="0"/>
            </a:defPPr>
            <a:lvl1pPr>
              <a:defRPr sz="600" b="0" i="0">
                <a:solidFill>
                  <a:srgbClr val="58595B"/>
                </a:solidFill>
                <a:latin typeface="Tw Cen MT"/>
                <a:cs typeface="Tw Cen MT"/>
              </a:defRPr>
            </a:lvl1pPr>
          </a:lstStyle>
          <a:p>
            <a:pPr marL="12700">
              <a:spcBef>
                <a:spcPts val="10"/>
              </a:spcBef>
            </a:pPr>
            <a:r>
              <a:rPr lang="en" dirty="0"/>
              <a:t>Copyright</a:t>
            </a:r>
            <a:r>
              <a:rPr lang="en" spc="-5" dirty="0"/>
              <a:t> </a:t>
            </a:r>
            <a:r>
              <a:rPr lang="en" dirty="0"/>
              <a:t>(c) Dream Nexus </a:t>
            </a:r>
            <a:r>
              <a:rPr lang="en" spc="-10" dirty="0"/>
              <a:t>Co.,Ltd.</a:t>
            </a:r>
            <a:r>
              <a:rPr lang="en" spc="-5" dirty="0"/>
              <a:t> </a:t>
            </a:r>
            <a:r>
              <a:rPr lang="en" dirty="0"/>
              <a:t>All Rights </a:t>
            </a:r>
            <a:r>
              <a:rPr lang="en" spc="-10" dirty="0"/>
              <a:t>Reserved.</a:t>
            </a:r>
          </a:p>
        </p:txBody>
      </p:sp>
      <p:sp>
        <p:nvSpPr>
          <p:cNvPr id="4" name="Holder 4">
            <a:extLst>
              <a:ext uri="{FF2B5EF4-FFF2-40B4-BE49-F238E27FC236}">
                <a16:creationId xmlns:a16="http://schemas.microsoft.com/office/drawing/2014/main" id="{75A100C7-1BFB-E2F8-4B32-871625CC63AD}"/>
              </a:ext>
            </a:extLst>
          </p:cNvPr>
          <p:cNvSpPr txBox="1">
            <a:spLocks/>
          </p:cNvSpPr>
          <p:nvPr userDrawn="1"/>
        </p:nvSpPr>
        <p:spPr>
          <a:xfrm>
            <a:off x="5240206" y="7252529"/>
            <a:ext cx="224789" cy="203834"/>
          </a:xfrm>
          <a:prstGeom prst="rect">
            <a:avLst/>
          </a:prstGeom>
        </p:spPr>
        <p:txBody>
          <a:bodyPr lIns="0" tIns="0" rIns="0" bIns="0"/>
          <a:lstStyle>
            <a:defPPr>
              <a:defRPr kern="0"/>
            </a:defPPr>
            <a:lvl1pPr>
              <a:defRPr sz="1000" b="0" i="0">
                <a:solidFill>
                  <a:srgbClr val="231F20"/>
                </a:solidFill>
                <a:latin typeface="Trebuchet MS"/>
                <a:cs typeface="Trebuchet MS"/>
              </a:defRPr>
            </a:lvl1pPr>
          </a:lstStyle>
          <a:p>
            <a:pPr marL="0" algn="ctr">
              <a:spcBef>
                <a:spcPts val="0"/>
              </a:spcBef>
            </a:pPr>
            <a:fld id="{81D60167-4931-47E6-BA6A-407CBD079E47}" type="slidenum">
              <a:rPr lang="en-US" altLang="ja-JP" spc="-25" dirty="0"/>
              <a:pPr marL="0" algn="ctr">
                <a:spcBef>
                  <a:spcPts val="0"/>
                </a:spcBef>
              </a:pPr>
              <a:t>‹#›</a:t>
            </a:fld>
            <a:endParaRPr lang="en-US" altLang="ja-JP" spc="-25" dirty="0"/>
          </a:p>
        </p:txBody>
      </p:sp>
    </p:spTree>
    <p:extLst>
      <p:ext uri="{BB962C8B-B14F-4D97-AF65-F5344CB8AC3E}">
        <p14:creationId xmlns:p14="http://schemas.microsoft.com/office/powerpoint/2010/main" val="3578507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872207"/>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68" r:id="rId3"/>
    <p:sldLayoutId id="2147483667" r:id="rId4"/>
    <p:sldLayoutId id="2147483669" r:id="rId5"/>
    <p:sldLayoutId id="2147483671"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08.png"/><Relationship Id="rId7" Type="http://schemas.openxmlformats.org/officeDocument/2006/relationships/image" Target="../media/image212.png"/><Relationship Id="rId12" Type="http://schemas.openxmlformats.org/officeDocument/2006/relationships/image" Target="../media/image217.png"/><Relationship Id="rId2" Type="http://schemas.openxmlformats.org/officeDocument/2006/relationships/image" Target="../media/image207.png"/><Relationship Id="rId1" Type="http://schemas.openxmlformats.org/officeDocument/2006/relationships/slideLayout" Target="../slideLayouts/slideLayout2.xml"/><Relationship Id="rId6" Type="http://schemas.openxmlformats.org/officeDocument/2006/relationships/image" Target="../media/image211.png"/><Relationship Id="rId11" Type="http://schemas.openxmlformats.org/officeDocument/2006/relationships/image" Target="../media/image216.png"/><Relationship Id="rId5" Type="http://schemas.openxmlformats.org/officeDocument/2006/relationships/image" Target="../media/image210.png"/><Relationship Id="rId10" Type="http://schemas.openxmlformats.org/officeDocument/2006/relationships/image" Target="../media/image215.png"/><Relationship Id="rId4" Type="http://schemas.openxmlformats.org/officeDocument/2006/relationships/image" Target="../media/image209.png"/><Relationship Id="rId9" Type="http://schemas.openxmlformats.org/officeDocument/2006/relationships/image" Target="../media/image2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5.jpeg"/><Relationship Id="rId13" Type="http://schemas.openxmlformats.org/officeDocument/2006/relationships/image" Target="../media/image180.svg"/><Relationship Id="rId18" Type="http://schemas.openxmlformats.org/officeDocument/2006/relationships/image" Target="../media/image185.svg"/><Relationship Id="rId3" Type="http://schemas.openxmlformats.org/officeDocument/2006/relationships/image" Target="../media/image219.png"/><Relationship Id="rId7" Type="http://schemas.openxmlformats.org/officeDocument/2006/relationships/image" Target="../media/image174.svg"/><Relationship Id="rId12" Type="http://schemas.openxmlformats.org/officeDocument/2006/relationships/image" Target="../media/image179.png"/><Relationship Id="rId17" Type="http://schemas.openxmlformats.org/officeDocument/2006/relationships/image" Target="../media/image184.png"/><Relationship Id="rId2" Type="http://schemas.openxmlformats.org/officeDocument/2006/relationships/image" Target="../media/image218.png"/><Relationship Id="rId16" Type="http://schemas.openxmlformats.org/officeDocument/2006/relationships/image" Target="../media/image183.svg"/><Relationship Id="rId20"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jpeg"/><Relationship Id="rId5" Type="http://schemas.openxmlformats.org/officeDocument/2006/relationships/image" Target="../media/image221.png"/><Relationship Id="rId15" Type="http://schemas.openxmlformats.org/officeDocument/2006/relationships/image" Target="../media/image182.png"/><Relationship Id="rId10" Type="http://schemas.openxmlformats.org/officeDocument/2006/relationships/image" Target="../media/image177.jpeg"/><Relationship Id="rId19" Type="http://schemas.openxmlformats.org/officeDocument/2006/relationships/image" Target="../media/image186.png"/><Relationship Id="rId4" Type="http://schemas.openxmlformats.org/officeDocument/2006/relationships/image" Target="../media/image220.png"/><Relationship Id="rId9" Type="http://schemas.openxmlformats.org/officeDocument/2006/relationships/image" Target="../media/image176.jpeg"/><Relationship Id="rId14" Type="http://schemas.openxmlformats.org/officeDocument/2006/relationships/image" Target="../media/image181.jpeg"/></Relationships>
</file>

<file path=ppt/slides/_rels/slide1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23.png"/><Relationship Id="rId7" Type="http://schemas.openxmlformats.org/officeDocument/2006/relationships/image" Target="../media/image227.png"/><Relationship Id="rId12" Type="http://schemas.openxmlformats.org/officeDocument/2006/relationships/image" Target="../media/image2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6.png"/><Relationship Id="rId11" Type="http://schemas.openxmlformats.org/officeDocument/2006/relationships/image" Target="../media/image230.png"/><Relationship Id="rId5" Type="http://schemas.openxmlformats.org/officeDocument/2006/relationships/image" Target="../media/image225.png"/><Relationship Id="rId10" Type="http://schemas.openxmlformats.org/officeDocument/2006/relationships/image" Target="../media/image229.png"/><Relationship Id="rId4" Type="http://schemas.openxmlformats.org/officeDocument/2006/relationships/image" Target="../media/image224.png"/><Relationship Id="rId9" Type="http://schemas.openxmlformats.org/officeDocument/2006/relationships/image" Target="../media/image228.png"/></Relationships>
</file>

<file path=ppt/slides/_rels/slide13.xml.rels><?xml version="1.0" encoding="UTF-8" standalone="yes"?>
<Relationships xmlns="http://schemas.openxmlformats.org/package/2006/relationships"><Relationship Id="rId8" Type="http://schemas.openxmlformats.org/officeDocument/2006/relationships/image" Target="../media/image238.png"/><Relationship Id="rId13" Type="http://schemas.openxmlformats.org/officeDocument/2006/relationships/image" Target="../media/image176.jpeg"/><Relationship Id="rId18" Type="http://schemas.openxmlformats.org/officeDocument/2006/relationships/image" Target="../media/image181.jpeg"/><Relationship Id="rId3" Type="http://schemas.openxmlformats.org/officeDocument/2006/relationships/image" Target="../media/image233.png"/><Relationship Id="rId21" Type="http://schemas.openxmlformats.org/officeDocument/2006/relationships/image" Target="../media/image184.png"/><Relationship Id="rId7" Type="http://schemas.openxmlformats.org/officeDocument/2006/relationships/image" Target="../media/image237.png"/><Relationship Id="rId12" Type="http://schemas.openxmlformats.org/officeDocument/2006/relationships/image" Target="../media/image175.jpeg"/><Relationship Id="rId17" Type="http://schemas.openxmlformats.org/officeDocument/2006/relationships/image" Target="../media/image180.svg"/><Relationship Id="rId2" Type="http://schemas.openxmlformats.org/officeDocument/2006/relationships/image" Target="../media/image232.png"/><Relationship Id="rId16" Type="http://schemas.openxmlformats.org/officeDocument/2006/relationships/image" Target="../media/image179.png"/><Relationship Id="rId20" Type="http://schemas.openxmlformats.org/officeDocument/2006/relationships/image" Target="../media/image183.svg"/><Relationship Id="rId1" Type="http://schemas.openxmlformats.org/officeDocument/2006/relationships/slideLayout" Target="../slideLayouts/slideLayout2.xml"/><Relationship Id="rId6" Type="http://schemas.openxmlformats.org/officeDocument/2006/relationships/image" Target="../media/image236.png"/><Relationship Id="rId11" Type="http://schemas.openxmlformats.org/officeDocument/2006/relationships/image" Target="../media/image174.svg"/><Relationship Id="rId24" Type="http://schemas.openxmlformats.org/officeDocument/2006/relationships/image" Target="../media/image240.png"/><Relationship Id="rId5" Type="http://schemas.openxmlformats.org/officeDocument/2006/relationships/image" Target="../media/image235.png"/><Relationship Id="rId15" Type="http://schemas.openxmlformats.org/officeDocument/2006/relationships/image" Target="../media/image178.jpeg"/><Relationship Id="rId23" Type="http://schemas.openxmlformats.org/officeDocument/2006/relationships/image" Target="../media/image186.png"/><Relationship Id="rId10" Type="http://schemas.openxmlformats.org/officeDocument/2006/relationships/image" Target="../media/image173.png"/><Relationship Id="rId19" Type="http://schemas.openxmlformats.org/officeDocument/2006/relationships/image" Target="../media/image182.png"/><Relationship Id="rId4" Type="http://schemas.openxmlformats.org/officeDocument/2006/relationships/image" Target="../media/image234.png"/><Relationship Id="rId9" Type="http://schemas.openxmlformats.org/officeDocument/2006/relationships/image" Target="../media/image239.png"/><Relationship Id="rId14" Type="http://schemas.openxmlformats.org/officeDocument/2006/relationships/image" Target="../media/image177.jpeg"/><Relationship Id="rId22" Type="http://schemas.openxmlformats.org/officeDocument/2006/relationships/image" Target="../media/image185.svg"/></Relationships>
</file>

<file path=ppt/slides/_rels/slide14.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242.png"/><Relationship Id="rId7" Type="http://schemas.openxmlformats.org/officeDocument/2006/relationships/image" Target="../media/image246.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45.png"/><Relationship Id="rId5" Type="http://schemas.openxmlformats.org/officeDocument/2006/relationships/image" Target="../media/image244.png"/><Relationship Id="rId10" Type="http://schemas.openxmlformats.org/officeDocument/2006/relationships/image" Target="../media/image248.png"/><Relationship Id="rId4" Type="http://schemas.openxmlformats.org/officeDocument/2006/relationships/image" Target="../media/image243.png"/><Relationship Id="rId9" Type="http://schemas.openxmlformats.org/officeDocument/2006/relationships/image" Target="../media/image247.png"/></Relationships>
</file>

<file path=ppt/slides/_rels/slide15.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78.jpeg"/><Relationship Id="rId18" Type="http://schemas.openxmlformats.org/officeDocument/2006/relationships/image" Target="../media/image185.svg"/><Relationship Id="rId3" Type="http://schemas.openxmlformats.org/officeDocument/2006/relationships/image" Target="../media/image200.png"/><Relationship Id="rId21" Type="http://schemas.openxmlformats.org/officeDocument/2006/relationships/image" Target="../media/image250.png"/><Relationship Id="rId7" Type="http://schemas.openxmlformats.org/officeDocument/2006/relationships/image" Target="../media/image206.png"/><Relationship Id="rId12" Type="http://schemas.openxmlformats.org/officeDocument/2006/relationships/image" Target="../media/image177.jpeg"/><Relationship Id="rId17" Type="http://schemas.openxmlformats.org/officeDocument/2006/relationships/image" Target="../media/image184.png"/><Relationship Id="rId2" Type="http://schemas.openxmlformats.org/officeDocument/2006/relationships/notesSlide" Target="../notesSlides/notesSlide4.xml"/><Relationship Id="rId16" Type="http://schemas.openxmlformats.org/officeDocument/2006/relationships/image" Target="../media/image181.jpeg"/><Relationship Id="rId20" Type="http://schemas.openxmlformats.org/officeDocument/2006/relationships/image" Target="../media/image249.png"/><Relationship Id="rId1" Type="http://schemas.openxmlformats.org/officeDocument/2006/relationships/slideLayout" Target="../slideLayouts/slideLayout2.xml"/><Relationship Id="rId6" Type="http://schemas.openxmlformats.org/officeDocument/2006/relationships/image" Target="../media/image205.png"/><Relationship Id="rId11" Type="http://schemas.openxmlformats.org/officeDocument/2006/relationships/image" Target="../media/image176.jpeg"/><Relationship Id="rId5" Type="http://schemas.openxmlformats.org/officeDocument/2006/relationships/image" Target="../media/image204.png"/><Relationship Id="rId15" Type="http://schemas.openxmlformats.org/officeDocument/2006/relationships/image" Target="../media/image180.svg"/><Relationship Id="rId10" Type="http://schemas.openxmlformats.org/officeDocument/2006/relationships/image" Target="../media/image175.jpeg"/><Relationship Id="rId19" Type="http://schemas.openxmlformats.org/officeDocument/2006/relationships/image" Target="../media/image186.png"/><Relationship Id="rId4" Type="http://schemas.openxmlformats.org/officeDocument/2006/relationships/image" Target="../media/image203.png"/><Relationship Id="rId9" Type="http://schemas.openxmlformats.org/officeDocument/2006/relationships/image" Target="../media/image174.svg"/><Relationship Id="rId14" Type="http://schemas.openxmlformats.org/officeDocument/2006/relationships/image" Target="../media/image179.png"/><Relationship Id="rId22" Type="http://schemas.openxmlformats.org/officeDocument/2006/relationships/image" Target="../media/image251.png"/></Relationships>
</file>

<file path=ppt/slides/_rels/slide16.xml.rels><?xml version="1.0" encoding="UTF-8" standalone="yes"?>
<Relationships xmlns="http://schemas.openxmlformats.org/package/2006/relationships"><Relationship Id="rId8" Type="http://schemas.openxmlformats.org/officeDocument/2006/relationships/image" Target="../media/image258.png"/><Relationship Id="rId13" Type="http://schemas.openxmlformats.org/officeDocument/2006/relationships/image" Target="../media/image263.png"/><Relationship Id="rId3" Type="http://schemas.openxmlformats.org/officeDocument/2006/relationships/image" Target="../media/image253.png"/><Relationship Id="rId7" Type="http://schemas.openxmlformats.org/officeDocument/2006/relationships/image" Target="../media/image257.png"/><Relationship Id="rId12" Type="http://schemas.openxmlformats.org/officeDocument/2006/relationships/image" Target="../media/image262.png"/><Relationship Id="rId2" Type="http://schemas.openxmlformats.org/officeDocument/2006/relationships/image" Target="../media/image252.png"/><Relationship Id="rId16" Type="http://schemas.openxmlformats.org/officeDocument/2006/relationships/image" Target="../media/image265.png"/><Relationship Id="rId1" Type="http://schemas.openxmlformats.org/officeDocument/2006/relationships/slideLayout" Target="../slideLayouts/slideLayout2.xml"/><Relationship Id="rId6" Type="http://schemas.openxmlformats.org/officeDocument/2006/relationships/image" Target="../media/image256.png"/><Relationship Id="rId11" Type="http://schemas.openxmlformats.org/officeDocument/2006/relationships/image" Target="../media/image261.png"/><Relationship Id="rId5" Type="http://schemas.openxmlformats.org/officeDocument/2006/relationships/image" Target="../media/image255.png"/><Relationship Id="rId15" Type="http://schemas.openxmlformats.org/officeDocument/2006/relationships/image" Target="../media/image228.png"/><Relationship Id="rId10" Type="http://schemas.openxmlformats.org/officeDocument/2006/relationships/image" Target="../media/image260.png"/><Relationship Id="rId4" Type="http://schemas.openxmlformats.org/officeDocument/2006/relationships/image" Target="../media/image254.png"/><Relationship Id="rId9" Type="http://schemas.openxmlformats.org/officeDocument/2006/relationships/image" Target="../media/image259.png"/><Relationship Id="rId14" Type="http://schemas.openxmlformats.org/officeDocument/2006/relationships/image" Target="../media/image264.jpg"/></Relationships>
</file>

<file path=ppt/slides/_rels/slide17.xml.rels><?xml version="1.0" encoding="UTF-8" standalone="yes"?>
<Relationships xmlns="http://schemas.openxmlformats.org/package/2006/relationships"><Relationship Id="rId3" Type="http://schemas.openxmlformats.org/officeDocument/2006/relationships/image" Target="../media/image26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7.png"/></Relationships>
</file>

<file path=ppt/slides/_rels/slide18.xml.rels><?xml version="1.0" encoding="UTF-8" standalone="yes"?>
<Relationships xmlns="http://schemas.openxmlformats.org/package/2006/relationships"><Relationship Id="rId8" Type="http://schemas.openxmlformats.org/officeDocument/2006/relationships/image" Target="../media/image274.png"/><Relationship Id="rId3" Type="http://schemas.openxmlformats.org/officeDocument/2006/relationships/image" Target="../media/image269.png"/><Relationship Id="rId7" Type="http://schemas.openxmlformats.org/officeDocument/2006/relationships/image" Target="../media/image273.png"/><Relationship Id="rId2" Type="http://schemas.openxmlformats.org/officeDocument/2006/relationships/image" Target="../media/image268.png"/><Relationship Id="rId1" Type="http://schemas.openxmlformats.org/officeDocument/2006/relationships/slideLayout" Target="../slideLayouts/slideLayout2.xml"/><Relationship Id="rId6" Type="http://schemas.openxmlformats.org/officeDocument/2006/relationships/image" Target="../media/image272.png"/><Relationship Id="rId5" Type="http://schemas.openxmlformats.org/officeDocument/2006/relationships/image" Target="../media/image271.png"/><Relationship Id="rId10" Type="http://schemas.openxmlformats.org/officeDocument/2006/relationships/image" Target="../media/image276.png"/><Relationship Id="rId4" Type="http://schemas.openxmlformats.org/officeDocument/2006/relationships/image" Target="../media/image270.png"/><Relationship Id="rId9" Type="http://schemas.openxmlformats.org/officeDocument/2006/relationships/image" Target="../media/image275.png"/></Relationships>
</file>

<file path=ppt/slides/_rels/slide19.xml.rels><?xml version="1.0" encoding="UTF-8" standalone="yes"?>
<Relationships xmlns="http://schemas.openxmlformats.org/package/2006/relationships"><Relationship Id="rId3" Type="http://schemas.openxmlformats.org/officeDocument/2006/relationships/image" Target="../media/image278.png"/><Relationship Id="rId7" Type="http://schemas.openxmlformats.org/officeDocument/2006/relationships/image" Target="../media/image282.png"/><Relationship Id="rId2" Type="http://schemas.openxmlformats.org/officeDocument/2006/relationships/image" Target="../media/image277.png"/><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80.png"/><Relationship Id="rId4" Type="http://schemas.openxmlformats.org/officeDocument/2006/relationships/image" Target="../media/image27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83.png"/><Relationship Id="rId1" Type="http://schemas.openxmlformats.org/officeDocument/2006/relationships/slideLayout" Target="../slideLayouts/slideLayout2.xml"/><Relationship Id="rId5" Type="http://schemas.openxmlformats.org/officeDocument/2006/relationships/image" Target="../media/image285.png"/><Relationship Id="rId4" Type="http://schemas.openxmlformats.org/officeDocument/2006/relationships/image" Target="../media/image284.png"/></Relationships>
</file>

<file path=ppt/slides/_rels/slide2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86.jpeg"/><Relationship Id="rId1" Type="http://schemas.openxmlformats.org/officeDocument/2006/relationships/slideLayout" Target="../slideLayouts/slideLayout2.xml"/><Relationship Id="rId5" Type="http://schemas.openxmlformats.org/officeDocument/2006/relationships/image" Target="../media/image288.png"/><Relationship Id="rId4" Type="http://schemas.openxmlformats.org/officeDocument/2006/relationships/image" Target="../media/image287.png"/></Relationships>
</file>

<file path=ppt/slides/_rels/slide22.xml.rels><?xml version="1.0" encoding="UTF-8" standalone="yes"?>
<Relationships xmlns="http://schemas.openxmlformats.org/package/2006/relationships"><Relationship Id="rId8" Type="http://schemas.openxmlformats.org/officeDocument/2006/relationships/image" Target="../media/image295.jpg"/><Relationship Id="rId3" Type="http://schemas.openxmlformats.org/officeDocument/2006/relationships/image" Target="../media/image290.png"/><Relationship Id="rId7" Type="http://schemas.openxmlformats.org/officeDocument/2006/relationships/image" Target="../media/image294.png"/><Relationship Id="rId2" Type="http://schemas.openxmlformats.org/officeDocument/2006/relationships/image" Target="../media/image289.png"/><Relationship Id="rId1" Type="http://schemas.openxmlformats.org/officeDocument/2006/relationships/slideLayout" Target="../slideLayouts/slideLayout3.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91.png"/><Relationship Id="rId9" Type="http://schemas.openxmlformats.org/officeDocument/2006/relationships/image" Target="../media/image296.jpeg"/></Relationships>
</file>

<file path=ppt/slides/_rels/slide23.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image" Target="../media/image298.png"/><Relationship Id="rId7" Type="http://schemas.openxmlformats.org/officeDocument/2006/relationships/image" Target="../media/image302.jpeg"/><Relationship Id="rId2" Type="http://schemas.openxmlformats.org/officeDocument/2006/relationships/image" Target="../media/image297.png"/><Relationship Id="rId1" Type="http://schemas.openxmlformats.org/officeDocument/2006/relationships/slideLayout" Target="../slideLayouts/slideLayout3.xml"/><Relationship Id="rId6" Type="http://schemas.openxmlformats.org/officeDocument/2006/relationships/image" Target="../media/image301.png"/><Relationship Id="rId5" Type="http://schemas.openxmlformats.org/officeDocument/2006/relationships/image" Target="../media/image300.png"/><Relationship Id="rId4" Type="http://schemas.openxmlformats.org/officeDocument/2006/relationships/image" Target="../media/image299.png"/></Relationships>
</file>

<file path=ppt/slides/_rels/slide24.xml.rels><?xml version="1.0" encoding="UTF-8" standalone="yes"?>
<Relationships xmlns="http://schemas.openxmlformats.org/package/2006/relationships"><Relationship Id="rId3" Type="http://schemas.openxmlformats.org/officeDocument/2006/relationships/hyperlink" Target="https://www.dream-nexus.co.jp/downloadfile/477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05.png"/><Relationship Id="rId4" Type="http://schemas.openxmlformats.org/officeDocument/2006/relationships/image" Target="../media/image304.png"/></Relationships>
</file>

<file path=ppt/slides/_rels/slide25.xml.rels><?xml version="1.0" encoding="UTF-8" standalone="yes"?>
<Relationships xmlns="http://schemas.openxmlformats.org/package/2006/relationships"><Relationship Id="rId8" Type="http://schemas.openxmlformats.org/officeDocument/2006/relationships/image" Target="../media/image312.png"/><Relationship Id="rId3" Type="http://schemas.openxmlformats.org/officeDocument/2006/relationships/image" Target="../media/image307.png"/><Relationship Id="rId7" Type="http://schemas.openxmlformats.org/officeDocument/2006/relationships/image" Target="../media/image311.png"/><Relationship Id="rId2" Type="http://schemas.openxmlformats.org/officeDocument/2006/relationships/image" Target="../media/image306.png"/><Relationship Id="rId1" Type="http://schemas.openxmlformats.org/officeDocument/2006/relationships/slideLayout" Target="../slideLayouts/slideLayout3.xml"/><Relationship Id="rId6" Type="http://schemas.openxmlformats.org/officeDocument/2006/relationships/image" Target="../media/image310.png"/><Relationship Id="rId5" Type="http://schemas.openxmlformats.org/officeDocument/2006/relationships/image" Target="../media/image309.png"/><Relationship Id="rId10" Type="http://schemas.openxmlformats.org/officeDocument/2006/relationships/image" Target="../media/image314.png"/><Relationship Id="rId4" Type="http://schemas.openxmlformats.org/officeDocument/2006/relationships/image" Target="../media/image308.png"/><Relationship Id="rId9" Type="http://schemas.openxmlformats.org/officeDocument/2006/relationships/image" Target="../media/image313.png"/></Relationships>
</file>

<file path=ppt/slides/_rels/slide26.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image" Target="../media/image7.png"/><Relationship Id="rId3" Type="http://schemas.openxmlformats.org/officeDocument/2006/relationships/image" Target="../media/image316.svg"/><Relationship Id="rId7" Type="http://schemas.openxmlformats.org/officeDocument/2006/relationships/image" Target="../media/image320.svg"/><Relationship Id="rId12" Type="http://schemas.openxmlformats.org/officeDocument/2006/relationships/image" Target="../media/image183.svg"/><Relationship Id="rId2" Type="http://schemas.openxmlformats.org/officeDocument/2006/relationships/image" Target="../media/image315.png"/><Relationship Id="rId1" Type="http://schemas.openxmlformats.org/officeDocument/2006/relationships/slideLayout" Target="../slideLayouts/slideLayout6.xml"/><Relationship Id="rId6" Type="http://schemas.openxmlformats.org/officeDocument/2006/relationships/image" Target="../media/image319.png"/><Relationship Id="rId11" Type="http://schemas.openxmlformats.org/officeDocument/2006/relationships/image" Target="../media/image182.png"/><Relationship Id="rId5" Type="http://schemas.openxmlformats.org/officeDocument/2006/relationships/image" Target="../media/image318.svg"/><Relationship Id="rId10" Type="http://schemas.openxmlformats.org/officeDocument/2006/relationships/image" Target="../media/image186.png"/><Relationship Id="rId4" Type="http://schemas.openxmlformats.org/officeDocument/2006/relationships/image" Target="../media/image317.png"/><Relationship Id="rId9" Type="http://schemas.openxmlformats.org/officeDocument/2006/relationships/image" Target="../media/image185.sv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23.png"/><Relationship Id="rId3" Type="http://schemas.openxmlformats.org/officeDocument/2006/relationships/image" Target="../media/image186.png"/><Relationship Id="rId7" Type="http://schemas.openxmlformats.org/officeDocument/2006/relationships/image" Target="../media/image3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1.png"/><Relationship Id="rId11" Type="http://schemas.openxmlformats.org/officeDocument/2006/relationships/image" Target="../media/image326.png"/><Relationship Id="rId5" Type="http://schemas.openxmlformats.org/officeDocument/2006/relationships/image" Target="../media/image185.svg"/><Relationship Id="rId10" Type="http://schemas.openxmlformats.org/officeDocument/2006/relationships/image" Target="../media/image325.png"/><Relationship Id="rId4" Type="http://schemas.openxmlformats.org/officeDocument/2006/relationships/image" Target="../media/image184.png"/><Relationship Id="rId9" Type="http://schemas.openxmlformats.org/officeDocument/2006/relationships/image" Target="../media/image324.png"/></Relationships>
</file>

<file path=ppt/slides/_rels/slide28.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182.png"/><Relationship Id="rId7" Type="http://schemas.openxmlformats.org/officeDocument/2006/relationships/image" Target="../media/image3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8.png"/><Relationship Id="rId5" Type="http://schemas.openxmlformats.org/officeDocument/2006/relationships/image" Target="../media/image327.png"/><Relationship Id="rId4" Type="http://schemas.openxmlformats.org/officeDocument/2006/relationships/image" Target="../media/image183.svg"/><Relationship Id="rId9" Type="http://schemas.openxmlformats.org/officeDocument/2006/relationships/image" Target="../media/image331.png"/></Relationships>
</file>

<file path=ppt/slides/_rels/slide29.xml.rels><?xml version="1.0" encoding="UTF-8" standalone="yes"?>
<Relationships xmlns="http://schemas.openxmlformats.org/package/2006/relationships"><Relationship Id="rId8" Type="http://schemas.openxmlformats.org/officeDocument/2006/relationships/image" Target="../media/image338.jpeg"/><Relationship Id="rId3" Type="http://schemas.openxmlformats.org/officeDocument/2006/relationships/image" Target="../media/image333.svg"/><Relationship Id="rId7" Type="http://schemas.openxmlformats.org/officeDocument/2006/relationships/image" Target="../media/image337.jpeg"/><Relationship Id="rId12" Type="http://schemas.openxmlformats.org/officeDocument/2006/relationships/image" Target="../media/image342.png"/><Relationship Id="rId2" Type="http://schemas.openxmlformats.org/officeDocument/2006/relationships/image" Target="../media/image332.png"/><Relationship Id="rId1" Type="http://schemas.openxmlformats.org/officeDocument/2006/relationships/slideLayout" Target="../slideLayouts/slideLayout3.xml"/><Relationship Id="rId6" Type="http://schemas.openxmlformats.org/officeDocument/2006/relationships/image" Target="../media/image336.png"/><Relationship Id="rId11" Type="http://schemas.openxmlformats.org/officeDocument/2006/relationships/image" Target="../media/image341.png"/><Relationship Id="rId5" Type="http://schemas.openxmlformats.org/officeDocument/2006/relationships/image" Target="../media/image335.png"/><Relationship Id="rId10" Type="http://schemas.openxmlformats.org/officeDocument/2006/relationships/image" Target="../media/image340.jpeg"/><Relationship Id="rId4" Type="http://schemas.openxmlformats.org/officeDocument/2006/relationships/image" Target="../media/image334.png"/><Relationship Id="rId9" Type="http://schemas.openxmlformats.org/officeDocument/2006/relationships/image" Target="../media/image33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4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dream-nexus.co.jp/" TargetMode="External"/><Relationship Id="rId3" Type="http://schemas.openxmlformats.org/officeDocument/2006/relationships/image" Target="../media/image344.png"/><Relationship Id="rId7" Type="http://schemas.openxmlformats.org/officeDocument/2006/relationships/hyperlink" Target="mailto:sales@dream-nexus.co.jp"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6.png"/><Relationship Id="rId5" Type="http://schemas.openxmlformats.org/officeDocument/2006/relationships/hyperlink" Target="http://www.dream-nexus.co.jp/contact" TargetMode="External"/><Relationship Id="rId4" Type="http://schemas.openxmlformats.org/officeDocument/2006/relationships/image" Target="../media/image345.png"/></Relationships>
</file>

<file path=ppt/slides/_rels/slide32.xml.rels><?xml version="1.0" encoding="UTF-8" standalone="yes"?>
<Relationships xmlns="http://schemas.openxmlformats.org/package/2006/relationships"><Relationship Id="rId8" Type="http://schemas.openxmlformats.org/officeDocument/2006/relationships/hyperlink" Target="http://www.dream-nexus.co.jp/dl/" TargetMode="External"/><Relationship Id="rId3" Type="http://schemas.openxmlformats.org/officeDocument/2006/relationships/image" Target="../media/image294.png"/><Relationship Id="rId7" Type="http://schemas.openxmlformats.org/officeDocument/2006/relationships/image" Target="../media/image351.png"/><Relationship Id="rId12" Type="http://schemas.openxmlformats.org/officeDocument/2006/relationships/image" Target="../media/image354.png"/><Relationship Id="rId2" Type="http://schemas.openxmlformats.org/officeDocument/2006/relationships/image" Target="../media/image347.png"/><Relationship Id="rId1" Type="http://schemas.openxmlformats.org/officeDocument/2006/relationships/slideLayout" Target="../slideLayouts/slideLayout1.xml"/><Relationship Id="rId6" Type="http://schemas.openxmlformats.org/officeDocument/2006/relationships/image" Target="../media/image350.png"/><Relationship Id="rId11" Type="http://schemas.openxmlformats.org/officeDocument/2006/relationships/image" Target="../media/image353.png"/><Relationship Id="rId5" Type="http://schemas.openxmlformats.org/officeDocument/2006/relationships/image" Target="../media/image349.png"/><Relationship Id="rId10" Type="http://schemas.openxmlformats.org/officeDocument/2006/relationships/hyperlink" Target="mailto:sales@dream-nexus.co.jp" TargetMode="External"/><Relationship Id="rId4" Type="http://schemas.openxmlformats.org/officeDocument/2006/relationships/image" Target="../media/image348.png"/><Relationship Id="rId9" Type="http://schemas.openxmlformats.org/officeDocument/2006/relationships/image" Target="../media/image352.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6" Type="http://schemas.openxmlformats.org/officeDocument/2006/relationships/image" Target="../media/image52.png"/><Relationship Id="rId117" Type="http://schemas.openxmlformats.org/officeDocument/2006/relationships/image" Target="../media/image143.png"/><Relationship Id="rId21" Type="http://schemas.openxmlformats.org/officeDocument/2006/relationships/image" Target="../media/image47.jpg"/><Relationship Id="rId42" Type="http://schemas.openxmlformats.org/officeDocument/2006/relationships/image" Target="../media/image68.jpg"/><Relationship Id="rId47" Type="http://schemas.openxmlformats.org/officeDocument/2006/relationships/image" Target="../media/image73.png"/><Relationship Id="rId63" Type="http://schemas.openxmlformats.org/officeDocument/2006/relationships/image" Target="../media/image89.png"/><Relationship Id="rId68" Type="http://schemas.openxmlformats.org/officeDocument/2006/relationships/image" Target="../media/image94.png"/><Relationship Id="rId84" Type="http://schemas.openxmlformats.org/officeDocument/2006/relationships/image" Target="../media/image110.png"/><Relationship Id="rId89" Type="http://schemas.openxmlformats.org/officeDocument/2006/relationships/image" Target="../media/image115.png"/><Relationship Id="rId112" Type="http://schemas.openxmlformats.org/officeDocument/2006/relationships/image" Target="../media/image138.jpg"/><Relationship Id="rId16" Type="http://schemas.openxmlformats.org/officeDocument/2006/relationships/image" Target="../media/image42.png"/><Relationship Id="rId107" Type="http://schemas.openxmlformats.org/officeDocument/2006/relationships/image" Target="../media/image133.jpg"/><Relationship Id="rId11" Type="http://schemas.openxmlformats.org/officeDocument/2006/relationships/image" Target="../media/image37.png"/><Relationship Id="rId32" Type="http://schemas.openxmlformats.org/officeDocument/2006/relationships/image" Target="../media/image58.jpg"/><Relationship Id="rId37" Type="http://schemas.openxmlformats.org/officeDocument/2006/relationships/image" Target="../media/image63.jpg"/><Relationship Id="rId53" Type="http://schemas.openxmlformats.org/officeDocument/2006/relationships/image" Target="../media/image79.png"/><Relationship Id="rId58" Type="http://schemas.openxmlformats.org/officeDocument/2006/relationships/image" Target="../media/image84.jpg"/><Relationship Id="rId74" Type="http://schemas.openxmlformats.org/officeDocument/2006/relationships/image" Target="../media/image100.png"/><Relationship Id="rId79" Type="http://schemas.openxmlformats.org/officeDocument/2006/relationships/image" Target="../media/image105.png"/><Relationship Id="rId102" Type="http://schemas.openxmlformats.org/officeDocument/2006/relationships/image" Target="../media/image128.png"/><Relationship Id="rId123" Type="http://schemas.openxmlformats.org/officeDocument/2006/relationships/image" Target="../media/image149.png"/><Relationship Id="rId5" Type="http://schemas.openxmlformats.org/officeDocument/2006/relationships/image" Target="../media/image31.png"/><Relationship Id="rId61" Type="http://schemas.openxmlformats.org/officeDocument/2006/relationships/image" Target="../media/image87.png"/><Relationship Id="rId82" Type="http://schemas.openxmlformats.org/officeDocument/2006/relationships/image" Target="../media/image108.png"/><Relationship Id="rId90" Type="http://schemas.openxmlformats.org/officeDocument/2006/relationships/image" Target="../media/image116.jpg"/><Relationship Id="rId95" Type="http://schemas.openxmlformats.org/officeDocument/2006/relationships/image" Target="../media/image121.png"/><Relationship Id="rId19" Type="http://schemas.openxmlformats.org/officeDocument/2006/relationships/image" Target="../media/image4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 Id="rId43" Type="http://schemas.openxmlformats.org/officeDocument/2006/relationships/image" Target="../media/image69.png"/><Relationship Id="rId48" Type="http://schemas.openxmlformats.org/officeDocument/2006/relationships/image" Target="../media/image74.png"/><Relationship Id="rId56" Type="http://schemas.openxmlformats.org/officeDocument/2006/relationships/image" Target="../media/image82.png"/><Relationship Id="rId64" Type="http://schemas.openxmlformats.org/officeDocument/2006/relationships/image" Target="../media/image90.png"/><Relationship Id="rId69" Type="http://schemas.openxmlformats.org/officeDocument/2006/relationships/image" Target="../media/image95.jpg"/><Relationship Id="rId77" Type="http://schemas.openxmlformats.org/officeDocument/2006/relationships/image" Target="../media/image103.png"/><Relationship Id="rId100" Type="http://schemas.openxmlformats.org/officeDocument/2006/relationships/image" Target="../media/image126.png"/><Relationship Id="rId105" Type="http://schemas.openxmlformats.org/officeDocument/2006/relationships/image" Target="../media/image131.png"/><Relationship Id="rId113" Type="http://schemas.openxmlformats.org/officeDocument/2006/relationships/image" Target="../media/image139.jpg"/><Relationship Id="rId118" Type="http://schemas.openxmlformats.org/officeDocument/2006/relationships/image" Target="../media/image144.png"/><Relationship Id="rId8" Type="http://schemas.openxmlformats.org/officeDocument/2006/relationships/image" Target="../media/image34.png"/><Relationship Id="rId51" Type="http://schemas.openxmlformats.org/officeDocument/2006/relationships/image" Target="../media/image77.jpg"/><Relationship Id="rId72" Type="http://schemas.openxmlformats.org/officeDocument/2006/relationships/image" Target="../media/image98.png"/><Relationship Id="rId80" Type="http://schemas.openxmlformats.org/officeDocument/2006/relationships/image" Target="../media/image106.png"/><Relationship Id="rId85" Type="http://schemas.openxmlformats.org/officeDocument/2006/relationships/image" Target="../media/image111.png"/><Relationship Id="rId93" Type="http://schemas.openxmlformats.org/officeDocument/2006/relationships/image" Target="../media/image119.png"/><Relationship Id="rId98" Type="http://schemas.openxmlformats.org/officeDocument/2006/relationships/image" Target="../media/image124.png"/><Relationship Id="rId121" Type="http://schemas.openxmlformats.org/officeDocument/2006/relationships/image" Target="../media/image147.png"/><Relationship Id="rId3" Type="http://schemas.openxmlformats.org/officeDocument/2006/relationships/image" Target="../media/image29.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38" Type="http://schemas.openxmlformats.org/officeDocument/2006/relationships/image" Target="../media/image64.png"/><Relationship Id="rId46" Type="http://schemas.openxmlformats.org/officeDocument/2006/relationships/image" Target="../media/image72.jpg"/><Relationship Id="rId59" Type="http://schemas.openxmlformats.org/officeDocument/2006/relationships/image" Target="../media/image85.png"/><Relationship Id="rId67" Type="http://schemas.openxmlformats.org/officeDocument/2006/relationships/image" Target="../media/image93.png"/><Relationship Id="rId103" Type="http://schemas.openxmlformats.org/officeDocument/2006/relationships/image" Target="../media/image129.png"/><Relationship Id="rId108" Type="http://schemas.openxmlformats.org/officeDocument/2006/relationships/image" Target="../media/image134.jpg"/><Relationship Id="rId116" Type="http://schemas.openxmlformats.org/officeDocument/2006/relationships/image" Target="../media/image142.png"/><Relationship Id="rId124" Type="http://schemas.openxmlformats.org/officeDocument/2006/relationships/image" Target="../media/image150.jpg"/><Relationship Id="rId20" Type="http://schemas.openxmlformats.org/officeDocument/2006/relationships/image" Target="../media/image46.png"/><Relationship Id="rId41" Type="http://schemas.openxmlformats.org/officeDocument/2006/relationships/image" Target="../media/image67.png"/><Relationship Id="rId54" Type="http://schemas.openxmlformats.org/officeDocument/2006/relationships/image" Target="../media/image80.png"/><Relationship Id="rId62" Type="http://schemas.openxmlformats.org/officeDocument/2006/relationships/image" Target="../media/image88.jpg"/><Relationship Id="rId70" Type="http://schemas.openxmlformats.org/officeDocument/2006/relationships/image" Target="../media/image96.png"/><Relationship Id="rId75" Type="http://schemas.openxmlformats.org/officeDocument/2006/relationships/image" Target="../media/image101.png"/><Relationship Id="rId83" Type="http://schemas.openxmlformats.org/officeDocument/2006/relationships/image" Target="../media/image109.png"/><Relationship Id="rId88" Type="http://schemas.openxmlformats.org/officeDocument/2006/relationships/image" Target="../media/image114.png"/><Relationship Id="rId91" Type="http://schemas.openxmlformats.org/officeDocument/2006/relationships/image" Target="../media/image117.png"/><Relationship Id="rId96" Type="http://schemas.openxmlformats.org/officeDocument/2006/relationships/image" Target="../media/image122.png"/><Relationship Id="rId111" Type="http://schemas.openxmlformats.org/officeDocument/2006/relationships/image" Target="../media/image137.png"/><Relationship Id="rId1" Type="http://schemas.openxmlformats.org/officeDocument/2006/relationships/slideLayout" Target="../slideLayouts/slideLayout4.xml"/><Relationship Id="rId6" Type="http://schemas.openxmlformats.org/officeDocument/2006/relationships/image" Target="../media/image32.sv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49" Type="http://schemas.openxmlformats.org/officeDocument/2006/relationships/image" Target="../media/image75.png"/><Relationship Id="rId57" Type="http://schemas.openxmlformats.org/officeDocument/2006/relationships/image" Target="../media/image83.png"/><Relationship Id="rId106" Type="http://schemas.openxmlformats.org/officeDocument/2006/relationships/image" Target="../media/image132.png"/><Relationship Id="rId114" Type="http://schemas.openxmlformats.org/officeDocument/2006/relationships/image" Target="../media/image140.jpg"/><Relationship Id="rId119" Type="http://schemas.openxmlformats.org/officeDocument/2006/relationships/image" Target="../media/image145.png"/><Relationship Id="rId10" Type="http://schemas.openxmlformats.org/officeDocument/2006/relationships/image" Target="../media/image36.png"/><Relationship Id="rId31" Type="http://schemas.openxmlformats.org/officeDocument/2006/relationships/image" Target="../media/image57.png"/><Relationship Id="rId44" Type="http://schemas.openxmlformats.org/officeDocument/2006/relationships/image" Target="../media/image70.png"/><Relationship Id="rId52" Type="http://schemas.openxmlformats.org/officeDocument/2006/relationships/image" Target="../media/image78.png"/><Relationship Id="rId60" Type="http://schemas.openxmlformats.org/officeDocument/2006/relationships/image" Target="../media/image86.png"/><Relationship Id="rId65" Type="http://schemas.openxmlformats.org/officeDocument/2006/relationships/image" Target="../media/image91.png"/><Relationship Id="rId73" Type="http://schemas.openxmlformats.org/officeDocument/2006/relationships/image" Target="../media/image99.png"/><Relationship Id="rId78" Type="http://schemas.openxmlformats.org/officeDocument/2006/relationships/image" Target="../media/image104.png"/><Relationship Id="rId81" Type="http://schemas.openxmlformats.org/officeDocument/2006/relationships/image" Target="../media/image107.jpg"/><Relationship Id="rId86" Type="http://schemas.openxmlformats.org/officeDocument/2006/relationships/image" Target="../media/image112.png"/><Relationship Id="rId94" Type="http://schemas.openxmlformats.org/officeDocument/2006/relationships/image" Target="../media/image120.png"/><Relationship Id="rId99" Type="http://schemas.openxmlformats.org/officeDocument/2006/relationships/image" Target="../media/image125.png"/><Relationship Id="rId101" Type="http://schemas.openxmlformats.org/officeDocument/2006/relationships/image" Target="../media/image127.png"/><Relationship Id="rId122" Type="http://schemas.openxmlformats.org/officeDocument/2006/relationships/image" Target="../media/image148.jpg"/><Relationship Id="rId4" Type="http://schemas.openxmlformats.org/officeDocument/2006/relationships/image" Target="../media/image30.png"/><Relationship Id="rId9" Type="http://schemas.openxmlformats.org/officeDocument/2006/relationships/image" Target="../media/image35.jpg"/><Relationship Id="rId13" Type="http://schemas.openxmlformats.org/officeDocument/2006/relationships/image" Target="../media/image39.png"/><Relationship Id="rId18" Type="http://schemas.openxmlformats.org/officeDocument/2006/relationships/image" Target="../media/image44.png"/><Relationship Id="rId39" Type="http://schemas.openxmlformats.org/officeDocument/2006/relationships/image" Target="../media/image65.png"/><Relationship Id="rId109" Type="http://schemas.openxmlformats.org/officeDocument/2006/relationships/image" Target="../media/image135.png"/><Relationship Id="rId34" Type="http://schemas.openxmlformats.org/officeDocument/2006/relationships/image" Target="../media/image60.png"/><Relationship Id="rId50" Type="http://schemas.openxmlformats.org/officeDocument/2006/relationships/image" Target="../media/image76.png"/><Relationship Id="rId55" Type="http://schemas.openxmlformats.org/officeDocument/2006/relationships/image" Target="../media/image81.png"/><Relationship Id="rId76" Type="http://schemas.openxmlformats.org/officeDocument/2006/relationships/image" Target="../media/image102.png"/><Relationship Id="rId97" Type="http://schemas.openxmlformats.org/officeDocument/2006/relationships/image" Target="../media/image123.png"/><Relationship Id="rId104" Type="http://schemas.openxmlformats.org/officeDocument/2006/relationships/image" Target="../media/image130.png"/><Relationship Id="rId120" Type="http://schemas.openxmlformats.org/officeDocument/2006/relationships/image" Target="../media/image146.png"/><Relationship Id="rId125" Type="http://schemas.openxmlformats.org/officeDocument/2006/relationships/image" Target="../media/image151.png"/><Relationship Id="rId7" Type="http://schemas.openxmlformats.org/officeDocument/2006/relationships/image" Target="../media/image33.png"/><Relationship Id="rId71" Type="http://schemas.openxmlformats.org/officeDocument/2006/relationships/image" Target="../media/image97.png"/><Relationship Id="rId92" Type="http://schemas.openxmlformats.org/officeDocument/2006/relationships/image" Target="../media/image118.png"/><Relationship Id="rId2" Type="http://schemas.openxmlformats.org/officeDocument/2006/relationships/image" Target="../media/image28.png"/><Relationship Id="rId29" Type="http://schemas.openxmlformats.org/officeDocument/2006/relationships/image" Target="../media/image55.jpg"/><Relationship Id="rId24" Type="http://schemas.openxmlformats.org/officeDocument/2006/relationships/image" Target="../media/image50.png"/><Relationship Id="rId40" Type="http://schemas.openxmlformats.org/officeDocument/2006/relationships/image" Target="../media/image66.png"/><Relationship Id="rId45" Type="http://schemas.openxmlformats.org/officeDocument/2006/relationships/image" Target="../media/image71.png"/><Relationship Id="rId66" Type="http://schemas.openxmlformats.org/officeDocument/2006/relationships/image" Target="../media/image92.png"/><Relationship Id="rId87" Type="http://schemas.openxmlformats.org/officeDocument/2006/relationships/image" Target="../media/image113.png"/><Relationship Id="rId110" Type="http://schemas.openxmlformats.org/officeDocument/2006/relationships/image" Target="../media/image136.png"/><Relationship Id="rId115" Type="http://schemas.openxmlformats.org/officeDocument/2006/relationships/image" Target="../media/image141.png"/></Relationships>
</file>

<file path=ppt/slides/_rels/slide6.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2.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5" Type="http://schemas.openxmlformats.org/officeDocument/2006/relationships/image" Target="../media/image165.png"/><Relationship Id="rId10" Type="http://schemas.openxmlformats.org/officeDocument/2006/relationships/image" Target="../media/image160.png"/><Relationship Id="rId4" Type="http://schemas.openxmlformats.org/officeDocument/2006/relationships/image" Target="../media/image154.png"/><Relationship Id="rId9" Type="http://schemas.openxmlformats.org/officeDocument/2006/relationships/image" Target="../media/image159.png"/><Relationship Id="rId14" Type="http://schemas.openxmlformats.org/officeDocument/2006/relationships/image" Target="../media/image164.png"/></Relationships>
</file>

<file path=ppt/slides/_rels/slide7.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7.jpeg"/><Relationship Id="rId18" Type="http://schemas.openxmlformats.org/officeDocument/2006/relationships/image" Target="../media/image182.png"/><Relationship Id="rId3" Type="http://schemas.openxmlformats.org/officeDocument/2006/relationships/image" Target="../media/image167.png"/><Relationship Id="rId21" Type="http://schemas.openxmlformats.org/officeDocument/2006/relationships/image" Target="../media/image185.svg"/><Relationship Id="rId7" Type="http://schemas.openxmlformats.org/officeDocument/2006/relationships/image" Target="../media/image171.png"/><Relationship Id="rId12" Type="http://schemas.openxmlformats.org/officeDocument/2006/relationships/image" Target="../media/image176.jpeg"/><Relationship Id="rId17" Type="http://schemas.openxmlformats.org/officeDocument/2006/relationships/image" Target="../media/image181.jpeg"/><Relationship Id="rId2" Type="http://schemas.openxmlformats.org/officeDocument/2006/relationships/image" Target="../media/image166.png"/><Relationship Id="rId16" Type="http://schemas.openxmlformats.org/officeDocument/2006/relationships/image" Target="../media/image180.svg"/><Relationship Id="rId20"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75.jpeg"/><Relationship Id="rId5" Type="http://schemas.openxmlformats.org/officeDocument/2006/relationships/image" Target="../media/image169.png"/><Relationship Id="rId15" Type="http://schemas.openxmlformats.org/officeDocument/2006/relationships/image" Target="../media/image179.png"/><Relationship Id="rId10" Type="http://schemas.openxmlformats.org/officeDocument/2006/relationships/image" Target="../media/image174.svg"/><Relationship Id="rId19" Type="http://schemas.openxmlformats.org/officeDocument/2006/relationships/image" Target="../media/image183.svg"/><Relationship Id="rId4" Type="http://schemas.openxmlformats.org/officeDocument/2006/relationships/image" Target="../media/image168.png"/><Relationship Id="rId9" Type="http://schemas.openxmlformats.org/officeDocument/2006/relationships/image" Target="../media/image173.png"/><Relationship Id="rId14" Type="http://schemas.openxmlformats.org/officeDocument/2006/relationships/image" Target="../media/image178.jpeg"/><Relationship Id="rId22" Type="http://schemas.openxmlformats.org/officeDocument/2006/relationships/image" Target="../media/image186.png"/></Relationships>
</file>

<file path=ppt/slides/_rels/slide8.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3" Type="http://schemas.openxmlformats.org/officeDocument/2006/relationships/image" Target="../media/image188.png"/><Relationship Id="rId7" Type="http://schemas.openxmlformats.org/officeDocument/2006/relationships/image" Target="../media/image192.png"/><Relationship Id="rId12" Type="http://schemas.openxmlformats.org/officeDocument/2006/relationships/image" Target="../media/image197.png"/><Relationship Id="rId2"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196.png"/><Relationship Id="rId5" Type="http://schemas.openxmlformats.org/officeDocument/2006/relationships/image" Target="../media/image190.png"/><Relationship Id="rId10" Type="http://schemas.openxmlformats.org/officeDocument/2006/relationships/image" Target="../media/image195.png"/><Relationship Id="rId4" Type="http://schemas.openxmlformats.org/officeDocument/2006/relationships/image" Target="../media/image189.png"/><Relationship Id="rId9" Type="http://schemas.openxmlformats.org/officeDocument/2006/relationships/image" Target="../media/image194.png"/><Relationship Id="rId14" Type="http://schemas.openxmlformats.org/officeDocument/2006/relationships/image" Target="../media/image199.png"/></Relationships>
</file>

<file path=ppt/slides/_rels/slide9.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176.jpeg"/><Relationship Id="rId18" Type="http://schemas.openxmlformats.org/officeDocument/2006/relationships/image" Target="../media/image181.jpeg"/><Relationship Id="rId3" Type="http://schemas.openxmlformats.org/officeDocument/2006/relationships/image" Target="../media/image200.png"/><Relationship Id="rId21" Type="http://schemas.openxmlformats.org/officeDocument/2006/relationships/image" Target="../media/image184.png"/><Relationship Id="rId7" Type="http://schemas.openxmlformats.org/officeDocument/2006/relationships/image" Target="../media/image204.png"/><Relationship Id="rId12" Type="http://schemas.openxmlformats.org/officeDocument/2006/relationships/image" Target="../media/image175.jpeg"/><Relationship Id="rId17" Type="http://schemas.openxmlformats.org/officeDocument/2006/relationships/image" Target="../media/image180.svg"/><Relationship Id="rId2" Type="http://schemas.openxmlformats.org/officeDocument/2006/relationships/notesSlide" Target="../notesSlides/notesSlide2.xml"/><Relationship Id="rId16" Type="http://schemas.openxmlformats.org/officeDocument/2006/relationships/image" Target="../media/image179.png"/><Relationship Id="rId20" Type="http://schemas.openxmlformats.org/officeDocument/2006/relationships/image" Target="../media/image183.svg"/><Relationship Id="rId1" Type="http://schemas.openxmlformats.org/officeDocument/2006/relationships/slideLayout" Target="../slideLayouts/slideLayout2.xml"/><Relationship Id="rId6" Type="http://schemas.openxmlformats.org/officeDocument/2006/relationships/image" Target="../media/image203.png"/><Relationship Id="rId11" Type="http://schemas.openxmlformats.org/officeDocument/2006/relationships/image" Target="../media/image174.svg"/><Relationship Id="rId5" Type="http://schemas.openxmlformats.org/officeDocument/2006/relationships/image" Target="../media/image202.png"/><Relationship Id="rId15" Type="http://schemas.openxmlformats.org/officeDocument/2006/relationships/image" Target="../media/image178.jpeg"/><Relationship Id="rId23" Type="http://schemas.openxmlformats.org/officeDocument/2006/relationships/image" Target="../media/image186.png"/><Relationship Id="rId10" Type="http://schemas.openxmlformats.org/officeDocument/2006/relationships/image" Target="../media/image173.png"/><Relationship Id="rId19" Type="http://schemas.openxmlformats.org/officeDocument/2006/relationships/image" Target="../media/image182.png"/><Relationship Id="rId4" Type="http://schemas.openxmlformats.org/officeDocument/2006/relationships/image" Target="../media/image201.png"/><Relationship Id="rId9" Type="http://schemas.openxmlformats.org/officeDocument/2006/relationships/image" Target="../media/image206.png"/><Relationship Id="rId14" Type="http://schemas.openxmlformats.org/officeDocument/2006/relationships/image" Target="../media/image177.jpeg"/><Relationship Id="rId22" Type="http://schemas.openxmlformats.org/officeDocument/2006/relationships/image" Target="../media/image18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78115-F0E9-15A6-AAC1-4E6B180D2E53}"/>
            </a:ext>
          </a:extLst>
        </p:cNvPr>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5BE775CC-FC59-F698-E1CA-18BAE1272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200" y="2486240"/>
            <a:ext cx="6129000" cy="2590369"/>
          </a:xfrm>
          <a:prstGeom prst="rect">
            <a:avLst/>
          </a:prstGeom>
        </p:spPr>
      </p:pic>
      <p:sp>
        <p:nvSpPr>
          <p:cNvPr id="4" name="テキスト ボックス 3">
            <a:extLst>
              <a:ext uri="{FF2B5EF4-FFF2-40B4-BE49-F238E27FC236}">
                <a16:creationId xmlns:a16="http://schemas.microsoft.com/office/drawing/2014/main" id="{D519314B-1009-B04D-0885-FFD32715F9A7}"/>
              </a:ext>
            </a:extLst>
          </p:cNvPr>
          <p:cNvSpPr txBox="1"/>
          <p:nvPr/>
        </p:nvSpPr>
        <p:spPr>
          <a:xfrm>
            <a:off x="4056810" y="7193518"/>
            <a:ext cx="2579779" cy="369332"/>
          </a:xfrm>
          <a:prstGeom prst="rect">
            <a:avLst/>
          </a:prstGeom>
          <a:noFill/>
        </p:spPr>
        <p:txBody>
          <a:bodyPr wrap="square" rtlCol="0">
            <a:spAutoFit/>
          </a:bodyPr>
          <a:lstStyle/>
          <a:p>
            <a:r>
              <a:rPr lang="en-US" altLang="ja-JP" sz="1800" dirty="0">
                <a:ln w="0"/>
                <a:solidFill>
                  <a:schemeClr val="tx1"/>
                </a:solidFill>
                <a:effectLst>
                  <a:outerShdw blurRad="38100" dist="19050" dir="2700000" algn="tl" rotWithShape="0">
                    <a:schemeClr val="dk1">
                      <a:alpha val="40000"/>
                    </a:schemeClr>
                  </a:outerShdw>
                </a:effectLst>
                <a:latin typeface="Century"/>
                <a:cs typeface="Century"/>
              </a:rPr>
              <a:t>Dream Nexus </a:t>
            </a:r>
            <a:r>
              <a:rPr lang="en-US" altLang="ja-JP" sz="1800" dirty="0" err="1">
                <a:ln w="0"/>
                <a:solidFill>
                  <a:schemeClr val="tx1"/>
                </a:solidFill>
                <a:effectLst>
                  <a:outerShdw blurRad="38100" dist="19050" dir="2700000" algn="tl" rotWithShape="0">
                    <a:schemeClr val="dk1">
                      <a:alpha val="40000"/>
                    </a:schemeClr>
                  </a:outerShdw>
                </a:effectLst>
                <a:latin typeface="Century"/>
                <a:cs typeface="Century"/>
              </a:rPr>
              <a:t>Co.,Ltd</a:t>
            </a:r>
            <a:r>
              <a:rPr lang="en-US" altLang="ja-JP" sz="1800" dirty="0">
                <a:ln w="0"/>
                <a:solidFill>
                  <a:schemeClr val="tx1"/>
                </a:solidFill>
                <a:effectLst>
                  <a:outerShdw blurRad="38100" dist="19050" dir="2700000" algn="tl" rotWithShape="0">
                    <a:schemeClr val="dk1">
                      <a:alpha val="40000"/>
                    </a:schemeClr>
                  </a:outerShdw>
                </a:effectLst>
                <a:latin typeface="Century"/>
                <a:cs typeface="Century"/>
              </a:rPr>
              <a:t>.</a:t>
            </a:r>
          </a:p>
        </p:txBody>
      </p:sp>
      <p:pic>
        <p:nvPicPr>
          <p:cNvPr id="5" name="図 4" descr="図形&#10;&#10;中程度の精度で自動的に生成された説明">
            <a:extLst>
              <a:ext uri="{FF2B5EF4-FFF2-40B4-BE49-F238E27FC236}">
                <a16:creationId xmlns:a16="http://schemas.microsoft.com/office/drawing/2014/main" id="{E4AC2851-42FE-A0BE-B688-6B9B0E029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3"/>
            <a:ext cx="10693400" cy="7560884"/>
          </a:xfrm>
          <a:prstGeom prst="rect">
            <a:avLst/>
          </a:prstGeom>
        </p:spPr>
      </p:pic>
    </p:spTree>
    <p:extLst>
      <p:ext uri="{BB962C8B-B14F-4D97-AF65-F5344CB8AC3E}">
        <p14:creationId xmlns:p14="http://schemas.microsoft.com/office/powerpoint/2010/main" val="233289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AAC001EA-05DE-8C41-0C24-8152240A2B62}"/>
              </a:ext>
            </a:extLst>
          </p:cNvPr>
          <p:cNvPicPr/>
          <p:nvPr/>
        </p:nvPicPr>
        <p:blipFill>
          <a:blip r:embed="rId2" cstate="email">
            <a:extLst>
              <a:ext uri="{28A0092B-C50C-407E-A947-70E740481C1C}">
                <a14:useLocalDpi xmlns:a14="http://schemas.microsoft.com/office/drawing/2010/main"/>
              </a:ext>
            </a:extLst>
          </a:blip>
          <a:stretch>
            <a:fillRect/>
          </a:stretch>
        </p:blipFill>
        <p:spPr>
          <a:xfrm>
            <a:off x="6731999" y="302717"/>
            <a:ext cx="3959990" cy="2633294"/>
          </a:xfrm>
          <a:prstGeom prst="rect">
            <a:avLst/>
          </a:prstGeom>
        </p:spPr>
      </p:pic>
      <p:sp>
        <p:nvSpPr>
          <p:cNvPr id="81" name="角丸四角形 80">
            <a:extLst>
              <a:ext uri="{FF2B5EF4-FFF2-40B4-BE49-F238E27FC236}">
                <a16:creationId xmlns:a16="http://schemas.microsoft.com/office/drawing/2014/main" id="{28EE1C6A-97D8-94E6-4430-26E5304DF257}"/>
              </a:ext>
            </a:extLst>
          </p:cNvPr>
          <p:cNvSpPr/>
          <p:nvPr/>
        </p:nvSpPr>
        <p:spPr>
          <a:xfrm>
            <a:off x="826769" y="2557957"/>
            <a:ext cx="9217228" cy="1223986"/>
          </a:xfrm>
          <a:prstGeom prst="roundRect">
            <a:avLst>
              <a:gd name="adj" fmla="val 10828"/>
            </a:avLst>
          </a:prstGeom>
          <a:gradFill>
            <a:gsLst>
              <a:gs pos="0">
                <a:srgbClr val="FEEFEE"/>
              </a:gs>
              <a:gs pos="100000">
                <a:srgbClr val="FEE9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0" name="角丸四角形 79">
            <a:extLst>
              <a:ext uri="{FF2B5EF4-FFF2-40B4-BE49-F238E27FC236}">
                <a16:creationId xmlns:a16="http://schemas.microsoft.com/office/drawing/2014/main" id="{6B97859E-362D-E106-0586-A697DDB6BB20}"/>
              </a:ext>
            </a:extLst>
          </p:cNvPr>
          <p:cNvSpPr/>
          <p:nvPr/>
        </p:nvSpPr>
        <p:spPr>
          <a:xfrm>
            <a:off x="826769" y="3912171"/>
            <a:ext cx="9217228" cy="1223986"/>
          </a:xfrm>
          <a:prstGeom prst="roundRect">
            <a:avLst>
              <a:gd name="adj" fmla="val 10828"/>
            </a:avLst>
          </a:prstGeom>
          <a:gradFill>
            <a:gsLst>
              <a:gs pos="0">
                <a:srgbClr val="FEEFEE"/>
              </a:gs>
              <a:gs pos="100000">
                <a:srgbClr val="FEE9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 name="object 7">
            <a:extLst>
              <a:ext uri="{FF2B5EF4-FFF2-40B4-BE49-F238E27FC236}">
                <a16:creationId xmlns:a16="http://schemas.microsoft.com/office/drawing/2014/main" id="{30C6AB52-5634-D09E-A974-184B47E96BCB}"/>
              </a:ext>
            </a:extLst>
          </p:cNvPr>
          <p:cNvSpPr/>
          <p:nvPr/>
        </p:nvSpPr>
        <p:spPr>
          <a:xfrm>
            <a:off x="7298377" y="4172675"/>
            <a:ext cx="635" cy="635"/>
          </a:xfrm>
          <a:custGeom>
            <a:avLst/>
            <a:gdLst/>
            <a:ahLst/>
            <a:cxnLst/>
            <a:rect l="l" t="t" r="r" b="b"/>
            <a:pathLst>
              <a:path w="634" h="635">
                <a:moveTo>
                  <a:pt x="0" y="0"/>
                </a:moveTo>
                <a:lnTo>
                  <a:pt x="393" y="152"/>
                </a:lnTo>
                <a:lnTo>
                  <a:pt x="165" y="50"/>
                </a:lnTo>
                <a:lnTo>
                  <a:pt x="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E6BAAC0E-7813-A327-B8F9-6F0021649092}"/>
              </a:ext>
            </a:extLst>
          </p:cNvPr>
          <p:cNvSpPr/>
          <p:nvPr/>
        </p:nvSpPr>
        <p:spPr>
          <a:xfrm>
            <a:off x="7298372" y="4172686"/>
            <a:ext cx="1095375" cy="11430"/>
          </a:xfrm>
          <a:custGeom>
            <a:avLst/>
            <a:gdLst/>
            <a:ahLst/>
            <a:cxnLst/>
            <a:rect l="l" t="t" r="r" b="b"/>
            <a:pathLst>
              <a:path w="1095375" h="11429">
                <a:moveTo>
                  <a:pt x="393" y="152"/>
                </a:moveTo>
                <a:lnTo>
                  <a:pt x="165" y="50"/>
                </a:lnTo>
                <a:lnTo>
                  <a:pt x="0" y="0"/>
                </a:lnTo>
                <a:lnTo>
                  <a:pt x="393" y="152"/>
                </a:lnTo>
                <a:close/>
              </a:path>
              <a:path w="1095375" h="11429">
                <a:moveTo>
                  <a:pt x="1095375" y="10985"/>
                </a:moveTo>
                <a:lnTo>
                  <a:pt x="1094816" y="11036"/>
                </a:lnTo>
                <a:lnTo>
                  <a:pt x="1095375" y="10985"/>
                </a:lnTo>
                <a:close/>
              </a:path>
            </a:pathLst>
          </a:custGeom>
          <a:solidFill>
            <a:srgbClr val="58595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a:extLst>
              <a:ext uri="{FF2B5EF4-FFF2-40B4-BE49-F238E27FC236}">
                <a16:creationId xmlns:a16="http://schemas.microsoft.com/office/drawing/2014/main" id="{9C5254A8-31CE-B8E1-C923-36127354D301}"/>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F37C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a:extLst>
              <a:ext uri="{FF2B5EF4-FFF2-40B4-BE49-F238E27FC236}">
                <a16:creationId xmlns:a16="http://schemas.microsoft.com/office/drawing/2014/main" id="{C08EC3A7-0EA6-9964-0142-68F96C777602}"/>
              </a:ext>
            </a:extLst>
          </p:cNvPr>
          <p:cNvSpPr txBox="1"/>
          <p:nvPr/>
        </p:nvSpPr>
        <p:spPr>
          <a:xfrm>
            <a:off x="3649855" y="1299922"/>
            <a:ext cx="2613025" cy="596900"/>
          </a:xfrm>
          <a:prstGeom prst="rect">
            <a:avLst/>
          </a:prstGeom>
        </p:spPr>
        <p:txBody>
          <a:bodyPr vert="horz" wrap="square" lIns="0" tIns="12700" rIns="0" bIns="0" rtlCol="0">
            <a:spAutoFit/>
          </a:bodyPr>
          <a:lstStyle/>
          <a:p>
            <a:pPr marL="12700" marR="459740" indent="3810">
              <a:lnSpc>
                <a:spcPct val="125000"/>
              </a:lnSpc>
              <a:spcBef>
                <a:spcPts val="100"/>
              </a:spcBef>
            </a:pPr>
            <a:r>
              <a:rPr sz="1000" b="1" spc="-50" dirty="0">
                <a:solidFill>
                  <a:schemeClr val="tx1"/>
                </a:solidFill>
                <a:latin typeface="Yu Gothic"/>
                <a:cs typeface="Yu Gothic"/>
              </a:rPr>
              <a:t>キャリアウーマンや主婦層に該当する</a:t>
            </a:r>
            <a:r>
              <a:rPr sz="1000" b="1" spc="-55" dirty="0">
                <a:solidFill>
                  <a:schemeClr val="tx1"/>
                </a:solidFill>
                <a:latin typeface="Yu Gothic"/>
                <a:cs typeface="Yu Gothic"/>
              </a:rPr>
              <a:t>ビッグデータを活用し、</a:t>
            </a:r>
            <a:endParaRPr sz="1000">
              <a:solidFill>
                <a:schemeClr val="tx1"/>
              </a:solidFill>
              <a:latin typeface="Yu Gothic"/>
              <a:cs typeface="Yu Gothic"/>
            </a:endParaRPr>
          </a:p>
          <a:p>
            <a:pPr marL="22225">
              <a:spcBef>
                <a:spcPts val="300"/>
              </a:spcBef>
            </a:pPr>
            <a:r>
              <a:rPr sz="1000" b="1" spc="-70" dirty="0">
                <a:solidFill>
                  <a:schemeClr val="tx1"/>
                </a:solidFill>
                <a:latin typeface="Yu Gothic"/>
                <a:cs typeface="Yu Gothic"/>
              </a:rPr>
              <a:t>特定の女性に対してリーチできるコースです。</a:t>
            </a:r>
            <a:endParaRPr sz="1000">
              <a:solidFill>
                <a:schemeClr val="tx1"/>
              </a:solidFill>
              <a:latin typeface="Yu Gothic"/>
              <a:cs typeface="Yu Gothic"/>
            </a:endParaRPr>
          </a:p>
        </p:txBody>
      </p:sp>
      <p:sp>
        <p:nvSpPr>
          <p:cNvPr id="30" name="object 30">
            <a:extLst>
              <a:ext uri="{FF2B5EF4-FFF2-40B4-BE49-F238E27FC236}">
                <a16:creationId xmlns:a16="http://schemas.microsoft.com/office/drawing/2014/main" id="{6110F016-2C92-6260-4F61-957C780124B7}"/>
              </a:ext>
            </a:extLst>
          </p:cNvPr>
          <p:cNvSpPr txBox="1"/>
          <p:nvPr/>
        </p:nvSpPr>
        <p:spPr>
          <a:xfrm>
            <a:off x="3960098" y="3310379"/>
            <a:ext cx="667385" cy="346075"/>
          </a:xfrm>
          <a:prstGeom prst="rect">
            <a:avLst/>
          </a:prstGeom>
        </p:spPr>
        <p:txBody>
          <a:bodyPr vert="horz" wrap="square" lIns="0" tIns="30480" rIns="0" bIns="0" rtlCol="0">
            <a:spAutoFit/>
          </a:bodyPr>
          <a:lstStyle/>
          <a:p>
            <a:pPr marL="40005" marR="5080" indent="-27940">
              <a:lnSpc>
                <a:spcPts val="1200"/>
              </a:lnSpc>
              <a:spcBef>
                <a:spcPts val="240"/>
              </a:spcBef>
            </a:pPr>
            <a:r>
              <a:rPr sz="1100" b="1" spc="50" dirty="0">
                <a:solidFill>
                  <a:srgbClr val="231F20"/>
                </a:solidFill>
                <a:latin typeface="Yu Gothic"/>
                <a:cs typeface="Yu Gothic"/>
              </a:rPr>
              <a:t>30～40</a:t>
            </a:r>
            <a:r>
              <a:rPr sz="1100" b="1" dirty="0">
                <a:solidFill>
                  <a:srgbClr val="231F20"/>
                </a:solidFill>
                <a:latin typeface="Yu Gothic"/>
                <a:cs typeface="Yu Gothic"/>
              </a:rPr>
              <a:t>代</a:t>
            </a:r>
            <a:r>
              <a:rPr sz="1100" b="1" spc="40" dirty="0">
                <a:solidFill>
                  <a:srgbClr val="231F20"/>
                </a:solidFill>
                <a:latin typeface="Yu Gothic"/>
                <a:cs typeface="Yu Gothic"/>
              </a:rPr>
              <a:t>独身女性</a:t>
            </a:r>
            <a:endParaRPr sz="1100" dirty="0">
              <a:latin typeface="Yu Gothic"/>
              <a:cs typeface="Yu Gothic"/>
            </a:endParaRPr>
          </a:p>
        </p:txBody>
      </p:sp>
      <p:sp>
        <p:nvSpPr>
          <p:cNvPr id="31" name="object 31">
            <a:extLst>
              <a:ext uri="{FF2B5EF4-FFF2-40B4-BE49-F238E27FC236}">
                <a16:creationId xmlns:a16="http://schemas.microsoft.com/office/drawing/2014/main" id="{15976B31-D3B7-2035-EF1A-11F32700906C}"/>
              </a:ext>
            </a:extLst>
          </p:cNvPr>
          <p:cNvSpPr txBox="1"/>
          <p:nvPr/>
        </p:nvSpPr>
        <p:spPr>
          <a:xfrm>
            <a:off x="5850111" y="3252745"/>
            <a:ext cx="723265" cy="329565"/>
          </a:xfrm>
          <a:prstGeom prst="rect">
            <a:avLst/>
          </a:prstGeom>
        </p:spPr>
        <p:txBody>
          <a:bodyPr vert="horz" wrap="square" lIns="0" tIns="12700" rIns="0" bIns="0" rtlCol="0">
            <a:spAutoFit/>
          </a:bodyPr>
          <a:lstStyle/>
          <a:p>
            <a:pPr algn="ctr">
              <a:lnSpc>
                <a:spcPts val="955"/>
              </a:lnSpc>
              <a:spcBef>
                <a:spcPts val="100"/>
              </a:spcBef>
            </a:pPr>
            <a:r>
              <a:rPr sz="800" b="1" spc="-30" dirty="0">
                <a:solidFill>
                  <a:srgbClr val="231F20"/>
                </a:solidFill>
                <a:latin typeface="Yu Gothic"/>
                <a:cs typeface="Yu Gothic"/>
              </a:rPr>
              <a:t>年収</a:t>
            </a:r>
            <a:endParaRPr sz="800">
              <a:latin typeface="Yu Gothic"/>
              <a:cs typeface="Yu Gothic"/>
            </a:endParaRPr>
          </a:p>
          <a:p>
            <a:pPr algn="ctr">
              <a:lnSpc>
                <a:spcPts val="1435"/>
              </a:lnSpc>
            </a:pPr>
            <a:r>
              <a:rPr sz="1200" b="1" spc="50" dirty="0">
                <a:solidFill>
                  <a:srgbClr val="231F20"/>
                </a:solidFill>
                <a:latin typeface="Hypatia Sans Pro"/>
                <a:cs typeface="Hypatia Sans Pro"/>
              </a:rPr>
              <a:t>500</a:t>
            </a:r>
            <a:r>
              <a:rPr sz="800" b="1" spc="-15" dirty="0">
                <a:solidFill>
                  <a:srgbClr val="231F20"/>
                </a:solidFill>
                <a:latin typeface="Yu Gothic"/>
                <a:cs typeface="Yu Gothic"/>
              </a:rPr>
              <a:t>万円以上</a:t>
            </a:r>
            <a:endParaRPr sz="800">
              <a:latin typeface="Yu Gothic"/>
              <a:cs typeface="Yu Gothic"/>
            </a:endParaRPr>
          </a:p>
        </p:txBody>
      </p:sp>
      <p:sp>
        <p:nvSpPr>
          <p:cNvPr id="32" name="object 32">
            <a:extLst>
              <a:ext uri="{FF2B5EF4-FFF2-40B4-BE49-F238E27FC236}">
                <a16:creationId xmlns:a16="http://schemas.microsoft.com/office/drawing/2014/main" id="{5C5A225D-1C96-BA4B-74E5-BE6302324046}"/>
              </a:ext>
            </a:extLst>
          </p:cNvPr>
          <p:cNvSpPr txBox="1"/>
          <p:nvPr/>
        </p:nvSpPr>
        <p:spPr>
          <a:xfrm>
            <a:off x="3964061" y="4769778"/>
            <a:ext cx="615315" cy="147320"/>
          </a:xfrm>
          <a:prstGeom prst="rect">
            <a:avLst/>
          </a:prstGeom>
        </p:spPr>
        <p:txBody>
          <a:bodyPr vert="horz" wrap="square" lIns="0" tIns="12700" rIns="0" bIns="0" rtlCol="0">
            <a:spAutoFit/>
          </a:bodyPr>
          <a:lstStyle/>
          <a:p>
            <a:pPr marL="12700">
              <a:spcBef>
                <a:spcPts val="100"/>
              </a:spcBef>
            </a:pPr>
            <a:r>
              <a:rPr sz="800" b="1" spc="-70" dirty="0">
                <a:solidFill>
                  <a:srgbClr val="231F20"/>
                </a:solidFill>
                <a:latin typeface="Yu Gothic"/>
                <a:cs typeface="Yu Gothic"/>
              </a:rPr>
              <a:t>妊娠・妊活中</a:t>
            </a:r>
            <a:endParaRPr sz="800">
              <a:latin typeface="Yu Gothic"/>
              <a:cs typeface="Yu Gothic"/>
            </a:endParaRPr>
          </a:p>
        </p:txBody>
      </p:sp>
      <p:sp>
        <p:nvSpPr>
          <p:cNvPr id="33" name="object 33">
            <a:extLst>
              <a:ext uri="{FF2B5EF4-FFF2-40B4-BE49-F238E27FC236}">
                <a16:creationId xmlns:a16="http://schemas.microsoft.com/office/drawing/2014/main" id="{D55F5B3B-A450-ECDB-3F04-140D9B4D3A2B}"/>
              </a:ext>
            </a:extLst>
          </p:cNvPr>
          <p:cNvSpPr txBox="1"/>
          <p:nvPr/>
        </p:nvSpPr>
        <p:spPr>
          <a:xfrm>
            <a:off x="5021209" y="4706278"/>
            <a:ext cx="956310" cy="274320"/>
          </a:xfrm>
          <a:prstGeom prst="rect">
            <a:avLst/>
          </a:prstGeom>
        </p:spPr>
        <p:txBody>
          <a:bodyPr vert="horz" wrap="square" lIns="0" tIns="7620" rIns="0" bIns="0" rtlCol="0">
            <a:spAutoFit/>
          </a:bodyPr>
          <a:lstStyle/>
          <a:p>
            <a:pPr marL="195580" marR="5080" indent="-183515">
              <a:lnSpc>
                <a:spcPct val="104200"/>
              </a:lnSpc>
              <a:spcBef>
                <a:spcPts val="60"/>
              </a:spcBef>
            </a:pPr>
            <a:r>
              <a:rPr sz="800" b="1" spc="-125" dirty="0">
                <a:solidFill>
                  <a:srgbClr val="231F20"/>
                </a:solidFill>
                <a:latin typeface="Yu Gothic"/>
                <a:cs typeface="Yu Gothic"/>
              </a:rPr>
              <a:t>乳幼児</a:t>
            </a:r>
            <a:r>
              <a:rPr sz="800" b="1" dirty="0">
                <a:solidFill>
                  <a:srgbClr val="231F20"/>
                </a:solidFill>
                <a:latin typeface="Yu Gothic"/>
                <a:cs typeface="Yu Gothic"/>
              </a:rPr>
              <a:t>（0～3歳児</a:t>
            </a:r>
            <a:r>
              <a:rPr sz="800" b="1" spc="-50" dirty="0">
                <a:solidFill>
                  <a:srgbClr val="231F20"/>
                </a:solidFill>
                <a:latin typeface="Yu Gothic"/>
                <a:cs typeface="Yu Gothic"/>
              </a:rPr>
              <a:t>）</a:t>
            </a:r>
            <a:r>
              <a:rPr sz="800" b="1" spc="-30" dirty="0">
                <a:solidFill>
                  <a:srgbClr val="231F20"/>
                </a:solidFill>
                <a:latin typeface="Yu Gothic"/>
                <a:cs typeface="Yu Gothic"/>
              </a:rPr>
              <a:t>がいるママ</a:t>
            </a:r>
            <a:endParaRPr sz="800">
              <a:latin typeface="Yu Gothic"/>
              <a:cs typeface="Yu Gothic"/>
            </a:endParaRPr>
          </a:p>
        </p:txBody>
      </p:sp>
      <p:sp>
        <p:nvSpPr>
          <p:cNvPr id="34" name="object 34">
            <a:extLst>
              <a:ext uri="{FF2B5EF4-FFF2-40B4-BE49-F238E27FC236}">
                <a16:creationId xmlns:a16="http://schemas.microsoft.com/office/drawing/2014/main" id="{1C21CDAB-A9C8-1D4E-04DE-6DBA54737899}"/>
              </a:ext>
            </a:extLst>
          </p:cNvPr>
          <p:cNvSpPr txBox="1"/>
          <p:nvPr/>
        </p:nvSpPr>
        <p:spPr>
          <a:xfrm>
            <a:off x="6197534" y="4706278"/>
            <a:ext cx="959485" cy="274320"/>
          </a:xfrm>
          <a:prstGeom prst="rect">
            <a:avLst/>
          </a:prstGeom>
        </p:spPr>
        <p:txBody>
          <a:bodyPr vert="horz" wrap="square" lIns="0" tIns="7620" rIns="0" bIns="0" rtlCol="0">
            <a:spAutoFit/>
          </a:bodyPr>
          <a:lstStyle/>
          <a:p>
            <a:pPr marL="220979" marR="5080" indent="-208915">
              <a:lnSpc>
                <a:spcPct val="104200"/>
              </a:lnSpc>
              <a:spcBef>
                <a:spcPts val="60"/>
              </a:spcBef>
            </a:pPr>
            <a:r>
              <a:rPr sz="800" b="1" dirty="0">
                <a:solidFill>
                  <a:srgbClr val="231F20"/>
                </a:solidFill>
                <a:latin typeface="Yu Gothic"/>
                <a:cs typeface="Yu Gothic"/>
              </a:rPr>
              <a:t>3～5</a:t>
            </a:r>
            <a:r>
              <a:rPr sz="800" b="1" spc="-40" dirty="0">
                <a:solidFill>
                  <a:srgbClr val="231F20"/>
                </a:solidFill>
                <a:latin typeface="Yu Gothic"/>
                <a:cs typeface="Yu Gothic"/>
              </a:rPr>
              <a:t>歳までの子ども</a:t>
            </a:r>
            <a:r>
              <a:rPr sz="800" b="1" spc="-30" dirty="0">
                <a:solidFill>
                  <a:srgbClr val="231F20"/>
                </a:solidFill>
                <a:latin typeface="Yu Gothic"/>
                <a:cs typeface="Yu Gothic"/>
              </a:rPr>
              <a:t>がいるママ</a:t>
            </a:r>
            <a:endParaRPr sz="800">
              <a:latin typeface="Yu Gothic"/>
              <a:cs typeface="Yu Gothic"/>
            </a:endParaRPr>
          </a:p>
        </p:txBody>
      </p:sp>
      <p:sp>
        <p:nvSpPr>
          <p:cNvPr id="35" name="object 35">
            <a:extLst>
              <a:ext uri="{FF2B5EF4-FFF2-40B4-BE49-F238E27FC236}">
                <a16:creationId xmlns:a16="http://schemas.microsoft.com/office/drawing/2014/main" id="{C4C6CE09-FF1C-E8D5-F7C7-F694700B1D6B}"/>
              </a:ext>
            </a:extLst>
          </p:cNvPr>
          <p:cNvSpPr txBox="1"/>
          <p:nvPr/>
        </p:nvSpPr>
        <p:spPr>
          <a:xfrm>
            <a:off x="7506243" y="4706278"/>
            <a:ext cx="745490" cy="274320"/>
          </a:xfrm>
          <a:prstGeom prst="rect">
            <a:avLst/>
          </a:prstGeom>
        </p:spPr>
        <p:txBody>
          <a:bodyPr vert="horz" wrap="square" lIns="0" tIns="7620" rIns="0" bIns="0" rtlCol="0">
            <a:spAutoFit/>
          </a:bodyPr>
          <a:lstStyle/>
          <a:p>
            <a:pPr marL="114300" marR="5080" indent="-102235">
              <a:lnSpc>
                <a:spcPct val="104200"/>
              </a:lnSpc>
              <a:spcBef>
                <a:spcPts val="60"/>
              </a:spcBef>
            </a:pPr>
            <a:r>
              <a:rPr sz="800" b="1" spc="-25" dirty="0">
                <a:solidFill>
                  <a:srgbClr val="231F20"/>
                </a:solidFill>
                <a:latin typeface="Yu Gothic"/>
                <a:cs typeface="Yu Gothic"/>
              </a:rPr>
              <a:t>小学生の子ども</a:t>
            </a:r>
            <a:r>
              <a:rPr sz="800" b="1" spc="-30" dirty="0">
                <a:solidFill>
                  <a:srgbClr val="231F20"/>
                </a:solidFill>
                <a:latin typeface="Yu Gothic"/>
                <a:cs typeface="Yu Gothic"/>
              </a:rPr>
              <a:t>がいるママ</a:t>
            </a:r>
            <a:endParaRPr sz="800">
              <a:latin typeface="Yu Gothic"/>
              <a:cs typeface="Yu Gothic"/>
            </a:endParaRPr>
          </a:p>
        </p:txBody>
      </p:sp>
      <p:sp>
        <p:nvSpPr>
          <p:cNvPr id="36" name="object 36">
            <a:extLst>
              <a:ext uri="{FF2B5EF4-FFF2-40B4-BE49-F238E27FC236}">
                <a16:creationId xmlns:a16="http://schemas.microsoft.com/office/drawing/2014/main" id="{B1BF25B9-A16C-D08B-2CA3-FE894E0FD547}"/>
              </a:ext>
            </a:extLst>
          </p:cNvPr>
          <p:cNvSpPr txBox="1"/>
          <p:nvPr/>
        </p:nvSpPr>
        <p:spPr>
          <a:xfrm>
            <a:off x="8758259" y="4706278"/>
            <a:ext cx="642620" cy="274320"/>
          </a:xfrm>
          <a:prstGeom prst="rect">
            <a:avLst/>
          </a:prstGeom>
        </p:spPr>
        <p:txBody>
          <a:bodyPr vert="horz" wrap="square" lIns="0" tIns="7620" rIns="0" bIns="0" rtlCol="0">
            <a:spAutoFit/>
          </a:bodyPr>
          <a:lstStyle/>
          <a:p>
            <a:pPr marL="114300" marR="5080" indent="-102235">
              <a:lnSpc>
                <a:spcPct val="104200"/>
              </a:lnSpc>
              <a:spcBef>
                <a:spcPts val="60"/>
              </a:spcBef>
            </a:pPr>
            <a:r>
              <a:rPr sz="800" b="1" dirty="0">
                <a:solidFill>
                  <a:srgbClr val="231F20"/>
                </a:solidFill>
                <a:latin typeface="Yu Gothic"/>
                <a:cs typeface="Yu Gothic"/>
              </a:rPr>
              <a:t>mamari</a:t>
            </a:r>
            <a:r>
              <a:rPr sz="800" b="1" spc="-25" dirty="0">
                <a:solidFill>
                  <a:srgbClr val="231F20"/>
                </a:solidFill>
                <a:latin typeface="Yu Gothic"/>
                <a:cs typeface="Yu Gothic"/>
              </a:rPr>
              <a:t>利用</a:t>
            </a:r>
            <a:r>
              <a:rPr sz="800" b="1" spc="-15" dirty="0">
                <a:solidFill>
                  <a:srgbClr val="231F20"/>
                </a:solidFill>
                <a:latin typeface="Yu Gothic"/>
                <a:cs typeface="Yu Gothic"/>
              </a:rPr>
              <a:t>ユーザー</a:t>
            </a:r>
            <a:endParaRPr sz="800">
              <a:latin typeface="Yu Gothic"/>
              <a:cs typeface="Yu Gothic"/>
            </a:endParaRPr>
          </a:p>
        </p:txBody>
      </p:sp>
      <p:sp>
        <p:nvSpPr>
          <p:cNvPr id="37" name="object 37">
            <a:extLst>
              <a:ext uri="{FF2B5EF4-FFF2-40B4-BE49-F238E27FC236}">
                <a16:creationId xmlns:a16="http://schemas.microsoft.com/office/drawing/2014/main" id="{07B8E9E0-9EC6-3056-8D33-E36899BAF778}"/>
              </a:ext>
            </a:extLst>
          </p:cNvPr>
          <p:cNvSpPr txBox="1"/>
          <p:nvPr/>
        </p:nvSpPr>
        <p:spPr>
          <a:xfrm>
            <a:off x="8091662" y="2759317"/>
            <a:ext cx="612775" cy="147320"/>
          </a:xfrm>
          <a:prstGeom prst="rect">
            <a:avLst/>
          </a:prstGeom>
        </p:spPr>
        <p:txBody>
          <a:bodyPr vert="horz" wrap="square" lIns="0" tIns="12700" rIns="0" bIns="0" rtlCol="0">
            <a:spAutoFit/>
          </a:bodyPr>
          <a:lstStyle/>
          <a:p>
            <a:pPr marL="12700">
              <a:spcBef>
                <a:spcPts val="100"/>
              </a:spcBef>
            </a:pPr>
            <a:r>
              <a:rPr sz="800" b="1" spc="-50" dirty="0">
                <a:solidFill>
                  <a:srgbClr val="7B2639"/>
                </a:solidFill>
                <a:latin typeface="Yu Gothic"/>
                <a:cs typeface="Yu Gothic"/>
              </a:rPr>
              <a:t>職業イメージ</a:t>
            </a:r>
            <a:endParaRPr sz="800" dirty="0">
              <a:latin typeface="Yu Gothic"/>
              <a:cs typeface="Yu Gothic"/>
            </a:endParaRPr>
          </a:p>
        </p:txBody>
      </p:sp>
      <p:sp>
        <p:nvSpPr>
          <p:cNvPr id="39" name="object 39">
            <a:extLst>
              <a:ext uri="{FF2B5EF4-FFF2-40B4-BE49-F238E27FC236}">
                <a16:creationId xmlns:a16="http://schemas.microsoft.com/office/drawing/2014/main" id="{7477A133-AFDD-275C-609A-C414B975F7B6}"/>
              </a:ext>
            </a:extLst>
          </p:cNvPr>
          <p:cNvSpPr txBox="1"/>
          <p:nvPr/>
        </p:nvSpPr>
        <p:spPr>
          <a:xfrm>
            <a:off x="337132" y="301328"/>
            <a:ext cx="1453515" cy="238760"/>
          </a:xfrm>
          <a:prstGeom prst="rect">
            <a:avLst/>
          </a:prstGeom>
        </p:spPr>
        <p:txBody>
          <a:bodyPr vert="horz" wrap="square" lIns="0" tIns="12700" rIns="0" bIns="0" rtlCol="0">
            <a:spAutoFit/>
          </a:bodyPr>
          <a:lstStyle/>
          <a:p>
            <a:pPr marL="12700">
              <a:spcBef>
                <a:spcPts val="100"/>
              </a:spcBef>
            </a:pPr>
            <a:r>
              <a:rPr sz="1400" b="1" spc="100" dirty="0">
                <a:solidFill>
                  <a:srgbClr val="FFFFFF"/>
                </a:solidFill>
                <a:latin typeface="Yu Gothic"/>
                <a:cs typeface="Yu Gothic"/>
              </a:rPr>
              <a:t>Woman</a:t>
            </a:r>
            <a:r>
              <a:rPr sz="1400" b="1" spc="290" dirty="0">
                <a:solidFill>
                  <a:srgbClr val="FFFFFF"/>
                </a:solidFill>
                <a:latin typeface="Yu Gothic"/>
                <a:cs typeface="Yu Gothic"/>
              </a:rPr>
              <a:t> </a:t>
            </a:r>
            <a:r>
              <a:rPr sz="1400" b="1" spc="100" dirty="0">
                <a:solidFill>
                  <a:srgbClr val="FFFFFF"/>
                </a:solidFill>
                <a:latin typeface="Yu Gothic"/>
                <a:cs typeface="Yu Gothic"/>
              </a:rPr>
              <a:t>Nexus </a:t>
            </a:r>
            <a:endParaRPr sz="1400" dirty="0">
              <a:latin typeface="Yu Gothic"/>
              <a:cs typeface="Yu Gothic"/>
            </a:endParaRPr>
          </a:p>
        </p:txBody>
      </p:sp>
      <p:sp>
        <p:nvSpPr>
          <p:cNvPr id="40" name="object 40">
            <a:extLst>
              <a:ext uri="{FF2B5EF4-FFF2-40B4-BE49-F238E27FC236}">
                <a16:creationId xmlns:a16="http://schemas.microsoft.com/office/drawing/2014/main" id="{F857D765-BF88-5F6A-20A8-63E8ACD0EDD3}"/>
              </a:ext>
            </a:extLst>
          </p:cNvPr>
          <p:cNvSpPr txBox="1"/>
          <p:nvPr/>
        </p:nvSpPr>
        <p:spPr>
          <a:xfrm>
            <a:off x="1976852" y="352128"/>
            <a:ext cx="2138045" cy="166712"/>
          </a:xfrm>
          <a:prstGeom prst="rect">
            <a:avLst/>
          </a:prstGeom>
        </p:spPr>
        <p:txBody>
          <a:bodyPr vert="horz" wrap="square" lIns="0" tIns="12700" rIns="0" bIns="0" rtlCol="0">
            <a:spAutoFit/>
          </a:bodyPr>
          <a:lstStyle/>
          <a:p>
            <a:pPr marL="12700">
              <a:spcBef>
                <a:spcPts val="100"/>
              </a:spcBef>
            </a:pPr>
            <a:r>
              <a:rPr sz="1000" b="1" dirty="0">
                <a:solidFill>
                  <a:srgbClr val="FFFFFF"/>
                </a:solidFill>
                <a:latin typeface="Yu Gothic"/>
                <a:cs typeface="Yu Gothic"/>
              </a:rPr>
              <a:t>～</a:t>
            </a:r>
            <a:r>
              <a:rPr sz="1000" b="1" dirty="0" err="1">
                <a:solidFill>
                  <a:srgbClr val="FFFFFF"/>
                </a:solidFill>
                <a:latin typeface="Yu Gothic"/>
                <a:cs typeface="Yu Gothic"/>
              </a:rPr>
              <a:t>女性</a:t>
            </a:r>
            <a:r>
              <a:rPr lang="ja-JP" altLang="en-US" sz="1000" b="1" dirty="0">
                <a:solidFill>
                  <a:srgbClr val="FFFFFF"/>
                </a:solidFill>
                <a:latin typeface="Yu Gothic"/>
                <a:cs typeface="Yu Gothic"/>
              </a:rPr>
              <a:t>への</a:t>
            </a:r>
            <a:r>
              <a:rPr sz="1000" b="1" dirty="0" err="1">
                <a:solidFill>
                  <a:srgbClr val="FFFFFF"/>
                </a:solidFill>
                <a:latin typeface="Yu Gothic"/>
                <a:cs typeface="Yu Gothic"/>
              </a:rPr>
              <a:t>リーチを最大化</a:t>
            </a:r>
            <a:r>
              <a:rPr sz="1000" b="1" dirty="0">
                <a:solidFill>
                  <a:srgbClr val="FFFFFF"/>
                </a:solidFill>
                <a:latin typeface="Yu Gothic"/>
                <a:cs typeface="Yu Gothic"/>
              </a:rPr>
              <a:t>～ </a:t>
            </a:r>
            <a:endParaRPr sz="1000" dirty="0">
              <a:latin typeface="Yu Gothic"/>
              <a:cs typeface="Yu Gothic"/>
            </a:endParaRPr>
          </a:p>
        </p:txBody>
      </p:sp>
      <p:pic>
        <p:nvPicPr>
          <p:cNvPr id="41" name="object 41">
            <a:extLst>
              <a:ext uri="{FF2B5EF4-FFF2-40B4-BE49-F238E27FC236}">
                <a16:creationId xmlns:a16="http://schemas.microsoft.com/office/drawing/2014/main" id="{C9945F3F-D782-E8DC-CE5E-C276AB0106F6}"/>
              </a:ext>
            </a:extLst>
          </p:cNvPr>
          <p:cNvPicPr/>
          <p:nvPr/>
        </p:nvPicPr>
        <p:blipFill>
          <a:blip r:embed="rId3" cstate="email">
            <a:extLst>
              <a:ext uri="{28A0092B-C50C-407E-A947-70E740481C1C}">
                <a14:useLocalDpi xmlns:a14="http://schemas.microsoft.com/office/drawing/2010/main"/>
              </a:ext>
            </a:extLst>
          </a:blip>
          <a:srcRect/>
          <a:stretch/>
        </p:blipFill>
        <p:spPr>
          <a:xfrm>
            <a:off x="5236971" y="4018017"/>
            <a:ext cx="472439" cy="663968"/>
          </a:xfrm>
          <a:prstGeom prst="rect">
            <a:avLst/>
          </a:prstGeom>
        </p:spPr>
      </p:pic>
      <p:pic>
        <p:nvPicPr>
          <p:cNvPr id="42" name="object 42">
            <a:extLst>
              <a:ext uri="{FF2B5EF4-FFF2-40B4-BE49-F238E27FC236}">
                <a16:creationId xmlns:a16="http://schemas.microsoft.com/office/drawing/2014/main" id="{E2D9F399-AC82-9293-92E7-2BE3ADE48CB6}"/>
              </a:ext>
            </a:extLst>
          </p:cNvPr>
          <p:cNvPicPr/>
          <p:nvPr/>
        </p:nvPicPr>
        <p:blipFill>
          <a:blip r:embed="rId4" cstate="email">
            <a:extLst>
              <a:ext uri="{28A0092B-C50C-407E-A947-70E740481C1C}">
                <a14:useLocalDpi xmlns:a14="http://schemas.microsoft.com/office/drawing/2010/main"/>
              </a:ext>
            </a:extLst>
          </a:blip>
          <a:srcRect/>
          <a:stretch/>
        </p:blipFill>
        <p:spPr>
          <a:xfrm>
            <a:off x="7603858" y="3972050"/>
            <a:ext cx="536217" cy="676655"/>
          </a:xfrm>
          <a:prstGeom prst="rect">
            <a:avLst/>
          </a:prstGeom>
        </p:spPr>
      </p:pic>
      <p:pic>
        <p:nvPicPr>
          <p:cNvPr id="43" name="object 43">
            <a:extLst>
              <a:ext uri="{FF2B5EF4-FFF2-40B4-BE49-F238E27FC236}">
                <a16:creationId xmlns:a16="http://schemas.microsoft.com/office/drawing/2014/main" id="{595025F7-4FAD-77B4-E607-E3823A0697C3}"/>
              </a:ext>
            </a:extLst>
          </p:cNvPr>
          <p:cNvPicPr/>
          <p:nvPr/>
        </p:nvPicPr>
        <p:blipFill>
          <a:blip r:embed="rId5" cstate="email">
            <a:extLst>
              <a:ext uri="{28A0092B-C50C-407E-A947-70E740481C1C}">
                <a14:useLocalDpi xmlns:a14="http://schemas.microsoft.com/office/drawing/2010/main"/>
              </a:ext>
            </a:extLst>
          </a:blip>
          <a:srcRect/>
          <a:stretch/>
        </p:blipFill>
        <p:spPr>
          <a:xfrm>
            <a:off x="6407746" y="3993388"/>
            <a:ext cx="535760" cy="688835"/>
          </a:xfrm>
          <a:prstGeom prst="rect">
            <a:avLst/>
          </a:prstGeom>
        </p:spPr>
      </p:pic>
      <p:pic>
        <p:nvPicPr>
          <p:cNvPr id="44" name="object 44">
            <a:extLst>
              <a:ext uri="{FF2B5EF4-FFF2-40B4-BE49-F238E27FC236}">
                <a16:creationId xmlns:a16="http://schemas.microsoft.com/office/drawing/2014/main" id="{25FB781A-F282-0F15-5582-85C86913ADD2}"/>
              </a:ext>
            </a:extLst>
          </p:cNvPr>
          <p:cNvPicPr/>
          <p:nvPr/>
        </p:nvPicPr>
        <p:blipFill>
          <a:blip r:embed="rId6" cstate="email">
            <a:extLst>
              <a:ext uri="{28A0092B-C50C-407E-A947-70E740481C1C}">
                <a14:useLocalDpi xmlns:a14="http://schemas.microsoft.com/office/drawing/2010/main"/>
              </a:ext>
            </a:extLst>
          </a:blip>
          <a:stretch>
            <a:fillRect/>
          </a:stretch>
        </p:blipFill>
        <p:spPr>
          <a:xfrm>
            <a:off x="8453335" y="4268266"/>
            <a:ext cx="1205433" cy="308978"/>
          </a:xfrm>
          <a:prstGeom prst="rect">
            <a:avLst/>
          </a:prstGeom>
        </p:spPr>
      </p:pic>
      <p:pic>
        <p:nvPicPr>
          <p:cNvPr id="46" name="object 46">
            <a:extLst>
              <a:ext uri="{FF2B5EF4-FFF2-40B4-BE49-F238E27FC236}">
                <a16:creationId xmlns:a16="http://schemas.microsoft.com/office/drawing/2014/main" id="{ECE0A1F6-44D0-EF63-1D2D-B203818A85BB}"/>
              </a:ext>
            </a:extLst>
          </p:cNvPr>
          <p:cNvPicPr/>
          <p:nvPr/>
        </p:nvPicPr>
        <p:blipFill>
          <a:blip r:embed="rId7" cstate="email">
            <a:extLst>
              <a:ext uri="{28A0092B-C50C-407E-A947-70E740481C1C}">
                <a14:useLocalDpi xmlns:a14="http://schemas.microsoft.com/office/drawing/2010/main"/>
              </a:ext>
            </a:extLst>
          </a:blip>
          <a:srcRect/>
          <a:stretch/>
        </p:blipFill>
        <p:spPr>
          <a:xfrm>
            <a:off x="5995923" y="2877465"/>
            <a:ext cx="432803" cy="305508"/>
          </a:xfrm>
          <a:prstGeom prst="rect">
            <a:avLst/>
          </a:prstGeom>
        </p:spPr>
      </p:pic>
      <p:pic>
        <p:nvPicPr>
          <p:cNvPr id="47" name="object 47">
            <a:extLst>
              <a:ext uri="{FF2B5EF4-FFF2-40B4-BE49-F238E27FC236}">
                <a16:creationId xmlns:a16="http://schemas.microsoft.com/office/drawing/2014/main" id="{C4832DCF-2B0A-8A3C-4DF8-7D9D299983D2}"/>
              </a:ext>
            </a:extLst>
          </p:cNvPr>
          <p:cNvPicPr/>
          <p:nvPr/>
        </p:nvPicPr>
        <p:blipFill>
          <a:blip r:embed="rId8" cstate="email">
            <a:extLst>
              <a:ext uri="{28A0092B-C50C-407E-A947-70E740481C1C}">
                <a14:useLocalDpi xmlns:a14="http://schemas.microsoft.com/office/drawing/2010/main"/>
              </a:ext>
            </a:extLst>
          </a:blip>
          <a:srcRect/>
          <a:stretch/>
        </p:blipFill>
        <p:spPr>
          <a:xfrm>
            <a:off x="4038184" y="2688844"/>
            <a:ext cx="483428" cy="585203"/>
          </a:xfrm>
          <a:prstGeom prst="rect">
            <a:avLst/>
          </a:prstGeom>
        </p:spPr>
      </p:pic>
      <p:grpSp>
        <p:nvGrpSpPr>
          <p:cNvPr id="48" name="object 48">
            <a:extLst>
              <a:ext uri="{FF2B5EF4-FFF2-40B4-BE49-F238E27FC236}">
                <a16:creationId xmlns:a16="http://schemas.microsoft.com/office/drawing/2014/main" id="{848426F9-D504-8C4C-AABC-9C531C30A076}"/>
              </a:ext>
            </a:extLst>
          </p:cNvPr>
          <p:cNvGrpSpPr/>
          <p:nvPr/>
        </p:nvGrpSpPr>
        <p:grpSpPr>
          <a:xfrm>
            <a:off x="5098792" y="3016074"/>
            <a:ext cx="307975" cy="307975"/>
            <a:chOff x="5098792" y="3016074"/>
            <a:chExt cx="307975" cy="307975"/>
          </a:xfrm>
        </p:grpSpPr>
        <p:sp>
          <p:nvSpPr>
            <p:cNvPr id="49" name="object 49">
              <a:extLst>
                <a:ext uri="{FF2B5EF4-FFF2-40B4-BE49-F238E27FC236}">
                  <a16:creationId xmlns:a16="http://schemas.microsoft.com/office/drawing/2014/main" id="{92E3C6B2-765D-40EB-E5E5-964B1AFBF8A8}"/>
                </a:ext>
              </a:extLst>
            </p:cNvPr>
            <p:cNvSpPr/>
            <p:nvPr/>
          </p:nvSpPr>
          <p:spPr>
            <a:xfrm>
              <a:off x="5105142" y="3022431"/>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50">
              <a:extLst>
                <a:ext uri="{FF2B5EF4-FFF2-40B4-BE49-F238E27FC236}">
                  <a16:creationId xmlns:a16="http://schemas.microsoft.com/office/drawing/2014/main" id="{225B01BF-1915-2E04-1745-66527D02BCA3}"/>
                </a:ext>
              </a:extLst>
            </p:cNvPr>
            <p:cNvSpPr/>
            <p:nvPr/>
          </p:nvSpPr>
          <p:spPr>
            <a:xfrm>
              <a:off x="5105142" y="302242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3" name="object 53">
            <a:extLst>
              <a:ext uri="{FF2B5EF4-FFF2-40B4-BE49-F238E27FC236}">
                <a16:creationId xmlns:a16="http://schemas.microsoft.com/office/drawing/2014/main" id="{C4020E43-305B-82AD-1AB7-13E1E9151485}"/>
              </a:ext>
            </a:extLst>
          </p:cNvPr>
          <p:cNvSpPr/>
          <p:nvPr/>
        </p:nvSpPr>
        <p:spPr>
          <a:xfrm>
            <a:off x="653098" y="2845959"/>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EE778C"/>
              </a:gs>
              <a:gs pos="99000">
                <a:srgbClr val="B32D54"/>
              </a:gs>
            </a:gsLst>
            <a:lin ang="5400000" scaled="0"/>
          </a:gradFill>
          <a:ln w="12699">
            <a:solidFill>
              <a:srgbClr val="F6F6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4" name="object 54">
            <a:extLst>
              <a:ext uri="{FF2B5EF4-FFF2-40B4-BE49-F238E27FC236}">
                <a16:creationId xmlns:a16="http://schemas.microsoft.com/office/drawing/2014/main" id="{18F12FE6-9131-C53E-1FB9-1490B3616202}"/>
              </a:ext>
            </a:extLst>
          </p:cNvPr>
          <p:cNvPicPr/>
          <p:nvPr/>
        </p:nvPicPr>
        <p:blipFill>
          <a:blip r:embed="rId9" cstate="email">
            <a:extLst>
              <a:ext uri="{28A0092B-C50C-407E-A947-70E740481C1C}">
                <a14:useLocalDpi xmlns:a14="http://schemas.microsoft.com/office/drawing/2010/main"/>
              </a:ext>
            </a:extLst>
          </a:blip>
          <a:stretch>
            <a:fillRect/>
          </a:stretch>
        </p:blipFill>
        <p:spPr>
          <a:xfrm>
            <a:off x="653084" y="2845962"/>
            <a:ext cx="648007" cy="648004"/>
          </a:xfrm>
          <a:prstGeom prst="rect">
            <a:avLst/>
          </a:prstGeom>
        </p:spPr>
      </p:pic>
      <p:sp>
        <p:nvSpPr>
          <p:cNvPr id="55" name="object 55">
            <a:extLst>
              <a:ext uri="{FF2B5EF4-FFF2-40B4-BE49-F238E27FC236}">
                <a16:creationId xmlns:a16="http://schemas.microsoft.com/office/drawing/2014/main" id="{4B79DE3F-887F-4842-44AF-9729839B72A2}"/>
              </a:ext>
            </a:extLst>
          </p:cNvPr>
          <p:cNvSpPr/>
          <p:nvPr/>
        </p:nvSpPr>
        <p:spPr>
          <a:xfrm>
            <a:off x="653087" y="2845962"/>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F37C9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58">
            <a:extLst>
              <a:ext uri="{FF2B5EF4-FFF2-40B4-BE49-F238E27FC236}">
                <a16:creationId xmlns:a16="http://schemas.microsoft.com/office/drawing/2014/main" id="{BC839DEC-3B2F-6AE7-2E8F-3C0681DAE6FE}"/>
              </a:ext>
            </a:extLst>
          </p:cNvPr>
          <p:cNvSpPr/>
          <p:nvPr/>
        </p:nvSpPr>
        <p:spPr>
          <a:xfrm>
            <a:off x="653098" y="4200156"/>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EE778C"/>
              </a:gs>
              <a:gs pos="99000">
                <a:srgbClr val="B32D54"/>
              </a:gs>
            </a:gsLst>
            <a:lin ang="5400000" scaled="0"/>
          </a:gradFill>
          <a:ln w="12699">
            <a:solidFill>
              <a:srgbClr val="F6F6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9" name="object 59">
            <a:extLst>
              <a:ext uri="{FF2B5EF4-FFF2-40B4-BE49-F238E27FC236}">
                <a16:creationId xmlns:a16="http://schemas.microsoft.com/office/drawing/2014/main" id="{0C16F321-2D03-CD45-E089-43BBE8D85A3B}"/>
              </a:ext>
            </a:extLst>
          </p:cNvPr>
          <p:cNvPicPr/>
          <p:nvPr/>
        </p:nvPicPr>
        <p:blipFill>
          <a:blip r:embed="rId10" cstate="email">
            <a:extLst>
              <a:ext uri="{28A0092B-C50C-407E-A947-70E740481C1C}">
                <a14:useLocalDpi xmlns:a14="http://schemas.microsoft.com/office/drawing/2010/main"/>
              </a:ext>
            </a:extLst>
          </a:blip>
          <a:stretch>
            <a:fillRect/>
          </a:stretch>
        </p:blipFill>
        <p:spPr>
          <a:xfrm>
            <a:off x="653084" y="4200156"/>
            <a:ext cx="648007" cy="648007"/>
          </a:xfrm>
          <a:prstGeom prst="rect">
            <a:avLst/>
          </a:prstGeom>
        </p:spPr>
      </p:pic>
      <p:sp>
        <p:nvSpPr>
          <p:cNvPr id="60" name="object 60">
            <a:extLst>
              <a:ext uri="{FF2B5EF4-FFF2-40B4-BE49-F238E27FC236}">
                <a16:creationId xmlns:a16="http://schemas.microsoft.com/office/drawing/2014/main" id="{4BEBBD63-1957-DDCF-1E28-71248BBC4349}"/>
              </a:ext>
            </a:extLst>
          </p:cNvPr>
          <p:cNvSpPr/>
          <p:nvPr/>
        </p:nvSpPr>
        <p:spPr>
          <a:xfrm>
            <a:off x="653087" y="4200159"/>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F37C9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object 61">
            <a:extLst>
              <a:ext uri="{FF2B5EF4-FFF2-40B4-BE49-F238E27FC236}">
                <a16:creationId xmlns:a16="http://schemas.microsoft.com/office/drawing/2014/main" id="{C49AB12A-96AF-AC95-009F-F4CDDD46BAE2}"/>
              </a:ext>
            </a:extLst>
          </p:cNvPr>
          <p:cNvSpPr txBox="1"/>
          <p:nvPr/>
        </p:nvSpPr>
        <p:spPr>
          <a:xfrm>
            <a:off x="1450075" y="3040207"/>
            <a:ext cx="1304290" cy="239168"/>
          </a:xfrm>
          <a:prstGeom prst="rect">
            <a:avLst/>
          </a:prstGeom>
        </p:spPr>
        <p:txBody>
          <a:bodyPr vert="horz" wrap="square" lIns="0" tIns="23495" rIns="0" bIns="0" rtlCol="0">
            <a:spAutoFit/>
          </a:bodyPr>
          <a:lstStyle/>
          <a:p>
            <a:pPr marL="12700">
              <a:spcBef>
                <a:spcPts val="185"/>
              </a:spcBef>
            </a:pPr>
            <a:r>
              <a:rPr sz="1400" b="1" spc="-155" dirty="0" err="1">
                <a:solidFill>
                  <a:srgbClr val="FFFFFF"/>
                </a:solidFill>
                <a:latin typeface="Yu Gothic"/>
                <a:cs typeface="Yu Gothic"/>
              </a:rPr>
              <a:t>キャリアウーマン</a:t>
            </a:r>
            <a:endParaRPr sz="1400" dirty="0">
              <a:latin typeface="Yu Gothic"/>
              <a:cs typeface="Yu Gothic"/>
            </a:endParaRPr>
          </a:p>
        </p:txBody>
      </p:sp>
      <p:sp>
        <p:nvSpPr>
          <p:cNvPr id="62" name="object 62">
            <a:extLst>
              <a:ext uri="{FF2B5EF4-FFF2-40B4-BE49-F238E27FC236}">
                <a16:creationId xmlns:a16="http://schemas.microsoft.com/office/drawing/2014/main" id="{81DAEA08-80DC-831B-60CD-44780E6661FC}"/>
              </a:ext>
            </a:extLst>
          </p:cNvPr>
          <p:cNvSpPr txBox="1"/>
          <p:nvPr/>
        </p:nvSpPr>
        <p:spPr>
          <a:xfrm>
            <a:off x="1458583" y="4394407"/>
            <a:ext cx="1041400" cy="239168"/>
          </a:xfrm>
          <a:prstGeom prst="rect">
            <a:avLst/>
          </a:prstGeom>
        </p:spPr>
        <p:txBody>
          <a:bodyPr vert="horz" wrap="square" lIns="0" tIns="23495" rIns="0" bIns="0" rtlCol="0">
            <a:spAutoFit/>
          </a:bodyPr>
          <a:lstStyle/>
          <a:p>
            <a:pPr marL="12700">
              <a:spcBef>
                <a:spcPts val="185"/>
              </a:spcBef>
            </a:pPr>
            <a:r>
              <a:rPr sz="1400" b="1" spc="50" dirty="0" err="1">
                <a:solidFill>
                  <a:srgbClr val="FFFFFF"/>
                </a:solidFill>
                <a:latin typeface="Yu Gothic"/>
                <a:cs typeface="Yu Gothic"/>
              </a:rPr>
              <a:t>主婦層</a:t>
            </a:r>
            <a:endParaRPr sz="1400" dirty="0">
              <a:latin typeface="Yu Gothic"/>
              <a:cs typeface="Yu Gothic"/>
            </a:endParaRPr>
          </a:p>
        </p:txBody>
      </p:sp>
      <p:pic>
        <p:nvPicPr>
          <p:cNvPr id="65" name="object 65">
            <a:extLst>
              <a:ext uri="{FF2B5EF4-FFF2-40B4-BE49-F238E27FC236}">
                <a16:creationId xmlns:a16="http://schemas.microsoft.com/office/drawing/2014/main" id="{3C2AAE12-4E62-F45F-BF68-3D3D53BAC119}"/>
              </a:ext>
            </a:extLst>
          </p:cNvPr>
          <p:cNvPicPr/>
          <p:nvPr/>
        </p:nvPicPr>
        <p:blipFill>
          <a:blip r:embed="rId11" cstate="email">
            <a:extLst>
              <a:ext uri="{28A0092B-C50C-407E-A947-70E740481C1C}">
                <a14:useLocalDpi xmlns:a14="http://schemas.microsoft.com/office/drawing/2010/main"/>
              </a:ext>
            </a:extLst>
          </a:blip>
          <a:stretch>
            <a:fillRect/>
          </a:stretch>
        </p:blipFill>
        <p:spPr>
          <a:xfrm>
            <a:off x="847852" y="809625"/>
            <a:ext cx="2343899" cy="1136902"/>
          </a:xfrm>
          <a:prstGeom prst="rect">
            <a:avLst/>
          </a:prstGeom>
        </p:spPr>
      </p:pic>
      <p:sp>
        <p:nvSpPr>
          <p:cNvPr id="66" name="object 66">
            <a:extLst>
              <a:ext uri="{FF2B5EF4-FFF2-40B4-BE49-F238E27FC236}">
                <a16:creationId xmlns:a16="http://schemas.microsoft.com/office/drawing/2014/main" id="{7B824D89-597D-7E82-C31E-30AA93FF1CC2}"/>
              </a:ext>
            </a:extLst>
          </p:cNvPr>
          <p:cNvSpPr/>
          <p:nvPr/>
        </p:nvSpPr>
        <p:spPr>
          <a:xfrm>
            <a:off x="7305481" y="2941683"/>
            <a:ext cx="2188210" cy="0"/>
          </a:xfrm>
          <a:custGeom>
            <a:avLst/>
            <a:gdLst/>
            <a:ahLst/>
            <a:cxnLst/>
            <a:rect l="l" t="t" r="r" b="b"/>
            <a:pathLst>
              <a:path w="2188209">
                <a:moveTo>
                  <a:pt x="0" y="0"/>
                </a:moveTo>
                <a:lnTo>
                  <a:pt x="21878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3" name="グラフィックス 69">
            <a:extLst>
              <a:ext uri="{FF2B5EF4-FFF2-40B4-BE49-F238E27FC236}">
                <a16:creationId xmlns:a16="http://schemas.microsoft.com/office/drawing/2014/main" id="{4073EE98-81B1-3F15-E654-94B844F2E17A}"/>
              </a:ext>
            </a:extLst>
          </p:cNvPr>
          <p:cNvGrpSpPr/>
          <p:nvPr/>
        </p:nvGrpSpPr>
        <p:grpSpPr>
          <a:xfrm>
            <a:off x="7311813" y="3009200"/>
            <a:ext cx="2180355" cy="605795"/>
            <a:chOff x="7311813" y="3009200"/>
            <a:chExt cx="2180355" cy="605795"/>
          </a:xfrm>
          <a:solidFill>
            <a:srgbClr val="FFFFFF"/>
          </a:solidFill>
        </p:grpSpPr>
        <p:sp>
          <p:nvSpPr>
            <p:cNvPr id="74" name="フリーフォーム 73">
              <a:extLst>
                <a:ext uri="{FF2B5EF4-FFF2-40B4-BE49-F238E27FC236}">
                  <a16:creationId xmlns:a16="http://schemas.microsoft.com/office/drawing/2014/main" id="{1BF577E4-9E11-5B14-3D23-BF4B8B78974A}"/>
                </a:ext>
              </a:extLst>
            </p:cNvPr>
            <p:cNvSpPr/>
            <p:nvPr/>
          </p:nvSpPr>
          <p:spPr>
            <a:xfrm>
              <a:off x="7311813" y="3009200"/>
              <a:ext cx="1048094" cy="159239"/>
            </a:xfrm>
            <a:custGeom>
              <a:avLst/>
              <a:gdLst>
                <a:gd name="connsiteX0" fmla="*/ 0 w 1048094"/>
                <a:gd name="connsiteY0" fmla="*/ 0 h 159239"/>
                <a:gd name="connsiteX1" fmla="*/ 1048095 w 1048094"/>
                <a:gd name="connsiteY1" fmla="*/ 0 h 159239"/>
                <a:gd name="connsiteX2" fmla="*/ 1048095 w 1048094"/>
                <a:gd name="connsiteY2" fmla="*/ 159240 h 159239"/>
                <a:gd name="connsiteX3" fmla="*/ 0 w 1048094"/>
                <a:gd name="connsiteY3" fmla="*/ 159240 h 159239"/>
              </a:gdLst>
              <a:ahLst/>
              <a:cxnLst>
                <a:cxn ang="0">
                  <a:pos x="connsiteX0" y="connsiteY0"/>
                </a:cxn>
                <a:cxn ang="0">
                  <a:pos x="connsiteX1" y="connsiteY1"/>
                </a:cxn>
                <a:cxn ang="0">
                  <a:pos x="connsiteX2" y="connsiteY2"/>
                </a:cxn>
                <a:cxn ang="0">
                  <a:pos x="connsiteX3" y="connsiteY3"/>
                </a:cxn>
              </a:cxnLst>
              <a:rect l="l" t="t" r="r" b="b"/>
              <a:pathLst>
                <a:path w="1048094" h="159239">
                  <a:moveTo>
                    <a:pt x="0" y="0"/>
                  </a:moveTo>
                  <a:lnTo>
                    <a:pt x="1048095" y="0"/>
                  </a:lnTo>
                  <a:lnTo>
                    <a:pt x="1048095" y="159240"/>
                  </a:lnTo>
                  <a:lnTo>
                    <a:pt x="0" y="159240"/>
                  </a:lnTo>
                  <a:close/>
                </a:path>
              </a:pathLst>
            </a:custGeom>
            <a:solidFill>
              <a:srgbClr val="FFFFFF"/>
            </a:solidFill>
            <a:ln w="12648" cap="flat">
              <a:noFill/>
              <a:prstDash val="solid"/>
              <a:miter/>
            </a:ln>
          </p:spPr>
          <p:txBody>
            <a:bodyPr wrap="none" rtlCol="0" anchor="ctr"/>
            <a:lstStyle/>
            <a:p>
              <a:pPr algn="ctr"/>
              <a:r>
                <a:rPr lang="ja-JP" altLang="en-US" sz="900" b="1" spc="-20" dirty="0">
                  <a:solidFill>
                    <a:srgbClr val="231F20"/>
                  </a:solidFill>
                  <a:latin typeface="Yu Gothic"/>
                  <a:cs typeface="Yu Gothic"/>
                </a:rPr>
                <a:t>営業職</a:t>
              </a:r>
              <a:endParaRPr lang="ja-JP" altLang="en-US" sz="900">
                <a:latin typeface="Yu Gothic"/>
                <a:cs typeface="Yu Gothic"/>
              </a:endParaRPr>
            </a:p>
          </p:txBody>
        </p:sp>
        <p:sp>
          <p:nvSpPr>
            <p:cNvPr id="75" name="フリーフォーム 74">
              <a:extLst>
                <a:ext uri="{FF2B5EF4-FFF2-40B4-BE49-F238E27FC236}">
                  <a16:creationId xmlns:a16="http://schemas.microsoft.com/office/drawing/2014/main" id="{924B0B0F-E9C2-C150-50FC-DF2887142115}"/>
                </a:ext>
              </a:extLst>
            </p:cNvPr>
            <p:cNvSpPr/>
            <p:nvPr/>
          </p:nvSpPr>
          <p:spPr>
            <a:xfrm>
              <a:off x="7311813" y="3232541"/>
              <a:ext cx="1048094" cy="159239"/>
            </a:xfrm>
            <a:custGeom>
              <a:avLst/>
              <a:gdLst>
                <a:gd name="connsiteX0" fmla="*/ 0 w 1048094"/>
                <a:gd name="connsiteY0" fmla="*/ 0 h 159239"/>
                <a:gd name="connsiteX1" fmla="*/ 1048095 w 1048094"/>
                <a:gd name="connsiteY1" fmla="*/ 0 h 159239"/>
                <a:gd name="connsiteX2" fmla="*/ 1048095 w 1048094"/>
                <a:gd name="connsiteY2" fmla="*/ 159240 h 159239"/>
                <a:gd name="connsiteX3" fmla="*/ 0 w 1048094"/>
                <a:gd name="connsiteY3" fmla="*/ 159240 h 159239"/>
              </a:gdLst>
              <a:ahLst/>
              <a:cxnLst>
                <a:cxn ang="0">
                  <a:pos x="connsiteX0" y="connsiteY0"/>
                </a:cxn>
                <a:cxn ang="0">
                  <a:pos x="connsiteX1" y="connsiteY1"/>
                </a:cxn>
                <a:cxn ang="0">
                  <a:pos x="connsiteX2" y="connsiteY2"/>
                </a:cxn>
                <a:cxn ang="0">
                  <a:pos x="connsiteX3" y="connsiteY3"/>
                </a:cxn>
              </a:cxnLst>
              <a:rect l="l" t="t" r="r" b="b"/>
              <a:pathLst>
                <a:path w="1048094" h="159239">
                  <a:moveTo>
                    <a:pt x="0" y="0"/>
                  </a:moveTo>
                  <a:lnTo>
                    <a:pt x="1048095" y="0"/>
                  </a:lnTo>
                  <a:lnTo>
                    <a:pt x="1048095" y="159240"/>
                  </a:lnTo>
                  <a:lnTo>
                    <a:pt x="0" y="159240"/>
                  </a:lnTo>
                  <a:close/>
                </a:path>
              </a:pathLst>
            </a:custGeom>
            <a:solidFill>
              <a:srgbClr val="FFFFFF"/>
            </a:solidFill>
            <a:ln w="12648" cap="flat">
              <a:noFill/>
              <a:prstDash val="solid"/>
              <a:miter/>
            </a:ln>
          </p:spPr>
          <p:txBody>
            <a:bodyPr wrap="none" rtlCol="0" anchor="ctr"/>
            <a:lstStyle/>
            <a:p>
              <a:pPr algn="ctr"/>
              <a:r>
                <a:rPr lang="ja-JP" altLang="en-US" sz="900" b="1" spc="-20" dirty="0">
                  <a:solidFill>
                    <a:srgbClr val="231F20"/>
                  </a:solidFill>
                  <a:latin typeface="Yu Gothic"/>
                  <a:cs typeface="Yu Gothic"/>
                </a:rPr>
                <a:t>看護師</a:t>
              </a:r>
              <a:endParaRPr lang="ja-JP" altLang="en-US" sz="900">
                <a:latin typeface="Yu Gothic"/>
                <a:cs typeface="Yu Gothic"/>
              </a:endParaRPr>
            </a:p>
          </p:txBody>
        </p:sp>
        <p:sp>
          <p:nvSpPr>
            <p:cNvPr id="76" name="フリーフォーム 75">
              <a:extLst>
                <a:ext uri="{FF2B5EF4-FFF2-40B4-BE49-F238E27FC236}">
                  <a16:creationId xmlns:a16="http://schemas.microsoft.com/office/drawing/2014/main" id="{F9289276-74A2-E44E-C121-B68A2E1BBAA6}"/>
                </a:ext>
              </a:extLst>
            </p:cNvPr>
            <p:cNvSpPr/>
            <p:nvPr/>
          </p:nvSpPr>
          <p:spPr>
            <a:xfrm>
              <a:off x="8444074" y="3009200"/>
              <a:ext cx="1048094" cy="159239"/>
            </a:xfrm>
            <a:custGeom>
              <a:avLst/>
              <a:gdLst>
                <a:gd name="connsiteX0" fmla="*/ 0 w 1048094"/>
                <a:gd name="connsiteY0" fmla="*/ 0 h 159239"/>
                <a:gd name="connsiteX1" fmla="*/ 1048095 w 1048094"/>
                <a:gd name="connsiteY1" fmla="*/ 0 h 159239"/>
                <a:gd name="connsiteX2" fmla="*/ 1048095 w 1048094"/>
                <a:gd name="connsiteY2" fmla="*/ 159240 h 159239"/>
                <a:gd name="connsiteX3" fmla="*/ 0 w 1048094"/>
                <a:gd name="connsiteY3" fmla="*/ 159240 h 159239"/>
              </a:gdLst>
              <a:ahLst/>
              <a:cxnLst>
                <a:cxn ang="0">
                  <a:pos x="connsiteX0" y="connsiteY0"/>
                </a:cxn>
                <a:cxn ang="0">
                  <a:pos x="connsiteX1" y="connsiteY1"/>
                </a:cxn>
                <a:cxn ang="0">
                  <a:pos x="connsiteX2" y="connsiteY2"/>
                </a:cxn>
                <a:cxn ang="0">
                  <a:pos x="connsiteX3" y="connsiteY3"/>
                </a:cxn>
              </a:cxnLst>
              <a:rect l="l" t="t" r="r" b="b"/>
              <a:pathLst>
                <a:path w="1048094" h="159239">
                  <a:moveTo>
                    <a:pt x="0" y="0"/>
                  </a:moveTo>
                  <a:lnTo>
                    <a:pt x="1048095" y="0"/>
                  </a:lnTo>
                  <a:lnTo>
                    <a:pt x="1048095" y="159240"/>
                  </a:lnTo>
                  <a:lnTo>
                    <a:pt x="0" y="159240"/>
                  </a:lnTo>
                  <a:close/>
                </a:path>
              </a:pathLst>
            </a:custGeom>
            <a:solidFill>
              <a:srgbClr val="FFFFFF"/>
            </a:solidFill>
            <a:ln w="12648" cap="flat">
              <a:noFill/>
              <a:prstDash val="solid"/>
              <a:miter/>
            </a:ln>
          </p:spPr>
          <p:txBody>
            <a:bodyPr wrap="none" rtlCol="0" anchor="ctr"/>
            <a:lstStyle/>
            <a:p>
              <a:pPr algn="ctr"/>
              <a:r>
                <a:rPr lang="ja-JP" altLang="en-US" sz="900" b="1" spc="-55" dirty="0">
                  <a:solidFill>
                    <a:srgbClr val="231F20"/>
                  </a:solidFill>
                  <a:latin typeface="Yu Gothic"/>
                  <a:cs typeface="Yu Gothic"/>
                </a:rPr>
                <a:t>コンサルタント</a:t>
              </a:r>
              <a:endParaRPr lang="ja-JP" altLang="en-US" sz="900">
                <a:latin typeface="Yu Gothic"/>
                <a:cs typeface="Yu Gothic"/>
              </a:endParaRPr>
            </a:p>
          </p:txBody>
        </p:sp>
        <p:sp>
          <p:nvSpPr>
            <p:cNvPr id="77" name="フリーフォーム 76">
              <a:extLst>
                <a:ext uri="{FF2B5EF4-FFF2-40B4-BE49-F238E27FC236}">
                  <a16:creationId xmlns:a16="http://schemas.microsoft.com/office/drawing/2014/main" id="{BA39FE74-A5C6-FB2F-4961-6D2B41926486}"/>
                </a:ext>
              </a:extLst>
            </p:cNvPr>
            <p:cNvSpPr/>
            <p:nvPr/>
          </p:nvSpPr>
          <p:spPr>
            <a:xfrm>
              <a:off x="8444074" y="3232541"/>
              <a:ext cx="1048094" cy="159239"/>
            </a:xfrm>
            <a:custGeom>
              <a:avLst/>
              <a:gdLst>
                <a:gd name="connsiteX0" fmla="*/ 0 w 1048094"/>
                <a:gd name="connsiteY0" fmla="*/ 0 h 159239"/>
                <a:gd name="connsiteX1" fmla="*/ 1048095 w 1048094"/>
                <a:gd name="connsiteY1" fmla="*/ 0 h 159239"/>
                <a:gd name="connsiteX2" fmla="*/ 1048095 w 1048094"/>
                <a:gd name="connsiteY2" fmla="*/ 159240 h 159239"/>
                <a:gd name="connsiteX3" fmla="*/ 0 w 1048094"/>
                <a:gd name="connsiteY3" fmla="*/ 159240 h 159239"/>
              </a:gdLst>
              <a:ahLst/>
              <a:cxnLst>
                <a:cxn ang="0">
                  <a:pos x="connsiteX0" y="connsiteY0"/>
                </a:cxn>
                <a:cxn ang="0">
                  <a:pos x="connsiteX1" y="connsiteY1"/>
                </a:cxn>
                <a:cxn ang="0">
                  <a:pos x="connsiteX2" y="connsiteY2"/>
                </a:cxn>
                <a:cxn ang="0">
                  <a:pos x="connsiteX3" y="connsiteY3"/>
                </a:cxn>
              </a:cxnLst>
              <a:rect l="l" t="t" r="r" b="b"/>
              <a:pathLst>
                <a:path w="1048094" h="159239">
                  <a:moveTo>
                    <a:pt x="0" y="0"/>
                  </a:moveTo>
                  <a:lnTo>
                    <a:pt x="1048095" y="0"/>
                  </a:lnTo>
                  <a:lnTo>
                    <a:pt x="1048095" y="159240"/>
                  </a:lnTo>
                  <a:lnTo>
                    <a:pt x="0" y="159240"/>
                  </a:lnTo>
                  <a:close/>
                </a:path>
              </a:pathLst>
            </a:custGeom>
            <a:solidFill>
              <a:srgbClr val="FFFFFF"/>
            </a:solidFill>
            <a:ln w="12648" cap="flat">
              <a:noFill/>
              <a:prstDash val="solid"/>
              <a:miter/>
            </a:ln>
          </p:spPr>
          <p:txBody>
            <a:bodyPr wrap="none" rtlCol="0" anchor="ctr"/>
            <a:lstStyle/>
            <a:p>
              <a:pPr algn="ctr"/>
              <a:r>
                <a:rPr lang="en" altLang="ja-JP" sz="900" b="1" dirty="0">
                  <a:solidFill>
                    <a:srgbClr val="231F20"/>
                  </a:solidFill>
                  <a:latin typeface="Yu Gothic"/>
                  <a:cs typeface="Yu Gothic"/>
                </a:rPr>
                <a:t>IT</a:t>
              </a:r>
              <a:r>
                <a:rPr lang="ja-JP" altLang="en-US" sz="900" b="1" spc="-45" dirty="0">
                  <a:solidFill>
                    <a:srgbClr val="231F20"/>
                  </a:solidFill>
                  <a:latin typeface="Yu Gothic"/>
                  <a:cs typeface="Yu Gothic"/>
                </a:rPr>
                <a:t>エンジニア</a:t>
              </a:r>
              <a:endParaRPr lang="ja-JP" altLang="en-US" sz="900">
                <a:latin typeface="Yu Gothic"/>
                <a:cs typeface="Yu Gothic"/>
              </a:endParaRPr>
            </a:p>
          </p:txBody>
        </p:sp>
        <p:sp>
          <p:nvSpPr>
            <p:cNvPr id="78" name="フリーフォーム 77">
              <a:extLst>
                <a:ext uri="{FF2B5EF4-FFF2-40B4-BE49-F238E27FC236}">
                  <a16:creationId xmlns:a16="http://schemas.microsoft.com/office/drawing/2014/main" id="{2FD48D58-1DDF-D3E0-2AA4-B3FE000DFC34}"/>
                </a:ext>
              </a:extLst>
            </p:cNvPr>
            <p:cNvSpPr/>
            <p:nvPr/>
          </p:nvSpPr>
          <p:spPr>
            <a:xfrm>
              <a:off x="7311813" y="3455755"/>
              <a:ext cx="1048094" cy="159239"/>
            </a:xfrm>
            <a:custGeom>
              <a:avLst/>
              <a:gdLst>
                <a:gd name="connsiteX0" fmla="*/ 0 w 1048094"/>
                <a:gd name="connsiteY0" fmla="*/ 0 h 159239"/>
                <a:gd name="connsiteX1" fmla="*/ 1048095 w 1048094"/>
                <a:gd name="connsiteY1" fmla="*/ 0 h 159239"/>
                <a:gd name="connsiteX2" fmla="*/ 1048095 w 1048094"/>
                <a:gd name="connsiteY2" fmla="*/ 159240 h 159239"/>
                <a:gd name="connsiteX3" fmla="*/ 0 w 1048094"/>
                <a:gd name="connsiteY3" fmla="*/ 159240 h 159239"/>
              </a:gdLst>
              <a:ahLst/>
              <a:cxnLst>
                <a:cxn ang="0">
                  <a:pos x="connsiteX0" y="connsiteY0"/>
                </a:cxn>
                <a:cxn ang="0">
                  <a:pos x="connsiteX1" y="connsiteY1"/>
                </a:cxn>
                <a:cxn ang="0">
                  <a:pos x="connsiteX2" y="connsiteY2"/>
                </a:cxn>
                <a:cxn ang="0">
                  <a:pos x="connsiteX3" y="connsiteY3"/>
                </a:cxn>
              </a:cxnLst>
              <a:rect l="l" t="t" r="r" b="b"/>
              <a:pathLst>
                <a:path w="1048094" h="159239">
                  <a:moveTo>
                    <a:pt x="0" y="0"/>
                  </a:moveTo>
                  <a:lnTo>
                    <a:pt x="1048095" y="0"/>
                  </a:lnTo>
                  <a:lnTo>
                    <a:pt x="1048095" y="159240"/>
                  </a:lnTo>
                  <a:lnTo>
                    <a:pt x="0" y="159240"/>
                  </a:lnTo>
                  <a:close/>
                </a:path>
              </a:pathLst>
            </a:custGeom>
            <a:solidFill>
              <a:srgbClr val="FFFFFF"/>
            </a:solidFill>
            <a:ln w="12648" cap="flat">
              <a:noFill/>
              <a:prstDash val="solid"/>
              <a:miter/>
            </a:ln>
          </p:spPr>
          <p:txBody>
            <a:bodyPr wrap="none" rtlCol="0" anchor="ctr"/>
            <a:lstStyle/>
            <a:p>
              <a:pPr algn="ctr"/>
              <a:r>
                <a:rPr lang="ja-JP" altLang="en-US" sz="900" b="1" spc="-20" dirty="0">
                  <a:solidFill>
                    <a:srgbClr val="231F20"/>
                  </a:solidFill>
                  <a:latin typeface="Yu Gothic"/>
                  <a:cs typeface="Yu Gothic"/>
                </a:rPr>
                <a:t>薬剤師</a:t>
              </a:r>
              <a:endParaRPr lang="ja-JP" altLang="en-US" sz="900">
                <a:latin typeface="Yu Gothic"/>
                <a:cs typeface="Yu Gothic"/>
              </a:endParaRPr>
            </a:p>
          </p:txBody>
        </p:sp>
        <p:sp>
          <p:nvSpPr>
            <p:cNvPr id="79" name="フリーフォーム 78">
              <a:extLst>
                <a:ext uri="{FF2B5EF4-FFF2-40B4-BE49-F238E27FC236}">
                  <a16:creationId xmlns:a16="http://schemas.microsoft.com/office/drawing/2014/main" id="{2D5FA04E-E187-E012-E6F4-DDF857B3890C}"/>
                </a:ext>
              </a:extLst>
            </p:cNvPr>
            <p:cNvSpPr/>
            <p:nvPr/>
          </p:nvSpPr>
          <p:spPr>
            <a:xfrm>
              <a:off x="8444074" y="3455755"/>
              <a:ext cx="1048094" cy="159239"/>
            </a:xfrm>
            <a:custGeom>
              <a:avLst/>
              <a:gdLst>
                <a:gd name="connsiteX0" fmla="*/ 0 w 1048094"/>
                <a:gd name="connsiteY0" fmla="*/ 0 h 159239"/>
                <a:gd name="connsiteX1" fmla="*/ 1048095 w 1048094"/>
                <a:gd name="connsiteY1" fmla="*/ 0 h 159239"/>
                <a:gd name="connsiteX2" fmla="*/ 1048095 w 1048094"/>
                <a:gd name="connsiteY2" fmla="*/ 159240 h 159239"/>
                <a:gd name="connsiteX3" fmla="*/ 0 w 1048094"/>
                <a:gd name="connsiteY3" fmla="*/ 159240 h 159239"/>
              </a:gdLst>
              <a:ahLst/>
              <a:cxnLst>
                <a:cxn ang="0">
                  <a:pos x="connsiteX0" y="connsiteY0"/>
                </a:cxn>
                <a:cxn ang="0">
                  <a:pos x="connsiteX1" y="connsiteY1"/>
                </a:cxn>
                <a:cxn ang="0">
                  <a:pos x="connsiteX2" y="connsiteY2"/>
                </a:cxn>
                <a:cxn ang="0">
                  <a:pos x="connsiteX3" y="connsiteY3"/>
                </a:cxn>
              </a:cxnLst>
              <a:rect l="l" t="t" r="r" b="b"/>
              <a:pathLst>
                <a:path w="1048094" h="159239">
                  <a:moveTo>
                    <a:pt x="0" y="0"/>
                  </a:moveTo>
                  <a:lnTo>
                    <a:pt x="1048095" y="0"/>
                  </a:lnTo>
                  <a:lnTo>
                    <a:pt x="1048095" y="159240"/>
                  </a:lnTo>
                  <a:lnTo>
                    <a:pt x="0" y="159240"/>
                  </a:lnTo>
                  <a:close/>
                </a:path>
              </a:pathLst>
            </a:custGeom>
            <a:solidFill>
              <a:srgbClr val="FFFFFF"/>
            </a:solidFill>
            <a:ln w="12648" cap="flat">
              <a:noFill/>
              <a:prstDash val="solid"/>
              <a:miter/>
            </a:ln>
          </p:spPr>
          <p:txBody>
            <a:bodyPr wrap="none" rtlCol="0" anchor="ctr"/>
            <a:lstStyle/>
            <a:p>
              <a:pPr algn="ctr"/>
              <a:r>
                <a:rPr lang="ja-JP" altLang="en-US" sz="900" b="1" spc="-20" dirty="0">
                  <a:solidFill>
                    <a:srgbClr val="231F20"/>
                  </a:solidFill>
                  <a:latin typeface="Yu Gothic"/>
                  <a:cs typeface="Yu Gothic"/>
                </a:rPr>
                <a:t>管理職</a:t>
              </a:r>
              <a:endParaRPr lang="ja-JP" altLang="en-US" sz="900">
                <a:latin typeface="Yu Gothic"/>
                <a:cs typeface="Yu Gothic"/>
              </a:endParaRPr>
            </a:p>
          </p:txBody>
        </p:sp>
      </p:grpSp>
      <p:pic>
        <p:nvPicPr>
          <p:cNvPr id="2" name="object 45">
            <a:extLst>
              <a:ext uri="{FF2B5EF4-FFF2-40B4-BE49-F238E27FC236}">
                <a16:creationId xmlns:a16="http://schemas.microsoft.com/office/drawing/2014/main" id="{972B9F3A-0BE9-28CC-0EDA-8B373B3A712B}"/>
              </a:ext>
            </a:extLst>
          </p:cNvPr>
          <p:cNvPicPr/>
          <p:nvPr/>
        </p:nvPicPr>
        <p:blipFill>
          <a:blip r:embed="rId12" cstate="print">
            <a:extLst>
              <a:ext uri="{28A0092B-C50C-407E-A947-70E740481C1C}">
                <a14:useLocalDpi xmlns:a14="http://schemas.microsoft.com/office/drawing/2010/main" val="0"/>
              </a:ext>
            </a:extLst>
          </a:blip>
          <a:srcRect/>
          <a:stretch/>
        </p:blipFill>
        <p:spPr>
          <a:xfrm>
            <a:off x="4088948" y="4011674"/>
            <a:ext cx="366662" cy="682751"/>
          </a:xfrm>
          <a:prstGeom prst="rect">
            <a:avLst/>
          </a:prstGeom>
        </p:spPr>
      </p:pic>
      <p:sp>
        <p:nvSpPr>
          <p:cNvPr id="12" name="object 64">
            <a:extLst>
              <a:ext uri="{FF2B5EF4-FFF2-40B4-BE49-F238E27FC236}">
                <a16:creationId xmlns:a16="http://schemas.microsoft.com/office/drawing/2014/main" id="{95D7DA3F-21D0-32FB-3C98-0523748830AF}"/>
              </a:ext>
            </a:extLst>
          </p:cNvPr>
          <p:cNvSpPr txBox="1"/>
          <p:nvPr/>
        </p:nvSpPr>
        <p:spPr>
          <a:xfrm>
            <a:off x="635297" y="5230336"/>
            <a:ext cx="1548765" cy="135935"/>
          </a:xfrm>
          <a:prstGeom prst="rect">
            <a:avLst/>
          </a:prstGeom>
        </p:spPr>
        <p:txBody>
          <a:bodyPr vert="horz" wrap="square" lIns="0" tIns="12700" rIns="0" bIns="0" rtlCol="0">
            <a:spAutoFit/>
          </a:bodyPr>
          <a:lstStyle/>
          <a:p>
            <a:pPr marL="114935" indent="-102235">
              <a:spcBef>
                <a:spcPts val="100"/>
              </a:spcBef>
              <a:buClr>
                <a:srgbClr val="F37C90"/>
              </a:buClr>
              <a:buSzPct val="87500"/>
              <a:buFontTx/>
              <a:buChar char="■"/>
              <a:tabLst>
                <a:tab pos="114935" algn="l"/>
              </a:tabLst>
            </a:pPr>
            <a:r>
              <a:rPr sz="800" b="1" spc="-35" dirty="0">
                <a:solidFill>
                  <a:srgbClr val="231F20"/>
                </a:solidFill>
                <a:latin typeface="Yu Gothic"/>
                <a:cs typeface="Yu Gothic"/>
              </a:rPr>
              <a:t>ウーマンネクサス メニュー詳細</a:t>
            </a:r>
            <a:endParaRPr sz="800">
              <a:latin typeface="Yu Gothic"/>
              <a:cs typeface="Yu Gothic"/>
            </a:endParaRPr>
          </a:p>
        </p:txBody>
      </p:sp>
      <p:graphicFrame>
        <p:nvGraphicFramePr>
          <p:cNvPr id="13" name="object 28">
            <a:extLst>
              <a:ext uri="{FF2B5EF4-FFF2-40B4-BE49-F238E27FC236}">
                <a16:creationId xmlns:a16="http://schemas.microsoft.com/office/drawing/2014/main" id="{A2E8BF72-DD60-BCE3-3F18-3837CA4168CC}"/>
              </a:ext>
            </a:extLst>
          </p:cNvPr>
          <p:cNvGraphicFramePr>
            <a:graphicFrameLocks noGrp="1"/>
          </p:cNvGraphicFramePr>
          <p:nvPr>
            <p:extLst>
              <p:ext uri="{D42A27DB-BD31-4B8C-83A1-F6EECF244321}">
                <p14:modId xmlns:p14="http://schemas.microsoft.com/office/powerpoint/2010/main" val="485404191"/>
              </p:ext>
            </p:extLst>
          </p:nvPr>
        </p:nvGraphicFramePr>
        <p:xfrm>
          <a:off x="641654" y="5393766"/>
          <a:ext cx="9393553" cy="1259205"/>
        </p:xfrm>
        <a:graphic>
          <a:graphicData uri="http://schemas.openxmlformats.org/drawingml/2006/table">
            <a:tbl>
              <a:tblPr firstRow="1" bandRow="1"/>
              <a:tblGrid>
                <a:gridCol w="169100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51889">
                  <a:extLst>
                    <a:ext uri="{9D8B030D-6E8A-4147-A177-3AD203B41FA5}">
                      <a16:colId xmlns:a16="http://schemas.microsoft.com/office/drawing/2014/main" val="20002"/>
                    </a:ext>
                  </a:extLst>
                </a:gridCol>
                <a:gridCol w="1799589">
                  <a:extLst>
                    <a:ext uri="{9D8B030D-6E8A-4147-A177-3AD203B41FA5}">
                      <a16:colId xmlns:a16="http://schemas.microsoft.com/office/drawing/2014/main" val="20003"/>
                    </a:ext>
                  </a:extLst>
                </a:gridCol>
                <a:gridCol w="1799590">
                  <a:extLst>
                    <a:ext uri="{9D8B030D-6E8A-4147-A177-3AD203B41FA5}">
                      <a16:colId xmlns:a16="http://schemas.microsoft.com/office/drawing/2014/main" val="20004"/>
                    </a:ext>
                  </a:extLst>
                </a:gridCol>
                <a:gridCol w="1799590">
                  <a:extLst>
                    <a:ext uri="{9D8B030D-6E8A-4147-A177-3AD203B41FA5}">
                      <a16:colId xmlns:a16="http://schemas.microsoft.com/office/drawing/2014/main" val="20005"/>
                    </a:ext>
                  </a:extLst>
                </a:gridCol>
              </a:tblGrid>
              <a:tr h="17970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0320" algn="ctr">
                        <a:lnSpc>
                          <a:spcPct val="100000"/>
                        </a:lnSpc>
                        <a:spcBef>
                          <a:spcPts val="350"/>
                        </a:spcBef>
                      </a:pPr>
                      <a:r>
                        <a:rPr sz="600" b="1" i="0" spc="-45" dirty="0">
                          <a:solidFill>
                            <a:srgbClr val="FFFFFF"/>
                          </a:solidFill>
                          <a:latin typeface="Yu Gothic" panose="020B0400000000000000" pitchFamily="34" charset="-128"/>
                          <a:ea typeface="Yu Gothic" panose="020B0400000000000000" pitchFamily="34" charset="-128"/>
                          <a:cs typeface="Yu Gothic"/>
                        </a:rPr>
                        <a:t>メニュー名</a:t>
                      </a:r>
                      <a:endParaRPr sz="600" b="1" i="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EE778C"/>
                        </a:gs>
                        <a:gs pos="99000">
                          <a:srgbClr val="B32D54"/>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15" dirty="0">
                          <a:solidFill>
                            <a:srgbClr val="FFFFFF"/>
                          </a:solidFill>
                          <a:latin typeface="Yu Gothic" panose="020B0400000000000000" pitchFamily="34" charset="-128"/>
                          <a:ea typeface="Yu Gothic" panose="020B0400000000000000" pitchFamily="34" charset="-128"/>
                          <a:cs typeface="Yu Gothic"/>
                        </a:rPr>
                        <a:t>課金形態</a:t>
                      </a:r>
                      <a:endParaRPr sz="600" b="1" i="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EE778C"/>
                        </a:gs>
                        <a:gs pos="99000">
                          <a:srgbClr val="B32D54"/>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40" dirty="0">
                          <a:solidFill>
                            <a:srgbClr val="FFFFFF"/>
                          </a:solidFill>
                          <a:latin typeface="Yu Gothic" panose="020B0400000000000000" pitchFamily="34" charset="-128"/>
                          <a:ea typeface="Yu Gothic" panose="020B0400000000000000" pitchFamily="34" charset="-128"/>
                          <a:cs typeface="Yu Gothic"/>
                        </a:rPr>
                        <a:t>想定クリック 単価</a:t>
                      </a:r>
                      <a:endParaRPr sz="600" b="1" i="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EE778C"/>
                        </a:gs>
                        <a:gs pos="99000">
                          <a:srgbClr val="B32D54"/>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30" dirty="0">
                          <a:solidFill>
                            <a:srgbClr val="FFFFFF"/>
                          </a:solidFill>
                          <a:latin typeface="Yu Gothic" panose="020B0400000000000000" pitchFamily="34" charset="-128"/>
                          <a:ea typeface="Yu Gothic" panose="020B0400000000000000" pitchFamily="34" charset="-128"/>
                          <a:cs typeface="Yu Gothic"/>
                        </a:rPr>
                        <a:t>最小対応エリア</a:t>
                      </a:r>
                      <a:endParaRPr sz="600" b="1" i="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2700" cap="flat" cmpd="sng" algn="ctr">
                      <a:solidFill>
                        <a:srgbClr val="F6F6F9"/>
                      </a:solidFill>
                      <a:prstDash val="solid"/>
                      <a:round/>
                      <a:headEnd type="none" w="med" len="med"/>
                      <a:tailEnd type="none" w="med" len="me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EE778C"/>
                        </a:gs>
                        <a:gs pos="99000">
                          <a:srgbClr val="B32D54"/>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EE778C"/>
                        </a:gs>
                        <a:gs pos="99000">
                          <a:srgbClr val="B32D54"/>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EE778C"/>
                        </a:gs>
                        <a:gs pos="99000">
                          <a:srgbClr val="B32D54"/>
                        </a:gs>
                      </a:gsLst>
                      <a:lin ang="5400000" scaled="0"/>
                    </a:gradFill>
                  </a:tcPr>
                </a:tc>
                <a:extLst>
                  <a:ext uri="{0D108BD9-81ED-4DB2-BD59-A6C34878D82A}">
                    <a16:rowId xmlns:a16="http://schemas.microsoft.com/office/drawing/2014/main" val="10000"/>
                  </a:ext>
                </a:extLst>
              </a:tr>
              <a:tr h="53975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
                        </a:spcBef>
                      </a:pPr>
                      <a:endParaRPr sz="1000" b="1" i="0" dirty="0">
                        <a:latin typeface="Yu Gothic" panose="020B0400000000000000" pitchFamily="34" charset="-128"/>
                        <a:ea typeface="Yu Gothic" panose="020B0400000000000000" pitchFamily="34" charset="-128"/>
                        <a:cs typeface="Times New Roman"/>
                      </a:endParaRPr>
                    </a:p>
                    <a:p>
                      <a:pPr marL="687705" marR="394335" indent="-261620">
                        <a:lnSpc>
                          <a:spcPts val="1000"/>
                        </a:lnSpc>
                      </a:pPr>
                      <a:r>
                        <a:rPr sz="900" b="1" i="0" spc="-65" dirty="0">
                          <a:solidFill>
                            <a:srgbClr val="231F20"/>
                          </a:solidFill>
                          <a:latin typeface="Yu Gothic" panose="020B0400000000000000" pitchFamily="34" charset="-128"/>
                          <a:ea typeface="Yu Gothic" panose="020B0400000000000000" pitchFamily="34" charset="-128"/>
                          <a:cs typeface="Yu Gothic"/>
                        </a:rPr>
                        <a:t>キャリアウーマン</a:t>
                      </a:r>
                      <a:r>
                        <a:rPr sz="900" b="1" i="0" spc="-55" dirty="0">
                          <a:solidFill>
                            <a:srgbClr val="231F20"/>
                          </a:solidFill>
                          <a:latin typeface="Yu Gothic" panose="020B0400000000000000" pitchFamily="34" charset="-128"/>
                          <a:ea typeface="Yu Gothic" panose="020B0400000000000000" pitchFamily="34" charset="-128"/>
                          <a:cs typeface="Yu Gothic"/>
                        </a:rPr>
                        <a:t>リーチ</a:t>
                      </a:r>
                      <a:endParaRPr sz="900" b="1" i="0" dirty="0">
                        <a:latin typeface="Yu Gothic" panose="020B0400000000000000" pitchFamily="34" charset="-128"/>
                        <a:ea typeface="Yu Gothic" panose="020B0400000000000000" pitchFamily="34" charset="-128"/>
                        <a:cs typeface="Yu Gothic"/>
                      </a:endParaRPr>
                    </a:p>
                  </a:txBody>
                  <a:tcPr marL="0" marR="0" marT="635" marB="0">
                    <a:lnL>
                      <a:noFill/>
                    </a:lnL>
                    <a:lnR w="6350">
                      <a:solidFill>
                        <a:srgbClr val="808285"/>
                      </a:solidFill>
                      <a:prstDash val="soli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FDE8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0"/>
                        </a:spcBef>
                      </a:pPr>
                      <a:endParaRPr sz="1000" b="1" i="0">
                        <a:latin typeface="Yu Gothic" panose="020B0400000000000000" pitchFamily="34" charset="-128"/>
                        <a:ea typeface="Yu Gothic" panose="020B0400000000000000" pitchFamily="34" charset="-128"/>
                        <a:cs typeface="Times New Roman"/>
                      </a:endParaRPr>
                    </a:p>
                    <a:p>
                      <a:pPr algn="ctr">
                        <a:lnSpc>
                          <a:spcPct val="100000"/>
                        </a:lnSpc>
                        <a:spcBef>
                          <a:spcPts val="5"/>
                        </a:spcBef>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a:latin typeface="Yu Gothic" panose="020B0400000000000000" pitchFamily="34" charset="-128"/>
                        <a:ea typeface="Yu Gothic" panose="020B0400000000000000" pitchFamily="34" charset="-128"/>
                        <a:cs typeface="Yu Gothic"/>
                      </a:endParaRPr>
                    </a:p>
                  </a:txBody>
                  <a:tcPr marL="0" marR="0" marT="6350" marB="0">
                    <a:lnL w="6350">
                      <a:solidFill>
                        <a:srgbClr val="808285"/>
                      </a:solidFill>
                      <a:prstDash val="soli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dirty="0">
                          <a:solidFill>
                            <a:srgbClr val="231F20"/>
                          </a:solidFill>
                          <a:latin typeface="Yu Gothic" panose="020B0400000000000000" pitchFamily="34" charset="-128"/>
                          <a:ea typeface="Yu Gothic" panose="020B0400000000000000" pitchFamily="34" charset="-128"/>
                          <a:cs typeface="Yu Gothic"/>
                        </a:rPr>
                        <a:t>100円～200</a:t>
                      </a:r>
                      <a:r>
                        <a:rPr sz="700" b="1" i="0" spc="-50" dirty="0">
                          <a:solidFill>
                            <a:srgbClr val="231F20"/>
                          </a:solidFill>
                          <a:latin typeface="Yu Gothic" panose="020B0400000000000000" pitchFamily="34" charset="-128"/>
                          <a:ea typeface="Yu Gothic" panose="020B0400000000000000" pitchFamily="34" charset="-128"/>
                          <a:cs typeface="Yu Gothic"/>
                        </a:rPr>
                        <a:t>円</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都道府県単位</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lang="ja-JP" altLang="en-US" sz="1300" b="0"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spc="-50" dirty="0">
                          <a:solidFill>
                            <a:srgbClr val="231F20"/>
                          </a:solidFill>
                          <a:latin typeface="Yu Gothic" panose="020B0400000000000000" pitchFamily="34" charset="-128"/>
                          <a:ea typeface="Yu Gothic" panose="020B0400000000000000" pitchFamily="34" charset="-128"/>
                          <a:cs typeface="Yu Gothic"/>
                        </a:rPr>
                        <a:t>20</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円</a:t>
                      </a:r>
                      <a:endParaRPr lang="ja-JP" altLang="en-US" sz="800" b="0"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a:noFill/>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10001"/>
                  </a:ext>
                </a:extLst>
              </a:tr>
              <a:tr h="53975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5"/>
                        </a:spcBef>
                      </a:pPr>
                      <a:endParaRPr sz="1450" b="1" i="0" dirty="0">
                        <a:latin typeface="Yu Gothic" panose="020B0400000000000000" pitchFamily="34" charset="-128"/>
                        <a:ea typeface="Yu Gothic" panose="020B0400000000000000" pitchFamily="34" charset="-128"/>
                        <a:cs typeface="Times New Roman"/>
                      </a:endParaRPr>
                    </a:p>
                    <a:p>
                      <a:pPr marL="27940" algn="ctr">
                        <a:lnSpc>
                          <a:spcPct val="100000"/>
                        </a:lnSpc>
                      </a:pPr>
                      <a:r>
                        <a:rPr sz="900" b="1" i="0" spc="-45" dirty="0">
                          <a:solidFill>
                            <a:srgbClr val="231F20"/>
                          </a:solidFill>
                          <a:latin typeface="Yu Gothic" panose="020B0400000000000000" pitchFamily="34" charset="-128"/>
                          <a:ea typeface="Yu Gothic" panose="020B0400000000000000" pitchFamily="34" charset="-128"/>
                          <a:cs typeface="Yu Gothic"/>
                        </a:rPr>
                        <a:t>主婦層リーチ</a:t>
                      </a:r>
                      <a:endParaRPr sz="900" b="1" i="0" dirty="0">
                        <a:latin typeface="Yu Gothic" panose="020B0400000000000000" pitchFamily="34" charset="-128"/>
                        <a:ea typeface="Yu Gothic" panose="020B0400000000000000" pitchFamily="34" charset="-128"/>
                        <a:cs typeface="Yu Gothic"/>
                      </a:endParaRPr>
                    </a:p>
                  </a:txBody>
                  <a:tcPr marL="0" marR="0" marT="5715" marB="0">
                    <a:lnL>
                      <a:noFill/>
                    </a:lnL>
                    <a:lnR w="6350">
                      <a:solidFill>
                        <a:srgbClr val="808285"/>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CDBDC"/>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0"/>
                        </a:spcBef>
                      </a:pPr>
                      <a:endParaRPr sz="1000" b="1" i="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a:latin typeface="Yu Gothic" panose="020B0400000000000000" pitchFamily="34" charset="-128"/>
                        <a:ea typeface="Yu Gothic" panose="020B0400000000000000" pitchFamily="34" charset="-128"/>
                        <a:cs typeface="Yu Gothic"/>
                      </a:endParaRPr>
                    </a:p>
                  </a:txBody>
                  <a:tcPr marL="0" marR="0" marT="6350" marB="0">
                    <a:lnL w="6350">
                      <a:solidFill>
                        <a:srgbClr val="808285"/>
                      </a:solidFill>
                      <a:prstDash val="solid"/>
                    </a:lnL>
                    <a:lnR w="3175" cap="flat" cmpd="sng" algn="ctr">
                      <a:solidFill>
                        <a:schemeClr val="tx1"/>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dirty="0">
                          <a:solidFill>
                            <a:srgbClr val="231F20"/>
                          </a:solidFill>
                          <a:latin typeface="Yu Gothic" panose="020B0400000000000000" pitchFamily="34" charset="-128"/>
                          <a:ea typeface="Yu Gothic" panose="020B0400000000000000" pitchFamily="34" charset="-128"/>
                          <a:cs typeface="Yu Gothic"/>
                        </a:rPr>
                        <a:t>100円～200</a:t>
                      </a:r>
                      <a:r>
                        <a:rPr sz="700" b="1" i="0" spc="-50" dirty="0">
                          <a:solidFill>
                            <a:srgbClr val="231F20"/>
                          </a:solidFill>
                          <a:latin typeface="Yu Gothic" panose="020B0400000000000000" pitchFamily="34" charset="-128"/>
                          <a:ea typeface="Yu Gothic" panose="020B0400000000000000" pitchFamily="34" charset="-128"/>
                          <a:cs typeface="Yu Gothic"/>
                        </a:rPr>
                        <a:t>円</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dirty="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dirty="0">
                        <a:latin typeface="Yu Gothic" panose="020B0400000000000000" pitchFamily="34" charset="-128"/>
                        <a:ea typeface="Yu Gothic" panose="020B0400000000000000" pitchFamily="34" charset="-128"/>
                        <a:cs typeface="Times New Roman"/>
                      </a:endParaRPr>
                    </a:p>
                    <a:p>
                      <a:pPr algn="ctr">
                        <a:lnSpc>
                          <a:spcPct val="100000"/>
                        </a:lnSpc>
                        <a:spcBef>
                          <a:spcPts val="0"/>
                        </a:spcBef>
                      </a:pPr>
                      <a:r>
                        <a:rPr lang="ja-JP" altLang="en-US" sz="700" b="1" i="0" spc="-10" dirty="0">
                          <a:solidFill>
                            <a:srgbClr val="231F20"/>
                          </a:solidFill>
                          <a:latin typeface="Yu Gothic" panose="020B0400000000000000" pitchFamily="34" charset="-128"/>
                          <a:ea typeface="Yu Gothic" panose="020B0400000000000000" pitchFamily="34" charset="-128"/>
                          <a:cs typeface="Yu Gothic"/>
                        </a:rPr>
                        <a:t>市単位  都内</a:t>
                      </a:r>
                      <a:r>
                        <a:rPr lang="en-US" altLang="ja-JP" sz="700" b="1" i="0" spc="-10" dirty="0">
                          <a:solidFill>
                            <a:srgbClr val="231F20"/>
                          </a:solidFill>
                          <a:latin typeface="Yu Gothic" panose="020B0400000000000000" pitchFamily="34" charset="-128"/>
                          <a:ea typeface="Yu Gothic" panose="020B0400000000000000" pitchFamily="34" charset="-128"/>
                          <a:cs typeface="Yu Gothic"/>
                        </a:rPr>
                        <a:t>23</a:t>
                      </a:r>
                      <a:r>
                        <a:rPr lang="ja-JP" altLang="en-US" sz="700" b="1" i="0" spc="-10" dirty="0">
                          <a:solidFill>
                            <a:srgbClr val="231F20"/>
                          </a:solidFill>
                          <a:latin typeface="Yu Gothic" panose="020B0400000000000000" pitchFamily="34" charset="-128"/>
                          <a:ea typeface="Yu Gothic" panose="020B0400000000000000" pitchFamily="34" charset="-128"/>
                          <a:cs typeface="Yu Gothic"/>
                        </a:rPr>
                        <a:t>区</a:t>
                      </a: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sz="1300" b="0"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spc="-50" dirty="0">
                          <a:solidFill>
                            <a:srgbClr val="231F20"/>
                          </a:solidFill>
                          <a:latin typeface="Yu Gothic" panose="020B0400000000000000" pitchFamily="34" charset="-128"/>
                          <a:ea typeface="Yu Gothic" panose="020B0400000000000000" pitchFamily="34" charset="-128"/>
                          <a:cs typeface="Yu Gothic"/>
                        </a:rPr>
                        <a:t>20</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円</a:t>
                      </a:r>
                      <a:endParaRPr lang="ja-JP" altLang="en-US" sz="800" b="0"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a:noFill/>
                    </a:lnR>
                    <a:lnT w="12700">
                      <a:solidFill>
                        <a:srgbClr val="FFFFFF"/>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3D5D6"/>
                    </a:solidFill>
                  </a:tcPr>
                </a:tc>
                <a:extLst>
                  <a:ext uri="{0D108BD9-81ED-4DB2-BD59-A6C34878D82A}">
                    <a16:rowId xmlns:a16="http://schemas.microsoft.com/office/drawing/2014/main" val="10002"/>
                  </a:ext>
                </a:extLst>
              </a:tr>
            </a:tbl>
          </a:graphicData>
        </a:graphic>
      </p:graphicFrame>
      <p:sp>
        <p:nvSpPr>
          <p:cNvPr id="4" name="object 67">
            <a:extLst>
              <a:ext uri="{FF2B5EF4-FFF2-40B4-BE49-F238E27FC236}">
                <a16:creationId xmlns:a16="http://schemas.microsoft.com/office/drawing/2014/main" id="{DD8BE4A0-5F4C-7CA0-29C0-1416C8BCA3A6}"/>
              </a:ext>
            </a:extLst>
          </p:cNvPr>
          <p:cNvSpPr txBox="1"/>
          <p:nvPr/>
        </p:nvSpPr>
        <p:spPr>
          <a:xfrm>
            <a:off x="1400293" y="2023226"/>
            <a:ext cx="1112520" cy="166712"/>
          </a:xfrm>
          <a:prstGeom prst="rect">
            <a:avLst/>
          </a:prstGeom>
        </p:spPr>
        <p:txBody>
          <a:bodyPr vert="horz" wrap="square" lIns="0" tIns="12700" rIns="0" bIns="0" rtlCol="0">
            <a:spAutoFit/>
          </a:bodyPr>
          <a:lstStyle/>
          <a:p>
            <a:pPr marL="12700">
              <a:spcBef>
                <a:spcPts val="100"/>
              </a:spcBef>
            </a:pPr>
            <a:r>
              <a:rPr lang="ja-JP" altLang="en-US" sz="1000" b="1" spc="-35" dirty="0">
                <a:solidFill>
                  <a:srgbClr val="231F20"/>
                </a:solidFill>
                <a:latin typeface="Yu Gothic"/>
                <a:cs typeface="Yu Gothic"/>
              </a:rPr>
              <a:t>ウーマンネクサス</a:t>
            </a:r>
            <a:endParaRPr lang="ja-JP" altLang="en-US" sz="1000" dirty="0">
              <a:latin typeface="Yu Gothic"/>
              <a:cs typeface="Yu Gothic"/>
            </a:endParaRPr>
          </a:p>
        </p:txBody>
      </p:sp>
    </p:spTree>
    <p:extLst>
      <p:ext uri="{BB962C8B-B14F-4D97-AF65-F5344CB8AC3E}">
        <p14:creationId xmlns:p14="http://schemas.microsoft.com/office/powerpoint/2010/main" val="169990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 78">
            <a:extLst>
              <a:ext uri="{FF2B5EF4-FFF2-40B4-BE49-F238E27FC236}">
                <a16:creationId xmlns:a16="http://schemas.microsoft.com/office/drawing/2014/main" id="{45C881BD-9840-2DE6-A14A-BA71D22D95B4}"/>
              </a:ext>
            </a:extLst>
          </p:cNvPr>
          <p:cNvSpPr/>
          <p:nvPr/>
        </p:nvSpPr>
        <p:spPr>
          <a:xfrm>
            <a:off x="5706008" y="5046231"/>
            <a:ext cx="4103992" cy="2087994"/>
          </a:xfrm>
          <a:prstGeom prst="roundRect">
            <a:avLst>
              <a:gd name="adj" fmla="val 4838"/>
            </a:avLst>
          </a:prstGeom>
          <a:gradFill>
            <a:gsLst>
              <a:gs pos="0">
                <a:srgbClr val="FEEFEE"/>
              </a:gs>
              <a:gs pos="100000">
                <a:srgbClr val="FEE9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3" name="円/楕円 82">
            <a:extLst>
              <a:ext uri="{FF2B5EF4-FFF2-40B4-BE49-F238E27FC236}">
                <a16:creationId xmlns:a16="http://schemas.microsoft.com/office/drawing/2014/main" id="{A29255EA-5DDF-E054-116A-8B5B5ACE61FE}"/>
              </a:ext>
            </a:extLst>
          </p:cNvPr>
          <p:cNvSpPr/>
          <p:nvPr/>
        </p:nvSpPr>
        <p:spPr>
          <a:xfrm>
            <a:off x="5850346" y="4983682"/>
            <a:ext cx="575995" cy="576008"/>
          </a:xfrm>
          <a:prstGeom prst="ellipse">
            <a:avLst/>
          </a:prstGeom>
          <a:gradFill>
            <a:gsLst>
              <a:gs pos="0">
                <a:srgbClr val="EE778C"/>
              </a:gs>
              <a:gs pos="99000">
                <a:srgbClr val="B32D54"/>
              </a:gs>
            </a:gsLst>
            <a:lin ang="5400000" scaled="0"/>
          </a:gra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角丸四角形 77">
            <a:extLst>
              <a:ext uri="{FF2B5EF4-FFF2-40B4-BE49-F238E27FC236}">
                <a16:creationId xmlns:a16="http://schemas.microsoft.com/office/drawing/2014/main" id="{4275ECDA-F3FE-F2ED-99DB-F497DF81635C}"/>
              </a:ext>
            </a:extLst>
          </p:cNvPr>
          <p:cNvSpPr/>
          <p:nvPr/>
        </p:nvSpPr>
        <p:spPr>
          <a:xfrm>
            <a:off x="882001" y="5046231"/>
            <a:ext cx="4103992" cy="2087994"/>
          </a:xfrm>
          <a:prstGeom prst="roundRect">
            <a:avLst>
              <a:gd name="adj" fmla="val 4838"/>
            </a:avLst>
          </a:prstGeom>
          <a:gradFill>
            <a:gsLst>
              <a:gs pos="0">
                <a:srgbClr val="FEEFEE"/>
              </a:gs>
              <a:gs pos="100000">
                <a:srgbClr val="FEE9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2" name="円/楕円 81">
            <a:extLst>
              <a:ext uri="{FF2B5EF4-FFF2-40B4-BE49-F238E27FC236}">
                <a16:creationId xmlns:a16="http://schemas.microsoft.com/office/drawing/2014/main" id="{B57FCDA7-592C-44FF-1BFD-948E6B404372}"/>
              </a:ext>
            </a:extLst>
          </p:cNvPr>
          <p:cNvSpPr/>
          <p:nvPr/>
        </p:nvSpPr>
        <p:spPr>
          <a:xfrm>
            <a:off x="1025753" y="4983682"/>
            <a:ext cx="575995" cy="576008"/>
          </a:xfrm>
          <a:prstGeom prst="ellipse">
            <a:avLst/>
          </a:prstGeom>
          <a:gradFill>
            <a:gsLst>
              <a:gs pos="0">
                <a:srgbClr val="EE778C"/>
              </a:gs>
              <a:gs pos="99000">
                <a:srgbClr val="B32D54"/>
              </a:gs>
            </a:gsLst>
            <a:lin ang="5400000" scaled="0"/>
          </a:gra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 name="object 2">
            <a:extLst>
              <a:ext uri="{FF2B5EF4-FFF2-40B4-BE49-F238E27FC236}">
                <a16:creationId xmlns:a16="http://schemas.microsoft.com/office/drawing/2014/main" id="{4A25CFDD-A37C-DE46-1D2F-59B4DF5B1A45}"/>
              </a:ext>
            </a:extLst>
          </p:cNvPr>
          <p:cNvSpPr/>
          <p:nvPr/>
        </p:nvSpPr>
        <p:spPr>
          <a:xfrm>
            <a:off x="0" y="0"/>
            <a:ext cx="10692130" cy="586105"/>
          </a:xfrm>
          <a:custGeom>
            <a:avLst/>
            <a:gdLst/>
            <a:ahLst/>
            <a:cxnLst/>
            <a:rect l="l" t="t" r="r" b="b"/>
            <a:pathLst>
              <a:path w="10692130" h="586105">
                <a:moveTo>
                  <a:pt x="10692003" y="0"/>
                </a:moveTo>
                <a:lnTo>
                  <a:pt x="0" y="0"/>
                </a:lnTo>
                <a:lnTo>
                  <a:pt x="0" y="585724"/>
                </a:lnTo>
                <a:lnTo>
                  <a:pt x="10692003" y="585724"/>
                </a:lnTo>
                <a:lnTo>
                  <a:pt x="10692003" y="0"/>
                </a:lnTo>
                <a:close/>
              </a:path>
            </a:pathLst>
          </a:custGeom>
          <a:solidFill>
            <a:srgbClr val="F37C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922DC304-43DC-18DF-B8BB-3944DE6113A0}"/>
              </a:ext>
            </a:extLst>
          </p:cNvPr>
          <p:cNvSpPr txBox="1"/>
          <p:nvPr/>
        </p:nvSpPr>
        <p:spPr>
          <a:xfrm>
            <a:off x="1961908" y="301328"/>
            <a:ext cx="734695" cy="238760"/>
          </a:xfrm>
          <a:prstGeom prst="rect">
            <a:avLst/>
          </a:prstGeom>
        </p:spPr>
        <p:txBody>
          <a:bodyPr vert="horz" wrap="square" lIns="0" tIns="12700" rIns="0" bIns="0" rtlCol="0">
            <a:spAutoFit/>
          </a:bodyPr>
          <a:lstStyle/>
          <a:p>
            <a:pPr marL="12700">
              <a:spcBef>
                <a:spcPts val="100"/>
              </a:spcBef>
            </a:pPr>
            <a:r>
              <a:rPr sz="1400" b="1" spc="-30" dirty="0">
                <a:solidFill>
                  <a:srgbClr val="FFFFFF"/>
                </a:solidFill>
                <a:latin typeface="Yu Gothic"/>
                <a:cs typeface="Yu Gothic"/>
              </a:rPr>
              <a:t>カスタム</a:t>
            </a:r>
            <a:endParaRPr sz="1400" dirty="0">
              <a:latin typeface="Yu Gothic"/>
              <a:cs typeface="Yu Gothic"/>
            </a:endParaRPr>
          </a:p>
        </p:txBody>
      </p:sp>
      <p:sp>
        <p:nvSpPr>
          <p:cNvPr id="15" name="object 15">
            <a:extLst>
              <a:ext uri="{FF2B5EF4-FFF2-40B4-BE49-F238E27FC236}">
                <a16:creationId xmlns:a16="http://schemas.microsoft.com/office/drawing/2014/main" id="{1DAA5ADA-ECA6-695B-F551-795CF8ED1D1C}"/>
              </a:ext>
            </a:extLst>
          </p:cNvPr>
          <p:cNvSpPr txBox="1"/>
          <p:nvPr/>
        </p:nvSpPr>
        <p:spPr>
          <a:xfrm>
            <a:off x="1880508" y="5244767"/>
            <a:ext cx="2399391" cy="135935"/>
          </a:xfrm>
          <a:prstGeom prst="rect">
            <a:avLst/>
          </a:prstGeom>
        </p:spPr>
        <p:txBody>
          <a:bodyPr vert="horz" wrap="square" lIns="0" tIns="12700" rIns="0" bIns="0" rtlCol="0">
            <a:spAutoFit/>
          </a:bodyPr>
          <a:lstStyle/>
          <a:p>
            <a:pPr marL="12700">
              <a:spcBef>
                <a:spcPts val="100"/>
              </a:spcBef>
              <a:tabLst>
                <a:tab pos="370205" algn="l"/>
              </a:tabLst>
            </a:pPr>
            <a:r>
              <a:rPr sz="800" b="1" dirty="0">
                <a:solidFill>
                  <a:srgbClr val="7B2639"/>
                </a:solidFill>
                <a:latin typeface="Yu Gothic"/>
                <a:cs typeface="Yu Gothic"/>
              </a:rPr>
              <a:t>対象	単身者向けコンパクトマンション</a:t>
            </a:r>
            <a:endParaRPr sz="800" dirty="0">
              <a:latin typeface="Yu Gothic"/>
              <a:cs typeface="Yu Gothic"/>
            </a:endParaRPr>
          </a:p>
        </p:txBody>
      </p:sp>
      <p:sp>
        <p:nvSpPr>
          <p:cNvPr id="16" name="object 16">
            <a:extLst>
              <a:ext uri="{FF2B5EF4-FFF2-40B4-BE49-F238E27FC236}">
                <a16:creationId xmlns:a16="http://schemas.microsoft.com/office/drawing/2014/main" id="{5474DBE0-CD4B-CCD7-E6D8-78B7B1AC3B35}"/>
              </a:ext>
            </a:extLst>
          </p:cNvPr>
          <p:cNvSpPr txBox="1"/>
          <p:nvPr/>
        </p:nvSpPr>
        <p:spPr>
          <a:xfrm>
            <a:off x="1880509" y="5608699"/>
            <a:ext cx="238760" cy="135935"/>
          </a:xfrm>
          <a:prstGeom prst="rect">
            <a:avLst/>
          </a:prstGeom>
        </p:spPr>
        <p:txBody>
          <a:bodyPr vert="horz" wrap="square" lIns="0" tIns="12700" rIns="0" bIns="0" rtlCol="0">
            <a:spAutoFit/>
          </a:bodyPr>
          <a:lstStyle/>
          <a:p>
            <a:pPr marL="12700">
              <a:spcBef>
                <a:spcPts val="100"/>
              </a:spcBef>
            </a:pPr>
            <a:r>
              <a:rPr sz="800" b="1" dirty="0">
                <a:solidFill>
                  <a:srgbClr val="7B2639"/>
                </a:solidFill>
                <a:latin typeface="Yu Gothic"/>
                <a:cs typeface="Yu Gothic"/>
              </a:rPr>
              <a:t>内容</a:t>
            </a:r>
            <a:endParaRPr sz="800">
              <a:latin typeface="Yu Gothic"/>
              <a:cs typeface="Yu Gothic"/>
            </a:endParaRPr>
          </a:p>
        </p:txBody>
      </p:sp>
      <p:sp>
        <p:nvSpPr>
          <p:cNvPr id="17" name="object 17">
            <a:extLst>
              <a:ext uri="{FF2B5EF4-FFF2-40B4-BE49-F238E27FC236}">
                <a16:creationId xmlns:a16="http://schemas.microsoft.com/office/drawing/2014/main" id="{CB428FB7-B230-D25F-05ED-3CA8CD6DD860}"/>
              </a:ext>
            </a:extLst>
          </p:cNvPr>
          <p:cNvSpPr txBox="1"/>
          <p:nvPr/>
        </p:nvSpPr>
        <p:spPr>
          <a:xfrm>
            <a:off x="2237328" y="5553631"/>
            <a:ext cx="2539365" cy="260649"/>
          </a:xfrm>
          <a:prstGeom prst="rect">
            <a:avLst/>
          </a:prstGeom>
        </p:spPr>
        <p:txBody>
          <a:bodyPr vert="horz" wrap="square" lIns="0" tIns="7620" rIns="0" bIns="0" rtlCol="0">
            <a:spAutoFit/>
          </a:bodyPr>
          <a:lstStyle/>
          <a:p>
            <a:pPr marL="13335" marR="5080" indent="-1270">
              <a:lnSpc>
                <a:spcPct val="104200"/>
              </a:lnSpc>
              <a:spcBef>
                <a:spcPts val="60"/>
              </a:spcBef>
            </a:pPr>
            <a:r>
              <a:rPr sz="800" b="1" dirty="0">
                <a:solidFill>
                  <a:srgbClr val="7B2639"/>
                </a:solidFill>
                <a:latin typeface="Yu Gothic"/>
                <a:cs typeface="Yu Gothic"/>
              </a:rPr>
              <a:t>月々の返済金額が周辺の１LDK賃貸物件の家賃相場と</a:t>
            </a:r>
            <a:br>
              <a:rPr lang="en-US" sz="800" b="1" dirty="0">
                <a:solidFill>
                  <a:srgbClr val="7B2639"/>
                </a:solidFill>
                <a:latin typeface="Yu Gothic"/>
                <a:cs typeface="Yu Gothic"/>
              </a:rPr>
            </a:br>
            <a:r>
              <a:rPr sz="800" b="1" dirty="0">
                <a:solidFill>
                  <a:srgbClr val="7B2639"/>
                </a:solidFill>
                <a:latin typeface="Yu Gothic"/>
                <a:cs typeface="Yu Gothic"/>
              </a:rPr>
              <a:t>同等で、単身で働く女性の不動産検討層に配信</a:t>
            </a:r>
            <a:endParaRPr sz="800" dirty="0">
              <a:latin typeface="Yu Gothic"/>
              <a:cs typeface="Yu Gothic"/>
            </a:endParaRPr>
          </a:p>
        </p:txBody>
      </p:sp>
      <p:grpSp>
        <p:nvGrpSpPr>
          <p:cNvPr id="25" name="グループ化 24">
            <a:extLst>
              <a:ext uri="{FF2B5EF4-FFF2-40B4-BE49-F238E27FC236}">
                <a16:creationId xmlns:a16="http://schemas.microsoft.com/office/drawing/2014/main" id="{DFA97C8B-5276-3E10-F501-8460E456099B}"/>
              </a:ext>
            </a:extLst>
          </p:cNvPr>
          <p:cNvGrpSpPr/>
          <p:nvPr/>
        </p:nvGrpSpPr>
        <p:grpSpPr>
          <a:xfrm>
            <a:off x="897934" y="957261"/>
            <a:ext cx="1944370" cy="3651868"/>
            <a:chOff x="7910309" y="1381651"/>
            <a:chExt cx="1944370" cy="2831465"/>
          </a:xfrm>
        </p:grpSpPr>
        <p:sp>
          <p:nvSpPr>
            <p:cNvPr id="11" name="object 11">
              <a:extLst>
                <a:ext uri="{FF2B5EF4-FFF2-40B4-BE49-F238E27FC236}">
                  <a16:creationId xmlns:a16="http://schemas.microsoft.com/office/drawing/2014/main" id="{20F3F605-6D42-FF3C-ED79-F83634D30F02}"/>
                </a:ext>
              </a:extLst>
            </p:cNvPr>
            <p:cNvSpPr txBox="1"/>
            <p:nvPr/>
          </p:nvSpPr>
          <p:spPr>
            <a:xfrm>
              <a:off x="8666652" y="1819443"/>
              <a:ext cx="416559" cy="147320"/>
            </a:xfrm>
            <a:prstGeom prst="rect">
              <a:avLst/>
            </a:prstGeom>
          </p:spPr>
          <p:txBody>
            <a:bodyPr vert="horz" wrap="square" lIns="0" tIns="12700" rIns="0" bIns="0" rtlCol="0">
              <a:spAutoFit/>
            </a:bodyPr>
            <a:lstStyle/>
            <a:p>
              <a:pPr marL="12700">
                <a:spcBef>
                  <a:spcPts val="100"/>
                </a:spcBef>
              </a:pPr>
              <a:r>
                <a:rPr sz="800" b="1" spc="-40" dirty="0">
                  <a:solidFill>
                    <a:srgbClr val="7B2639"/>
                  </a:solidFill>
                  <a:latin typeface="Yu Gothic"/>
                  <a:cs typeface="Yu Gothic"/>
                </a:rPr>
                <a:t>デバイス</a:t>
              </a:r>
              <a:endParaRPr sz="800" dirty="0">
                <a:latin typeface="Yu Gothic"/>
                <a:cs typeface="Yu Gothic"/>
              </a:endParaRPr>
            </a:p>
          </p:txBody>
        </p:sp>
        <p:sp>
          <p:nvSpPr>
            <p:cNvPr id="12" name="object 12">
              <a:extLst>
                <a:ext uri="{FF2B5EF4-FFF2-40B4-BE49-F238E27FC236}">
                  <a16:creationId xmlns:a16="http://schemas.microsoft.com/office/drawing/2014/main" id="{24DA15B6-1A42-1EAB-9A70-A8E368E76273}"/>
                </a:ext>
              </a:extLst>
            </p:cNvPr>
            <p:cNvSpPr txBox="1"/>
            <p:nvPr/>
          </p:nvSpPr>
          <p:spPr>
            <a:xfrm>
              <a:off x="9152199" y="2425487"/>
              <a:ext cx="179070" cy="147320"/>
            </a:xfrm>
            <a:prstGeom prst="rect">
              <a:avLst/>
            </a:prstGeom>
          </p:spPr>
          <p:txBody>
            <a:bodyPr vert="horz" wrap="square" lIns="0" tIns="12700" rIns="0" bIns="0" rtlCol="0">
              <a:spAutoFit/>
            </a:bodyPr>
            <a:lstStyle/>
            <a:p>
              <a:pPr marL="12700">
                <a:spcBef>
                  <a:spcPts val="100"/>
                </a:spcBef>
              </a:pPr>
              <a:r>
                <a:rPr sz="800" b="1" spc="-25" dirty="0">
                  <a:solidFill>
                    <a:srgbClr val="231F20"/>
                  </a:solidFill>
                  <a:latin typeface="Yu Gothic"/>
                  <a:cs typeface="Yu Gothic"/>
                </a:rPr>
                <a:t>PC</a:t>
              </a:r>
              <a:endParaRPr sz="800">
                <a:latin typeface="Yu Gothic"/>
                <a:cs typeface="Yu Gothic"/>
              </a:endParaRPr>
            </a:p>
          </p:txBody>
        </p:sp>
        <p:sp>
          <p:nvSpPr>
            <p:cNvPr id="13" name="object 13">
              <a:extLst>
                <a:ext uri="{FF2B5EF4-FFF2-40B4-BE49-F238E27FC236}">
                  <a16:creationId xmlns:a16="http://schemas.microsoft.com/office/drawing/2014/main" id="{EFD10251-B565-4707-DC19-44B3A21E68F0}"/>
                </a:ext>
              </a:extLst>
            </p:cNvPr>
            <p:cNvSpPr txBox="1"/>
            <p:nvPr/>
          </p:nvSpPr>
          <p:spPr>
            <a:xfrm>
              <a:off x="8435208" y="2425487"/>
              <a:ext cx="173355" cy="147320"/>
            </a:xfrm>
            <a:prstGeom prst="rect">
              <a:avLst/>
            </a:prstGeom>
          </p:spPr>
          <p:txBody>
            <a:bodyPr vert="horz" wrap="square" lIns="0" tIns="12700" rIns="0" bIns="0" rtlCol="0">
              <a:spAutoFit/>
            </a:bodyPr>
            <a:lstStyle/>
            <a:p>
              <a:pPr marL="12700">
                <a:spcBef>
                  <a:spcPts val="100"/>
                </a:spcBef>
              </a:pPr>
              <a:r>
                <a:rPr sz="800" b="1" spc="-25" dirty="0">
                  <a:solidFill>
                    <a:srgbClr val="231F20"/>
                  </a:solidFill>
                  <a:latin typeface="Yu Gothic"/>
                  <a:cs typeface="Yu Gothic"/>
                </a:rPr>
                <a:t>SP</a:t>
              </a:r>
              <a:endParaRPr sz="800">
                <a:latin typeface="Yu Gothic"/>
                <a:cs typeface="Yu Gothic"/>
              </a:endParaRPr>
            </a:p>
          </p:txBody>
        </p:sp>
        <p:sp>
          <p:nvSpPr>
            <p:cNvPr id="26" name="object 26">
              <a:extLst>
                <a:ext uri="{FF2B5EF4-FFF2-40B4-BE49-F238E27FC236}">
                  <a16:creationId xmlns:a16="http://schemas.microsoft.com/office/drawing/2014/main" id="{A615B334-E419-2E94-9C10-AEAB6C0C4C67}"/>
                </a:ext>
              </a:extLst>
            </p:cNvPr>
            <p:cNvSpPr/>
            <p:nvPr/>
          </p:nvSpPr>
          <p:spPr>
            <a:xfrm>
              <a:off x="7910309" y="1381651"/>
              <a:ext cx="1944370" cy="2831465"/>
            </a:xfrm>
            <a:custGeom>
              <a:avLst/>
              <a:gdLst/>
              <a:ahLst/>
              <a:cxnLst/>
              <a:rect l="l" t="t" r="r" b="b"/>
              <a:pathLst>
                <a:path w="1944370" h="2831465">
                  <a:moveTo>
                    <a:pt x="1944001" y="2831058"/>
                  </a:moveTo>
                  <a:lnTo>
                    <a:pt x="0" y="2831058"/>
                  </a:lnTo>
                  <a:lnTo>
                    <a:pt x="0" y="0"/>
                  </a:lnTo>
                  <a:lnTo>
                    <a:pt x="1944001" y="0"/>
                  </a:lnTo>
                  <a:lnTo>
                    <a:pt x="1944001" y="2831058"/>
                  </a:lnTo>
                  <a:close/>
                </a:path>
              </a:pathLst>
            </a:custGeom>
            <a:ln w="49657">
              <a:solidFill>
                <a:srgbClr val="FDE2E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7" name="object 27">
              <a:extLst>
                <a:ext uri="{FF2B5EF4-FFF2-40B4-BE49-F238E27FC236}">
                  <a16:creationId xmlns:a16="http://schemas.microsoft.com/office/drawing/2014/main" id="{A8E14621-9ACA-B46B-5883-B1DE599C4D8A}"/>
                </a:ext>
              </a:extLst>
            </p:cNvPr>
            <p:cNvPicPr/>
            <p:nvPr/>
          </p:nvPicPr>
          <p:blipFill>
            <a:blip r:embed="rId2" cstate="email">
              <a:extLst>
                <a:ext uri="{28A0092B-C50C-407E-A947-70E740481C1C}">
                  <a14:useLocalDpi xmlns:a14="http://schemas.microsoft.com/office/drawing/2010/main"/>
                </a:ext>
              </a:extLst>
            </a:blip>
            <a:srcRect/>
            <a:stretch/>
          </p:blipFill>
          <p:spPr>
            <a:xfrm>
              <a:off x="8405929" y="2054639"/>
              <a:ext cx="231648" cy="360341"/>
            </a:xfrm>
            <a:prstGeom prst="rect">
              <a:avLst/>
            </a:prstGeom>
          </p:spPr>
        </p:pic>
        <p:pic>
          <p:nvPicPr>
            <p:cNvPr id="28" name="object 28">
              <a:extLst>
                <a:ext uri="{FF2B5EF4-FFF2-40B4-BE49-F238E27FC236}">
                  <a16:creationId xmlns:a16="http://schemas.microsoft.com/office/drawing/2014/main" id="{1E925319-08F3-7E6E-DBC0-94AC94E83403}"/>
                </a:ext>
              </a:extLst>
            </p:cNvPr>
            <p:cNvPicPr/>
            <p:nvPr/>
          </p:nvPicPr>
          <p:blipFill>
            <a:blip r:embed="rId3" cstate="email">
              <a:extLst>
                <a:ext uri="{28A0092B-C50C-407E-A947-70E740481C1C}">
                  <a14:useLocalDpi xmlns:a14="http://schemas.microsoft.com/office/drawing/2010/main"/>
                </a:ext>
              </a:extLst>
            </a:blip>
            <a:srcRect/>
            <a:stretch/>
          </p:blipFill>
          <p:spPr>
            <a:xfrm>
              <a:off x="9024810" y="2093080"/>
              <a:ext cx="432548" cy="292606"/>
            </a:xfrm>
            <a:prstGeom prst="rect">
              <a:avLst/>
            </a:prstGeom>
          </p:spPr>
        </p:pic>
        <p:sp>
          <p:nvSpPr>
            <p:cNvPr id="41" name="object 41">
              <a:extLst>
                <a:ext uri="{FF2B5EF4-FFF2-40B4-BE49-F238E27FC236}">
                  <a16:creationId xmlns:a16="http://schemas.microsoft.com/office/drawing/2014/main" id="{68EF24EC-1D49-9E51-0862-872A48FD2B18}"/>
                </a:ext>
              </a:extLst>
            </p:cNvPr>
            <p:cNvSpPr/>
            <p:nvPr/>
          </p:nvSpPr>
          <p:spPr>
            <a:xfrm>
              <a:off x="8054313" y="1983348"/>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5" name="グループ化 74">
              <a:extLst>
                <a:ext uri="{FF2B5EF4-FFF2-40B4-BE49-F238E27FC236}">
                  <a16:creationId xmlns:a16="http://schemas.microsoft.com/office/drawing/2014/main" id="{BD0BC843-892C-B1E8-936E-F665FDABAEED}"/>
                </a:ext>
              </a:extLst>
            </p:cNvPr>
            <p:cNvGrpSpPr/>
            <p:nvPr/>
          </p:nvGrpSpPr>
          <p:grpSpPr>
            <a:xfrm>
              <a:off x="8054313" y="2898232"/>
              <a:ext cx="1656080" cy="577116"/>
              <a:chOff x="3998771" y="2844772"/>
              <a:chExt cx="1656080" cy="577116"/>
            </a:xfrm>
          </p:grpSpPr>
          <p:sp>
            <p:nvSpPr>
              <p:cNvPr id="14" name="object 14">
                <a:extLst>
                  <a:ext uri="{FF2B5EF4-FFF2-40B4-BE49-F238E27FC236}">
                    <a16:creationId xmlns:a16="http://schemas.microsoft.com/office/drawing/2014/main" id="{2D850191-2E2B-8332-EFB3-BAA0A71CECF7}"/>
                  </a:ext>
                </a:extLst>
              </p:cNvPr>
              <p:cNvSpPr txBox="1"/>
              <p:nvPr/>
            </p:nvSpPr>
            <p:spPr>
              <a:xfrm>
                <a:off x="4454159" y="2844772"/>
                <a:ext cx="790281" cy="135935"/>
              </a:xfrm>
              <a:prstGeom prst="rect">
                <a:avLst/>
              </a:prstGeom>
            </p:spPr>
            <p:txBody>
              <a:bodyPr vert="horz" wrap="none" lIns="0" tIns="12700" rIns="0" bIns="0" rtlCol="0">
                <a:spAutoFit/>
              </a:bodyPr>
              <a:lstStyle/>
              <a:p>
                <a:pPr marL="12700" algn="ctr">
                  <a:spcBef>
                    <a:spcPts val="100"/>
                  </a:spcBef>
                </a:pPr>
                <a:r>
                  <a:rPr sz="800" b="1" dirty="0">
                    <a:solidFill>
                      <a:srgbClr val="7B2639"/>
                    </a:solidFill>
                    <a:latin typeface="Yu Gothic"/>
                    <a:cs typeface="Yu Gothic"/>
                  </a:rPr>
                  <a:t>年齢（5歳刻み）</a:t>
                </a:r>
                <a:endParaRPr sz="800" dirty="0">
                  <a:latin typeface="Yu Gothic"/>
                  <a:cs typeface="Yu Gothic"/>
                </a:endParaRPr>
              </a:p>
            </p:txBody>
          </p:sp>
          <p:sp>
            <p:nvSpPr>
              <p:cNvPr id="30" name="object 30">
                <a:extLst>
                  <a:ext uri="{FF2B5EF4-FFF2-40B4-BE49-F238E27FC236}">
                    <a16:creationId xmlns:a16="http://schemas.microsoft.com/office/drawing/2014/main" id="{5444F6B7-4CAD-2338-2314-F8DCC8D8F12E}"/>
                  </a:ext>
                </a:extLst>
              </p:cNvPr>
              <p:cNvSpPr txBox="1"/>
              <p:nvPr/>
            </p:nvSpPr>
            <p:spPr>
              <a:xfrm>
                <a:off x="4016768" y="3086938"/>
                <a:ext cx="324485" cy="334950"/>
              </a:xfrm>
              <a:prstGeom prst="rect">
                <a:avLst/>
              </a:prstGeom>
              <a:solidFill>
                <a:srgbClr val="F9BBC0"/>
              </a:solidFill>
            </p:spPr>
            <p:txBody>
              <a:bodyPr vert="horz" wrap="square" lIns="0" tIns="3175" rIns="0" bIns="0" rtlCol="0">
                <a:spAutoFit/>
              </a:bodyPr>
              <a:lstStyle/>
              <a:p>
                <a:pPr>
                  <a:spcBef>
                    <a:spcPts val="25"/>
                  </a:spcBef>
                </a:pPr>
                <a:endParaRPr sz="600" dirty="0">
                  <a:latin typeface="Times New Roman"/>
                  <a:cs typeface="Times New Roman"/>
                </a:endParaRPr>
              </a:p>
              <a:p>
                <a:pPr marL="64769"/>
                <a:r>
                  <a:rPr sz="700" b="1" spc="-25" dirty="0">
                    <a:solidFill>
                      <a:srgbClr val="231F20"/>
                    </a:solidFill>
                    <a:latin typeface="Yu Gothic"/>
                    <a:cs typeface="Yu Gothic"/>
                  </a:rPr>
                  <a:t>20～</a:t>
                </a:r>
                <a:endParaRPr sz="700" dirty="0">
                  <a:latin typeface="Yu Gothic"/>
                  <a:cs typeface="Yu Gothic"/>
                </a:endParaRPr>
              </a:p>
              <a:p>
                <a:pPr marL="64769">
                  <a:spcBef>
                    <a:spcPts val="160"/>
                  </a:spcBef>
                </a:pPr>
                <a:r>
                  <a:rPr sz="700" b="1" dirty="0">
                    <a:solidFill>
                      <a:srgbClr val="231F20"/>
                    </a:solidFill>
                    <a:latin typeface="Yu Gothic"/>
                    <a:cs typeface="Yu Gothic"/>
                  </a:rPr>
                  <a:t>24</a:t>
                </a:r>
                <a:r>
                  <a:rPr sz="700" b="1" spc="-50" dirty="0">
                    <a:solidFill>
                      <a:srgbClr val="231F20"/>
                    </a:solidFill>
                    <a:latin typeface="Yu Gothic"/>
                    <a:cs typeface="Yu Gothic"/>
                  </a:rPr>
                  <a:t>歳</a:t>
                </a:r>
                <a:endParaRPr sz="700" dirty="0">
                  <a:latin typeface="Yu Gothic"/>
                  <a:cs typeface="Yu Gothic"/>
                </a:endParaRPr>
              </a:p>
            </p:txBody>
          </p:sp>
          <p:sp>
            <p:nvSpPr>
              <p:cNvPr id="31" name="object 31">
                <a:extLst>
                  <a:ext uri="{FF2B5EF4-FFF2-40B4-BE49-F238E27FC236}">
                    <a16:creationId xmlns:a16="http://schemas.microsoft.com/office/drawing/2014/main" id="{A1F8E6CD-2257-EAF2-A756-845DA9B5756A}"/>
                  </a:ext>
                </a:extLst>
              </p:cNvPr>
              <p:cNvSpPr txBox="1"/>
              <p:nvPr/>
            </p:nvSpPr>
            <p:spPr>
              <a:xfrm>
                <a:off x="4376763" y="3086938"/>
                <a:ext cx="324485" cy="334950"/>
              </a:xfrm>
              <a:prstGeom prst="rect">
                <a:avLst/>
              </a:prstGeom>
              <a:solidFill>
                <a:srgbClr val="F9BBC0"/>
              </a:solidFill>
            </p:spPr>
            <p:txBody>
              <a:bodyPr vert="horz" wrap="square" lIns="0" tIns="3175" rIns="0" bIns="0" rtlCol="0">
                <a:spAutoFit/>
              </a:bodyPr>
              <a:lstStyle/>
              <a:p>
                <a:pPr>
                  <a:spcBef>
                    <a:spcPts val="25"/>
                  </a:spcBef>
                </a:pPr>
                <a:endParaRPr sz="600">
                  <a:latin typeface="Times New Roman"/>
                  <a:cs typeface="Times New Roman"/>
                </a:endParaRPr>
              </a:p>
              <a:p>
                <a:pPr marL="64769"/>
                <a:r>
                  <a:rPr sz="700" b="1" spc="-25" dirty="0">
                    <a:solidFill>
                      <a:srgbClr val="231F20"/>
                    </a:solidFill>
                    <a:latin typeface="Yu Gothic"/>
                    <a:cs typeface="Yu Gothic"/>
                  </a:rPr>
                  <a:t>25～</a:t>
                </a:r>
                <a:endParaRPr sz="700">
                  <a:latin typeface="Yu Gothic"/>
                  <a:cs typeface="Yu Gothic"/>
                </a:endParaRPr>
              </a:p>
              <a:p>
                <a:pPr marL="64769">
                  <a:spcBef>
                    <a:spcPts val="160"/>
                  </a:spcBef>
                </a:pPr>
                <a:r>
                  <a:rPr sz="700" b="1" dirty="0">
                    <a:solidFill>
                      <a:srgbClr val="231F20"/>
                    </a:solidFill>
                    <a:latin typeface="Yu Gothic"/>
                    <a:cs typeface="Yu Gothic"/>
                  </a:rPr>
                  <a:t>29</a:t>
                </a:r>
                <a:r>
                  <a:rPr sz="700" b="1" spc="-50" dirty="0">
                    <a:solidFill>
                      <a:srgbClr val="231F20"/>
                    </a:solidFill>
                    <a:latin typeface="Yu Gothic"/>
                    <a:cs typeface="Yu Gothic"/>
                  </a:rPr>
                  <a:t>歳</a:t>
                </a:r>
                <a:endParaRPr sz="700">
                  <a:latin typeface="Yu Gothic"/>
                  <a:cs typeface="Yu Gothic"/>
                </a:endParaRPr>
              </a:p>
            </p:txBody>
          </p:sp>
          <p:sp>
            <p:nvSpPr>
              <p:cNvPr id="32" name="object 32">
                <a:extLst>
                  <a:ext uri="{FF2B5EF4-FFF2-40B4-BE49-F238E27FC236}">
                    <a16:creationId xmlns:a16="http://schemas.microsoft.com/office/drawing/2014/main" id="{ADB6EB5C-B124-4AAE-5DD9-C5C8D098F6B7}"/>
                  </a:ext>
                </a:extLst>
              </p:cNvPr>
              <p:cNvSpPr txBox="1"/>
              <p:nvPr/>
            </p:nvSpPr>
            <p:spPr>
              <a:xfrm>
                <a:off x="4934762" y="3086938"/>
                <a:ext cx="324485" cy="334950"/>
              </a:xfrm>
              <a:prstGeom prst="rect">
                <a:avLst/>
              </a:prstGeom>
              <a:solidFill>
                <a:srgbClr val="F9BBC0"/>
              </a:solidFill>
            </p:spPr>
            <p:txBody>
              <a:bodyPr vert="horz" wrap="square" lIns="0" tIns="3175" rIns="0" bIns="0" rtlCol="0">
                <a:spAutoFit/>
              </a:bodyPr>
              <a:lstStyle/>
              <a:p>
                <a:pPr>
                  <a:spcBef>
                    <a:spcPts val="25"/>
                  </a:spcBef>
                </a:pPr>
                <a:endParaRPr sz="600">
                  <a:latin typeface="Times New Roman"/>
                  <a:cs typeface="Times New Roman"/>
                </a:endParaRPr>
              </a:p>
              <a:p>
                <a:pPr marL="64769"/>
                <a:r>
                  <a:rPr sz="700" b="1" spc="-25" dirty="0">
                    <a:solidFill>
                      <a:srgbClr val="231F20"/>
                    </a:solidFill>
                    <a:latin typeface="Yu Gothic"/>
                    <a:cs typeface="Yu Gothic"/>
                  </a:rPr>
                  <a:t>55～</a:t>
                </a:r>
                <a:endParaRPr sz="700">
                  <a:latin typeface="Yu Gothic"/>
                  <a:cs typeface="Yu Gothic"/>
                </a:endParaRPr>
              </a:p>
              <a:p>
                <a:pPr marL="64769">
                  <a:spcBef>
                    <a:spcPts val="160"/>
                  </a:spcBef>
                </a:pPr>
                <a:r>
                  <a:rPr sz="700" b="1" dirty="0">
                    <a:solidFill>
                      <a:srgbClr val="231F20"/>
                    </a:solidFill>
                    <a:latin typeface="Yu Gothic"/>
                    <a:cs typeface="Yu Gothic"/>
                  </a:rPr>
                  <a:t>59</a:t>
                </a:r>
                <a:r>
                  <a:rPr sz="700" b="1" spc="-50" dirty="0">
                    <a:solidFill>
                      <a:srgbClr val="231F20"/>
                    </a:solidFill>
                    <a:latin typeface="Yu Gothic"/>
                    <a:cs typeface="Yu Gothic"/>
                  </a:rPr>
                  <a:t>歳</a:t>
                </a:r>
                <a:endParaRPr sz="700">
                  <a:latin typeface="Yu Gothic"/>
                  <a:cs typeface="Yu Gothic"/>
                </a:endParaRPr>
              </a:p>
            </p:txBody>
          </p:sp>
          <p:sp>
            <p:nvSpPr>
              <p:cNvPr id="33" name="object 33">
                <a:extLst>
                  <a:ext uri="{FF2B5EF4-FFF2-40B4-BE49-F238E27FC236}">
                    <a16:creationId xmlns:a16="http://schemas.microsoft.com/office/drawing/2014/main" id="{5D18EDA3-8856-78AC-A028-E3510A4DC708}"/>
                  </a:ext>
                </a:extLst>
              </p:cNvPr>
              <p:cNvSpPr txBox="1"/>
              <p:nvPr/>
            </p:nvSpPr>
            <p:spPr>
              <a:xfrm>
                <a:off x="4769623" y="3237603"/>
                <a:ext cx="114300" cy="132080"/>
              </a:xfrm>
              <a:prstGeom prst="rect">
                <a:avLst/>
              </a:prstGeom>
            </p:spPr>
            <p:txBody>
              <a:bodyPr vert="horz" wrap="square" lIns="0" tIns="12700" rIns="0" bIns="0" rtlCol="0">
                <a:spAutoFit/>
              </a:bodyPr>
              <a:lstStyle/>
              <a:p>
                <a:pPr marL="12700">
                  <a:spcBef>
                    <a:spcPts val="100"/>
                  </a:spcBef>
                </a:pPr>
                <a:r>
                  <a:rPr sz="700" b="1" dirty="0">
                    <a:solidFill>
                      <a:srgbClr val="231F20"/>
                    </a:solidFill>
                    <a:latin typeface="Yu Gothic"/>
                    <a:cs typeface="Yu Gothic"/>
                  </a:rPr>
                  <a:t>…</a:t>
                </a:r>
                <a:endParaRPr sz="700">
                  <a:latin typeface="Yu Gothic"/>
                  <a:cs typeface="Yu Gothic"/>
                </a:endParaRPr>
              </a:p>
            </p:txBody>
          </p:sp>
          <p:sp>
            <p:nvSpPr>
              <p:cNvPr id="34" name="object 34">
                <a:extLst>
                  <a:ext uri="{FF2B5EF4-FFF2-40B4-BE49-F238E27FC236}">
                    <a16:creationId xmlns:a16="http://schemas.microsoft.com/office/drawing/2014/main" id="{7B044A4A-BD43-B1E8-3901-450C4306739B}"/>
                  </a:ext>
                </a:extLst>
              </p:cNvPr>
              <p:cNvSpPr txBox="1"/>
              <p:nvPr/>
            </p:nvSpPr>
            <p:spPr>
              <a:xfrm>
                <a:off x="5294769" y="3086938"/>
                <a:ext cx="324485" cy="334950"/>
              </a:xfrm>
              <a:prstGeom prst="rect">
                <a:avLst/>
              </a:prstGeom>
              <a:solidFill>
                <a:srgbClr val="F9BBC0"/>
              </a:solidFill>
            </p:spPr>
            <p:txBody>
              <a:bodyPr vert="horz" wrap="square" lIns="0" tIns="70485" rIns="0" bIns="0" rtlCol="0">
                <a:spAutoFit/>
              </a:bodyPr>
              <a:lstStyle/>
              <a:p>
                <a:pPr marL="71755" marR="55244" indent="-7620">
                  <a:lnSpc>
                    <a:spcPct val="119100"/>
                  </a:lnSpc>
                  <a:spcBef>
                    <a:spcPts val="555"/>
                  </a:spcBef>
                </a:pPr>
                <a:r>
                  <a:rPr sz="700" b="1" dirty="0">
                    <a:solidFill>
                      <a:srgbClr val="231F20"/>
                    </a:solidFill>
                    <a:latin typeface="Yu Gothic"/>
                    <a:cs typeface="Yu Gothic"/>
                  </a:rPr>
                  <a:t>60</a:t>
                </a:r>
                <a:r>
                  <a:rPr sz="700" b="1" spc="-50" dirty="0">
                    <a:solidFill>
                      <a:srgbClr val="231F20"/>
                    </a:solidFill>
                    <a:latin typeface="Yu Gothic"/>
                    <a:cs typeface="Yu Gothic"/>
                  </a:rPr>
                  <a:t>歳</a:t>
                </a:r>
                <a:r>
                  <a:rPr sz="700" b="1" spc="-25" dirty="0">
                    <a:solidFill>
                      <a:srgbClr val="231F20"/>
                    </a:solidFill>
                    <a:latin typeface="Yu Gothic"/>
                    <a:cs typeface="Yu Gothic"/>
                  </a:rPr>
                  <a:t>以上</a:t>
                </a:r>
                <a:endParaRPr sz="700">
                  <a:latin typeface="Yu Gothic"/>
                  <a:cs typeface="Yu Gothic"/>
                </a:endParaRPr>
              </a:p>
            </p:txBody>
          </p:sp>
          <p:sp>
            <p:nvSpPr>
              <p:cNvPr id="42" name="object 42">
                <a:extLst>
                  <a:ext uri="{FF2B5EF4-FFF2-40B4-BE49-F238E27FC236}">
                    <a16:creationId xmlns:a16="http://schemas.microsoft.com/office/drawing/2014/main" id="{3920233A-72D3-B926-787C-0F59E3B6BA8F}"/>
                  </a:ext>
                </a:extLst>
              </p:cNvPr>
              <p:cNvSpPr/>
              <p:nvPr/>
            </p:nvSpPr>
            <p:spPr>
              <a:xfrm>
                <a:off x="3998771" y="3008683"/>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44" name="object 44">
            <a:extLst>
              <a:ext uri="{FF2B5EF4-FFF2-40B4-BE49-F238E27FC236}">
                <a16:creationId xmlns:a16="http://schemas.microsoft.com/office/drawing/2014/main" id="{8F8A210D-41D3-BB0C-8993-9AA76C1EFA10}"/>
              </a:ext>
            </a:extLst>
          </p:cNvPr>
          <p:cNvSpPr/>
          <p:nvPr/>
        </p:nvSpPr>
        <p:spPr>
          <a:xfrm>
            <a:off x="2189355" y="5186167"/>
            <a:ext cx="0" cy="288290"/>
          </a:xfrm>
          <a:custGeom>
            <a:avLst/>
            <a:gdLst/>
            <a:ahLst/>
            <a:cxnLst/>
            <a:rect l="l" t="t" r="r" b="b"/>
            <a:pathLst>
              <a:path h="288289">
                <a:moveTo>
                  <a:pt x="0" y="0"/>
                </a:moveTo>
                <a:lnTo>
                  <a:pt x="0" y="287997"/>
                </a:lnTo>
              </a:path>
            </a:pathLst>
          </a:custGeom>
          <a:ln w="11150">
            <a:solidFill>
              <a:srgbClr val="7B263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a:extLst>
              <a:ext uri="{FF2B5EF4-FFF2-40B4-BE49-F238E27FC236}">
                <a16:creationId xmlns:a16="http://schemas.microsoft.com/office/drawing/2014/main" id="{4DE3733D-F350-A22F-3F71-C3BA2CE94E2F}"/>
              </a:ext>
            </a:extLst>
          </p:cNvPr>
          <p:cNvSpPr/>
          <p:nvPr/>
        </p:nvSpPr>
        <p:spPr>
          <a:xfrm>
            <a:off x="2189355" y="5550153"/>
            <a:ext cx="0" cy="288290"/>
          </a:xfrm>
          <a:custGeom>
            <a:avLst/>
            <a:gdLst/>
            <a:ahLst/>
            <a:cxnLst/>
            <a:rect l="l" t="t" r="r" b="b"/>
            <a:pathLst>
              <a:path h="288289">
                <a:moveTo>
                  <a:pt x="0" y="0"/>
                </a:moveTo>
                <a:lnTo>
                  <a:pt x="0" y="287997"/>
                </a:lnTo>
              </a:path>
            </a:pathLst>
          </a:custGeom>
          <a:ln w="11150">
            <a:solidFill>
              <a:srgbClr val="7B263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50">
            <a:extLst>
              <a:ext uri="{FF2B5EF4-FFF2-40B4-BE49-F238E27FC236}">
                <a16:creationId xmlns:a16="http://schemas.microsoft.com/office/drawing/2014/main" id="{DD534427-F9FC-CB5A-6643-F1C9093492E8}"/>
              </a:ext>
            </a:extLst>
          </p:cNvPr>
          <p:cNvSpPr txBox="1"/>
          <p:nvPr/>
        </p:nvSpPr>
        <p:spPr>
          <a:xfrm>
            <a:off x="6704509" y="5244765"/>
            <a:ext cx="1443355" cy="135935"/>
          </a:xfrm>
          <a:prstGeom prst="rect">
            <a:avLst/>
          </a:prstGeom>
        </p:spPr>
        <p:txBody>
          <a:bodyPr vert="horz" wrap="square" lIns="0" tIns="12700" rIns="0" bIns="0" rtlCol="0">
            <a:spAutoFit/>
          </a:bodyPr>
          <a:lstStyle/>
          <a:p>
            <a:pPr marL="12700">
              <a:spcBef>
                <a:spcPts val="100"/>
              </a:spcBef>
              <a:tabLst>
                <a:tab pos="370205" algn="l"/>
              </a:tabLst>
            </a:pPr>
            <a:r>
              <a:rPr sz="800" b="1" dirty="0">
                <a:solidFill>
                  <a:srgbClr val="7B2639"/>
                </a:solidFill>
                <a:latin typeface="Yu Gothic"/>
                <a:cs typeface="Yu Gothic"/>
              </a:rPr>
              <a:t>対象	専業主婦向け求人募集</a:t>
            </a:r>
            <a:endParaRPr sz="800">
              <a:latin typeface="Yu Gothic"/>
              <a:cs typeface="Yu Gothic"/>
            </a:endParaRPr>
          </a:p>
        </p:txBody>
      </p:sp>
      <p:sp>
        <p:nvSpPr>
          <p:cNvPr id="51" name="object 51">
            <a:extLst>
              <a:ext uri="{FF2B5EF4-FFF2-40B4-BE49-F238E27FC236}">
                <a16:creationId xmlns:a16="http://schemas.microsoft.com/office/drawing/2014/main" id="{2EE892FD-9EB3-F9E0-48E2-D7F197CD867E}"/>
              </a:ext>
            </a:extLst>
          </p:cNvPr>
          <p:cNvSpPr txBox="1"/>
          <p:nvPr/>
        </p:nvSpPr>
        <p:spPr>
          <a:xfrm>
            <a:off x="6704509" y="5608696"/>
            <a:ext cx="238760" cy="135935"/>
          </a:xfrm>
          <a:prstGeom prst="rect">
            <a:avLst/>
          </a:prstGeom>
        </p:spPr>
        <p:txBody>
          <a:bodyPr vert="horz" wrap="square" lIns="0" tIns="12700" rIns="0" bIns="0" rtlCol="0">
            <a:spAutoFit/>
          </a:bodyPr>
          <a:lstStyle/>
          <a:p>
            <a:pPr marL="12700">
              <a:spcBef>
                <a:spcPts val="100"/>
              </a:spcBef>
            </a:pPr>
            <a:r>
              <a:rPr sz="800" b="1" dirty="0">
                <a:solidFill>
                  <a:srgbClr val="7B2639"/>
                </a:solidFill>
                <a:latin typeface="Yu Gothic"/>
                <a:cs typeface="Yu Gothic"/>
              </a:rPr>
              <a:t>内容</a:t>
            </a:r>
            <a:endParaRPr sz="800">
              <a:latin typeface="Yu Gothic"/>
              <a:cs typeface="Yu Gothic"/>
            </a:endParaRPr>
          </a:p>
        </p:txBody>
      </p:sp>
      <p:sp>
        <p:nvSpPr>
          <p:cNvPr id="52" name="object 52">
            <a:extLst>
              <a:ext uri="{FF2B5EF4-FFF2-40B4-BE49-F238E27FC236}">
                <a16:creationId xmlns:a16="http://schemas.microsoft.com/office/drawing/2014/main" id="{7397B158-8689-722F-168F-F54D723F7413}"/>
              </a:ext>
            </a:extLst>
          </p:cNvPr>
          <p:cNvSpPr txBox="1"/>
          <p:nvPr/>
        </p:nvSpPr>
        <p:spPr>
          <a:xfrm>
            <a:off x="7062241" y="5553628"/>
            <a:ext cx="2171165" cy="259045"/>
          </a:xfrm>
          <a:prstGeom prst="rect">
            <a:avLst/>
          </a:prstGeom>
        </p:spPr>
        <p:txBody>
          <a:bodyPr vert="horz" wrap="square" lIns="0" tIns="12700" rIns="0" bIns="0" rtlCol="0">
            <a:spAutoFit/>
          </a:bodyPr>
          <a:lstStyle/>
          <a:p>
            <a:pPr marL="12700">
              <a:spcBef>
                <a:spcPts val="100"/>
              </a:spcBef>
            </a:pPr>
            <a:r>
              <a:rPr sz="800" b="1" dirty="0">
                <a:solidFill>
                  <a:srgbClr val="7B2639"/>
                </a:solidFill>
                <a:latin typeface="Yu Gothic"/>
                <a:cs typeface="Yu Gothic"/>
              </a:rPr>
              <a:t>求人情報に興味関心がある</a:t>
            </a:r>
            <a:endParaRPr sz="800">
              <a:latin typeface="Yu Gothic"/>
              <a:cs typeface="Yu Gothic"/>
            </a:endParaRPr>
          </a:p>
          <a:p>
            <a:pPr marL="12700">
              <a:spcBef>
                <a:spcPts val="40"/>
              </a:spcBef>
            </a:pPr>
            <a:r>
              <a:rPr sz="800" b="1" dirty="0">
                <a:solidFill>
                  <a:srgbClr val="7B2639"/>
                </a:solidFill>
                <a:latin typeface="Yu Gothic"/>
                <a:cs typeface="Yu Gothic"/>
              </a:rPr>
              <a:t>小学生の子どもがいるママに対して配信</a:t>
            </a:r>
            <a:endParaRPr sz="800">
              <a:latin typeface="Yu Gothic"/>
              <a:cs typeface="Yu Gothic"/>
            </a:endParaRPr>
          </a:p>
        </p:txBody>
      </p:sp>
      <p:sp>
        <p:nvSpPr>
          <p:cNvPr id="54" name="object 54">
            <a:extLst>
              <a:ext uri="{FF2B5EF4-FFF2-40B4-BE49-F238E27FC236}">
                <a16:creationId xmlns:a16="http://schemas.microsoft.com/office/drawing/2014/main" id="{5AF0F7AC-199D-AD2F-B3CC-46EE6B42517F}"/>
              </a:ext>
            </a:extLst>
          </p:cNvPr>
          <p:cNvSpPr/>
          <p:nvPr/>
        </p:nvSpPr>
        <p:spPr>
          <a:xfrm>
            <a:off x="7013355" y="5186167"/>
            <a:ext cx="0" cy="288290"/>
          </a:xfrm>
          <a:custGeom>
            <a:avLst/>
            <a:gdLst/>
            <a:ahLst/>
            <a:cxnLst/>
            <a:rect l="l" t="t" r="r" b="b"/>
            <a:pathLst>
              <a:path h="288289">
                <a:moveTo>
                  <a:pt x="0" y="0"/>
                </a:moveTo>
                <a:lnTo>
                  <a:pt x="0" y="287997"/>
                </a:lnTo>
              </a:path>
            </a:pathLst>
          </a:custGeom>
          <a:ln w="11150">
            <a:solidFill>
              <a:srgbClr val="7B263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5">
            <a:extLst>
              <a:ext uri="{FF2B5EF4-FFF2-40B4-BE49-F238E27FC236}">
                <a16:creationId xmlns:a16="http://schemas.microsoft.com/office/drawing/2014/main" id="{B95769F4-7E26-46E8-1129-92634350DBFF}"/>
              </a:ext>
            </a:extLst>
          </p:cNvPr>
          <p:cNvSpPr/>
          <p:nvPr/>
        </p:nvSpPr>
        <p:spPr>
          <a:xfrm>
            <a:off x="7013355" y="5550153"/>
            <a:ext cx="0" cy="288290"/>
          </a:xfrm>
          <a:custGeom>
            <a:avLst/>
            <a:gdLst/>
            <a:ahLst/>
            <a:cxnLst/>
            <a:rect l="l" t="t" r="r" b="b"/>
            <a:pathLst>
              <a:path h="288289">
                <a:moveTo>
                  <a:pt x="0" y="0"/>
                </a:moveTo>
                <a:lnTo>
                  <a:pt x="0" y="287997"/>
                </a:lnTo>
              </a:path>
            </a:pathLst>
          </a:custGeom>
          <a:ln w="11150">
            <a:solidFill>
              <a:srgbClr val="7B263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object 62">
            <a:extLst>
              <a:ext uri="{FF2B5EF4-FFF2-40B4-BE49-F238E27FC236}">
                <a16:creationId xmlns:a16="http://schemas.microsoft.com/office/drawing/2014/main" id="{1A2A13B0-5837-7B2D-1C66-96677140BEF4}"/>
              </a:ext>
            </a:extLst>
          </p:cNvPr>
          <p:cNvSpPr txBox="1"/>
          <p:nvPr/>
        </p:nvSpPr>
        <p:spPr>
          <a:xfrm>
            <a:off x="869304" y="4782058"/>
            <a:ext cx="558800" cy="147320"/>
          </a:xfrm>
          <a:prstGeom prst="rect">
            <a:avLst/>
          </a:prstGeom>
        </p:spPr>
        <p:txBody>
          <a:bodyPr vert="horz" wrap="square" lIns="0" tIns="12700" rIns="0" bIns="0" rtlCol="0">
            <a:spAutoFit/>
          </a:bodyPr>
          <a:lstStyle>
            <a:defPPr>
              <a:defRPr kern="0"/>
            </a:defPPr>
            <a:lvl1pPr marL="114935" indent="-102235">
              <a:spcBef>
                <a:spcPts val="100"/>
              </a:spcBef>
              <a:buClr>
                <a:srgbClr val="F37C90"/>
              </a:buClr>
              <a:buSzPct val="87500"/>
              <a:buFontTx/>
              <a:buChar char="■"/>
              <a:tabLst>
                <a:tab pos="114935" algn="l"/>
              </a:tabLst>
              <a:defRPr sz="800" b="1" spc="-35">
                <a:solidFill>
                  <a:srgbClr val="231F20"/>
                </a:solidFill>
                <a:latin typeface="Yu Gothic"/>
                <a:cs typeface="Yu Gothic"/>
              </a:defRPr>
            </a:lvl1pPr>
          </a:lstStyle>
          <a:p>
            <a:r>
              <a:rPr dirty="0"/>
              <a:t>導入事例</a:t>
            </a:r>
            <a:endParaRPr/>
          </a:p>
        </p:txBody>
      </p:sp>
      <p:sp>
        <p:nvSpPr>
          <p:cNvPr id="63" name="object 63">
            <a:extLst>
              <a:ext uri="{FF2B5EF4-FFF2-40B4-BE49-F238E27FC236}">
                <a16:creationId xmlns:a16="http://schemas.microsoft.com/office/drawing/2014/main" id="{CFE99F33-B1D6-C71E-E541-C44442593663}"/>
              </a:ext>
            </a:extLst>
          </p:cNvPr>
          <p:cNvSpPr txBox="1"/>
          <p:nvPr/>
        </p:nvSpPr>
        <p:spPr>
          <a:xfrm>
            <a:off x="1123255" y="5102845"/>
            <a:ext cx="381000" cy="120546"/>
          </a:xfrm>
          <a:prstGeom prst="rect">
            <a:avLst/>
          </a:prstGeom>
        </p:spPr>
        <p:txBody>
          <a:bodyPr vert="horz" wrap="square" lIns="0" tIns="12700" rIns="0" bIns="0" rtlCol="0">
            <a:spAutoFit/>
          </a:bodyPr>
          <a:lstStyle/>
          <a:p>
            <a:pPr marL="12700" algn="ctr">
              <a:spcBef>
                <a:spcPts val="100"/>
              </a:spcBef>
            </a:pPr>
            <a:r>
              <a:rPr sz="700" b="1" dirty="0">
                <a:solidFill>
                  <a:srgbClr val="FFFFFF"/>
                </a:solidFill>
                <a:latin typeface="Yu Gothic"/>
                <a:cs typeface="Yu Gothic"/>
              </a:rPr>
              <a:t>導入事例</a:t>
            </a:r>
            <a:endParaRPr sz="700">
              <a:latin typeface="Yu Gothic"/>
              <a:cs typeface="Yu Gothic"/>
            </a:endParaRPr>
          </a:p>
        </p:txBody>
      </p:sp>
      <p:sp>
        <p:nvSpPr>
          <p:cNvPr id="68" name="object 68">
            <a:extLst>
              <a:ext uri="{FF2B5EF4-FFF2-40B4-BE49-F238E27FC236}">
                <a16:creationId xmlns:a16="http://schemas.microsoft.com/office/drawing/2014/main" id="{9947EA40-A45A-E6DB-3B87-79644C580560}"/>
              </a:ext>
            </a:extLst>
          </p:cNvPr>
          <p:cNvSpPr txBox="1"/>
          <p:nvPr/>
        </p:nvSpPr>
        <p:spPr>
          <a:xfrm>
            <a:off x="5959977" y="5102845"/>
            <a:ext cx="381000" cy="120546"/>
          </a:xfrm>
          <a:prstGeom prst="rect">
            <a:avLst/>
          </a:prstGeom>
        </p:spPr>
        <p:txBody>
          <a:bodyPr vert="horz" wrap="square" lIns="0" tIns="12700" rIns="0" bIns="0" rtlCol="0">
            <a:spAutoFit/>
          </a:bodyPr>
          <a:lstStyle/>
          <a:p>
            <a:pPr marL="12700" algn="ctr">
              <a:spcBef>
                <a:spcPts val="100"/>
              </a:spcBef>
            </a:pPr>
            <a:r>
              <a:rPr sz="700" b="1" dirty="0">
                <a:solidFill>
                  <a:srgbClr val="FFFFFF"/>
                </a:solidFill>
                <a:latin typeface="Yu Gothic"/>
                <a:cs typeface="Yu Gothic"/>
              </a:rPr>
              <a:t>導入事例</a:t>
            </a:r>
            <a:endParaRPr sz="700">
              <a:latin typeface="Yu Gothic"/>
              <a:cs typeface="Yu Gothic"/>
            </a:endParaRPr>
          </a:p>
        </p:txBody>
      </p:sp>
      <p:pic>
        <p:nvPicPr>
          <p:cNvPr id="70" name="object 70">
            <a:extLst>
              <a:ext uri="{FF2B5EF4-FFF2-40B4-BE49-F238E27FC236}">
                <a16:creationId xmlns:a16="http://schemas.microsoft.com/office/drawing/2014/main" id="{EA0D3E22-BF76-DD40-E548-F06F495AA3F4}"/>
              </a:ext>
            </a:extLst>
          </p:cNvPr>
          <p:cNvPicPr/>
          <p:nvPr/>
        </p:nvPicPr>
        <p:blipFill>
          <a:blip r:embed="rId4" cstate="email">
            <a:extLst>
              <a:ext uri="{28A0092B-C50C-407E-A947-70E740481C1C}">
                <a14:useLocalDpi xmlns:a14="http://schemas.microsoft.com/office/drawing/2010/main"/>
              </a:ext>
            </a:extLst>
          </a:blip>
          <a:srcRect/>
          <a:stretch/>
        </p:blipFill>
        <p:spPr>
          <a:xfrm>
            <a:off x="1067691" y="6000112"/>
            <a:ext cx="1776984" cy="977341"/>
          </a:xfrm>
          <a:prstGeom prst="rect">
            <a:avLst/>
          </a:prstGeom>
        </p:spPr>
      </p:pic>
      <p:pic>
        <p:nvPicPr>
          <p:cNvPr id="71" name="object 71">
            <a:extLst>
              <a:ext uri="{FF2B5EF4-FFF2-40B4-BE49-F238E27FC236}">
                <a16:creationId xmlns:a16="http://schemas.microsoft.com/office/drawing/2014/main" id="{1458AC7F-DFE6-4285-7498-87087D62E40A}"/>
              </a:ext>
            </a:extLst>
          </p:cNvPr>
          <p:cNvPicPr/>
          <p:nvPr/>
        </p:nvPicPr>
        <p:blipFill>
          <a:blip r:embed="rId5" cstate="email">
            <a:extLst>
              <a:ext uri="{28A0092B-C50C-407E-A947-70E740481C1C}">
                <a14:useLocalDpi xmlns:a14="http://schemas.microsoft.com/office/drawing/2010/main"/>
              </a:ext>
            </a:extLst>
          </a:blip>
          <a:srcRect/>
          <a:stretch/>
        </p:blipFill>
        <p:spPr>
          <a:xfrm>
            <a:off x="6098431" y="5975210"/>
            <a:ext cx="1676374" cy="990585"/>
          </a:xfrm>
          <a:prstGeom prst="rect">
            <a:avLst/>
          </a:prstGeom>
        </p:spPr>
      </p:pic>
      <p:sp>
        <p:nvSpPr>
          <p:cNvPr id="73" name="object 69">
            <a:extLst>
              <a:ext uri="{FF2B5EF4-FFF2-40B4-BE49-F238E27FC236}">
                <a16:creationId xmlns:a16="http://schemas.microsoft.com/office/drawing/2014/main" id="{3E12F9D0-6B37-3889-397E-9D227032014A}"/>
              </a:ext>
            </a:extLst>
          </p:cNvPr>
          <p:cNvSpPr txBox="1"/>
          <p:nvPr/>
        </p:nvSpPr>
        <p:spPr>
          <a:xfrm>
            <a:off x="1246906" y="5202403"/>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1</a:t>
            </a:r>
            <a:endParaRPr sz="1600">
              <a:latin typeface="Trebuchet MS" panose="020B0703020202090204" pitchFamily="34" charset="0"/>
              <a:cs typeface="Arial Black"/>
            </a:endParaRPr>
          </a:p>
        </p:txBody>
      </p:sp>
      <p:sp>
        <p:nvSpPr>
          <p:cNvPr id="74" name="object 74">
            <a:extLst>
              <a:ext uri="{FF2B5EF4-FFF2-40B4-BE49-F238E27FC236}">
                <a16:creationId xmlns:a16="http://schemas.microsoft.com/office/drawing/2014/main" id="{5D6E6E50-711E-E1CE-11A6-1BE04B85EDF0}"/>
              </a:ext>
            </a:extLst>
          </p:cNvPr>
          <p:cNvSpPr txBox="1"/>
          <p:nvPr/>
        </p:nvSpPr>
        <p:spPr>
          <a:xfrm>
            <a:off x="6070910" y="5202403"/>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2</a:t>
            </a:r>
            <a:endParaRPr sz="1600">
              <a:latin typeface="Trebuchet MS" panose="020B0703020202090204" pitchFamily="34" charset="0"/>
              <a:cs typeface="Arial Black"/>
            </a:endParaRPr>
          </a:p>
        </p:txBody>
      </p:sp>
      <p:sp>
        <p:nvSpPr>
          <p:cNvPr id="40" name="object 53">
            <a:extLst>
              <a:ext uri="{FF2B5EF4-FFF2-40B4-BE49-F238E27FC236}">
                <a16:creationId xmlns:a16="http://schemas.microsoft.com/office/drawing/2014/main" id="{C6A4AAC9-66E5-FBAB-3C87-1314CBCB11D8}"/>
              </a:ext>
            </a:extLst>
          </p:cNvPr>
          <p:cNvSpPr txBox="1"/>
          <p:nvPr/>
        </p:nvSpPr>
        <p:spPr>
          <a:xfrm>
            <a:off x="7936001" y="6332779"/>
            <a:ext cx="1470660" cy="382270"/>
          </a:xfrm>
          <a:prstGeom prst="rect">
            <a:avLst/>
          </a:prstGeom>
          <a:solidFill>
            <a:schemeClr val="bg1"/>
          </a:solidFill>
          <a:ln>
            <a:solidFill>
              <a:srgbClr val="7B2639"/>
            </a:solidFill>
          </a:ln>
        </p:spPr>
        <p:txBody>
          <a:bodyPr vert="horz" wrap="none" lIns="0" tIns="36000" rIns="0" bIns="0" rtlCol="0" anchor="ctr" anchorCtr="0">
            <a:noAutofit/>
          </a:bodyPr>
          <a:lstStyle>
            <a:defPPr>
              <a:defRPr kern="0"/>
            </a:defPPr>
            <a:lvl1pPr marL="12700" algn="ctr">
              <a:lnSpc>
                <a:spcPct val="100000"/>
              </a:lnSpc>
              <a:spcBef>
                <a:spcPts val="100"/>
              </a:spcBef>
              <a:defRPr sz="800" b="1" spc="-30">
                <a:solidFill>
                  <a:srgbClr val="231F20"/>
                </a:solidFill>
                <a:latin typeface="Yu Gothic"/>
                <a:cs typeface="Yu Gothic"/>
              </a:defRPr>
            </a:lvl1pPr>
          </a:lstStyle>
          <a:p>
            <a:r>
              <a:rPr lang="ja-JP" altLang="en-US" dirty="0">
                <a:solidFill>
                  <a:srgbClr val="7B2639"/>
                </a:solidFill>
              </a:rPr>
              <a:t>主婦層リーチ</a:t>
            </a:r>
          </a:p>
        </p:txBody>
      </p:sp>
      <p:sp>
        <p:nvSpPr>
          <p:cNvPr id="64" name="object 53">
            <a:extLst>
              <a:ext uri="{FF2B5EF4-FFF2-40B4-BE49-F238E27FC236}">
                <a16:creationId xmlns:a16="http://schemas.microsoft.com/office/drawing/2014/main" id="{26DA63A6-2563-AE80-4F30-95516B58B01E}"/>
              </a:ext>
            </a:extLst>
          </p:cNvPr>
          <p:cNvSpPr txBox="1"/>
          <p:nvPr/>
        </p:nvSpPr>
        <p:spPr>
          <a:xfrm>
            <a:off x="3111995" y="6332779"/>
            <a:ext cx="1470660" cy="382270"/>
          </a:xfrm>
          <a:prstGeom prst="rect">
            <a:avLst/>
          </a:prstGeom>
          <a:solidFill>
            <a:schemeClr val="bg1"/>
          </a:solidFill>
          <a:ln>
            <a:solidFill>
              <a:srgbClr val="7B2639"/>
            </a:solidFill>
          </a:ln>
        </p:spPr>
        <p:txBody>
          <a:bodyPr vert="horz" wrap="none" lIns="0" tIns="36000" rIns="0" bIns="0" rtlCol="0" anchor="ctr" anchorCtr="0">
            <a:noAutofit/>
          </a:bodyPr>
          <a:lstStyle>
            <a:defPPr>
              <a:defRPr kern="0"/>
            </a:defPPr>
            <a:lvl1pPr marL="12700">
              <a:lnSpc>
                <a:spcPct val="100000"/>
              </a:lnSpc>
              <a:spcBef>
                <a:spcPts val="100"/>
              </a:spcBef>
              <a:defRPr sz="800" b="1" spc="-30">
                <a:solidFill>
                  <a:srgbClr val="231F20"/>
                </a:solidFill>
                <a:latin typeface="Yu Gothic"/>
                <a:cs typeface="Yu Gothic"/>
              </a:defRPr>
            </a:lvl1pPr>
          </a:lstStyle>
          <a:p>
            <a:pPr algn="ctr"/>
            <a:r>
              <a:rPr lang="ja-JP" altLang="en-US" dirty="0">
                <a:solidFill>
                  <a:srgbClr val="7B2639"/>
                </a:solidFill>
              </a:rPr>
              <a:t>キャリアウーマンリーチ</a:t>
            </a:r>
          </a:p>
        </p:txBody>
      </p:sp>
      <p:sp>
        <p:nvSpPr>
          <p:cNvPr id="69" name="object 52">
            <a:extLst>
              <a:ext uri="{FF2B5EF4-FFF2-40B4-BE49-F238E27FC236}">
                <a16:creationId xmlns:a16="http://schemas.microsoft.com/office/drawing/2014/main" id="{FF6613F0-5ECB-4855-1C33-5AE1A4FE8C52}"/>
              </a:ext>
            </a:extLst>
          </p:cNvPr>
          <p:cNvSpPr/>
          <p:nvPr/>
        </p:nvSpPr>
        <p:spPr>
          <a:xfrm>
            <a:off x="3086303"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7B263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cs typeface="Yu Gothic"/>
            </a:endParaRPr>
          </a:p>
        </p:txBody>
      </p:sp>
      <p:sp>
        <p:nvSpPr>
          <p:cNvPr id="72" name="object 52">
            <a:extLst>
              <a:ext uri="{FF2B5EF4-FFF2-40B4-BE49-F238E27FC236}">
                <a16:creationId xmlns:a16="http://schemas.microsoft.com/office/drawing/2014/main" id="{A811030C-D368-CAE6-1D47-5E611C30D343}"/>
              </a:ext>
            </a:extLst>
          </p:cNvPr>
          <p:cNvSpPr/>
          <p:nvPr/>
        </p:nvSpPr>
        <p:spPr>
          <a:xfrm>
            <a:off x="7910309"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7B263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endParaRPr>
          </a:p>
        </p:txBody>
      </p:sp>
      <p:sp>
        <p:nvSpPr>
          <p:cNvPr id="48" name="object 8">
            <a:extLst>
              <a:ext uri="{FF2B5EF4-FFF2-40B4-BE49-F238E27FC236}">
                <a16:creationId xmlns:a16="http://schemas.microsoft.com/office/drawing/2014/main" id="{8D39C9A9-CAE0-5361-0256-1E5568042307}"/>
              </a:ext>
            </a:extLst>
          </p:cNvPr>
          <p:cNvSpPr txBox="1"/>
          <p:nvPr/>
        </p:nvSpPr>
        <p:spPr>
          <a:xfrm>
            <a:off x="3289300" y="957261"/>
            <a:ext cx="6532880" cy="1742120"/>
          </a:xfrm>
          <a:prstGeom prst="rect">
            <a:avLst/>
          </a:prstGeom>
          <a:ln w="50800">
            <a:solidFill>
              <a:srgbClr val="FDE2E2"/>
            </a:solidFill>
          </a:ln>
        </p:spPr>
        <p:txBody>
          <a:bodyPr vert="horz" wrap="square" lIns="0" tIns="0" rIns="0" bIns="0" rtlCol="0">
            <a:noAutofit/>
          </a:bodyPr>
          <a:lstStyle/>
          <a:p>
            <a:endParaRPr lang="en" sz="700">
              <a:latin typeface="Yu Gothic"/>
              <a:cs typeface="Yu Gothic"/>
            </a:endParaRPr>
          </a:p>
        </p:txBody>
      </p:sp>
      <p:sp>
        <p:nvSpPr>
          <p:cNvPr id="49" name="object 11">
            <a:extLst>
              <a:ext uri="{FF2B5EF4-FFF2-40B4-BE49-F238E27FC236}">
                <a16:creationId xmlns:a16="http://schemas.microsoft.com/office/drawing/2014/main" id="{BC7D3925-2963-0D9F-8A06-016DA623E79C}"/>
              </a:ext>
            </a:extLst>
          </p:cNvPr>
          <p:cNvSpPr txBox="1"/>
          <p:nvPr/>
        </p:nvSpPr>
        <p:spPr>
          <a:xfrm>
            <a:off x="5041900" y="1402418"/>
            <a:ext cx="1392744" cy="166712"/>
          </a:xfrm>
          <a:prstGeom prst="rect">
            <a:avLst/>
          </a:prstGeom>
        </p:spPr>
        <p:txBody>
          <a:bodyPr vert="horz" wrap="square" lIns="0" tIns="12700" rIns="0" bIns="0" rtlCol="0">
            <a:spAutoFit/>
          </a:bodyPr>
          <a:lstStyle/>
          <a:p>
            <a:pPr marL="12700" algn="ctr">
              <a:spcBef>
                <a:spcPts val="100"/>
              </a:spcBef>
            </a:pPr>
            <a:r>
              <a:rPr lang="ja-JP" altLang="en-US" sz="1000" b="1" dirty="0">
                <a:solidFill>
                  <a:srgbClr val="7B2639"/>
                </a:solidFill>
                <a:latin typeface="Yu Gothic"/>
                <a:cs typeface="Yu Gothic"/>
              </a:rPr>
              <a:t>オーディエンスデータ</a:t>
            </a:r>
            <a:endParaRPr lang="ja-JP" altLang="en-US" sz="1000" dirty="0">
              <a:latin typeface="Yu Gothic"/>
              <a:cs typeface="Yu Gothic"/>
            </a:endParaRPr>
          </a:p>
        </p:txBody>
      </p:sp>
      <p:sp>
        <p:nvSpPr>
          <p:cNvPr id="59" name="object 37">
            <a:extLst>
              <a:ext uri="{FF2B5EF4-FFF2-40B4-BE49-F238E27FC236}">
                <a16:creationId xmlns:a16="http://schemas.microsoft.com/office/drawing/2014/main" id="{583D2642-F6EB-5133-B633-1C6AD8D70D07}"/>
              </a:ext>
            </a:extLst>
          </p:cNvPr>
          <p:cNvSpPr/>
          <p:nvPr/>
        </p:nvSpPr>
        <p:spPr>
          <a:xfrm>
            <a:off x="4264156" y="1584592"/>
            <a:ext cx="3034665"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grpSp>
        <p:nvGrpSpPr>
          <p:cNvPr id="65" name="グループ化 64">
            <a:extLst>
              <a:ext uri="{FF2B5EF4-FFF2-40B4-BE49-F238E27FC236}">
                <a16:creationId xmlns:a16="http://schemas.microsoft.com/office/drawing/2014/main" id="{B7A23307-DF61-D449-A6C5-B3E11E58BCBC}"/>
              </a:ext>
            </a:extLst>
          </p:cNvPr>
          <p:cNvGrpSpPr/>
          <p:nvPr/>
        </p:nvGrpSpPr>
        <p:grpSpPr>
          <a:xfrm>
            <a:off x="3949802" y="3326712"/>
            <a:ext cx="1420776" cy="1176750"/>
            <a:chOff x="3677860" y="3142620"/>
            <a:chExt cx="1637897" cy="1360427"/>
          </a:xfrm>
        </p:grpSpPr>
        <p:sp>
          <p:nvSpPr>
            <p:cNvPr id="66" name="Freeform 3">
              <a:extLst>
                <a:ext uri="{FF2B5EF4-FFF2-40B4-BE49-F238E27FC236}">
                  <a16:creationId xmlns:a16="http://schemas.microsoft.com/office/drawing/2014/main" id="{3F3371DC-78B5-CCA2-23A5-799DC816E4EE}"/>
                </a:ext>
              </a:extLst>
            </p:cNvPr>
            <p:cNvSpPr/>
            <p:nvPr/>
          </p:nvSpPr>
          <p:spPr>
            <a:xfrm>
              <a:off x="3816569" y="3142620"/>
              <a:ext cx="1499188" cy="1249395"/>
            </a:xfrm>
            <a:custGeom>
              <a:avLst/>
              <a:gdLst/>
              <a:ahLst/>
              <a:cxnLst/>
              <a:rect l="l" t="t" r="r" b="b"/>
              <a:pathLst>
                <a:path w="3010210" h="3095332">
                  <a:moveTo>
                    <a:pt x="0" y="0"/>
                  </a:moveTo>
                  <a:lnTo>
                    <a:pt x="3010210" y="0"/>
                  </a:lnTo>
                  <a:lnTo>
                    <a:pt x="3010210" y="3095332"/>
                  </a:lnTo>
                  <a:lnTo>
                    <a:pt x="0" y="30953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ja-JP" altLang="en-US"/>
            </a:p>
          </p:txBody>
        </p:sp>
        <p:grpSp>
          <p:nvGrpSpPr>
            <p:cNvPr id="67" name="Group 6">
              <a:extLst>
                <a:ext uri="{FF2B5EF4-FFF2-40B4-BE49-F238E27FC236}">
                  <a16:creationId xmlns:a16="http://schemas.microsoft.com/office/drawing/2014/main" id="{685DAF25-88C4-A5D9-4168-7432BC62BA7B}"/>
                </a:ext>
              </a:extLst>
            </p:cNvPr>
            <p:cNvGrpSpPr/>
            <p:nvPr/>
          </p:nvGrpSpPr>
          <p:grpSpPr>
            <a:xfrm>
              <a:off x="4599034" y="3164379"/>
              <a:ext cx="591997" cy="586659"/>
              <a:chOff x="0" y="0"/>
              <a:chExt cx="812800" cy="812800"/>
            </a:xfrm>
          </p:grpSpPr>
          <p:sp>
            <p:nvSpPr>
              <p:cNvPr id="86" name="Freeform 7">
                <a:extLst>
                  <a:ext uri="{FF2B5EF4-FFF2-40B4-BE49-F238E27FC236}">
                    <a16:creationId xmlns:a16="http://schemas.microsoft.com/office/drawing/2014/main" id="{339FC547-E5A7-2168-DBB6-3BFB769474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25046" r="-25046"/>
                </a:stretch>
              </a:blipFill>
            </p:spPr>
            <p:txBody>
              <a:bodyPr/>
              <a:lstStyle/>
              <a:p>
                <a:endParaRPr lang="ja-JP" altLang="en-US"/>
              </a:p>
            </p:txBody>
          </p:sp>
        </p:grpSp>
        <p:grpSp>
          <p:nvGrpSpPr>
            <p:cNvPr id="76" name="Group 8">
              <a:extLst>
                <a:ext uri="{FF2B5EF4-FFF2-40B4-BE49-F238E27FC236}">
                  <a16:creationId xmlns:a16="http://schemas.microsoft.com/office/drawing/2014/main" id="{4F4EEE9B-9C28-BF1C-DC06-D114E254ACB8}"/>
                </a:ext>
              </a:extLst>
            </p:cNvPr>
            <p:cNvGrpSpPr/>
            <p:nvPr/>
          </p:nvGrpSpPr>
          <p:grpSpPr>
            <a:xfrm>
              <a:off x="3823198" y="3916388"/>
              <a:ext cx="558800" cy="586659"/>
              <a:chOff x="0" y="0"/>
              <a:chExt cx="812800" cy="812800"/>
            </a:xfrm>
          </p:grpSpPr>
          <p:sp>
            <p:nvSpPr>
              <p:cNvPr id="85" name="Freeform 9">
                <a:extLst>
                  <a:ext uri="{FF2B5EF4-FFF2-40B4-BE49-F238E27FC236}">
                    <a16:creationId xmlns:a16="http://schemas.microsoft.com/office/drawing/2014/main" id="{B7DDC720-AB13-1190-B1EE-0C01F397FD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25329" r="-25329"/>
                </a:stretch>
              </a:blipFill>
            </p:spPr>
            <p:txBody>
              <a:bodyPr/>
              <a:lstStyle/>
              <a:p>
                <a:endParaRPr lang="ja-JP" altLang="en-US"/>
              </a:p>
            </p:txBody>
          </p:sp>
        </p:grpSp>
        <p:grpSp>
          <p:nvGrpSpPr>
            <p:cNvPr id="77" name="Group 10">
              <a:extLst>
                <a:ext uri="{FF2B5EF4-FFF2-40B4-BE49-F238E27FC236}">
                  <a16:creationId xmlns:a16="http://schemas.microsoft.com/office/drawing/2014/main" id="{9B17C780-8243-1C7E-7198-4F952DCE906B}"/>
                </a:ext>
              </a:extLst>
            </p:cNvPr>
            <p:cNvGrpSpPr/>
            <p:nvPr/>
          </p:nvGrpSpPr>
          <p:grpSpPr>
            <a:xfrm>
              <a:off x="3677860" y="3150148"/>
              <a:ext cx="591997" cy="586659"/>
              <a:chOff x="0" y="0"/>
              <a:chExt cx="812800" cy="812800"/>
            </a:xfrm>
          </p:grpSpPr>
          <p:sp>
            <p:nvSpPr>
              <p:cNvPr id="84" name="Freeform 11">
                <a:extLst>
                  <a:ext uri="{FF2B5EF4-FFF2-40B4-BE49-F238E27FC236}">
                    <a16:creationId xmlns:a16="http://schemas.microsoft.com/office/drawing/2014/main" id="{F011AA2F-6E76-2D12-097E-63DA9B7826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25046" r="-25046"/>
                </a:stretch>
              </a:blipFill>
            </p:spPr>
            <p:txBody>
              <a:bodyPr/>
              <a:lstStyle/>
              <a:p>
                <a:endParaRPr lang="ja-JP" altLang="en-US"/>
              </a:p>
            </p:txBody>
          </p:sp>
        </p:grpSp>
        <p:grpSp>
          <p:nvGrpSpPr>
            <p:cNvPr id="80" name="Group 12">
              <a:extLst>
                <a:ext uri="{FF2B5EF4-FFF2-40B4-BE49-F238E27FC236}">
                  <a16:creationId xmlns:a16="http://schemas.microsoft.com/office/drawing/2014/main" id="{7FA5A964-D62F-0C7E-C2E3-4DB00981146F}"/>
                </a:ext>
              </a:extLst>
            </p:cNvPr>
            <p:cNvGrpSpPr/>
            <p:nvPr/>
          </p:nvGrpSpPr>
          <p:grpSpPr>
            <a:xfrm>
              <a:off x="4723761" y="3699054"/>
              <a:ext cx="591996" cy="586659"/>
              <a:chOff x="0" y="0"/>
              <a:chExt cx="812800" cy="812800"/>
            </a:xfrm>
          </p:grpSpPr>
          <p:sp>
            <p:nvSpPr>
              <p:cNvPr id="81" name="Freeform 13">
                <a:extLst>
                  <a:ext uri="{FF2B5EF4-FFF2-40B4-BE49-F238E27FC236}">
                    <a16:creationId xmlns:a16="http://schemas.microsoft.com/office/drawing/2014/main" id="{2423C0BB-B00F-FD22-5D49-A6B890431A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25046" r="-25046"/>
                </a:stretch>
              </a:blipFill>
            </p:spPr>
            <p:txBody>
              <a:bodyPr/>
              <a:lstStyle/>
              <a:p>
                <a:endParaRPr lang="ja-JP" altLang="en-US"/>
              </a:p>
            </p:txBody>
          </p:sp>
        </p:grpSp>
      </p:grpSp>
      <p:sp>
        <p:nvSpPr>
          <p:cNvPr id="87" name="TextBox 21">
            <a:extLst>
              <a:ext uri="{FF2B5EF4-FFF2-40B4-BE49-F238E27FC236}">
                <a16:creationId xmlns:a16="http://schemas.microsoft.com/office/drawing/2014/main" id="{13DCDAC3-32ED-0A56-436D-25FF39B36469}"/>
              </a:ext>
            </a:extLst>
          </p:cNvPr>
          <p:cNvSpPr txBox="1"/>
          <p:nvPr/>
        </p:nvSpPr>
        <p:spPr>
          <a:xfrm>
            <a:off x="4215879" y="4282830"/>
            <a:ext cx="2357576" cy="244875"/>
          </a:xfrm>
          <a:prstGeom prst="rect">
            <a:avLst/>
          </a:prstGeom>
        </p:spPr>
        <p:txBody>
          <a:bodyPr wrap="square" lIns="0" tIns="0" rIns="0" bIns="0" rtlCol="0" anchor="t">
            <a:spAutoFit/>
          </a:bodyPr>
          <a:lstStyle/>
          <a:p>
            <a:pPr marL="0" lvl="0" indent="0" algn="ctr">
              <a:lnSpc>
                <a:spcPts val="2285"/>
              </a:lnSpc>
              <a:spcBef>
                <a:spcPct val="0"/>
              </a:spcBef>
            </a:pPr>
            <a:r>
              <a:rPr lang="en-US" sz="700" dirty="0" err="1">
                <a:solidFill>
                  <a:schemeClr val="tx1"/>
                </a:solidFill>
                <a:latin typeface="+mn-lt"/>
                <a:ea typeface="Meiryo UI" panose="020B0604030504040204" pitchFamily="50" charset="-128"/>
              </a:rPr>
              <a:t>ドリームネクサス</a:t>
            </a:r>
            <a:r>
              <a:rPr lang="en-US" sz="700" dirty="0">
                <a:solidFill>
                  <a:schemeClr val="tx1"/>
                </a:solidFill>
                <a:latin typeface="+mn-lt"/>
                <a:ea typeface="Meiryo UI" panose="020B0604030504040204" pitchFamily="50" charset="-128"/>
              </a:rPr>
              <a:t> × </a:t>
            </a:r>
            <a:r>
              <a:rPr lang="en-US" sz="700" dirty="0" err="1">
                <a:solidFill>
                  <a:schemeClr val="tx1"/>
                </a:solidFill>
                <a:latin typeface="+mn-lt"/>
                <a:ea typeface="Meiryo UI" panose="020B0604030504040204" pitchFamily="50" charset="-128"/>
              </a:rPr>
              <a:t>ビッグデータ</a:t>
            </a:r>
            <a:endParaRPr lang="en-US" sz="700" dirty="0">
              <a:solidFill>
                <a:schemeClr val="tx1"/>
              </a:solidFill>
              <a:latin typeface="+mn-lt"/>
              <a:ea typeface="Meiryo UI" panose="020B0604030504040204" pitchFamily="50" charset="-128"/>
            </a:endParaRPr>
          </a:p>
        </p:txBody>
      </p:sp>
      <p:sp>
        <p:nvSpPr>
          <p:cNvPr id="88" name="Freeform 4">
            <a:extLst>
              <a:ext uri="{FF2B5EF4-FFF2-40B4-BE49-F238E27FC236}">
                <a16:creationId xmlns:a16="http://schemas.microsoft.com/office/drawing/2014/main" id="{8EB0644A-49DF-E493-A37B-7E3B9F2F32D4}"/>
              </a:ext>
            </a:extLst>
          </p:cNvPr>
          <p:cNvSpPr/>
          <p:nvPr/>
        </p:nvSpPr>
        <p:spPr>
          <a:xfrm>
            <a:off x="6187276" y="3600428"/>
            <a:ext cx="899587" cy="577258"/>
          </a:xfrm>
          <a:custGeom>
            <a:avLst/>
            <a:gdLst/>
            <a:ahLst/>
            <a:cxnLst/>
            <a:rect l="l" t="t" r="r" b="b"/>
            <a:pathLst>
              <a:path w="1366880" h="1195398">
                <a:moveTo>
                  <a:pt x="0" y="0"/>
                </a:moveTo>
                <a:lnTo>
                  <a:pt x="1366880" y="0"/>
                </a:lnTo>
                <a:lnTo>
                  <a:pt x="1366880" y="1195398"/>
                </a:lnTo>
                <a:lnTo>
                  <a:pt x="0" y="11953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ja-JP" altLang="en-US"/>
          </a:p>
        </p:txBody>
      </p:sp>
      <p:sp>
        <p:nvSpPr>
          <p:cNvPr id="89" name="object 8">
            <a:extLst>
              <a:ext uri="{FF2B5EF4-FFF2-40B4-BE49-F238E27FC236}">
                <a16:creationId xmlns:a16="http://schemas.microsoft.com/office/drawing/2014/main" id="{68DDE61C-D961-9DDC-0328-72984CE163A9}"/>
              </a:ext>
            </a:extLst>
          </p:cNvPr>
          <p:cNvSpPr txBox="1"/>
          <p:nvPr/>
        </p:nvSpPr>
        <p:spPr>
          <a:xfrm>
            <a:off x="3289300" y="2867924"/>
            <a:ext cx="6532879" cy="1742120"/>
          </a:xfrm>
          <a:prstGeom prst="rect">
            <a:avLst/>
          </a:prstGeom>
          <a:ln w="50800">
            <a:solidFill>
              <a:srgbClr val="FDE2E2"/>
            </a:solidFill>
          </a:ln>
        </p:spPr>
        <p:txBody>
          <a:bodyPr vert="horz" wrap="square" lIns="0" tIns="0" rIns="0" bIns="0" rtlCol="0">
            <a:noAutofit/>
          </a:bodyPr>
          <a:lstStyle/>
          <a:p>
            <a:endParaRPr lang="en" sz="700">
              <a:latin typeface="Yu Gothic"/>
              <a:cs typeface="Yu Gothic"/>
            </a:endParaRPr>
          </a:p>
        </p:txBody>
      </p:sp>
      <p:grpSp>
        <p:nvGrpSpPr>
          <p:cNvPr id="90" name="グループ化 89">
            <a:extLst>
              <a:ext uri="{FF2B5EF4-FFF2-40B4-BE49-F238E27FC236}">
                <a16:creationId xmlns:a16="http://schemas.microsoft.com/office/drawing/2014/main" id="{BB755131-A584-A0E6-8B66-D2E2494B3CF5}"/>
              </a:ext>
            </a:extLst>
          </p:cNvPr>
          <p:cNvGrpSpPr/>
          <p:nvPr/>
        </p:nvGrpSpPr>
        <p:grpSpPr>
          <a:xfrm>
            <a:off x="7742811" y="3320046"/>
            <a:ext cx="1185874" cy="1171986"/>
            <a:chOff x="7596929" y="3103733"/>
            <a:chExt cx="1439692" cy="1439692"/>
          </a:xfrm>
        </p:grpSpPr>
        <p:pic>
          <p:nvPicPr>
            <p:cNvPr id="91" name="図 90" descr="アイコン&#10;&#10;自動的に生成された説明">
              <a:extLst>
                <a:ext uri="{FF2B5EF4-FFF2-40B4-BE49-F238E27FC236}">
                  <a16:creationId xmlns:a16="http://schemas.microsoft.com/office/drawing/2014/main" id="{E1A29CE4-4B42-D560-6162-0993BAAF061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96929" y="3103733"/>
              <a:ext cx="1439692" cy="1439692"/>
            </a:xfrm>
            <a:prstGeom prst="rect">
              <a:avLst/>
            </a:prstGeom>
          </p:spPr>
        </p:pic>
        <p:sp>
          <p:nvSpPr>
            <p:cNvPr id="92" name="Freeform 4">
              <a:extLst>
                <a:ext uri="{FF2B5EF4-FFF2-40B4-BE49-F238E27FC236}">
                  <a16:creationId xmlns:a16="http://schemas.microsoft.com/office/drawing/2014/main" id="{D2A639C7-99C3-CE76-C1E8-93A3A8806073}"/>
                </a:ext>
              </a:extLst>
            </p:cNvPr>
            <p:cNvSpPr/>
            <p:nvPr/>
          </p:nvSpPr>
          <p:spPr>
            <a:xfrm>
              <a:off x="7724778" y="3856083"/>
              <a:ext cx="548750" cy="534942"/>
            </a:xfrm>
            <a:custGeom>
              <a:avLst/>
              <a:gdLst/>
              <a:ahLst/>
              <a:cxnLst/>
              <a:rect l="l" t="t" r="r" b="b"/>
              <a:pathLst>
                <a:path w="1037236" h="1037236">
                  <a:moveTo>
                    <a:pt x="0" y="0"/>
                  </a:moveTo>
                  <a:lnTo>
                    <a:pt x="1037236" y="0"/>
                  </a:lnTo>
                  <a:lnTo>
                    <a:pt x="1037236" y="1037236"/>
                  </a:lnTo>
                  <a:lnTo>
                    <a:pt x="0" y="103723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93" name="Freeform 20">
              <a:extLst>
                <a:ext uri="{FF2B5EF4-FFF2-40B4-BE49-F238E27FC236}">
                  <a16:creationId xmlns:a16="http://schemas.microsoft.com/office/drawing/2014/main" id="{C7FBBCC0-44D1-AADA-A6F2-05AC6C81F26B}"/>
                </a:ext>
              </a:extLst>
            </p:cNvPr>
            <p:cNvSpPr/>
            <p:nvPr/>
          </p:nvSpPr>
          <p:spPr>
            <a:xfrm>
              <a:off x="7635933" y="3171825"/>
              <a:ext cx="548751" cy="534942"/>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p:spPr>
          <p:txBody>
            <a:bodyPr/>
            <a:lstStyle/>
            <a:p>
              <a:endParaRPr lang="ja-JP" altLang="en-US" dirty="0">
                <a:latin typeface="Meiryo UI" panose="020B0604030504040204" pitchFamily="50" charset="-128"/>
                <a:ea typeface="Meiryo UI" panose="020B0604030504040204" pitchFamily="50" charset="-128"/>
              </a:endParaRPr>
            </a:p>
          </p:txBody>
        </p:sp>
        <p:sp>
          <p:nvSpPr>
            <p:cNvPr id="94" name="Freeform 21">
              <a:extLst>
                <a:ext uri="{FF2B5EF4-FFF2-40B4-BE49-F238E27FC236}">
                  <a16:creationId xmlns:a16="http://schemas.microsoft.com/office/drawing/2014/main" id="{CDE7933E-1BBE-13BD-E875-4CE12B9EA7B7}"/>
                </a:ext>
              </a:extLst>
            </p:cNvPr>
            <p:cNvSpPr/>
            <p:nvPr/>
          </p:nvSpPr>
          <p:spPr>
            <a:xfrm>
              <a:off x="8451708" y="3475082"/>
              <a:ext cx="548750" cy="534943"/>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19"/>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pSp>
      <p:sp>
        <p:nvSpPr>
          <p:cNvPr id="95" name="object 95">
            <a:extLst>
              <a:ext uri="{FF2B5EF4-FFF2-40B4-BE49-F238E27FC236}">
                <a16:creationId xmlns:a16="http://schemas.microsoft.com/office/drawing/2014/main" id="{15BFB1AD-2811-EA16-097C-147B1C91BDC5}"/>
              </a:ext>
            </a:extLst>
          </p:cNvPr>
          <p:cNvSpPr txBox="1"/>
          <p:nvPr/>
        </p:nvSpPr>
        <p:spPr>
          <a:xfrm>
            <a:off x="4388322" y="3018451"/>
            <a:ext cx="2087110" cy="138499"/>
          </a:xfrm>
          <a:prstGeom prst="rect">
            <a:avLst/>
          </a:prstGeom>
        </p:spPr>
        <p:txBody>
          <a:bodyPr vert="horz" wrap="none" lIns="0" tIns="0" rIns="0" bIns="0" rtlCol="0">
            <a:spAutoFit/>
          </a:bodyPr>
          <a:lstStyle/>
          <a:p>
            <a:pPr algn="ctr"/>
            <a:r>
              <a:rPr lang="ja-JP" altLang="en-US" sz="900" b="1" dirty="0">
                <a:solidFill>
                  <a:srgbClr val="7B2639"/>
                </a:solidFill>
                <a:latin typeface="Yu Gothic"/>
                <a:cs typeface="Yu Gothic"/>
              </a:rPr>
              <a:t>配信先に各種</a:t>
            </a:r>
            <a:r>
              <a:rPr lang="en-US" altLang="ja-JP" sz="900" b="1" dirty="0">
                <a:solidFill>
                  <a:srgbClr val="7B2639"/>
                </a:solidFill>
                <a:latin typeface="Yu Gothic"/>
                <a:cs typeface="Yu Gothic"/>
              </a:rPr>
              <a:t>SNS</a:t>
            </a:r>
            <a:r>
              <a:rPr lang="ja-JP" altLang="en-US" sz="900" b="1" dirty="0">
                <a:solidFill>
                  <a:srgbClr val="7B2639"/>
                </a:solidFill>
                <a:latin typeface="Yu Gothic"/>
                <a:cs typeface="Yu Gothic"/>
              </a:rPr>
              <a:t>を指定することが可能</a:t>
            </a:r>
            <a:endParaRPr lang="ja-JP" altLang="en-US" sz="900" b="1" dirty="0">
              <a:solidFill>
                <a:schemeClr val="tx1"/>
              </a:solidFill>
              <a:latin typeface="游ゴシック 本文"/>
            </a:endParaRPr>
          </a:p>
        </p:txBody>
      </p:sp>
      <p:sp>
        <p:nvSpPr>
          <p:cNvPr id="96" name="object 23">
            <a:extLst>
              <a:ext uri="{FF2B5EF4-FFF2-40B4-BE49-F238E27FC236}">
                <a16:creationId xmlns:a16="http://schemas.microsoft.com/office/drawing/2014/main" id="{C57E4A64-24F2-841B-7722-13800183ED51}"/>
              </a:ext>
            </a:extLst>
          </p:cNvPr>
          <p:cNvSpPr txBox="1"/>
          <p:nvPr/>
        </p:nvSpPr>
        <p:spPr>
          <a:xfrm>
            <a:off x="7439693" y="4411807"/>
            <a:ext cx="2033986" cy="120546"/>
          </a:xfrm>
          <a:prstGeom prst="rect">
            <a:avLst/>
          </a:prstGeom>
        </p:spPr>
        <p:txBody>
          <a:bodyPr vert="horz" wrap="square" lIns="0" tIns="12700" rIns="0" bIns="0" rtlCol="0">
            <a:spAutoFit/>
          </a:bodyPr>
          <a:lstStyle/>
          <a:p>
            <a:pPr marL="12700">
              <a:spcBef>
                <a:spcPts val="100"/>
              </a:spcBef>
            </a:pPr>
            <a:r>
              <a:rPr sz="700" dirty="0">
                <a:solidFill>
                  <a:srgbClr val="231F20"/>
                </a:solidFill>
                <a:latin typeface="Yu Gothic"/>
                <a:cs typeface="Yu Gothic"/>
              </a:rPr>
              <a:t>※</a:t>
            </a:r>
            <a:r>
              <a:rPr lang="en-US" altLang="ja-JP" sz="700" dirty="0">
                <a:solidFill>
                  <a:srgbClr val="231F20"/>
                </a:solidFill>
                <a:latin typeface="Yu Gothic"/>
                <a:cs typeface="Yu Gothic"/>
              </a:rPr>
              <a:t>Meta</a:t>
            </a:r>
            <a:r>
              <a:rPr lang="ja-JP" altLang="en-US" sz="700" dirty="0">
                <a:solidFill>
                  <a:srgbClr val="231F20"/>
                </a:solidFill>
                <a:latin typeface="Yu Gothic"/>
                <a:cs typeface="Yu Gothic"/>
              </a:rPr>
              <a:t>（</a:t>
            </a:r>
            <a:r>
              <a:rPr lang="en-US" sz="700" dirty="0">
                <a:solidFill>
                  <a:srgbClr val="231F20"/>
                </a:solidFill>
                <a:latin typeface="Yu Gothic"/>
                <a:cs typeface="Yu Gothic"/>
              </a:rPr>
              <a:t>Facebook/Instagram</a:t>
            </a:r>
            <a:r>
              <a:rPr lang="ja-JP" altLang="en-US" sz="700" dirty="0">
                <a:solidFill>
                  <a:srgbClr val="231F20"/>
                </a:solidFill>
                <a:latin typeface="Yu Gothic"/>
                <a:cs typeface="Yu Gothic"/>
              </a:rPr>
              <a:t>）は配信先指定可</a:t>
            </a:r>
            <a:endParaRPr sz="700" dirty="0">
              <a:latin typeface="Yu Gothic"/>
              <a:cs typeface="Yu Gothic"/>
            </a:endParaRPr>
          </a:p>
        </p:txBody>
      </p:sp>
      <p:pic>
        <p:nvPicPr>
          <p:cNvPr id="99" name="object 38">
            <a:extLst>
              <a:ext uri="{FF2B5EF4-FFF2-40B4-BE49-F238E27FC236}">
                <a16:creationId xmlns:a16="http://schemas.microsoft.com/office/drawing/2014/main" id="{6FA1958D-79F7-E67F-4947-909B02337EF3}"/>
              </a:ext>
            </a:extLst>
          </p:cNvPr>
          <p:cNvPicPr/>
          <p:nvPr/>
        </p:nvPicPr>
        <p:blipFill>
          <a:blip r:embed="rId20" cstate="email">
            <a:extLst>
              <a:ext uri="{28A0092B-C50C-407E-A947-70E740481C1C}">
                <a14:useLocalDpi xmlns:a14="http://schemas.microsoft.com/office/drawing/2010/main"/>
              </a:ext>
            </a:extLst>
          </a:blip>
          <a:srcRect/>
          <a:stretch/>
        </p:blipFill>
        <p:spPr>
          <a:xfrm>
            <a:off x="5422900" y="1076707"/>
            <a:ext cx="710183" cy="266318"/>
          </a:xfrm>
          <a:prstGeom prst="rect">
            <a:avLst/>
          </a:prstGeom>
        </p:spPr>
      </p:pic>
      <p:graphicFrame>
        <p:nvGraphicFramePr>
          <p:cNvPr id="7" name="表 6">
            <a:extLst>
              <a:ext uri="{FF2B5EF4-FFF2-40B4-BE49-F238E27FC236}">
                <a16:creationId xmlns:a16="http://schemas.microsoft.com/office/drawing/2014/main" id="{E3ECDDDC-A450-DFD3-AAB7-67CBC6B6EDEA}"/>
              </a:ext>
            </a:extLst>
          </p:cNvPr>
          <p:cNvGraphicFramePr>
            <a:graphicFrameLocks noGrp="1"/>
          </p:cNvGraphicFramePr>
          <p:nvPr>
            <p:extLst>
              <p:ext uri="{D42A27DB-BD31-4B8C-83A1-F6EECF244321}">
                <p14:modId xmlns:p14="http://schemas.microsoft.com/office/powerpoint/2010/main" val="4125395606"/>
              </p:ext>
            </p:extLst>
          </p:nvPr>
        </p:nvGraphicFramePr>
        <p:xfrm>
          <a:off x="3670300" y="1676583"/>
          <a:ext cx="5796000" cy="900000"/>
        </p:xfrm>
        <a:graphic>
          <a:graphicData uri="http://schemas.openxmlformats.org/drawingml/2006/table">
            <a:tbl>
              <a:tblPr/>
              <a:tblGrid>
                <a:gridCol w="1159200">
                  <a:extLst>
                    <a:ext uri="{9D8B030D-6E8A-4147-A177-3AD203B41FA5}">
                      <a16:colId xmlns:a16="http://schemas.microsoft.com/office/drawing/2014/main" val="4176341428"/>
                    </a:ext>
                  </a:extLst>
                </a:gridCol>
                <a:gridCol w="1159200">
                  <a:extLst>
                    <a:ext uri="{9D8B030D-6E8A-4147-A177-3AD203B41FA5}">
                      <a16:colId xmlns:a16="http://schemas.microsoft.com/office/drawing/2014/main" val="3297006059"/>
                    </a:ext>
                  </a:extLst>
                </a:gridCol>
                <a:gridCol w="1159200">
                  <a:extLst>
                    <a:ext uri="{9D8B030D-6E8A-4147-A177-3AD203B41FA5}">
                      <a16:colId xmlns:a16="http://schemas.microsoft.com/office/drawing/2014/main" val="3476669616"/>
                    </a:ext>
                  </a:extLst>
                </a:gridCol>
                <a:gridCol w="1159200">
                  <a:extLst>
                    <a:ext uri="{9D8B030D-6E8A-4147-A177-3AD203B41FA5}">
                      <a16:colId xmlns:a16="http://schemas.microsoft.com/office/drawing/2014/main" val="2161683012"/>
                    </a:ext>
                  </a:extLst>
                </a:gridCol>
                <a:gridCol w="1159200">
                  <a:extLst>
                    <a:ext uri="{9D8B030D-6E8A-4147-A177-3AD203B41FA5}">
                      <a16:colId xmlns:a16="http://schemas.microsoft.com/office/drawing/2014/main" val="4235704969"/>
                    </a:ext>
                  </a:extLst>
                </a:gridCol>
              </a:tblGrid>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不動産検討層</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看護師</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資格取得</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mn-ea"/>
                        </a:rPr>
                        <a:t>家具・インテリア</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恋愛相談</a:t>
                      </a:r>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住宅ローン</a:t>
                      </a:r>
                    </a:p>
                  </a:txBody>
                  <a:tcPr marL="7620" marR="7620" marT="7620" marB="0" anchor="ctr">
                    <a:lnL>
                      <a:noFill/>
                    </a:lnL>
                    <a:lnR>
                      <a:noFill/>
                    </a:lnR>
                    <a:lnT>
                      <a:noFill/>
                    </a:lnT>
                    <a:lnB>
                      <a:noFill/>
                    </a:lnB>
                    <a:noFill/>
                  </a:tcPr>
                </a:tc>
                <a:tc>
                  <a:txBody>
                    <a:bodyPr/>
                    <a:lstStyle/>
                    <a:p>
                      <a:pPr algn="l" fontAlgn="ctr"/>
                      <a:r>
                        <a:rPr lang="zh-TW" altLang="en-US" sz="800" b="1" i="0" u="none" strike="noStrike" dirty="0">
                          <a:solidFill>
                            <a:srgbClr val="231F20"/>
                          </a:solidFill>
                          <a:effectLst/>
                          <a:latin typeface="游ゴシック" panose="020B0400000000000000" pitchFamily="50" charset="-128"/>
                          <a:ea typeface="游ゴシック" panose="020B0400000000000000" pitchFamily="50" charset="-128"/>
                        </a:rPr>
                        <a:t>上場企業従事者</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ふるさと納税</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mn-ea"/>
                        </a:rPr>
                        <a:t>ファッション</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ペット愛好家</a:t>
                      </a: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戸建て</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資産運用</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健康</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mn-ea"/>
                        </a:rPr>
                        <a:t>ジュエリー</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美容・メイク</a:t>
                      </a: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賃貸</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生命保険</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家事代行</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游ゴシック" panose="020B0400000000000000" pitchFamily="50" charset="-128"/>
                          <a:ea typeface="+mn-ea"/>
                        </a:rPr>
                        <a:t>自動車</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幼児・子供向け商品</a:t>
                      </a: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引っ越し予定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転職・求人</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国内旅行</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mn-ea"/>
                        </a:rPr>
                        <a:t>エステ・フィットネス</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en-US" altLang="ja-JP" sz="800" b="1" i="0" u="none" strike="noStrike" dirty="0" err="1">
                          <a:solidFill>
                            <a:srgbClr val="000000"/>
                          </a:solidFill>
                          <a:effectLst/>
                          <a:latin typeface="游ゴシック" panose="020B0400000000000000" pitchFamily="50" charset="-128"/>
                          <a:ea typeface="游ゴシック" panose="020B0400000000000000" pitchFamily="50" charset="-128"/>
                        </a:rPr>
                        <a:t>etc</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マイホーム購入予定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ビジネススクール</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海外旅行</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ブランド志向</a:t>
                      </a: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sp>
        <p:nvSpPr>
          <p:cNvPr id="5" name="object 39">
            <a:extLst>
              <a:ext uri="{FF2B5EF4-FFF2-40B4-BE49-F238E27FC236}">
                <a16:creationId xmlns:a16="http://schemas.microsoft.com/office/drawing/2014/main" id="{AB8DCE1C-7C2C-7A79-E5B2-9E8302C21FBE}"/>
              </a:ext>
            </a:extLst>
          </p:cNvPr>
          <p:cNvSpPr txBox="1"/>
          <p:nvPr/>
        </p:nvSpPr>
        <p:spPr>
          <a:xfrm>
            <a:off x="337132" y="301328"/>
            <a:ext cx="1453515" cy="238760"/>
          </a:xfrm>
          <a:prstGeom prst="rect">
            <a:avLst/>
          </a:prstGeom>
        </p:spPr>
        <p:txBody>
          <a:bodyPr vert="horz" wrap="square" lIns="0" tIns="12700" rIns="0" bIns="0" rtlCol="0">
            <a:spAutoFit/>
          </a:bodyPr>
          <a:lstStyle/>
          <a:p>
            <a:pPr marL="12700">
              <a:spcBef>
                <a:spcPts val="100"/>
              </a:spcBef>
            </a:pPr>
            <a:r>
              <a:rPr sz="1400" b="1" spc="100" dirty="0">
                <a:solidFill>
                  <a:srgbClr val="FFFFFF"/>
                </a:solidFill>
                <a:latin typeface="Yu Gothic"/>
                <a:cs typeface="Yu Gothic"/>
              </a:rPr>
              <a:t>Woman</a:t>
            </a:r>
            <a:r>
              <a:rPr sz="1400" b="1" spc="290" dirty="0">
                <a:solidFill>
                  <a:srgbClr val="FFFFFF"/>
                </a:solidFill>
                <a:latin typeface="Yu Gothic"/>
                <a:cs typeface="Yu Gothic"/>
              </a:rPr>
              <a:t> </a:t>
            </a:r>
            <a:r>
              <a:rPr sz="1400" b="1" spc="100" dirty="0">
                <a:solidFill>
                  <a:srgbClr val="FFFFFF"/>
                </a:solidFill>
                <a:latin typeface="Yu Gothic"/>
                <a:cs typeface="Yu Gothic"/>
              </a:rPr>
              <a:t>Nexus </a:t>
            </a:r>
            <a:endParaRPr sz="1400" dirty="0">
              <a:latin typeface="Yu Gothic"/>
              <a:cs typeface="Yu Gothic"/>
            </a:endParaRPr>
          </a:p>
        </p:txBody>
      </p:sp>
    </p:spTree>
    <p:extLst>
      <p:ext uri="{BB962C8B-B14F-4D97-AF65-F5344CB8AC3E}">
        <p14:creationId xmlns:p14="http://schemas.microsoft.com/office/powerpoint/2010/main" val="417431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3076-61E2-F3F8-9C8F-CFD3C171AD51}"/>
            </a:ext>
          </a:extLst>
        </p:cNvPr>
        <p:cNvGrpSpPr/>
        <p:nvPr/>
      </p:nvGrpSpPr>
      <p:grpSpPr>
        <a:xfrm>
          <a:off x="0" y="0"/>
          <a:ext cx="0" cy="0"/>
          <a:chOff x="0" y="0"/>
          <a:chExt cx="0" cy="0"/>
        </a:xfrm>
      </p:grpSpPr>
      <p:sp>
        <p:nvSpPr>
          <p:cNvPr id="157" name="角丸四角形 80">
            <a:extLst>
              <a:ext uri="{FF2B5EF4-FFF2-40B4-BE49-F238E27FC236}">
                <a16:creationId xmlns:a16="http://schemas.microsoft.com/office/drawing/2014/main" id="{D32DD114-6E01-B130-5AED-1CB69F7C1A7D}"/>
              </a:ext>
            </a:extLst>
          </p:cNvPr>
          <p:cNvSpPr/>
          <p:nvPr/>
        </p:nvSpPr>
        <p:spPr>
          <a:xfrm>
            <a:off x="801803" y="4468959"/>
            <a:ext cx="9217228" cy="893436"/>
          </a:xfrm>
          <a:prstGeom prst="roundRect">
            <a:avLst>
              <a:gd name="adj" fmla="val 1082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33" name="角丸四角形 80">
            <a:extLst>
              <a:ext uri="{FF2B5EF4-FFF2-40B4-BE49-F238E27FC236}">
                <a16:creationId xmlns:a16="http://schemas.microsoft.com/office/drawing/2014/main" id="{6273AD05-07DF-32E3-2572-5832FBE21C13}"/>
              </a:ext>
            </a:extLst>
          </p:cNvPr>
          <p:cNvSpPr/>
          <p:nvPr/>
        </p:nvSpPr>
        <p:spPr>
          <a:xfrm>
            <a:off x="815780" y="3432378"/>
            <a:ext cx="9217228" cy="898884"/>
          </a:xfrm>
          <a:prstGeom prst="roundRect">
            <a:avLst>
              <a:gd name="adj" fmla="val 1082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103" name="object 2">
            <a:extLst>
              <a:ext uri="{FF2B5EF4-FFF2-40B4-BE49-F238E27FC236}">
                <a16:creationId xmlns:a16="http://schemas.microsoft.com/office/drawing/2014/main" id="{70A8F925-1E8D-49CE-5751-A751A736E8AE}"/>
              </a:ext>
            </a:extLst>
          </p:cNvPr>
          <p:cNvPicPr/>
          <p:nvPr/>
        </p:nvPicPr>
        <p:blipFill>
          <a:blip r:embed="rId3" cstate="email">
            <a:extLst>
              <a:ext uri="{28A0092B-C50C-407E-A947-70E740481C1C}">
                <a14:useLocalDpi xmlns:a14="http://schemas.microsoft.com/office/drawing/2010/main"/>
              </a:ext>
            </a:extLst>
          </a:blip>
          <a:stretch>
            <a:fillRect/>
          </a:stretch>
        </p:blipFill>
        <p:spPr>
          <a:xfrm>
            <a:off x="6732371" y="585724"/>
            <a:ext cx="3959631" cy="2340013"/>
          </a:xfrm>
          <a:prstGeom prst="rect">
            <a:avLst/>
          </a:prstGeom>
        </p:spPr>
      </p:pic>
      <p:sp>
        <p:nvSpPr>
          <p:cNvPr id="109" name="object 8">
            <a:extLst>
              <a:ext uri="{FF2B5EF4-FFF2-40B4-BE49-F238E27FC236}">
                <a16:creationId xmlns:a16="http://schemas.microsoft.com/office/drawing/2014/main" id="{E7A3064D-86B8-E9A7-79AE-BBEA9285E01D}"/>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00A6DC"/>
          </a:solidFill>
        </p:spPr>
        <p:txBody>
          <a:bodyPr wrap="square" lIns="0" tIns="0" rIns="0" bIns="0" rtlCol="0"/>
          <a:lstStyle/>
          <a:p>
            <a:endParaRPr/>
          </a:p>
        </p:txBody>
      </p:sp>
      <p:sp>
        <p:nvSpPr>
          <p:cNvPr id="126" name="object 25">
            <a:extLst>
              <a:ext uri="{FF2B5EF4-FFF2-40B4-BE49-F238E27FC236}">
                <a16:creationId xmlns:a16="http://schemas.microsoft.com/office/drawing/2014/main" id="{0A48A249-678C-3175-78FC-B8506A2E678F}"/>
              </a:ext>
            </a:extLst>
          </p:cNvPr>
          <p:cNvSpPr txBox="1"/>
          <p:nvPr/>
        </p:nvSpPr>
        <p:spPr>
          <a:xfrm>
            <a:off x="337132" y="301328"/>
            <a:ext cx="1419860"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Yu Gothic"/>
                <a:cs typeface="Yu Gothic"/>
              </a:rPr>
              <a:t>School</a:t>
            </a:r>
            <a:r>
              <a:rPr sz="1400" b="1" spc="290" dirty="0">
                <a:solidFill>
                  <a:srgbClr val="FFFFFF"/>
                </a:solidFill>
                <a:latin typeface="Yu Gothic"/>
                <a:cs typeface="Yu Gothic"/>
              </a:rPr>
              <a:t> </a:t>
            </a:r>
            <a:r>
              <a:rPr sz="1400" b="1" spc="100" dirty="0">
                <a:solidFill>
                  <a:srgbClr val="FFFFFF"/>
                </a:solidFill>
                <a:latin typeface="Yu Gothic"/>
                <a:cs typeface="Yu Gothic"/>
              </a:rPr>
              <a:t>Nexus </a:t>
            </a:r>
            <a:endParaRPr sz="1400" dirty="0">
              <a:latin typeface="Yu Gothic"/>
              <a:cs typeface="Yu Gothic"/>
            </a:endParaRPr>
          </a:p>
        </p:txBody>
      </p:sp>
      <p:sp>
        <p:nvSpPr>
          <p:cNvPr id="127" name="object 26">
            <a:extLst>
              <a:ext uri="{FF2B5EF4-FFF2-40B4-BE49-F238E27FC236}">
                <a16:creationId xmlns:a16="http://schemas.microsoft.com/office/drawing/2014/main" id="{384055FD-5806-AACE-C73A-4A74312E0C1C}"/>
              </a:ext>
            </a:extLst>
          </p:cNvPr>
          <p:cNvSpPr txBox="1"/>
          <p:nvPr/>
        </p:nvSpPr>
        <p:spPr>
          <a:xfrm>
            <a:off x="1900250" y="352128"/>
            <a:ext cx="21380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FFFFF"/>
                </a:solidFill>
                <a:latin typeface="Yu Gothic"/>
                <a:cs typeface="Yu Gothic"/>
              </a:rPr>
              <a:t>～</a:t>
            </a:r>
            <a:r>
              <a:rPr sz="1000" b="1" dirty="0" err="1">
                <a:solidFill>
                  <a:srgbClr val="FFFFFF"/>
                </a:solidFill>
                <a:latin typeface="Yu Gothic"/>
                <a:cs typeface="Yu Gothic"/>
              </a:rPr>
              <a:t>学生</a:t>
            </a:r>
            <a:r>
              <a:rPr lang="ja-JP" altLang="en-US" sz="1000" b="1" dirty="0">
                <a:solidFill>
                  <a:srgbClr val="FFFFFF"/>
                </a:solidFill>
                <a:latin typeface="Yu Gothic"/>
                <a:cs typeface="Yu Gothic"/>
              </a:rPr>
              <a:t>への</a:t>
            </a:r>
            <a:r>
              <a:rPr sz="1000" b="1" dirty="0" err="1">
                <a:solidFill>
                  <a:srgbClr val="FFFFFF"/>
                </a:solidFill>
                <a:latin typeface="Yu Gothic"/>
                <a:cs typeface="Yu Gothic"/>
              </a:rPr>
              <a:t>リーチを最大化</a:t>
            </a:r>
            <a:r>
              <a:rPr sz="1000" b="1" dirty="0">
                <a:solidFill>
                  <a:srgbClr val="FFFFFF"/>
                </a:solidFill>
                <a:latin typeface="Yu Gothic"/>
                <a:cs typeface="Yu Gothic"/>
              </a:rPr>
              <a:t>～ </a:t>
            </a:r>
            <a:endParaRPr sz="1000" dirty="0">
              <a:latin typeface="Yu Gothic"/>
              <a:cs typeface="Yu Gothic"/>
            </a:endParaRPr>
          </a:p>
        </p:txBody>
      </p:sp>
      <p:sp>
        <p:nvSpPr>
          <p:cNvPr id="158" name="object 57">
            <a:extLst>
              <a:ext uri="{FF2B5EF4-FFF2-40B4-BE49-F238E27FC236}">
                <a16:creationId xmlns:a16="http://schemas.microsoft.com/office/drawing/2014/main" id="{1CF1E54F-FDBE-AB94-DCFC-D5AA30FF0BBC}"/>
              </a:ext>
            </a:extLst>
          </p:cNvPr>
          <p:cNvSpPr txBox="1"/>
          <p:nvPr/>
        </p:nvSpPr>
        <p:spPr>
          <a:xfrm>
            <a:off x="3651106" y="1284710"/>
            <a:ext cx="3232295" cy="398314"/>
          </a:xfrm>
          <a:prstGeom prst="rect">
            <a:avLst/>
          </a:prstGeom>
        </p:spPr>
        <p:txBody>
          <a:bodyPr vert="horz" wrap="none" lIns="0" tIns="12700" rIns="0" bIns="0" rtlCol="0">
            <a:spAutoFit/>
          </a:bodyPr>
          <a:lstStyle/>
          <a:p>
            <a:pPr marL="12700" marR="5080" indent="8255">
              <a:lnSpc>
                <a:spcPct val="125000"/>
              </a:lnSpc>
              <a:spcBef>
                <a:spcPts val="100"/>
              </a:spcBef>
            </a:pPr>
            <a:r>
              <a:rPr lang="ja-JP" altLang="en-US" sz="1000" b="1" dirty="0">
                <a:solidFill>
                  <a:schemeClr val="tx1"/>
                </a:solidFill>
                <a:latin typeface="Yu Gothic"/>
                <a:cs typeface="Yu Gothic"/>
              </a:rPr>
              <a:t>大学・短大・専門学校・通信高校・各種スクールの</a:t>
            </a:r>
            <a:endParaRPr lang="en-US" altLang="ja-JP" sz="1000" b="1" dirty="0">
              <a:solidFill>
                <a:schemeClr val="tx1"/>
              </a:solidFill>
              <a:latin typeface="Yu Gothic"/>
              <a:cs typeface="Yu Gothic"/>
            </a:endParaRPr>
          </a:p>
          <a:p>
            <a:pPr marL="12700" marR="5080" indent="8255">
              <a:lnSpc>
                <a:spcPct val="125000"/>
              </a:lnSpc>
              <a:spcBef>
                <a:spcPts val="100"/>
              </a:spcBef>
            </a:pPr>
            <a:r>
              <a:rPr lang="ja-JP" altLang="en-US" sz="1000" b="1" dirty="0">
                <a:solidFill>
                  <a:schemeClr val="tx1"/>
                </a:solidFill>
                <a:latin typeface="Yu Gothic"/>
                <a:cs typeface="Yu Gothic"/>
              </a:rPr>
              <a:t>ターゲット層、子を持つ親にリーチできるコースです。</a:t>
            </a:r>
            <a:endParaRPr lang="ja-JP" altLang="en-US" sz="1000" dirty="0">
              <a:solidFill>
                <a:schemeClr val="tx1"/>
              </a:solidFill>
              <a:latin typeface="Yu Gothic"/>
              <a:cs typeface="Yu Gothic"/>
            </a:endParaRPr>
          </a:p>
        </p:txBody>
      </p:sp>
      <p:pic>
        <p:nvPicPr>
          <p:cNvPr id="11" name="図 10">
            <a:extLst>
              <a:ext uri="{FF2B5EF4-FFF2-40B4-BE49-F238E27FC236}">
                <a16:creationId xmlns:a16="http://schemas.microsoft.com/office/drawing/2014/main" id="{BD883855-F579-6F14-A260-01233EBE08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060" y="748461"/>
            <a:ext cx="2387600" cy="1206500"/>
          </a:xfrm>
          <a:prstGeom prst="rect">
            <a:avLst/>
          </a:prstGeom>
        </p:spPr>
      </p:pic>
      <p:sp>
        <p:nvSpPr>
          <p:cNvPr id="28" name="角丸四角形 80">
            <a:extLst>
              <a:ext uri="{FF2B5EF4-FFF2-40B4-BE49-F238E27FC236}">
                <a16:creationId xmlns:a16="http://schemas.microsoft.com/office/drawing/2014/main" id="{A1E4A609-39E1-77DA-299F-A2FCA2E32E6E}"/>
              </a:ext>
            </a:extLst>
          </p:cNvPr>
          <p:cNvSpPr/>
          <p:nvPr/>
        </p:nvSpPr>
        <p:spPr>
          <a:xfrm>
            <a:off x="826769" y="2395797"/>
            <a:ext cx="9217228" cy="898884"/>
          </a:xfrm>
          <a:prstGeom prst="roundRect">
            <a:avLst>
              <a:gd name="adj" fmla="val 1082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0" name="object 64">
            <a:extLst>
              <a:ext uri="{FF2B5EF4-FFF2-40B4-BE49-F238E27FC236}">
                <a16:creationId xmlns:a16="http://schemas.microsoft.com/office/drawing/2014/main" id="{578478E0-EAFC-7FB1-185D-019BD5621F9D}"/>
              </a:ext>
            </a:extLst>
          </p:cNvPr>
          <p:cNvSpPr txBox="1"/>
          <p:nvPr/>
        </p:nvSpPr>
        <p:spPr>
          <a:xfrm>
            <a:off x="635297" y="5457825"/>
            <a:ext cx="1548765" cy="135935"/>
          </a:xfrm>
          <a:prstGeom prst="rect">
            <a:avLst/>
          </a:prstGeom>
        </p:spPr>
        <p:txBody>
          <a:bodyPr vert="horz" wrap="square" lIns="0" tIns="12700" rIns="0" bIns="0" rtlCol="0">
            <a:spAutoFit/>
          </a:bodyPr>
          <a:lstStyle/>
          <a:p>
            <a:pPr marL="114935" indent="-102235">
              <a:spcBef>
                <a:spcPts val="100"/>
              </a:spcBef>
              <a:buClr>
                <a:schemeClr val="accent5"/>
              </a:buClr>
              <a:buSzPct val="87500"/>
              <a:buFontTx/>
              <a:buChar char="■"/>
              <a:tabLst>
                <a:tab pos="114935" algn="l"/>
              </a:tabLst>
            </a:pPr>
            <a:r>
              <a:rPr lang="ja-JP" altLang="en-US" sz="800" b="1" spc="-35" dirty="0">
                <a:solidFill>
                  <a:srgbClr val="231F20"/>
                </a:solidFill>
                <a:latin typeface="Yu Gothic"/>
                <a:cs typeface="Yu Gothic"/>
              </a:rPr>
              <a:t>スクール</a:t>
            </a:r>
            <a:r>
              <a:rPr sz="800" b="1" spc="-35" dirty="0" err="1">
                <a:solidFill>
                  <a:srgbClr val="231F20"/>
                </a:solidFill>
                <a:latin typeface="Yu Gothic"/>
                <a:cs typeface="Yu Gothic"/>
              </a:rPr>
              <a:t>ネクサス</a:t>
            </a:r>
            <a:r>
              <a:rPr sz="800" b="1" spc="-35" dirty="0">
                <a:solidFill>
                  <a:srgbClr val="231F20"/>
                </a:solidFill>
                <a:latin typeface="Yu Gothic"/>
                <a:cs typeface="Yu Gothic"/>
              </a:rPr>
              <a:t> メニュー詳細</a:t>
            </a:r>
            <a:endParaRPr sz="800" dirty="0">
              <a:latin typeface="Yu Gothic"/>
              <a:cs typeface="Yu Gothic"/>
            </a:endParaRPr>
          </a:p>
        </p:txBody>
      </p:sp>
      <p:pic>
        <p:nvPicPr>
          <p:cNvPr id="37" name="図 36">
            <a:extLst>
              <a:ext uri="{FF2B5EF4-FFF2-40B4-BE49-F238E27FC236}">
                <a16:creationId xmlns:a16="http://schemas.microsoft.com/office/drawing/2014/main" id="{C4AD16BD-77EE-8E61-D0C0-B1756A8378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4290" y="2517039"/>
            <a:ext cx="868746" cy="544160"/>
          </a:xfrm>
          <a:prstGeom prst="rect">
            <a:avLst/>
          </a:prstGeom>
        </p:spPr>
      </p:pic>
      <p:sp>
        <p:nvSpPr>
          <p:cNvPr id="38" name="object 32">
            <a:extLst>
              <a:ext uri="{FF2B5EF4-FFF2-40B4-BE49-F238E27FC236}">
                <a16:creationId xmlns:a16="http://schemas.microsoft.com/office/drawing/2014/main" id="{0059C699-2DCD-20D7-1370-AA3A81AEE86E}"/>
              </a:ext>
            </a:extLst>
          </p:cNvPr>
          <p:cNvSpPr txBox="1"/>
          <p:nvPr/>
        </p:nvSpPr>
        <p:spPr>
          <a:xfrm>
            <a:off x="5422900" y="276542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dirty="0">
              <a:latin typeface="Yu Gothic"/>
              <a:cs typeface="Yu Gothic"/>
            </a:endParaRPr>
          </a:p>
        </p:txBody>
      </p:sp>
      <p:sp>
        <p:nvSpPr>
          <p:cNvPr id="40" name="object 54">
            <a:extLst>
              <a:ext uri="{FF2B5EF4-FFF2-40B4-BE49-F238E27FC236}">
                <a16:creationId xmlns:a16="http://schemas.microsoft.com/office/drawing/2014/main" id="{A67E19AA-0DFC-E483-B236-EE1BB9FC35BD}"/>
              </a:ext>
            </a:extLst>
          </p:cNvPr>
          <p:cNvSpPr txBox="1"/>
          <p:nvPr/>
        </p:nvSpPr>
        <p:spPr>
          <a:xfrm>
            <a:off x="3898900" y="3095625"/>
            <a:ext cx="218008" cy="135935"/>
          </a:xfrm>
          <a:prstGeom prst="rect">
            <a:avLst/>
          </a:prstGeom>
        </p:spPr>
        <p:txBody>
          <a:bodyPr vert="horz" wrap="none" lIns="0" tIns="12700" rIns="0" bIns="0" rtlCol="0">
            <a:spAutoFit/>
          </a:bodyPr>
          <a:lstStyle/>
          <a:p>
            <a:pPr marL="12700" algn="ctr">
              <a:spcBef>
                <a:spcPts val="100"/>
              </a:spcBef>
            </a:pPr>
            <a:r>
              <a:rPr lang="ja-JP" altLang="en-US" sz="800" b="1" dirty="0">
                <a:solidFill>
                  <a:srgbClr val="231F20"/>
                </a:solidFill>
                <a:latin typeface="Yu Gothic" panose="020B0400000000000000" pitchFamily="34" charset="-128"/>
                <a:ea typeface="Yu Gothic" panose="020B0400000000000000" pitchFamily="34" charset="-128"/>
                <a:cs typeface="Yu Gothic"/>
              </a:rPr>
              <a:t>学生</a:t>
            </a:r>
            <a:endParaRPr sz="800" dirty="0">
              <a:latin typeface="Yu Gothic" panose="020B0400000000000000" pitchFamily="34" charset="-128"/>
              <a:ea typeface="Yu Gothic" panose="020B0400000000000000" pitchFamily="34" charset="-128"/>
              <a:cs typeface="Yu Gothic"/>
            </a:endParaRPr>
          </a:p>
        </p:txBody>
      </p:sp>
      <p:grpSp>
        <p:nvGrpSpPr>
          <p:cNvPr id="132" name="グループ化 131">
            <a:extLst>
              <a:ext uri="{FF2B5EF4-FFF2-40B4-BE49-F238E27FC236}">
                <a16:creationId xmlns:a16="http://schemas.microsoft.com/office/drawing/2014/main" id="{36E68200-DB10-E407-F9AF-8CA53E8A6082}"/>
              </a:ext>
            </a:extLst>
          </p:cNvPr>
          <p:cNvGrpSpPr/>
          <p:nvPr/>
        </p:nvGrpSpPr>
        <p:grpSpPr>
          <a:xfrm>
            <a:off x="643438" y="2534331"/>
            <a:ext cx="2698126" cy="645873"/>
            <a:chOff x="653087" y="2790825"/>
            <a:chExt cx="2698126" cy="648337"/>
          </a:xfrm>
        </p:grpSpPr>
        <p:sp>
          <p:nvSpPr>
            <p:cNvPr id="44" name="object 71">
              <a:extLst>
                <a:ext uri="{FF2B5EF4-FFF2-40B4-BE49-F238E27FC236}">
                  <a16:creationId xmlns:a16="http://schemas.microsoft.com/office/drawing/2014/main" id="{817F35A6-6A4E-66FD-84A8-707EC505F4C8}"/>
                </a:ext>
              </a:extLst>
            </p:cNvPr>
            <p:cNvSpPr/>
            <p:nvPr/>
          </p:nvSpPr>
          <p:spPr>
            <a:xfrm>
              <a:off x="653098" y="2790825"/>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00A2D9"/>
                </a:gs>
                <a:gs pos="100000">
                  <a:srgbClr val="1175A4"/>
                </a:gs>
              </a:gsLst>
              <a:lin ang="5400000" scaled="1"/>
            </a:gradFill>
            <a:ln w="12699">
              <a:solidFill>
                <a:srgbClr val="F6F6F9"/>
              </a:solidFill>
            </a:ln>
          </p:spPr>
          <p:txBody>
            <a:bodyPr wrap="square" lIns="0" tIns="0" rIns="0" bIns="0" rtlCol="0"/>
            <a:lstStyle/>
            <a:p>
              <a:endParaRPr/>
            </a:p>
          </p:txBody>
        </p:sp>
        <p:pic>
          <p:nvPicPr>
            <p:cNvPr id="45" name="object 72">
              <a:extLst>
                <a:ext uri="{FF2B5EF4-FFF2-40B4-BE49-F238E27FC236}">
                  <a16:creationId xmlns:a16="http://schemas.microsoft.com/office/drawing/2014/main" id="{8E189B92-3927-5B61-ECA2-ACA7A5B91095}"/>
                </a:ext>
              </a:extLst>
            </p:cNvPr>
            <p:cNvPicPr/>
            <p:nvPr/>
          </p:nvPicPr>
          <p:blipFill>
            <a:blip r:embed="rId6" cstate="email">
              <a:extLst>
                <a:ext uri="{28A0092B-C50C-407E-A947-70E740481C1C}">
                  <a14:useLocalDpi xmlns:a14="http://schemas.microsoft.com/office/drawing/2010/main"/>
                </a:ext>
              </a:extLst>
            </a:blip>
            <a:stretch>
              <a:fillRect/>
            </a:stretch>
          </p:blipFill>
          <p:spPr>
            <a:xfrm>
              <a:off x="653087" y="2790827"/>
              <a:ext cx="648004" cy="648004"/>
            </a:xfrm>
            <a:prstGeom prst="rect">
              <a:avLst/>
            </a:prstGeom>
          </p:spPr>
        </p:pic>
        <p:sp>
          <p:nvSpPr>
            <p:cNvPr id="46" name="object 73">
              <a:extLst>
                <a:ext uri="{FF2B5EF4-FFF2-40B4-BE49-F238E27FC236}">
                  <a16:creationId xmlns:a16="http://schemas.microsoft.com/office/drawing/2014/main" id="{42767DE3-790A-01B4-9CD5-1AC56EDF7F38}"/>
                </a:ext>
              </a:extLst>
            </p:cNvPr>
            <p:cNvSpPr/>
            <p:nvPr/>
          </p:nvSpPr>
          <p:spPr>
            <a:xfrm>
              <a:off x="653087" y="2790827"/>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A6DC"/>
              </a:solidFill>
            </a:ln>
          </p:spPr>
          <p:txBody>
            <a:bodyPr wrap="square" lIns="0" tIns="0" rIns="0" bIns="0" rtlCol="0"/>
            <a:lstStyle/>
            <a:p>
              <a:endParaRPr/>
            </a:p>
          </p:txBody>
        </p:sp>
        <p:sp>
          <p:nvSpPr>
            <p:cNvPr id="50" name="object 84">
              <a:extLst>
                <a:ext uri="{FF2B5EF4-FFF2-40B4-BE49-F238E27FC236}">
                  <a16:creationId xmlns:a16="http://schemas.microsoft.com/office/drawing/2014/main" id="{687F548C-61B9-71D1-7419-2D24985A10BC}"/>
                </a:ext>
              </a:extLst>
            </p:cNvPr>
            <p:cNvSpPr txBox="1"/>
            <p:nvPr/>
          </p:nvSpPr>
          <p:spPr>
            <a:xfrm>
              <a:off x="1458573" y="3009178"/>
              <a:ext cx="628377" cy="209185"/>
            </a:xfrm>
            <a:prstGeom prst="rect">
              <a:avLst/>
            </a:prstGeom>
          </p:spPr>
          <p:txBody>
            <a:bodyPr vert="horz" wrap="none" lIns="0" tIns="23495" rIns="0" bIns="0" rtlCol="0">
              <a:spAutoFit/>
            </a:bodyPr>
            <a:lstStyle/>
            <a:p>
              <a:pPr marL="12700">
                <a:lnSpc>
                  <a:spcPct val="100000"/>
                </a:lnSpc>
                <a:spcBef>
                  <a:spcPts val="185"/>
                </a:spcBef>
              </a:pPr>
              <a:r>
                <a:rPr sz="1200" b="1" dirty="0" err="1">
                  <a:solidFill>
                    <a:srgbClr val="FFFFFF"/>
                  </a:solidFill>
                  <a:latin typeface="Yu Gothic"/>
                  <a:cs typeface="Yu Gothic"/>
                </a:rPr>
                <a:t>学生</a:t>
              </a:r>
              <a:r>
                <a:rPr lang="ja-JP" altLang="en-US" sz="1200" b="1" dirty="0">
                  <a:solidFill>
                    <a:srgbClr val="FFFFFF"/>
                  </a:solidFill>
                  <a:latin typeface="Yu Gothic"/>
                  <a:cs typeface="Yu Gothic"/>
                </a:rPr>
                <a:t>・親</a:t>
              </a:r>
              <a:endParaRPr lang="en-US" altLang="ja-JP" sz="1200" b="1" dirty="0">
                <a:solidFill>
                  <a:srgbClr val="FFFFFF"/>
                </a:solidFill>
                <a:latin typeface="Yu Gothic"/>
                <a:cs typeface="Yu Gothic"/>
              </a:endParaRPr>
            </a:p>
          </p:txBody>
        </p:sp>
      </p:grpSp>
      <p:graphicFrame>
        <p:nvGraphicFramePr>
          <p:cNvPr id="52" name="object 55">
            <a:extLst>
              <a:ext uri="{FF2B5EF4-FFF2-40B4-BE49-F238E27FC236}">
                <a16:creationId xmlns:a16="http://schemas.microsoft.com/office/drawing/2014/main" id="{9619C630-40CB-7EAB-57F3-4399B1802491}"/>
              </a:ext>
            </a:extLst>
          </p:cNvPr>
          <p:cNvGraphicFramePr>
            <a:graphicFrameLocks noGrp="1"/>
          </p:cNvGraphicFramePr>
          <p:nvPr>
            <p:extLst>
              <p:ext uri="{D42A27DB-BD31-4B8C-83A1-F6EECF244321}">
                <p14:modId xmlns:p14="http://schemas.microsoft.com/office/powerpoint/2010/main" val="3674618306"/>
              </p:ext>
            </p:extLst>
          </p:nvPr>
        </p:nvGraphicFramePr>
        <p:xfrm>
          <a:off x="649772" y="5629455"/>
          <a:ext cx="9393553" cy="1314876"/>
        </p:xfrm>
        <a:graphic>
          <a:graphicData uri="http://schemas.openxmlformats.org/drawingml/2006/table">
            <a:tbl>
              <a:tblPr firstRow="1" bandRow="1">
                <a:tableStyleId>{2D5ABB26-0587-4C30-8999-92F81FD0307C}</a:tableStyleId>
              </a:tblPr>
              <a:tblGrid>
                <a:gridCol w="169100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51889">
                  <a:extLst>
                    <a:ext uri="{9D8B030D-6E8A-4147-A177-3AD203B41FA5}">
                      <a16:colId xmlns:a16="http://schemas.microsoft.com/office/drawing/2014/main" val="20002"/>
                    </a:ext>
                  </a:extLst>
                </a:gridCol>
                <a:gridCol w="1799589">
                  <a:extLst>
                    <a:ext uri="{9D8B030D-6E8A-4147-A177-3AD203B41FA5}">
                      <a16:colId xmlns:a16="http://schemas.microsoft.com/office/drawing/2014/main" val="20003"/>
                    </a:ext>
                  </a:extLst>
                </a:gridCol>
                <a:gridCol w="1799590">
                  <a:extLst>
                    <a:ext uri="{9D8B030D-6E8A-4147-A177-3AD203B41FA5}">
                      <a16:colId xmlns:a16="http://schemas.microsoft.com/office/drawing/2014/main" val="20004"/>
                    </a:ext>
                  </a:extLst>
                </a:gridCol>
                <a:gridCol w="1799590">
                  <a:extLst>
                    <a:ext uri="{9D8B030D-6E8A-4147-A177-3AD203B41FA5}">
                      <a16:colId xmlns:a16="http://schemas.microsoft.com/office/drawing/2014/main" val="20005"/>
                    </a:ext>
                  </a:extLst>
                </a:gridCol>
              </a:tblGrid>
              <a:tr h="177591">
                <a:tc>
                  <a:txBody>
                    <a:bodyPr/>
                    <a:lstStyle/>
                    <a:p>
                      <a:pPr marL="20320" algn="ctr">
                        <a:lnSpc>
                          <a:spcPct val="100000"/>
                        </a:lnSpc>
                        <a:spcBef>
                          <a:spcPts val="350"/>
                        </a:spcBef>
                      </a:pPr>
                      <a:r>
                        <a:rPr sz="600" b="1" spc="0" dirty="0">
                          <a:solidFill>
                            <a:srgbClr val="FFFFFF"/>
                          </a:solidFill>
                          <a:latin typeface="Yu Gothic"/>
                          <a:cs typeface="Yu Gothic"/>
                        </a:rPr>
                        <a:t>メニュー名</a:t>
                      </a:r>
                      <a:endParaRPr sz="600" spc="0" dirty="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A2D9"/>
                        </a:gs>
                        <a:gs pos="100000">
                          <a:srgbClr val="1175A4"/>
                        </a:gs>
                      </a:gsLst>
                      <a:lin ang="5400000" scaled="1"/>
                    </a:gradFill>
                  </a:tcPr>
                </a:tc>
                <a:tc>
                  <a:txBody>
                    <a:bodyPr/>
                    <a:lstStyle/>
                    <a:p>
                      <a:pPr algn="ctr">
                        <a:lnSpc>
                          <a:spcPct val="100000"/>
                        </a:lnSpc>
                        <a:spcBef>
                          <a:spcPts val="350"/>
                        </a:spcBef>
                      </a:pPr>
                      <a:r>
                        <a:rPr sz="600" b="1" spc="0" dirty="0">
                          <a:solidFill>
                            <a:srgbClr val="FFFFFF"/>
                          </a:solidFill>
                          <a:latin typeface="Yu Gothic"/>
                          <a:cs typeface="Yu Gothic"/>
                        </a:rPr>
                        <a:t>課金形態</a:t>
                      </a:r>
                      <a:endParaRPr sz="600" spc="0" dirty="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A2D9"/>
                        </a:gs>
                        <a:gs pos="100000">
                          <a:srgbClr val="1175A4"/>
                        </a:gs>
                      </a:gsLst>
                      <a:lin ang="5400000" scaled="1"/>
                    </a:gradFill>
                  </a:tcPr>
                </a:tc>
                <a:tc>
                  <a:txBody>
                    <a:bodyPr/>
                    <a:lstStyle/>
                    <a:p>
                      <a:pPr algn="ctr">
                        <a:lnSpc>
                          <a:spcPct val="100000"/>
                        </a:lnSpc>
                        <a:spcBef>
                          <a:spcPts val="350"/>
                        </a:spcBef>
                      </a:pPr>
                      <a:r>
                        <a:rPr sz="600" b="1" spc="0" dirty="0">
                          <a:solidFill>
                            <a:srgbClr val="FFFFFF"/>
                          </a:solidFill>
                          <a:latin typeface="Yu Gothic"/>
                          <a:cs typeface="Yu Gothic"/>
                        </a:rPr>
                        <a:t>想定クリック単価</a:t>
                      </a:r>
                      <a:endParaRPr sz="600" spc="0" dirty="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A2D9"/>
                        </a:gs>
                        <a:gs pos="100000">
                          <a:srgbClr val="1175A4"/>
                        </a:gs>
                      </a:gsLst>
                      <a:lin ang="5400000" scaled="1"/>
                    </a:gradFill>
                  </a:tcPr>
                </a:tc>
                <a:tc>
                  <a:txBody>
                    <a:bodyPr/>
                    <a:lstStyle/>
                    <a:p>
                      <a:pPr algn="ctr">
                        <a:lnSpc>
                          <a:spcPct val="100000"/>
                        </a:lnSpc>
                        <a:spcBef>
                          <a:spcPts val="350"/>
                        </a:spcBef>
                      </a:pPr>
                      <a:r>
                        <a:rPr sz="600" b="1" spc="0" dirty="0">
                          <a:solidFill>
                            <a:srgbClr val="FFFFFF"/>
                          </a:solidFill>
                          <a:latin typeface="Yu Gothic"/>
                          <a:cs typeface="Yu Gothic"/>
                        </a:rPr>
                        <a:t>最小対応エリア</a:t>
                      </a:r>
                      <a:endParaRPr sz="600" spc="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A2D9"/>
                        </a:gs>
                        <a:gs pos="100000">
                          <a:srgbClr val="1175A4"/>
                        </a:gs>
                      </a:gsLst>
                      <a:lin ang="5400000" scaled="1"/>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A2D9"/>
                        </a:gs>
                        <a:gs pos="100000">
                          <a:srgbClr val="1175A4"/>
                        </a:gs>
                      </a:gsLst>
                      <a:lin ang="5400000" scaled="1"/>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00A2D9"/>
                        </a:gs>
                        <a:gs pos="100000">
                          <a:srgbClr val="1175A4"/>
                        </a:gs>
                      </a:gsLst>
                      <a:lin ang="5400000" scaled="1"/>
                    </a:gradFill>
                  </a:tcPr>
                </a:tc>
                <a:extLst>
                  <a:ext uri="{0D108BD9-81ED-4DB2-BD59-A6C34878D82A}">
                    <a16:rowId xmlns:a16="http://schemas.microsoft.com/office/drawing/2014/main" val="10000"/>
                  </a:ext>
                </a:extLst>
              </a:tr>
              <a:tr h="379095">
                <a:tc>
                  <a:txBody>
                    <a:bodyPr/>
                    <a:lstStyle/>
                    <a:p>
                      <a:pPr marL="0" algn="ctr">
                        <a:lnSpc>
                          <a:spcPct val="100000"/>
                        </a:lnSpc>
                        <a:spcBef>
                          <a:spcPts val="0"/>
                        </a:spcBef>
                      </a:pPr>
                      <a:r>
                        <a:rPr sz="900" b="1" spc="-50" dirty="0" err="1">
                          <a:solidFill>
                            <a:srgbClr val="231F20"/>
                          </a:solidFill>
                          <a:latin typeface="Yu Gothic"/>
                          <a:cs typeface="Yu Gothic"/>
                        </a:rPr>
                        <a:t>学生</a:t>
                      </a:r>
                      <a:r>
                        <a:rPr lang="ja-JP" altLang="en-US" sz="900" b="1" spc="-50" dirty="0">
                          <a:solidFill>
                            <a:srgbClr val="231F20"/>
                          </a:solidFill>
                          <a:latin typeface="Yu Gothic"/>
                          <a:cs typeface="Yu Gothic"/>
                        </a:rPr>
                        <a:t>・親</a:t>
                      </a:r>
                      <a:r>
                        <a:rPr sz="900" b="1" spc="-50" dirty="0" err="1">
                          <a:solidFill>
                            <a:srgbClr val="231F20"/>
                          </a:solidFill>
                          <a:latin typeface="Yu Gothic"/>
                          <a:cs typeface="Yu Gothic"/>
                        </a:rPr>
                        <a:t>リーチ</a:t>
                      </a:r>
                      <a:endParaRPr sz="900" dirty="0">
                        <a:latin typeface="Yu Gothic"/>
                        <a:cs typeface="Yu Gothic"/>
                      </a:endParaRPr>
                    </a:p>
                  </a:txBody>
                  <a:tcPr marL="0" marR="0" marT="0"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ECF7"/>
                    </a:solidFill>
                  </a:tcPr>
                </a:tc>
                <a:tc>
                  <a:txBody>
                    <a:bodyPr/>
                    <a:lstStyle/>
                    <a:p>
                      <a:pPr algn="ctr">
                        <a:lnSpc>
                          <a:spcPct val="100000"/>
                        </a:lnSpc>
                        <a:spcBef>
                          <a:spcPts val="5"/>
                        </a:spcBef>
                      </a:pPr>
                      <a:r>
                        <a:rPr lang="ja-JP" altLang="en-US" sz="700" b="1" i="0" dirty="0">
                          <a:solidFill>
                            <a:srgbClr val="231F20"/>
                          </a:solidFill>
                          <a:latin typeface="Yu Gothic" panose="020B0400000000000000" pitchFamily="34" charset="-128"/>
                          <a:ea typeface="Yu Gothic" panose="020B0400000000000000" pitchFamily="34" charset="-128"/>
                          <a:cs typeface="Times New Roman"/>
                        </a:rPr>
                        <a:t>予算運用型</a:t>
                      </a:r>
                    </a:p>
                    <a:p>
                      <a:pPr algn="ctr">
                        <a:lnSpc>
                          <a:spcPct val="100000"/>
                        </a:lnSpc>
                        <a:spcBef>
                          <a:spcPts val="5"/>
                        </a:spcBef>
                      </a:pP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r>
                        <a:rPr lang="ja-JP" altLang="en-US" sz="700" b="1" i="0" dirty="0">
                          <a:solidFill>
                            <a:srgbClr val="231F20"/>
                          </a:solidFill>
                          <a:latin typeface="Yu Gothic" panose="020B0400000000000000" pitchFamily="34" charset="-128"/>
                          <a:ea typeface="Yu Gothic" panose="020B0400000000000000" pitchFamily="34" charset="-128"/>
                          <a:cs typeface="Times New Roman"/>
                        </a:rPr>
                        <a:t>クリック単価変動</a:t>
                      </a: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7E8"/>
                    </a:solidFill>
                  </a:tcPr>
                </a:tc>
                <a:tc>
                  <a:txBody>
                    <a:bodyPr/>
                    <a:lstStyle/>
                    <a:p>
                      <a:pPr algn="ctr">
                        <a:lnSpc>
                          <a:spcPct val="100000"/>
                        </a:lnSpc>
                        <a:spcBef>
                          <a:spcPts val="5"/>
                        </a:spcBef>
                      </a:pPr>
                      <a:r>
                        <a:rPr lang="en-US" altLang="ja-JP" sz="700" b="1" i="0" dirty="0">
                          <a:solidFill>
                            <a:srgbClr val="231F20"/>
                          </a:solidFill>
                          <a:latin typeface="Yu Gothic" panose="020B0400000000000000" pitchFamily="34" charset="-128"/>
                          <a:ea typeface="Yu Gothic" panose="020B0400000000000000" pitchFamily="34" charset="-128"/>
                          <a:cs typeface="Times New Roman"/>
                        </a:rPr>
                        <a:t>80</a:t>
                      </a:r>
                      <a:r>
                        <a:rPr lang="ja-JP" altLang="en-US" sz="700" b="1" i="0" dirty="0">
                          <a:solidFill>
                            <a:srgbClr val="231F20"/>
                          </a:solidFill>
                          <a:latin typeface="Yu Gothic" panose="020B0400000000000000" pitchFamily="34" charset="-128"/>
                          <a:ea typeface="Yu Gothic" panose="020B0400000000000000" pitchFamily="34" charset="-128"/>
                          <a:cs typeface="Times New Roman"/>
                        </a:rPr>
                        <a:t>円～</a:t>
                      </a:r>
                      <a:r>
                        <a:rPr lang="en-US" altLang="ja-JP" sz="700" b="1" i="0" dirty="0">
                          <a:solidFill>
                            <a:srgbClr val="231F20"/>
                          </a:solidFill>
                          <a:latin typeface="Yu Gothic" panose="020B0400000000000000" pitchFamily="34" charset="-128"/>
                          <a:ea typeface="Yu Gothic" panose="020B0400000000000000" pitchFamily="34" charset="-128"/>
                          <a:cs typeface="Times New Roman"/>
                        </a:rPr>
                        <a:t>200</a:t>
                      </a:r>
                      <a:r>
                        <a:rPr lang="ja-JP" altLang="en-US" sz="700" b="1" i="0" spc="-50" dirty="0">
                          <a:solidFill>
                            <a:srgbClr val="231F20"/>
                          </a:solidFill>
                          <a:latin typeface="Yu Gothic" panose="020B0400000000000000" pitchFamily="34" charset="-128"/>
                          <a:ea typeface="Yu Gothic" panose="020B0400000000000000" pitchFamily="34" charset="-128"/>
                          <a:cs typeface="Times New Roman"/>
                        </a:rPr>
                        <a:t>円</a:t>
                      </a:r>
                      <a:endParaRPr lang="ja-JP" altLang="en-US" sz="700" b="1" i="0" dirty="0">
                        <a:solidFill>
                          <a:srgbClr val="231F20"/>
                        </a:solidFill>
                        <a:latin typeface="Yu Gothic" panose="020B0400000000000000" pitchFamily="34" charset="-128"/>
                        <a:ea typeface="Yu Gothic" panose="020B0400000000000000" pitchFamily="34" charset="-128"/>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7E8"/>
                    </a:solidFill>
                  </a:tcPr>
                </a:tc>
                <a:tc>
                  <a:txBody>
                    <a:bodyPr/>
                    <a:lstStyle/>
                    <a:p>
                      <a:pPr algn="ctr">
                        <a:lnSpc>
                          <a:spcPct val="100000"/>
                        </a:lnSpc>
                        <a:spcBef>
                          <a:spcPts val="0"/>
                        </a:spcBef>
                      </a:pPr>
                      <a:r>
                        <a:rPr lang="ja-JP" altLang="en-US" sz="700" b="1" i="0" spc="-10" dirty="0">
                          <a:solidFill>
                            <a:srgbClr val="231F20"/>
                          </a:solidFill>
                          <a:latin typeface="Yu Gothic" panose="020B0400000000000000" pitchFamily="34" charset="-128"/>
                          <a:ea typeface="Yu Gothic" panose="020B0400000000000000" pitchFamily="34" charset="-128"/>
                          <a:cs typeface="Yu Gothic"/>
                        </a:rPr>
                        <a:t>市単位  都内</a:t>
                      </a:r>
                      <a:r>
                        <a:rPr lang="en-US" altLang="ja-JP" sz="700" b="1" i="0" spc="-10" dirty="0">
                          <a:solidFill>
                            <a:srgbClr val="231F20"/>
                          </a:solidFill>
                          <a:latin typeface="Yu Gothic" panose="020B0400000000000000" pitchFamily="34" charset="-128"/>
                          <a:ea typeface="Yu Gothic" panose="020B0400000000000000" pitchFamily="34" charset="-128"/>
                          <a:cs typeface="Yu Gothic"/>
                        </a:rPr>
                        <a:t>23</a:t>
                      </a:r>
                      <a:r>
                        <a:rPr lang="ja-JP" altLang="en-US" sz="700" b="1" i="0" spc="-10" dirty="0">
                          <a:solidFill>
                            <a:srgbClr val="231F20"/>
                          </a:solidFill>
                          <a:latin typeface="Yu Gothic" panose="020B0400000000000000" pitchFamily="34" charset="-128"/>
                          <a:ea typeface="Yu Gothic" panose="020B0400000000000000" pitchFamily="34" charset="-128"/>
                          <a:cs typeface="Yu Gothic"/>
                        </a:rPr>
                        <a:t>区</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7E8"/>
                    </a:solidFill>
                  </a:tcPr>
                </a:tc>
                <a:tc>
                  <a:txBody>
                    <a:bodyPr/>
                    <a:lstStyle/>
                    <a:p>
                      <a:pPr algn="ctr">
                        <a:lnSpc>
                          <a:spcPct val="100000"/>
                        </a:lnSpc>
                        <a:spcBef>
                          <a:spcPts val="0"/>
                        </a:spcBef>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7E8"/>
                    </a:solidFill>
                  </a:tcPr>
                </a:tc>
                <a:tc>
                  <a:txBody>
                    <a:bodyPr/>
                    <a:lstStyle/>
                    <a:p>
                      <a:pPr algn="ctr">
                        <a:lnSpc>
                          <a:spcPct val="100000"/>
                        </a:lnSpc>
                        <a:spcBef>
                          <a:spcPts val="0"/>
                        </a:spcBef>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a:t>
                      </a:r>
                      <a:r>
                        <a:rPr kumimoji="0" lang="en-US" altLang="ja-JP" sz="900" b="0" i="0" u="none" strike="noStrike" kern="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Hypatia Sans Pro"/>
                        </a:rPr>
                        <a:t>200,000</a:t>
                      </a:r>
                      <a:r>
                        <a:rPr kumimoji="0" lang="ja-JP" altLang="en-US" sz="800" b="0" i="0" u="none" strike="noStrike" kern="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Hypatia Sans Pro"/>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7E8"/>
                    </a:solidFill>
                  </a:tcPr>
                </a:tc>
                <a:extLst>
                  <a:ext uri="{0D108BD9-81ED-4DB2-BD59-A6C34878D82A}">
                    <a16:rowId xmlns:a16="http://schemas.microsoft.com/office/drawing/2014/main" val="10001"/>
                  </a:ext>
                </a:extLst>
              </a:tr>
              <a:tr h="37909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dirty="0">
                          <a:latin typeface="Yu Gothic"/>
                          <a:cs typeface="Yu Gothic"/>
                        </a:rPr>
                        <a:t>ジオターゲティング</a:t>
                      </a:r>
                    </a:p>
                  </a:txBody>
                  <a:tcPr marL="0" marR="0" marT="36000"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DE2F4"/>
                    </a:solidFill>
                  </a:tcPr>
                </a:tc>
                <a:tc>
                  <a:txBody>
                    <a:bodyPr/>
                    <a:lstStyle/>
                    <a:p>
                      <a:pPr algn="ctr">
                        <a:lnSpc>
                          <a:spcPct val="100000"/>
                        </a:lnSpc>
                        <a:spcBef>
                          <a:spcPts val="5"/>
                        </a:spcBef>
                      </a:pPr>
                      <a:r>
                        <a:rPr lang="ja-JP" altLang="en-US" sz="700" b="1" i="0" dirty="0">
                          <a:solidFill>
                            <a:srgbClr val="231F20"/>
                          </a:solidFill>
                          <a:latin typeface="Yu Gothic" panose="020B0400000000000000" pitchFamily="34" charset="-128"/>
                          <a:ea typeface="Yu Gothic" panose="020B0400000000000000" pitchFamily="34" charset="-128"/>
                          <a:cs typeface="Times New Roman"/>
                        </a:rPr>
                        <a:t>予算運用型</a:t>
                      </a:r>
                    </a:p>
                    <a:p>
                      <a:pPr algn="ctr">
                        <a:lnSpc>
                          <a:spcPct val="100000"/>
                        </a:lnSpc>
                        <a:spcBef>
                          <a:spcPts val="5"/>
                        </a:spcBef>
                      </a:pP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r>
                        <a:rPr lang="ja-JP" altLang="en-US" sz="700" b="1" i="0" dirty="0">
                          <a:solidFill>
                            <a:srgbClr val="231F20"/>
                          </a:solidFill>
                          <a:latin typeface="Yu Gothic" panose="020B0400000000000000" pitchFamily="34" charset="-128"/>
                          <a:ea typeface="Yu Gothic" panose="020B0400000000000000" pitchFamily="34" charset="-128"/>
                          <a:cs typeface="Times New Roman"/>
                        </a:rPr>
                        <a:t>クリック単価変動</a:t>
                      </a: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D5D6"/>
                    </a:solidFill>
                  </a:tcPr>
                </a:tc>
                <a:tc>
                  <a:txBody>
                    <a:bodyPr/>
                    <a:lstStyle/>
                    <a:p>
                      <a:pPr algn="ctr">
                        <a:lnSpc>
                          <a:spcPct val="100000"/>
                        </a:lnSpc>
                        <a:spcBef>
                          <a:spcPts val="5"/>
                        </a:spcBef>
                      </a:pPr>
                      <a:r>
                        <a:rPr sz="700" b="1" i="0" dirty="0">
                          <a:solidFill>
                            <a:srgbClr val="231F20"/>
                          </a:solidFill>
                          <a:latin typeface="Yu Gothic" panose="020B0400000000000000" pitchFamily="34" charset="-128"/>
                          <a:ea typeface="Yu Gothic" panose="020B0400000000000000" pitchFamily="34" charset="-128"/>
                          <a:cs typeface="Times New Roman"/>
                        </a:rPr>
                        <a:t>80円～200</a:t>
                      </a:r>
                      <a:r>
                        <a:rPr sz="700" b="1" i="0" spc="-50" dirty="0">
                          <a:solidFill>
                            <a:srgbClr val="231F20"/>
                          </a:solidFill>
                          <a:latin typeface="Yu Gothic" panose="020B0400000000000000" pitchFamily="34" charset="-128"/>
                          <a:ea typeface="Yu Gothic" panose="020B0400000000000000" pitchFamily="34" charset="-128"/>
                          <a:cs typeface="Times New Roman"/>
                        </a:rPr>
                        <a:t>円</a:t>
                      </a:r>
                      <a:endParaRPr sz="700" b="1" i="0" dirty="0">
                        <a:latin typeface="Yu Gothic" panose="020B0400000000000000" pitchFamily="34" charset="-128"/>
                        <a:ea typeface="Yu Gothic" panose="020B0400000000000000" pitchFamily="34" charset="-128"/>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D5D6"/>
                    </a:solidFill>
                  </a:tcPr>
                </a:tc>
                <a:tc>
                  <a:txBody>
                    <a:bodyPr/>
                    <a:lstStyle/>
                    <a:p>
                      <a:pPr algn="ctr">
                        <a:lnSpc>
                          <a:spcPct val="100000"/>
                        </a:lnSpc>
                        <a:spcBef>
                          <a:spcPts val="0"/>
                        </a:spcBef>
                      </a:pPr>
                      <a:r>
                        <a:rPr sz="700" b="1" i="0" spc="-10" dirty="0">
                          <a:solidFill>
                            <a:srgbClr val="231F20"/>
                          </a:solidFill>
                          <a:latin typeface="Yu Gothic" panose="020B0400000000000000" pitchFamily="34" charset="-128"/>
                          <a:ea typeface="Yu Gothic" panose="020B0400000000000000" pitchFamily="34" charset="-128"/>
                          <a:cs typeface="Yu Gothic"/>
                        </a:rPr>
                        <a:t>特定地点から半径</a:t>
                      </a:r>
                      <a:r>
                        <a:rPr sz="700" b="1" i="0" spc="-25" dirty="0">
                          <a:solidFill>
                            <a:srgbClr val="231F20"/>
                          </a:solidFill>
                          <a:latin typeface="Yu Gothic" panose="020B0400000000000000" pitchFamily="34" charset="-128"/>
                          <a:ea typeface="Yu Gothic" panose="020B0400000000000000" pitchFamily="34" charset="-128"/>
                          <a:cs typeface="Yu Gothic"/>
                        </a:rPr>
                        <a:t>3km</a:t>
                      </a:r>
                      <a:endParaRPr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D5D6"/>
                    </a:solidFill>
                  </a:tcPr>
                </a:tc>
                <a:tc>
                  <a:txBody>
                    <a:bodyPr/>
                    <a:lstStyle/>
                    <a:p>
                      <a:pPr algn="ctr">
                        <a:lnSpc>
                          <a:spcPct val="100000"/>
                        </a:lnSpc>
                        <a:spcBef>
                          <a:spcPts val="0"/>
                        </a:spcBef>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D5D6"/>
                    </a:solidFill>
                  </a:tcPr>
                </a:tc>
                <a:tc>
                  <a:txBody>
                    <a:bodyPr/>
                    <a:lstStyle/>
                    <a:p>
                      <a:pPr algn="ctr">
                        <a:lnSpc>
                          <a:spcPct val="100000"/>
                        </a:lnSpc>
                        <a:spcBef>
                          <a:spcPts val="0"/>
                        </a:spcBef>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a:t>
                      </a:r>
                      <a:r>
                        <a:rPr kumimoji="0" lang="en-US" altLang="ja-JP" sz="900" b="0" i="0" u="none" strike="noStrike" kern="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Hypatia Sans Pro"/>
                        </a:rPr>
                        <a:t>200,000</a:t>
                      </a:r>
                      <a:r>
                        <a:rPr kumimoji="0" lang="ja-JP" altLang="en-US" sz="800" b="0" i="0" u="none" strike="noStrike" kern="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Hypatia Sans Pro"/>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D5D6"/>
                    </a:solidFill>
                  </a:tcPr>
                </a:tc>
                <a:extLst>
                  <a:ext uri="{0D108BD9-81ED-4DB2-BD59-A6C34878D82A}">
                    <a16:rowId xmlns:a16="http://schemas.microsoft.com/office/drawing/2014/main" val="10002"/>
                  </a:ext>
                </a:extLst>
              </a:tr>
              <a:tr h="379095">
                <a:tc>
                  <a:txBody>
                    <a:bodyPr/>
                    <a:lstStyle/>
                    <a:p>
                      <a:pPr marL="0" algn="ctr">
                        <a:lnSpc>
                          <a:spcPct val="100000"/>
                        </a:lnSpc>
                        <a:spcBef>
                          <a:spcPts val="0"/>
                        </a:spcBef>
                      </a:pPr>
                      <a:r>
                        <a:rPr lang="ja-JP" altLang="en-US" sz="900" b="1" dirty="0">
                          <a:latin typeface="Yu Gothic"/>
                          <a:cs typeface="Yu Gothic"/>
                        </a:rPr>
                        <a:t>就活生リーチ</a:t>
                      </a:r>
                      <a:endParaRPr sz="900" b="1" dirty="0">
                        <a:latin typeface="Yu Gothic"/>
                        <a:cs typeface="Yu Gothic"/>
                      </a:endParaRPr>
                    </a:p>
                  </a:txBody>
                  <a:tcPr marL="0" marR="0" marT="36000" marB="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5ECF7"/>
                    </a:solidFill>
                  </a:tcPr>
                </a:tc>
                <a:tc>
                  <a:txBody>
                    <a:bodyPr/>
                    <a:lstStyle/>
                    <a:p>
                      <a:pPr algn="ctr">
                        <a:lnSpc>
                          <a:spcPct val="100000"/>
                        </a:lnSpc>
                        <a:spcBef>
                          <a:spcPts val="5"/>
                        </a:spcBef>
                      </a:pPr>
                      <a:r>
                        <a:rPr lang="ja-JP" altLang="en-US" sz="700" b="1" i="0" dirty="0">
                          <a:solidFill>
                            <a:srgbClr val="231F20"/>
                          </a:solidFill>
                          <a:latin typeface="Yu Gothic" panose="020B0400000000000000" pitchFamily="34" charset="-128"/>
                          <a:ea typeface="Yu Gothic" panose="020B0400000000000000" pitchFamily="34" charset="-128"/>
                          <a:cs typeface="Times New Roman"/>
                        </a:rPr>
                        <a:t>予算運用型</a:t>
                      </a:r>
                    </a:p>
                    <a:p>
                      <a:pPr algn="ctr">
                        <a:lnSpc>
                          <a:spcPct val="100000"/>
                        </a:lnSpc>
                        <a:spcBef>
                          <a:spcPts val="5"/>
                        </a:spcBef>
                      </a:pP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r>
                        <a:rPr lang="ja-JP" altLang="en-US" sz="700" b="1" i="0" dirty="0">
                          <a:solidFill>
                            <a:srgbClr val="231F20"/>
                          </a:solidFill>
                          <a:latin typeface="Yu Gothic" panose="020B0400000000000000" pitchFamily="34" charset="-128"/>
                          <a:ea typeface="Yu Gothic" panose="020B0400000000000000" pitchFamily="34" charset="-128"/>
                          <a:cs typeface="Times New Roman"/>
                        </a:rPr>
                        <a:t>クリック単価変動</a:t>
                      </a: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algn="ctr">
                        <a:lnSpc>
                          <a:spcPct val="100000"/>
                        </a:lnSpc>
                        <a:spcBef>
                          <a:spcPts val="5"/>
                        </a:spcBef>
                      </a:pPr>
                      <a:r>
                        <a:rPr sz="700" b="1" i="0" dirty="0">
                          <a:solidFill>
                            <a:srgbClr val="231F20"/>
                          </a:solidFill>
                          <a:latin typeface="Yu Gothic" panose="020B0400000000000000" pitchFamily="34" charset="-128"/>
                          <a:ea typeface="Yu Gothic" panose="020B0400000000000000" pitchFamily="34" charset="-128"/>
                          <a:cs typeface="Times New Roman"/>
                        </a:rPr>
                        <a:t>80円～200</a:t>
                      </a:r>
                      <a:r>
                        <a:rPr sz="700" b="1" i="0" spc="-50" dirty="0">
                          <a:solidFill>
                            <a:srgbClr val="231F20"/>
                          </a:solidFill>
                          <a:latin typeface="Yu Gothic" panose="020B0400000000000000" pitchFamily="34" charset="-128"/>
                          <a:ea typeface="Yu Gothic" panose="020B0400000000000000" pitchFamily="34" charset="-128"/>
                          <a:cs typeface="Times New Roman"/>
                        </a:rPr>
                        <a:t>円</a:t>
                      </a:r>
                      <a:endParaRPr sz="700" b="1" i="0" dirty="0">
                        <a:latin typeface="Yu Gothic" panose="020B0400000000000000" pitchFamily="34" charset="-128"/>
                        <a:ea typeface="Yu Gothic" panose="020B0400000000000000" pitchFamily="34" charset="-128"/>
                        <a:cs typeface="Times New Roman"/>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algn="ctr">
                        <a:lnSpc>
                          <a:spcPct val="100000"/>
                        </a:lnSpc>
                        <a:spcBef>
                          <a:spcPts val="0"/>
                        </a:spcBef>
                      </a:pPr>
                      <a:r>
                        <a:rPr lang="ja-JP" altLang="en-US" sz="700" b="1" i="0" spc="-10" dirty="0">
                          <a:solidFill>
                            <a:srgbClr val="231F20"/>
                          </a:solidFill>
                          <a:latin typeface="Yu Gothic" panose="020B0400000000000000" pitchFamily="34" charset="-128"/>
                          <a:ea typeface="Yu Gothic" panose="020B0400000000000000" pitchFamily="34" charset="-128"/>
                          <a:cs typeface="Yu Gothic"/>
                        </a:rPr>
                        <a:t>都道府県単位</a:t>
                      </a:r>
                      <a:endParaRPr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algn="ctr">
                        <a:lnSpc>
                          <a:spcPct val="100000"/>
                        </a:lnSpc>
                        <a:spcBef>
                          <a:spcPts val="0"/>
                        </a:spcBef>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tc>
                  <a:txBody>
                    <a:bodyPr/>
                    <a:lstStyle/>
                    <a:p>
                      <a:pPr algn="ctr">
                        <a:lnSpc>
                          <a:spcPct val="100000"/>
                        </a:lnSpc>
                        <a:spcBef>
                          <a:spcPts val="0"/>
                        </a:spcBef>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a:t>
                      </a:r>
                      <a:r>
                        <a:rPr kumimoji="0" lang="en-US" altLang="ja-JP" sz="900" b="0" i="0" u="none" strike="noStrike" kern="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Hypatia Sans Pro"/>
                        </a:rPr>
                        <a:t>200,000</a:t>
                      </a:r>
                      <a:r>
                        <a:rPr kumimoji="0" lang="ja-JP" altLang="en-US" sz="800" b="0" i="0" u="none" strike="noStrike" kern="0" cap="none" spc="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Hypatia Sans Pro"/>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6E7E8"/>
                    </a:solidFill>
                  </a:tcPr>
                </a:tc>
                <a:extLst>
                  <a:ext uri="{0D108BD9-81ED-4DB2-BD59-A6C34878D82A}">
                    <a16:rowId xmlns:a16="http://schemas.microsoft.com/office/drawing/2014/main" val="2257683636"/>
                  </a:ext>
                </a:extLst>
              </a:tr>
            </a:tbl>
          </a:graphicData>
        </a:graphic>
      </p:graphicFrame>
      <p:pic>
        <p:nvPicPr>
          <p:cNvPr id="5" name="図 4" descr="アイコン&#10;&#10;低い精度で自動的に生成された説明">
            <a:extLst>
              <a:ext uri="{FF2B5EF4-FFF2-40B4-BE49-F238E27FC236}">
                <a16:creationId xmlns:a16="http://schemas.microsoft.com/office/drawing/2014/main" id="{E91648FF-0954-F85A-3F8B-5CFB1ADF25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4964" y="2539407"/>
            <a:ext cx="848924" cy="491275"/>
          </a:xfrm>
          <a:prstGeom prst="rect">
            <a:avLst/>
          </a:prstGeom>
        </p:spPr>
      </p:pic>
      <p:sp>
        <p:nvSpPr>
          <p:cNvPr id="6" name="object 63">
            <a:extLst>
              <a:ext uri="{FF2B5EF4-FFF2-40B4-BE49-F238E27FC236}">
                <a16:creationId xmlns:a16="http://schemas.microsoft.com/office/drawing/2014/main" id="{B89EB9FB-D836-F548-F458-0625233E9B9D}"/>
              </a:ext>
            </a:extLst>
          </p:cNvPr>
          <p:cNvSpPr txBox="1"/>
          <p:nvPr/>
        </p:nvSpPr>
        <p:spPr>
          <a:xfrm>
            <a:off x="4584700" y="2547913"/>
            <a:ext cx="848924" cy="407804"/>
          </a:xfrm>
          <a:prstGeom prst="rect">
            <a:avLst/>
          </a:prstGeom>
        </p:spPr>
        <p:txBody>
          <a:bodyPr vert="horz" wrap="square" lIns="0" tIns="12700" rIns="0" bIns="0" rtlCol="0">
            <a:spAutoFit/>
          </a:bodyPr>
          <a:lstStyle/>
          <a:p>
            <a:pPr marL="12700" marR="5080">
              <a:lnSpc>
                <a:spcPct val="100000"/>
              </a:lnSpc>
              <a:spcBef>
                <a:spcPts val="100"/>
              </a:spcBef>
            </a:pPr>
            <a:r>
              <a:rPr lang="ja-JP" altLang="en-US" sz="800" b="1" dirty="0">
                <a:latin typeface="Yu Gothic"/>
                <a:cs typeface="Yu Gothic"/>
              </a:rPr>
              <a:t>・中学生</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・高校生</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・大学生</a:t>
            </a:r>
            <a:endParaRPr lang="en-US" altLang="ja-JP" sz="800" b="1" dirty="0">
              <a:latin typeface="Yu Gothic"/>
              <a:cs typeface="Yu Gothic"/>
            </a:endParaRPr>
          </a:p>
        </p:txBody>
      </p:sp>
      <p:sp>
        <p:nvSpPr>
          <p:cNvPr id="8" name="object 54">
            <a:extLst>
              <a:ext uri="{FF2B5EF4-FFF2-40B4-BE49-F238E27FC236}">
                <a16:creationId xmlns:a16="http://schemas.microsoft.com/office/drawing/2014/main" id="{7CABD344-E89C-855F-7123-C758D03BD9A4}"/>
              </a:ext>
            </a:extLst>
          </p:cNvPr>
          <p:cNvSpPr txBox="1"/>
          <p:nvPr/>
        </p:nvSpPr>
        <p:spPr>
          <a:xfrm>
            <a:off x="6192515" y="3095625"/>
            <a:ext cx="525785" cy="135935"/>
          </a:xfrm>
          <a:prstGeom prst="rect">
            <a:avLst/>
          </a:prstGeom>
        </p:spPr>
        <p:txBody>
          <a:bodyPr vert="horz" wrap="none" lIns="0" tIns="12700" rIns="0" bIns="0" rtlCol="0">
            <a:spAutoFit/>
          </a:bodyPr>
          <a:lstStyle/>
          <a:p>
            <a:pPr marL="12700" algn="ctr">
              <a:spcBef>
                <a:spcPts val="100"/>
              </a:spcBef>
            </a:pPr>
            <a:r>
              <a:rPr lang="ja-JP" altLang="ja-JP" sz="800" b="1" dirty="0">
                <a:effectLst/>
                <a:latin typeface="Yu Gothic" panose="020B0400000000000000" pitchFamily="50" charset="-128"/>
                <a:ea typeface="Yu Gothic" panose="020B0400000000000000" pitchFamily="50" charset="-128"/>
                <a:cs typeface="Yu Gothic" panose="020B0400000000000000" pitchFamily="50" charset="-128"/>
              </a:rPr>
              <a:t>子を持つ親</a:t>
            </a:r>
            <a:endParaRPr lang="ja-JP" altLang="ja-JP" sz="200" b="1" dirty="0">
              <a:effectLst/>
            </a:endParaRPr>
          </a:p>
        </p:txBody>
      </p:sp>
      <p:sp>
        <p:nvSpPr>
          <p:cNvPr id="10" name="object 63">
            <a:extLst>
              <a:ext uri="{FF2B5EF4-FFF2-40B4-BE49-F238E27FC236}">
                <a16:creationId xmlns:a16="http://schemas.microsoft.com/office/drawing/2014/main" id="{BF41F0F6-C99D-CB86-8124-1D1E04F51478}"/>
              </a:ext>
            </a:extLst>
          </p:cNvPr>
          <p:cNvSpPr txBox="1"/>
          <p:nvPr/>
        </p:nvSpPr>
        <p:spPr>
          <a:xfrm>
            <a:off x="6936176" y="2524957"/>
            <a:ext cx="848924" cy="679673"/>
          </a:xfrm>
          <a:prstGeom prst="rect">
            <a:avLst/>
          </a:prstGeom>
        </p:spPr>
        <p:txBody>
          <a:bodyPr vert="horz" wrap="square" lIns="0" tIns="12700" rIns="0" bIns="0" rtlCol="0">
            <a:spAutoFit/>
          </a:bodyPr>
          <a:lstStyle/>
          <a:p>
            <a:pPr marL="12700" marR="5080">
              <a:lnSpc>
                <a:spcPct val="100000"/>
              </a:lnSpc>
              <a:spcBef>
                <a:spcPts val="100"/>
              </a:spcBef>
            </a:pPr>
            <a:r>
              <a:rPr lang="ja-JP" altLang="en-US" sz="800" b="1" dirty="0">
                <a:latin typeface="Yu Gothic"/>
                <a:cs typeface="Yu Gothic"/>
              </a:rPr>
              <a:t>・幼稚園児</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・小学生</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・中学生</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・高校生</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・大学生</a:t>
            </a:r>
          </a:p>
        </p:txBody>
      </p:sp>
      <p:grpSp>
        <p:nvGrpSpPr>
          <p:cNvPr id="12" name="object 67">
            <a:extLst>
              <a:ext uri="{FF2B5EF4-FFF2-40B4-BE49-F238E27FC236}">
                <a16:creationId xmlns:a16="http://schemas.microsoft.com/office/drawing/2014/main" id="{474EAD99-CA11-433F-7FB6-1421CEF90B96}"/>
              </a:ext>
            </a:extLst>
          </p:cNvPr>
          <p:cNvGrpSpPr/>
          <p:nvPr/>
        </p:nvGrpSpPr>
        <p:grpSpPr>
          <a:xfrm>
            <a:off x="7934325" y="2714625"/>
            <a:ext cx="307975" cy="307975"/>
            <a:chOff x="5378779" y="3641344"/>
            <a:chExt cx="307975" cy="307975"/>
          </a:xfrm>
        </p:grpSpPr>
        <p:sp>
          <p:nvSpPr>
            <p:cNvPr id="13" name="object 68">
              <a:extLst>
                <a:ext uri="{FF2B5EF4-FFF2-40B4-BE49-F238E27FC236}">
                  <a16:creationId xmlns:a16="http://schemas.microsoft.com/office/drawing/2014/main" id="{BF29126C-7179-BC28-FB17-990BFCC12F19}"/>
                </a:ext>
              </a:extLst>
            </p:cNvPr>
            <p:cNvSpPr/>
            <p:nvPr/>
          </p:nvSpPr>
          <p:spPr>
            <a:xfrm>
              <a:off x="5385129" y="3647699"/>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14" name="object 69">
              <a:extLst>
                <a:ext uri="{FF2B5EF4-FFF2-40B4-BE49-F238E27FC236}">
                  <a16:creationId xmlns:a16="http://schemas.microsoft.com/office/drawing/2014/main" id="{BF2907F1-F878-C2B9-B99F-6ED136217113}"/>
                </a:ext>
              </a:extLst>
            </p:cNvPr>
            <p:cNvSpPr/>
            <p:nvPr/>
          </p:nvSpPr>
          <p:spPr>
            <a:xfrm>
              <a:off x="5385129" y="364769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a:p>
          </p:txBody>
        </p:sp>
      </p:grpSp>
      <p:sp>
        <p:nvSpPr>
          <p:cNvPr id="16" name="object 54">
            <a:extLst>
              <a:ext uri="{FF2B5EF4-FFF2-40B4-BE49-F238E27FC236}">
                <a16:creationId xmlns:a16="http://schemas.microsoft.com/office/drawing/2014/main" id="{4C117D90-C564-7EC7-BEF2-B6F2A00C3E6C}"/>
              </a:ext>
            </a:extLst>
          </p:cNvPr>
          <p:cNvSpPr txBox="1"/>
          <p:nvPr/>
        </p:nvSpPr>
        <p:spPr>
          <a:xfrm>
            <a:off x="8999091" y="3095625"/>
            <a:ext cx="423193" cy="135935"/>
          </a:xfrm>
          <a:prstGeom prst="rect">
            <a:avLst/>
          </a:prstGeom>
        </p:spPr>
        <p:txBody>
          <a:bodyPr vert="horz" wrap="none" lIns="0" tIns="12700" rIns="0" bIns="0" rtlCol="0">
            <a:spAutoFit/>
          </a:bodyPr>
          <a:lstStyle/>
          <a:p>
            <a:pPr marL="12700" algn="ctr">
              <a:spcBef>
                <a:spcPts val="100"/>
              </a:spcBef>
            </a:pPr>
            <a:r>
              <a:rPr lang="ja-JP" altLang="en-US" sz="800" b="1" dirty="0">
                <a:latin typeface="Yu Gothic" panose="020B0400000000000000" pitchFamily="50" charset="-128"/>
                <a:ea typeface="Yu Gothic" panose="020B0400000000000000" pitchFamily="50" charset="-128"/>
              </a:rPr>
              <a:t>興味関心</a:t>
            </a:r>
            <a:endParaRPr lang="ja-JP" altLang="ja-JP" sz="200" b="1" dirty="0">
              <a:effectLst/>
            </a:endParaRPr>
          </a:p>
        </p:txBody>
      </p:sp>
      <p:pic>
        <p:nvPicPr>
          <p:cNvPr id="3" name="object 90">
            <a:extLst>
              <a:ext uri="{FF2B5EF4-FFF2-40B4-BE49-F238E27FC236}">
                <a16:creationId xmlns:a16="http://schemas.microsoft.com/office/drawing/2014/main" id="{E1DEBFA9-7190-4EB7-4B6C-B4755ACE3180}"/>
              </a:ext>
            </a:extLst>
          </p:cNvPr>
          <p:cNvPicPr/>
          <p:nvPr/>
        </p:nvPicPr>
        <p:blipFill>
          <a:blip r:embed="rId8" cstate="email">
            <a:extLst>
              <a:ext uri="{28A0092B-C50C-407E-A947-70E740481C1C}">
                <a14:useLocalDpi xmlns:a14="http://schemas.microsoft.com/office/drawing/2010/main"/>
              </a:ext>
            </a:extLst>
          </a:blip>
          <a:srcRect/>
          <a:stretch/>
        </p:blipFill>
        <p:spPr>
          <a:xfrm>
            <a:off x="6108700" y="2518041"/>
            <a:ext cx="695582" cy="544097"/>
          </a:xfrm>
          <a:prstGeom prst="rect">
            <a:avLst/>
          </a:prstGeom>
        </p:spPr>
      </p:pic>
      <p:sp>
        <p:nvSpPr>
          <p:cNvPr id="9" name="object 67">
            <a:extLst>
              <a:ext uri="{FF2B5EF4-FFF2-40B4-BE49-F238E27FC236}">
                <a16:creationId xmlns:a16="http://schemas.microsoft.com/office/drawing/2014/main" id="{83D74E47-B074-ED79-B564-110AACAB5F85}"/>
              </a:ext>
            </a:extLst>
          </p:cNvPr>
          <p:cNvSpPr txBox="1"/>
          <p:nvPr/>
        </p:nvSpPr>
        <p:spPr>
          <a:xfrm>
            <a:off x="1552693" y="2175626"/>
            <a:ext cx="1112520" cy="166712"/>
          </a:xfrm>
          <a:prstGeom prst="rect">
            <a:avLst/>
          </a:prstGeom>
        </p:spPr>
        <p:txBody>
          <a:bodyPr vert="horz" wrap="square" lIns="0" tIns="12700" rIns="0" bIns="0" rtlCol="0">
            <a:spAutoFit/>
          </a:bodyPr>
          <a:lstStyle/>
          <a:p>
            <a:pPr marL="12700">
              <a:spcBef>
                <a:spcPts val="100"/>
              </a:spcBef>
            </a:pPr>
            <a:r>
              <a:rPr lang="ja-JP" altLang="en-US" sz="1000" b="1" spc="-35" dirty="0">
                <a:solidFill>
                  <a:srgbClr val="231F20"/>
                </a:solidFill>
                <a:latin typeface="Yu Gothic"/>
                <a:cs typeface="Yu Gothic"/>
              </a:rPr>
              <a:t>スクールネクサス</a:t>
            </a:r>
            <a:endParaRPr lang="ja-JP" altLang="en-US" sz="1000" dirty="0">
              <a:latin typeface="Yu Gothic"/>
              <a:cs typeface="Yu Gothic"/>
            </a:endParaRPr>
          </a:p>
        </p:txBody>
      </p:sp>
      <p:pic>
        <p:nvPicPr>
          <p:cNvPr id="134" name="図 133">
            <a:extLst>
              <a:ext uri="{FF2B5EF4-FFF2-40B4-BE49-F238E27FC236}">
                <a16:creationId xmlns:a16="http://schemas.microsoft.com/office/drawing/2014/main" id="{39BA5AA4-5EA3-A9DC-F094-9619DB65AE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3301" y="3553620"/>
            <a:ext cx="868746" cy="544160"/>
          </a:xfrm>
          <a:prstGeom prst="rect">
            <a:avLst/>
          </a:prstGeom>
        </p:spPr>
      </p:pic>
      <p:sp>
        <p:nvSpPr>
          <p:cNvPr id="136" name="object 54">
            <a:extLst>
              <a:ext uri="{FF2B5EF4-FFF2-40B4-BE49-F238E27FC236}">
                <a16:creationId xmlns:a16="http://schemas.microsoft.com/office/drawing/2014/main" id="{88B9F1DC-B450-B5A6-C4F3-2CE945FA56FE}"/>
              </a:ext>
            </a:extLst>
          </p:cNvPr>
          <p:cNvSpPr txBox="1"/>
          <p:nvPr/>
        </p:nvSpPr>
        <p:spPr>
          <a:xfrm>
            <a:off x="3887911" y="4132206"/>
            <a:ext cx="218008" cy="135935"/>
          </a:xfrm>
          <a:prstGeom prst="rect">
            <a:avLst/>
          </a:prstGeom>
        </p:spPr>
        <p:txBody>
          <a:bodyPr vert="horz" wrap="none" lIns="0" tIns="12700" rIns="0" bIns="0" rtlCol="0">
            <a:spAutoFit/>
          </a:bodyPr>
          <a:lstStyle/>
          <a:p>
            <a:pPr marL="12700" algn="ctr">
              <a:spcBef>
                <a:spcPts val="100"/>
              </a:spcBef>
            </a:pPr>
            <a:r>
              <a:rPr lang="ja-JP" altLang="en-US" sz="800" b="1" dirty="0">
                <a:solidFill>
                  <a:srgbClr val="231F20"/>
                </a:solidFill>
                <a:latin typeface="Yu Gothic" panose="020B0400000000000000" pitchFamily="34" charset="-128"/>
                <a:ea typeface="Yu Gothic" panose="020B0400000000000000" pitchFamily="34" charset="-128"/>
                <a:cs typeface="Yu Gothic"/>
              </a:rPr>
              <a:t>学生</a:t>
            </a:r>
            <a:endParaRPr sz="800" dirty="0">
              <a:latin typeface="Yu Gothic" panose="020B0400000000000000" pitchFamily="34" charset="-128"/>
              <a:ea typeface="Yu Gothic" panose="020B0400000000000000" pitchFamily="34" charset="-128"/>
              <a:cs typeface="Yu Gothic"/>
            </a:endParaRPr>
          </a:p>
        </p:txBody>
      </p:sp>
      <p:grpSp>
        <p:nvGrpSpPr>
          <p:cNvPr id="137" name="グループ化 136">
            <a:extLst>
              <a:ext uri="{FF2B5EF4-FFF2-40B4-BE49-F238E27FC236}">
                <a16:creationId xmlns:a16="http://schemas.microsoft.com/office/drawing/2014/main" id="{AACE5D0A-EA5E-A927-6CC7-8ACD9F11CDBA}"/>
              </a:ext>
            </a:extLst>
          </p:cNvPr>
          <p:cNvGrpSpPr/>
          <p:nvPr/>
        </p:nvGrpSpPr>
        <p:grpSpPr>
          <a:xfrm>
            <a:off x="632449" y="3570912"/>
            <a:ext cx="2698126" cy="645873"/>
            <a:chOff x="653087" y="2790825"/>
            <a:chExt cx="2698126" cy="648337"/>
          </a:xfrm>
        </p:grpSpPr>
        <p:sp>
          <p:nvSpPr>
            <p:cNvPr id="138" name="object 71">
              <a:extLst>
                <a:ext uri="{FF2B5EF4-FFF2-40B4-BE49-F238E27FC236}">
                  <a16:creationId xmlns:a16="http://schemas.microsoft.com/office/drawing/2014/main" id="{86A5C92D-196D-38C3-FF78-043427A6B8B6}"/>
                </a:ext>
              </a:extLst>
            </p:cNvPr>
            <p:cNvSpPr/>
            <p:nvPr/>
          </p:nvSpPr>
          <p:spPr>
            <a:xfrm>
              <a:off x="653098" y="2790825"/>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00A2D9"/>
                </a:gs>
                <a:gs pos="100000">
                  <a:srgbClr val="1175A4"/>
                </a:gs>
              </a:gsLst>
              <a:lin ang="5400000" scaled="1"/>
            </a:gradFill>
            <a:ln w="12699">
              <a:solidFill>
                <a:srgbClr val="F6F6F9"/>
              </a:solidFill>
            </a:ln>
          </p:spPr>
          <p:txBody>
            <a:bodyPr wrap="square" lIns="0" tIns="0" rIns="0" bIns="0" rtlCol="0"/>
            <a:lstStyle/>
            <a:p>
              <a:endParaRPr/>
            </a:p>
          </p:txBody>
        </p:sp>
        <p:sp>
          <p:nvSpPr>
            <p:cNvPr id="140" name="object 73">
              <a:extLst>
                <a:ext uri="{FF2B5EF4-FFF2-40B4-BE49-F238E27FC236}">
                  <a16:creationId xmlns:a16="http://schemas.microsoft.com/office/drawing/2014/main" id="{BAD7EE08-BA05-FFD4-CAFD-14C68F6975CC}"/>
                </a:ext>
              </a:extLst>
            </p:cNvPr>
            <p:cNvSpPr/>
            <p:nvPr/>
          </p:nvSpPr>
          <p:spPr>
            <a:xfrm>
              <a:off x="653087" y="2790827"/>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A6DC"/>
              </a:solidFill>
            </a:ln>
          </p:spPr>
          <p:txBody>
            <a:bodyPr wrap="square" lIns="0" tIns="0" rIns="0" bIns="0" rtlCol="0"/>
            <a:lstStyle/>
            <a:p>
              <a:endParaRPr/>
            </a:p>
          </p:txBody>
        </p:sp>
        <p:sp>
          <p:nvSpPr>
            <p:cNvPr id="141" name="object 84">
              <a:extLst>
                <a:ext uri="{FF2B5EF4-FFF2-40B4-BE49-F238E27FC236}">
                  <a16:creationId xmlns:a16="http://schemas.microsoft.com/office/drawing/2014/main" id="{7A205005-E885-62E9-8973-CB413ADBCBCD}"/>
                </a:ext>
              </a:extLst>
            </p:cNvPr>
            <p:cNvSpPr txBox="1"/>
            <p:nvPr/>
          </p:nvSpPr>
          <p:spPr>
            <a:xfrm>
              <a:off x="1458573" y="3009178"/>
              <a:ext cx="1393010" cy="209185"/>
            </a:xfrm>
            <a:prstGeom prst="rect">
              <a:avLst/>
            </a:prstGeom>
          </p:spPr>
          <p:txBody>
            <a:bodyPr vert="horz" wrap="none" lIns="0" tIns="23495" rIns="0" bIns="0" rtlCol="0">
              <a:spAutoFit/>
            </a:bodyPr>
            <a:lstStyle/>
            <a:p>
              <a:pPr marL="12700">
                <a:lnSpc>
                  <a:spcPct val="100000"/>
                </a:lnSpc>
                <a:spcBef>
                  <a:spcPts val="185"/>
                </a:spcBef>
              </a:pPr>
              <a:r>
                <a:rPr lang="ja-JP" altLang="en-US" sz="1200" b="1" dirty="0">
                  <a:solidFill>
                    <a:srgbClr val="FFFFFF"/>
                  </a:solidFill>
                  <a:latin typeface="Yu Gothic"/>
                  <a:cs typeface="Yu Gothic"/>
                </a:rPr>
                <a:t>ジオターゲティング</a:t>
              </a:r>
              <a:endParaRPr lang="en-US" altLang="ja-JP" sz="1200" b="1" dirty="0">
                <a:solidFill>
                  <a:srgbClr val="FFFFFF"/>
                </a:solidFill>
                <a:latin typeface="Yu Gothic"/>
                <a:cs typeface="Yu Gothic"/>
              </a:endParaRPr>
            </a:p>
          </p:txBody>
        </p:sp>
      </p:grpSp>
      <p:sp>
        <p:nvSpPr>
          <p:cNvPr id="151" name="object 63">
            <a:extLst>
              <a:ext uri="{FF2B5EF4-FFF2-40B4-BE49-F238E27FC236}">
                <a16:creationId xmlns:a16="http://schemas.microsoft.com/office/drawing/2014/main" id="{735277D6-F2CE-6BBE-3A0E-40C405E19D0B}"/>
              </a:ext>
            </a:extLst>
          </p:cNvPr>
          <p:cNvSpPr txBox="1"/>
          <p:nvPr/>
        </p:nvSpPr>
        <p:spPr>
          <a:xfrm>
            <a:off x="7449877" y="3721110"/>
            <a:ext cx="2569154" cy="333425"/>
          </a:xfrm>
          <a:prstGeom prst="rect">
            <a:avLst/>
          </a:prstGeom>
        </p:spPr>
        <p:txBody>
          <a:bodyPr vert="horz" wrap="square" lIns="0" tIns="12700" rIns="0" bIns="0" rtlCol="0">
            <a:spAutoFit/>
          </a:bodyPr>
          <a:lstStyle/>
          <a:p>
            <a:pPr marL="12700" marR="5080">
              <a:lnSpc>
                <a:spcPct val="100000"/>
              </a:lnSpc>
              <a:spcBef>
                <a:spcPts val="100"/>
              </a:spcBef>
            </a:pPr>
            <a:r>
              <a:rPr lang="ja-JP" altLang="en-US" sz="1000" b="1" spc="50" dirty="0">
                <a:solidFill>
                  <a:srgbClr val="231F20"/>
                </a:solidFill>
                <a:latin typeface="Yu Gothic"/>
                <a:cs typeface="Yu Gothic"/>
              </a:rPr>
              <a:t>大学などの特定地点半径</a:t>
            </a:r>
            <a:r>
              <a:rPr lang="en-US" altLang="ja-JP" sz="1000" b="1" spc="50" dirty="0">
                <a:solidFill>
                  <a:srgbClr val="231F20"/>
                </a:solidFill>
                <a:latin typeface="Yu Gothic"/>
                <a:cs typeface="Yu Gothic"/>
              </a:rPr>
              <a:t>3km</a:t>
            </a:r>
            <a:r>
              <a:rPr lang="ja-JP" altLang="en-US" sz="1000" b="1" spc="50" dirty="0">
                <a:solidFill>
                  <a:srgbClr val="231F20"/>
                </a:solidFill>
                <a:latin typeface="Yu Gothic"/>
                <a:cs typeface="Yu Gothic"/>
              </a:rPr>
              <a:t>～</a:t>
            </a:r>
            <a:r>
              <a:rPr lang="ja-JP" altLang="en-US" sz="1000" b="1" spc="35" dirty="0">
                <a:solidFill>
                  <a:srgbClr val="231F20"/>
                </a:solidFill>
                <a:latin typeface="Yu Gothic"/>
                <a:cs typeface="Yu Gothic"/>
              </a:rPr>
              <a:t>指定可能</a:t>
            </a:r>
            <a:endParaRPr lang="en-US" altLang="ja-JP" sz="1000" b="1" spc="35" dirty="0">
              <a:solidFill>
                <a:srgbClr val="231F20"/>
              </a:solidFill>
              <a:latin typeface="Yu Gothic"/>
              <a:cs typeface="Yu Gothic"/>
            </a:endParaRPr>
          </a:p>
          <a:p>
            <a:pPr marL="12700" marR="5080">
              <a:lnSpc>
                <a:spcPct val="100000"/>
              </a:lnSpc>
              <a:spcBef>
                <a:spcPts val="100"/>
              </a:spcBef>
            </a:pPr>
            <a:r>
              <a:rPr lang="ja-JP" altLang="en-US" sz="1000" b="1" spc="-40" dirty="0">
                <a:solidFill>
                  <a:srgbClr val="231F20"/>
                </a:solidFill>
                <a:latin typeface="Yu Gothic"/>
                <a:cs typeface="Yu Gothic"/>
              </a:rPr>
              <a:t>範囲内に居る人、居た人に配信</a:t>
            </a:r>
            <a:endParaRPr lang="ja-JP" altLang="en-US" sz="1000" dirty="0">
              <a:latin typeface="Yu Gothic"/>
              <a:cs typeface="Yu Gothic"/>
            </a:endParaRPr>
          </a:p>
        </p:txBody>
      </p:sp>
      <p:grpSp>
        <p:nvGrpSpPr>
          <p:cNvPr id="152" name="object 67">
            <a:extLst>
              <a:ext uri="{FF2B5EF4-FFF2-40B4-BE49-F238E27FC236}">
                <a16:creationId xmlns:a16="http://schemas.microsoft.com/office/drawing/2014/main" id="{5CFD5142-6E71-50E7-5F58-8D59709FC67D}"/>
              </a:ext>
            </a:extLst>
          </p:cNvPr>
          <p:cNvGrpSpPr/>
          <p:nvPr/>
        </p:nvGrpSpPr>
        <p:grpSpPr>
          <a:xfrm>
            <a:off x="5422900" y="3728672"/>
            <a:ext cx="307975" cy="307975"/>
            <a:chOff x="5378779" y="3641344"/>
            <a:chExt cx="307975" cy="307975"/>
          </a:xfrm>
        </p:grpSpPr>
        <p:sp>
          <p:nvSpPr>
            <p:cNvPr id="153" name="object 68">
              <a:extLst>
                <a:ext uri="{FF2B5EF4-FFF2-40B4-BE49-F238E27FC236}">
                  <a16:creationId xmlns:a16="http://schemas.microsoft.com/office/drawing/2014/main" id="{BCB5A3C7-6824-9E9F-0CCE-84B55FDFBCDF}"/>
                </a:ext>
              </a:extLst>
            </p:cNvPr>
            <p:cNvSpPr/>
            <p:nvPr/>
          </p:nvSpPr>
          <p:spPr>
            <a:xfrm>
              <a:off x="5385129" y="3647699"/>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154" name="object 69">
              <a:extLst>
                <a:ext uri="{FF2B5EF4-FFF2-40B4-BE49-F238E27FC236}">
                  <a16:creationId xmlns:a16="http://schemas.microsoft.com/office/drawing/2014/main" id="{BDF582C5-536E-F304-C09A-8DC64925EBA0}"/>
                </a:ext>
              </a:extLst>
            </p:cNvPr>
            <p:cNvSpPr/>
            <p:nvPr/>
          </p:nvSpPr>
          <p:spPr>
            <a:xfrm>
              <a:off x="5385129" y="364769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a:p>
          </p:txBody>
        </p:sp>
      </p:grpSp>
      <p:pic>
        <p:nvPicPr>
          <p:cNvPr id="155" name="図 154">
            <a:extLst>
              <a:ext uri="{FF2B5EF4-FFF2-40B4-BE49-F238E27FC236}">
                <a16:creationId xmlns:a16="http://schemas.microsoft.com/office/drawing/2014/main" id="{48D477C7-A31F-ED76-625B-CD87694FBE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75400" y="3552825"/>
            <a:ext cx="800100" cy="635000"/>
          </a:xfrm>
          <a:prstGeom prst="rect">
            <a:avLst/>
          </a:prstGeom>
        </p:spPr>
      </p:pic>
      <p:pic>
        <p:nvPicPr>
          <p:cNvPr id="48" name="object 82">
            <a:extLst>
              <a:ext uri="{FF2B5EF4-FFF2-40B4-BE49-F238E27FC236}">
                <a16:creationId xmlns:a16="http://schemas.microsoft.com/office/drawing/2014/main" id="{383BC744-032E-80D5-8507-0062DE0D0504}"/>
              </a:ext>
            </a:extLst>
          </p:cNvPr>
          <p:cNvPicPr/>
          <p:nvPr/>
        </p:nvPicPr>
        <p:blipFill>
          <a:blip r:embed="rId10" cstate="email">
            <a:extLst>
              <a:ext uri="{28A0092B-C50C-407E-A947-70E740481C1C}">
                <a14:useLocalDpi xmlns:a14="http://schemas.microsoft.com/office/drawing/2010/main"/>
              </a:ext>
            </a:extLst>
          </a:blip>
          <a:stretch>
            <a:fillRect/>
          </a:stretch>
        </p:blipFill>
        <p:spPr>
          <a:xfrm>
            <a:off x="632449" y="3570912"/>
            <a:ext cx="648007" cy="648007"/>
          </a:xfrm>
          <a:prstGeom prst="rect">
            <a:avLst/>
          </a:prstGeom>
        </p:spPr>
      </p:pic>
      <p:pic>
        <p:nvPicPr>
          <p:cNvPr id="159" name="図 158">
            <a:extLst>
              <a:ext uri="{FF2B5EF4-FFF2-40B4-BE49-F238E27FC236}">
                <a16:creationId xmlns:a16="http://schemas.microsoft.com/office/drawing/2014/main" id="{39050504-6444-9CBB-6DDA-396EB967D5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4290" y="4590904"/>
            <a:ext cx="868746" cy="544160"/>
          </a:xfrm>
          <a:prstGeom prst="rect">
            <a:avLst/>
          </a:prstGeom>
        </p:spPr>
      </p:pic>
      <p:sp>
        <p:nvSpPr>
          <p:cNvPr id="161" name="object 54">
            <a:extLst>
              <a:ext uri="{FF2B5EF4-FFF2-40B4-BE49-F238E27FC236}">
                <a16:creationId xmlns:a16="http://schemas.microsoft.com/office/drawing/2014/main" id="{56CB1398-AD4D-1535-31EE-CAD17E8C67FA}"/>
              </a:ext>
            </a:extLst>
          </p:cNvPr>
          <p:cNvSpPr txBox="1"/>
          <p:nvPr/>
        </p:nvSpPr>
        <p:spPr>
          <a:xfrm>
            <a:off x="3898900" y="5169490"/>
            <a:ext cx="218008" cy="135935"/>
          </a:xfrm>
          <a:prstGeom prst="rect">
            <a:avLst/>
          </a:prstGeom>
        </p:spPr>
        <p:txBody>
          <a:bodyPr vert="horz" wrap="none" lIns="0" tIns="12700" rIns="0" bIns="0" rtlCol="0">
            <a:spAutoFit/>
          </a:bodyPr>
          <a:lstStyle/>
          <a:p>
            <a:pPr marL="12700" algn="ctr">
              <a:spcBef>
                <a:spcPts val="100"/>
              </a:spcBef>
            </a:pPr>
            <a:r>
              <a:rPr lang="ja-JP" altLang="en-US" sz="800" b="1" dirty="0">
                <a:solidFill>
                  <a:srgbClr val="231F20"/>
                </a:solidFill>
                <a:latin typeface="Yu Gothic" panose="020B0400000000000000" pitchFamily="34" charset="-128"/>
                <a:ea typeface="Yu Gothic" panose="020B0400000000000000" pitchFamily="34" charset="-128"/>
                <a:cs typeface="Yu Gothic"/>
              </a:rPr>
              <a:t>学生</a:t>
            </a:r>
            <a:endParaRPr sz="800" dirty="0">
              <a:latin typeface="Yu Gothic" panose="020B0400000000000000" pitchFamily="34" charset="-128"/>
              <a:ea typeface="Yu Gothic" panose="020B0400000000000000" pitchFamily="34" charset="-128"/>
              <a:cs typeface="Yu Gothic"/>
            </a:endParaRPr>
          </a:p>
        </p:txBody>
      </p:sp>
      <p:grpSp>
        <p:nvGrpSpPr>
          <p:cNvPr id="162" name="グループ化 161">
            <a:extLst>
              <a:ext uri="{FF2B5EF4-FFF2-40B4-BE49-F238E27FC236}">
                <a16:creationId xmlns:a16="http://schemas.microsoft.com/office/drawing/2014/main" id="{4248E268-D320-988A-C2A1-82F2E240191F}"/>
              </a:ext>
            </a:extLst>
          </p:cNvPr>
          <p:cNvGrpSpPr/>
          <p:nvPr/>
        </p:nvGrpSpPr>
        <p:grpSpPr>
          <a:xfrm>
            <a:off x="643438" y="4601488"/>
            <a:ext cx="2698126" cy="645873"/>
            <a:chOff x="653087" y="2790825"/>
            <a:chExt cx="2698126" cy="648337"/>
          </a:xfrm>
        </p:grpSpPr>
        <p:sp>
          <p:nvSpPr>
            <p:cNvPr id="163" name="object 71">
              <a:extLst>
                <a:ext uri="{FF2B5EF4-FFF2-40B4-BE49-F238E27FC236}">
                  <a16:creationId xmlns:a16="http://schemas.microsoft.com/office/drawing/2014/main" id="{8E1AF395-B127-EABB-1C6C-7A76EA99C1DC}"/>
                </a:ext>
              </a:extLst>
            </p:cNvPr>
            <p:cNvSpPr/>
            <p:nvPr/>
          </p:nvSpPr>
          <p:spPr>
            <a:xfrm>
              <a:off x="653098" y="2790825"/>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00A2D9"/>
                </a:gs>
                <a:gs pos="100000">
                  <a:srgbClr val="1175A4"/>
                </a:gs>
              </a:gsLst>
              <a:lin ang="5400000" scaled="1"/>
            </a:gradFill>
            <a:ln w="12699">
              <a:solidFill>
                <a:srgbClr val="F6F6F9"/>
              </a:solidFill>
            </a:ln>
          </p:spPr>
          <p:txBody>
            <a:bodyPr wrap="square" lIns="0" tIns="0" rIns="0" bIns="0" rtlCol="0"/>
            <a:lstStyle/>
            <a:p>
              <a:endParaRPr/>
            </a:p>
          </p:txBody>
        </p:sp>
        <p:sp>
          <p:nvSpPr>
            <p:cNvPr id="165" name="object 73">
              <a:extLst>
                <a:ext uri="{FF2B5EF4-FFF2-40B4-BE49-F238E27FC236}">
                  <a16:creationId xmlns:a16="http://schemas.microsoft.com/office/drawing/2014/main" id="{1814C9AA-7DE0-91E6-B084-E0904F08FB6B}"/>
                </a:ext>
              </a:extLst>
            </p:cNvPr>
            <p:cNvSpPr/>
            <p:nvPr/>
          </p:nvSpPr>
          <p:spPr>
            <a:xfrm>
              <a:off x="653087" y="2790827"/>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A6DC"/>
              </a:solidFill>
            </a:ln>
          </p:spPr>
          <p:txBody>
            <a:bodyPr wrap="square" lIns="0" tIns="0" rIns="0" bIns="0" rtlCol="0"/>
            <a:lstStyle/>
            <a:p>
              <a:endParaRPr/>
            </a:p>
          </p:txBody>
        </p:sp>
        <p:sp>
          <p:nvSpPr>
            <p:cNvPr id="166" name="object 84">
              <a:extLst>
                <a:ext uri="{FF2B5EF4-FFF2-40B4-BE49-F238E27FC236}">
                  <a16:creationId xmlns:a16="http://schemas.microsoft.com/office/drawing/2014/main" id="{92B905B4-C389-ED21-EEAB-70C8997F5840}"/>
                </a:ext>
              </a:extLst>
            </p:cNvPr>
            <p:cNvSpPr txBox="1"/>
            <p:nvPr/>
          </p:nvSpPr>
          <p:spPr>
            <a:xfrm>
              <a:off x="1458573" y="3009178"/>
              <a:ext cx="474489" cy="209185"/>
            </a:xfrm>
            <a:prstGeom prst="rect">
              <a:avLst/>
            </a:prstGeom>
          </p:spPr>
          <p:txBody>
            <a:bodyPr vert="horz" wrap="none" lIns="0" tIns="23495" rIns="0" bIns="0" rtlCol="0">
              <a:spAutoFit/>
            </a:bodyPr>
            <a:lstStyle/>
            <a:p>
              <a:pPr marL="12700">
                <a:lnSpc>
                  <a:spcPct val="100000"/>
                </a:lnSpc>
                <a:spcBef>
                  <a:spcPts val="185"/>
                </a:spcBef>
              </a:pPr>
              <a:r>
                <a:rPr lang="ja-JP" altLang="en-US" sz="1200" b="1" dirty="0">
                  <a:solidFill>
                    <a:srgbClr val="FFFFFF"/>
                  </a:solidFill>
                  <a:latin typeface="Yu Gothic"/>
                  <a:cs typeface="Yu Gothic"/>
                </a:rPr>
                <a:t>就活生</a:t>
              </a:r>
              <a:endParaRPr lang="en-US" altLang="ja-JP" sz="1200" b="1" dirty="0">
                <a:solidFill>
                  <a:srgbClr val="FFFFFF"/>
                </a:solidFill>
                <a:latin typeface="Yu Gothic"/>
                <a:cs typeface="Yu Gothic"/>
              </a:endParaRPr>
            </a:p>
          </p:txBody>
        </p:sp>
      </p:grpSp>
      <p:sp>
        <p:nvSpPr>
          <p:cNvPr id="168" name="object 63">
            <a:extLst>
              <a:ext uri="{FF2B5EF4-FFF2-40B4-BE49-F238E27FC236}">
                <a16:creationId xmlns:a16="http://schemas.microsoft.com/office/drawing/2014/main" id="{834DDC63-AFD3-D99A-773C-BC4A70FCF6CE}"/>
              </a:ext>
            </a:extLst>
          </p:cNvPr>
          <p:cNvSpPr txBox="1"/>
          <p:nvPr/>
        </p:nvSpPr>
        <p:spPr>
          <a:xfrm>
            <a:off x="4584700" y="4652556"/>
            <a:ext cx="848924" cy="271869"/>
          </a:xfrm>
          <a:prstGeom prst="rect">
            <a:avLst/>
          </a:prstGeom>
        </p:spPr>
        <p:txBody>
          <a:bodyPr vert="horz" wrap="square" lIns="0" tIns="12700" rIns="0" bIns="0" rtlCol="0">
            <a:spAutoFit/>
          </a:bodyPr>
          <a:lstStyle/>
          <a:p>
            <a:pPr marL="12700" marR="5080">
              <a:lnSpc>
                <a:spcPct val="100000"/>
              </a:lnSpc>
              <a:spcBef>
                <a:spcPts val="100"/>
              </a:spcBef>
            </a:pPr>
            <a:r>
              <a:rPr lang="ja-JP" altLang="en-US" sz="800" b="1" dirty="0">
                <a:latin typeface="Yu Gothic"/>
                <a:cs typeface="Yu Gothic"/>
              </a:rPr>
              <a:t>・文系</a:t>
            </a:r>
            <a:endParaRPr lang="en-US" altLang="ja-JP" sz="800" b="1" dirty="0">
              <a:latin typeface="Yu Gothic"/>
              <a:cs typeface="Yu Gothic"/>
            </a:endParaRPr>
          </a:p>
          <a:p>
            <a:pPr marL="12700" marR="5080">
              <a:lnSpc>
                <a:spcPct val="100000"/>
              </a:lnSpc>
              <a:spcBef>
                <a:spcPts val="100"/>
              </a:spcBef>
            </a:pPr>
            <a:r>
              <a:rPr lang="ja-JP" altLang="en-US" sz="800" b="1" dirty="0">
                <a:latin typeface="Yu Gothic"/>
                <a:cs typeface="Yu Gothic"/>
              </a:rPr>
              <a:t>・理系</a:t>
            </a:r>
            <a:endParaRPr lang="en-US" altLang="ja-JP" sz="800" b="1" dirty="0">
              <a:latin typeface="Yu Gothic"/>
              <a:cs typeface="Yu Gothic"/>
            </a:endParaRPr>
          </a:p>
        </p:txBody>
      </p:sp>
      <p:grpSp>
        <p:nvGrpSpPr>
          <p:cNvPr id="171" name="object 67">
            <a:extLst>
              <a:ext uri="{FF2B5EF4-FFF2-40B4-BE49-F238E27FC236}">
                <a16:creationId xmlns:a16="http://schemas.microsoft.com/office/drawing/2014/main" id="{0B07A20E-BEBB-0B8D-AB41-A479137D7E43}"/>
              </a:ext>
            </a:extLst>
          </p:cNvPr>
          <p:cNvGrpSpPr/>
          <p:nvPr/>
        </p:nvGrpSpPr>
        <p:grpSpPr>
          <a:xfrm>
            <a:off x="5422900" y="4722275"/>
            <a:ext cx="301625" cy="307975"/>
            <a:chOff x="5378779" y="3641344"/>
            <a:chExt cx="307975" cy="307975"/>
          </a:xfrm>
        </p:grpSpPr>
        <p:sp>
          <p:nvSpPr>
            <p:cNvPr id="172" name="object 68">
              <a:extLst>
                <a:ext uri="{FF2B5EF4-FFF2-40B4-BE49-F238E27FC236}">
                  <a16:creationId xmlns:a16="http://schemas.microsoft.com/office/drawing/2014/main" id="{835E8B43-7136-C94F-E2ED-00CBFBB77B63}"/>
                </a:ext>
              </a:extLst>
            </p:cNvPr>
            <p:cNvSpPr/>
            <p:nvPr/>
          </p:nvSpPr>
          <p:spPr>
            <a:xfrm>
              <a:off x="5385129" y="3647699"/>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173" name="object 69">
              <a:extLst>
                <a:ext uri="{FF2B5EF4-FFF2-40B4-BE49-F238E27FC236}">
                  <a16:creationId xmlns:a16="http://schemas.microsoft.com/office/drawing/2014/main" id="{540C73BE-4CFF-F8BE-2FA2-730375245FAD}"/>
                </a:ext>
              </a:extLst>
            </p:cNvPr>
            <p:cNvSpPr/>
            <p:nvPr/>
          </p:nvSpPr>
          <p:spPr>
            <a:xfrm>
              <a:off x="5385129" y="364769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a:p>
          </p:txBody>
        </p:sp>
      </p:grpSp>
      <p:sp>
        <p:nvSpPr>
          <p:cNvPr id="174" name="object 54">
            <a:extLst>
              <a:ext uri="{FF2B5EF4-FFF2-40B4-BE49-F238E27FC236}">
                <a16:creationId xmlns:a16="http://schemas.microsoft.com/office/drawing/2014/main" id="{FE1851C9-D551-0387-4022-94A7D9169072}"/>
              </a:ext>
            </a:extLst>
          </p:cNvPr>
          <p:cNvSpPr txBox="1"/>
          <p:nvPr/>
        </p:nvSpPr>
        <p:spPr>
          <a:xfrm>
            <a:off x="6341938" y="5153025"/>
            <a:ext cx="833562" cy="135935"/>
          </a:xfrm>
          <a:prstGeom prst="rect">
            <a:avLst/>
          </a:prstGeom>
        </p:spPr>
        <p:txBody>
          <a:bodyPr vert="horz" wrap="none" lIns="0" tIns="12700" rIns="0" bIns="0" rtlCol="0">
            <a:spAutoFit/>
          </a:bodyPr>
          <a:lstStyle/>
          <a:p>
            <a:pPr marL="12700" algn="ctr">
              <a:spcBef>
                <a:spcPts val="100"/>
              </a:spcBef>
            </a:pPr>
            <a:r>
              <a:rPr lang="ja-JP" altLang="en-US" sz="800" b="1" dirty="0">
                <a:latin typeface="Yu Gothic" panose="020B0400000000000000" pitchFamily="50" charset="-128"/>
                <a:ea typeface="Yu Gothic" panose="020B0400000000000000" pitchFamily="50" charset="-128"/>
              </a:rPr>
              <a:t>就活関連興味関心</a:t>
            </a:r>
            <a:endParaRPr lang="ja-JP" altLang="ja-JP" sz="200" b="1" dirty="0">
              <a:effectLst/>
            </a:endParaRPr>
          </a:p>
        </p:txBody>
      </p:sp>
      <p:sp>
        <p:nvSpPr>
          <p:cNvPr id="176" name="object 63">
            <a:extLst>
              <a:ext uri="{FF2B5EF4-FFF2-40B4-BE49-F238E27FC236}">
                <a16:creationId xmlns:a16="http://schemas.microsoft.com/office/drawing/2014/main" id="{DC6D9477-41E9-20A7-F973-36B61B930A57}"/>
              </a:ext>
            </a:extLst>
          </p:cNvPr>
          <p:cNvSpPr txBox="1"/>
          <p:nvPr/>
        </p:nvSpPr>
        <p:spPr>
          <a:xfrm>
            <a:off x="8004898" y="4685486"/>
            <a:ext cx="848924" cy="543739"/>
          </a:xfrm>
          <a:prstGeom prst="rect">
            <a:avLst/>
          </a:prstGeom>
        </p:spPr>
        <p:txBody>
          <a:bodyPr vert="horz" wrap="square" lIns="0" tIns="12700" rIns="0" bIns="0" rtlCol="0">
            <a:spAutoFit/>
          </a:bodyPr>
          <a:lstStyle/>
          <a:p>
            <a:pPr marL="12700" marR="5080">
              <a:lnSpc>
                <a:spcPct val="100000"/>
              </a:lnSpc>
              <a:spcBef>
                <a:spcPts val="100"/>
              </a:spcBef>
            </a:pPr>
            <a:r>
              <a:rPr lang="ja-JP" altLang="en-US" sz="800" b="1" dirty="0">
                <a:latin typeface="Yu Gothic"/>
                <a:cs typeface="Yu Gothic"/>
              </a:rPr>
              <a:t>就職活動</a:t>
            </a:r>
          </a:p>
          <a:p>
            <a:pPr marL="12700" marR="5080">
              <a:lnSpc>
                <a:spcPct val="100000"/>
              </a:lnSpc>
              <a:spcBef>
                <a:spcPts val="100"/>
              </a:spcBef>
            </a:pPr>
            <a:r>
              <a:rPr lang="ja-JP" altLang="en-US" sz="800" b="1" dirty="0">
                <a:latin typeface="Yu Gothic"/>
                <a:cs typeface="Yu Gothic"/>
              </a:rPr>
              <a:t>ビジネス</a:t>
            </a:r>
          </a:p>
          <a:p>
            <a:pPr marL="12700" marR="5080">
              <a:lnSpc>
                <a:spcPct val="100000"/>
              </a:lnSpc>
              <a:spcBef>
                <a:spcPts val="100"/>
              </a:spcBef>
            </a:pPr>
            <a:r>
              <a:rPr lang="ja-JP" altLang="en-US" sz="800" b="1" dirty="0">
                <a:latin typeface="Yu Gothic"/>
                <a:cs typeface="Yu Gothic"/>
              </a:rPr>
              <a:t>求人</a:t>
            </a:r>
          </a:p>
          <a:p>
            <a:pPr marL="12700" marR="5080">
              <a:lnSpc>
                <a:spcPct val="100000"/>
              </a:lnSpc>
              <a:spcBef>
                <a:spcPts val="100"/>
              </a:spcBef>
            </a:pPr>
            <a:r>
              <a:rPr lang="ja-JP" altLang="en-US" sz="800" b="1" dirty="0">
                <a:latin typeface="Yu Gothic"/>
                <a:cs typeface="Yu Gothic"/>
              </a:rPr>
              <a:t>インターン</a:t>
            </a:r>
          </a:p>
        </p:txBody>
      </p:sp>
      <p:sp>
        <p:nvSpPr>
          <p:cNvPr id="177" name="object 63">
            <a:extLst>
              <a:ext uri="{FF2B5EF4-FFF2-40B4-BE49-F238E27FC236}">
                <a16:creationId xmlns:a16="http://schemas.microsoft.com/office/drawing/2014/main" id="{A324EDA0-9A8B-F344-57C8-C590BFF559ED}"/>
              </a:ext>
            </a:extLst>
          </p:cNvPr>
          <p:cNvSpPr txBox="1"/>
          <p:nvPr/>
        </p:nvSpPr>
        <p:spPr>
          <a:xfrm>
            <a:off x="8764976" y="4685486"/>
            <a:ext cx="848924" cy="543739"/>
          </a:xfrm>
          <a:prstGeom prst="rect">
            <a:avLst/>
          </a:prstGeom>
        </p:spPr>
        <p:txBody>
          <a:bodyPr vert="horz" wrap="square" lIns="0" tIns="12700" rIns="0" bIns="0" rtlCol="0">
            <a:spAutoFit/>
          </a:bodyPr>
          <a:lstStyle/>
          <a:p>
            <a:pPr marL="12700" marR="5080">
              <a:lnSpc>
                <a:spcPct val="100000"/>
              </a:lnSpc>
              <a:spcBef>
                <a:spcPts val="100"/>
              </a:spcBef>
            </a:pPr>
            <a:r>
              <a:rPr lang="ja-JP" altLang="en-US" sz="800" b="1" dirty="0">
                <a:latin typeface="Yu Gothic"/>
                <a:cs typeface="Yu Gothic"/>
              </a:rPr>
              <a:t>面接対策</a:t>
            </a:r>
          </a:p>
          <a:p>
            <a:pPr marL="12700" marR="5080">
              <a:lnSpc>
                <a:spcPct val="100000"/>
              </a:lnSpc>
              <a:spcBef>
                <a:spcPts val="100"/>
              </a:spcBef>
            </a:pPr>
            <a:r>
              <a:rPr lang="ja-JP" altLang="en-US" sz="800" b="1" dirty="0">
                <a:latin typeface="Yu Gothic"/>
                <a:cs typeface="Yu Gothic"/>
              </a:rPr>
              <a:t>履歴書</a:t>
            </a:r>
          </a:p>
          <a:p>
            <a:pPr marL="12700" marR="5080">
              <a:lnSpc>
                <a:spcPct val="100000"/>
              </a:lnSpc>
              <a:spcBef>
                <a:spcPts val="100"/>
              </a:spcBef>
            </a:pPr>
            <a:r>
              <a:rPr lang="ja-JP" altLang="en-US" sz="800" b="1" dirty="0">
                <a:latin typeface="Yu Gothic"/>
                <a:cs typeface="Yu Gothic"/>
              </a:rPr>
              <a:t>スーツ</a:t>
            </a:r>
          </a:p>
          <a:p>
            <a:pPr marL="12700" marR="5080">
              <a:lnSpc>
                <a:spcPct val="100000"/>
              </a:lnSpc>
              <a:spcBef>
                <a:spcPts val="100"/>
              </a:spcBef>
            </a:pPr>
            <a:r>
              <a:rPr lang="ja-JP" altLang="en-US" sz="800" b="1" dirty="0">
                <a:latin typeface="Yu Gothic"/>
                <a:cs typeface="Yu Gothic"/>
              </a:rPr>
              <a:t>資格  </a:t>
            </a:r>
            <a:r>
              <a:rPr lang="en-US" altLang="ja-JP" sz="800" b="1" dirty="0">
                <a:latin typeface="Yu Gothic"/>
                <a:cs typeface="Yu Gothic"/>
              </a:rPr>
              <a:t>etc.</a:t>
            </a:r>
            <a:endParaRPr lang="ja-JP" altLang="en-US" sz="800" b="1" dirty="0">
              <a:latin typeface="Yu Gothic"/>
              <a:cs typeface="Yu Gothic"/>
            </a:endParaRPr>
          </a:p>
        </p:txBody>
      </p:sp>
      <p:pic>
        <p:nvPicPr>
          <p:cNvPr id="179" name="図 178" descr="携帯電話を見ている男性&#10;&#10;AI によって生成されたコンテンツは間違っている可能性があります。">
            <a:extLst>
              <a:ext uri="{FF2B5EF4-FFF2-40B4-BE49-F238E27FC236}">
                <a16:creationId xmlns:a16="http://schemas.microsoft.com/office/drawing/2014/main" id="{95356BA7-16CC-4273-D1D3-2AE00FA3E8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6613" y="4606292"/>
            <a:ext cx="644829" cy="648007"/>
          </a:xfrm>
          <a:prstGeom prst="flowChartConnector">
            <a:avLst/>
          </a:prstGeom>
        </p:spPr>
      </p:pic>
      <p:pic>
        <p:nvPicPr>
          <p:cNvPr id="183" name="図 182" descr="図形&#10;&#10;AI によって生成されたコンテンツは間違っている可能性があります。">
            <a:extLst>
              <a:ext uri="{FF2B5EF4-FFF2-40B4-BE49-F238E27FC236}">
                <a16:creationId xmlns:a16="http://schemas.microsoft.com/office/drawing/2014/main" id="{D1CD3934-DF7B-5539-D9BD-7783BF30560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2566" y="4336655"/>
            <a:ext cx="1052305" cy="989806"/>
          </a:xfrm>
          <a:prstGeom prst="rect">
            <a:avLst/>
          </a:prstGeom>
        </p:spPr>
      </p:pic>
    </p:spTree>
    <p:extLst>
      <p:ext uri="{BB962C8B-B14F-4D97-AF65-F5344CB8AC3E}">
        <p14:creationId xmlns:p14="http://schemas.microsoft.com/office/powerpoint/2010/main" val="178192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a:extLst>
              <a:ext uri="{FF2B5EF4-FFF2-40B4-BE49-F238E27FC236}">
                <a16:creationId xmlns:a16="http://schemas.microsoft.com/office/drawing/2014/main" id="{2FA48E93-253E-6050-C701-B8B80C3F4566}"/>
              </a:ext>
            </a:extLst>
          </p:cNvPr>
          <p:cNvSpPr/>
          <p:nvPr/>
        </p:nvSpPr>
        <p:spPr>
          <a:xfrm>
            <a:off x="5706008" y="5046231"/>
            <a:ext cx="4103992" cy="2087994"/>
          </a:xfrm>
          <a:prstGeom prst="roundRect">
            <a:avLst>
              <a:gd name="adj" fmla="val 4838"/>
            </a:avLst>
          </a:prstGeom>
          <a:gradFill>
            <a:gsLst>
              <a:gs pos="0">
                <a:srgbClr val="E1F2FA"/>
              </a:gs>
              <a:gs pos="100000">
                <a:srgbClr val="D6ECF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8" name="角丸四角形 27">
            <a:extLst>
              <a:ext uri="{FF2B5EF4-FFF2-40B4-BE49-F238E27FC236}">
                <a16:creationId xmlns:a16="http://schemas.microsoft.com/office/drawing/2014/main" id="{EEDC2A3B-B242-87DA-E2E1-D7AE5168C7E7}"/>
              </a:ext>
            </a:extLst>
          </p:cNvPr>
          <p:cNvSpPr/>
          <p:nvPr/>
        </p:nvSpPr>
        <p:spPr>
          <a:xfrm>
            <a:off x="882001" y="5046231"/>
            <a:ext cx="4103992" cy="2087994"/>
          </a:xfrm>
          <a:prstGeom prst="roundRect">
            <a:avLst>
              <a:gd name="adj" fmla="val 4838"/>
            </a:avLst>
          </a:prstGeom>
          <a:gradFill>
            <a:gsLst>
              <a:gs pos="0">
                <a:srgbClr val="E1F2FA"/>
              </a:gs>
              <a:gs pos="100000">
                <a:srgbClr val="D6ECF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4" name="object 53">
            <a:extLst>
              <a:ext uri="{FF2B5EF4-FFF2-40B4-BE49-F238E27FC236}">
                <a16:creationId xmlns:a16="http://schemas.microsoft.com/office/drawing/2014/main" id="{7F8097DE-D39D-26B1-A40C-D35344D5481C}"/>
              </a:ext>
            </a:extLst>
          </p:cNvPr>
          <p:cNvSpPr txBox="1"/>
          <p:nvPr/>
        </p:nvSpPr>
        <p:spPr>
          <a:xfrm>
            <a:off x="7936001" y="63327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gn="ctr">
              <a:lnSpc>
                <a:spcPct val="100000"/>
              </a:lnSpc>
              <a:spcBef>
                <a:spcPts val="100"/>
              </a:spcBef>
              <a:defRPr sz="800" b="1" spc="-30">
                <a:solidFill>
                  <a:srgbClr val="231F20"/>
                </a:solidFill>
                <a:latin typeface="Yu Gothic"/>
                <a:cs typeface="Yu Gothic"/>
              </a:defRPr>
            </a:lvl1pPr>
          </a:lstStyle>
          <a:p>
            <a:r>
              <a:rPr lang="ja-JP" altLang="en-US" dirty="0"/>
              <a:t>ジオターゲティング</a:t>
            </a:r>
          </a:p>
        </p:txBody>
      </p:sp>
      <p:sp>
        <p:nvSpPr>
          <p:cNvPr id="459" name="object 53">
            <a:extLst>
              <a:ext uri="{FF2B5EF4-FFF2-40B4-BE49-F238E27FC236}">
                <a16:creationId xmlns:a16="http://schemas.microsoft.com/office/drawing/2014/main" id="{452EF045-0F11-0E24-4578-7488A5EDD8A1}"/>
              </a:ext>
            </a:extLst>
          </p:cNvPr>
          <p:cNvSpPr txBox="1"/>
          <p:nvPr/>
        </p:nvSpPr>
        <p:spPr>
          <a:xfrm>
            <a:off x="3111995" y="63327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nSpc>
                <a:spcPct val="100000"/>
              </a:lnSpc>
              <a:spcBef>
                <a:spcPts val="100"/>
              </a:spcBef>
              <a:defRPr sz="800" b="1" spc="-30">
                <a:solidFill>
                  <a:srgbClr val="231F20"/>
                </a:solidFill>
                <a:latin typeface="Yu Gothic"/>
                <a:cs typeface="Yu Gothic"/>
              </a:defRPr>
            </a:lvl1pPr>
          </a:lstStyle>
          <a:p>
            <a:pPr algn="ctr"/>
            <a:r>
              <a:rPr dirty="0"/>
              <a:t>学生リーチ</a:t>
            </a:r>
            <a:endParaRPr/>
          </a:p>
        </p:txBody>
      </p:sp>
      <p:sp>
        <p:nvSpPr>
          <p:cNvPr id="2" name="object 2">
            <a:extLst>
              <a:ext uri="{FF2B5EF4-FFF2-40B4-BE49-F238E27FC236}">
                <a16:creationId xmlns:a16="http://schemas.microsoft.com/office/drawing/2014/main" id="{70DFE089-BEF3-667B-F227-A6425A84DA8F}"/>
              </a:ext>
            </a:extLst>
          </p:cNvPr>
          <p:cNvSpPr/>
          <p:nvPr/>
        </p:nvSpPr>
        <p:spPr>
          <a:xfrm>
            <a:off x="0" y="0"/>
            <a:ext cx="10692130" cy="586105"/>
          </a:xfrm>
          <a:custGeom>
            <a:avLst/>
            <a:gdLst/>
            <a:ahLst/>
            <a:cxnLst/>
            <a:rect l="l" t="t" r="r" b="b"/>
            <a:pathLst>
              <a:path w="10692130" h="586105">
                <a:moveTo>
                  <a:pt x="10692003" y="0"/>
                </a:moveTo>
                <a:lnTo>
                  <a:pt x="0" y="0"/>
                </a:lnTo>
                <a:lnTo>
                  <a:pt x="0" y="585724"/>
                </a:lnTo>
                <a:lnTo>
                  <a:pt x="10692003" y="585724"/>
                </a:lnTo>
                <a:lnTo>
                  <a:pt x="10692003" y="0"/>
                </a:lnTo>
                <a:close/>
              </a:path>
            </a:pathLst>
          </a:custGeom>
          <a:solidFill>
            <a:srgbClr val="00A6DC"/>
          </a:solidFill>
        </p:spPr>
        <p:txBody>
          <a:bodyPr wrap="square" lIns="0" tIns="0" rIns="0" bIns="0" rtlCol="0"/>
          <a:lstStyle/>
          <a:p>
            <a:endParaRPr/>
          </a:p>
        </p:txBody>
      </p:sp>
      <p:sp>
        <p:nvSpPr>
          <p:cNvPr id="8" name="object 8">
            <a:extLst>
              <a:ext uri="{FF2B5EF4-FFF2-40B4-BE49-F238E27FC236}">
                <a16:creationId xmlns:a16="http://schemas.microsoft.com/office/drawing/2014/main" id="{ABF17144-7071-D2F7-0EAA-BAAF0E253E6E}"/>
              </a:ext>
            </a:extLst>
          </p:cNvPr>
          <p:cNvSpPr/>
          <p:nvPr/>
        </p:nvSpPr>
        <p:spPr>
          <a:xfrm>
            <a:off x="7202513" y="585736"/>
            <a:ext cx="60960" cy="10160"/>
          </a:xfrm>
          <a:custGeom>
            <a:avLst/>
            <a:gdLst/>
            <a:ahLst/>
            <a:cxnLst/>
            <a:rect l="l" t="t" r="r" b="b"/>
            <a:pathLst>
              <a:path w="60959" h="10159">
                <a:moveTo>
                  <a:pt x="60655" y="7874"/>
                </a:moveTo>
                <a:lnTo>
                  <a:pt x="60312" y="7505"/>
                </a:lnTo>
                <a:lnTo>
                  <a:pt x="58127" y="5181"/>
                </a:lnTo>
                <a:lnTo>
                  <a:pt x="58318" y="3213"/>
                </a:lnTo>
                <a:lnTo>
                  <a:pt x="56680" y="3644"/>
                </a:lnTo>
                <a:lnTo>
                  <a:pt x="53276" y="0"/>
                </a:lnTo>
                <a:lnTo>
                  <a:pt x="47510" y="0"/>
                </a:lnTo>
                <a:lnTo>
                  <a:pt x="51333" y="4089"/>
                </a:lnTo>
                <a:lnTo>
                  <a:pt x="9690" y="5422"/>
                </a:lnTo>
                <a:lnTo>
                  <a:pt x="5232" y="0"/>
                </a:lnTo>
                <a:lnTo>
                  <a:pt x="0" y="0"/>
                </a:lnTo>
                <a:lnTo>
                  <a:pt x="7848" y="9575"/>
                </a:lnTo>
                <a:lnTo>
                  <a:pt x="60655" y="7874"/>
                </a:lnTo>
                <a:close/>
              </a:path>
            </a:pathLst>
          </a:custGeom>
          <a:solidFill>
            <a:srgbClr val="C3C4C6"/>
          </a:solidFill>
        </p:spPr>
        <p:txBody>
          <a:bodyPr wrap="square" lIns="0" tIns="0" rIns="0" bIns="0" rtlCol="0"/>
          <a:lstStyle/>
          <a:p>
            <a:endParaRPr/>
          </a:p>
        </p:txBody>
      </p:sp>
      <p:sp>
        <p:nvSpPr>
          <p:cNvPr id="45" name="object 45">
            <a:extLst>
              <a:ext uri="{FF2B5EF4-FFF2-40B4-BE49-F238E27FC236}">
                <a16:creationId xmlns:a16="http://schemas.microsoft.com/office/drawing/2014/main" id="{AB4ACF4B-8311-B54C-3423-C066870E6205}"/>
              </a:ext>
            </a:extLst>
          </p:cNvPr>
          <p:cNvSpPr txBox="1"/>
          <p:nvPr/>
        </p:nvSpPr>
        <p:spPr>
          <a:xfrm>
            <a:off x="1880505" y="5244776"/>
            <a:ext cx="2019142" cy="135935"/>
          </a:xfrm>
          <a:prstGeom prst="rect">
            <a:avLst/>
          </a:prstGeom>
        </p:spPr>
        <p:txBody>
          <a:bodyPr vert="horz" wrap="none" lIns="0" tIns="12700" rIns="0" bIns="0" rtlCol="0">
            <a:noAutofit/>
          </a:bodyPr>
          <a:lstStyle/>
          <a:p>
            <a:pPr marL="12700">
              <a:lnSpc>
                <a:spcPct val="100000"/>
              </a:lnSpc>
              <a:spcBef>
                <a:spcPts val="100"/>
              </a:spcBef>
              <a:tabLst>
                <a:tab pos="370205" algn="l"/>
              </a:tabLst>
            </a:pPr>
            <a:r>
              <a:rPr sz="800" b="1" dirty="0">
                <a:solidFill>
                  <a:srgbClr val="433529"/>
                </a:solidFill>
                <a:latin typeface="Yu Gothic"/>
                <a:cs typeface="Yu Gothic"/>
              </a:rPr>
              <a:t>対象	次年度入学を検討している高校生向け</a:t>
            </a:r>
            <a:endParaRPr sz="800">
              <a:latin typeface="Yu Gothic"/>
              <a:cs typeface="Yu Gothic"/>
            </a:endParaRPr>
          </a:p>
        </p:txBody>
      </p:sp>
      <p:sp>
        <p:nvSpPr>
          <p:cNvPr id="46" name="object 46">
            <a:extLst>
              <a:ext uri="{FF2B5EF4-FFF2-40B4-BE49-F238E27FC236}">
                <a16:creationId xmlns:a16="http://schemas.microsoft.com/office/drawing/2014/main" id="{91EAB885-97FF-2A33-01DB-C7F8E8A2D5F3}"/>
              </a:ext>
            </a:extLst>
          </p:cNvPr>
          <p:cNvSpPr txBox="1"/>
          <p:nvPr/>
        </p:nvSpPr>
        <p:spPr>
          <a:xfrm>
            <a:off x="1880505" y="5608707"/>
            <a:ext cx="210314" cy="135935"/>
          </a:xfrm>
          <a:prstGeom prst="rect">
            <a:avLst/>
          </a:prstGeom>
        </p:spPr>
        <p:txBody>
          <a:bodyPr vert="horz" wrap="none" lIns="0" tIns="12700" rIns="0" bIns="0" rtlCol="0">
            <a:noAutofit/>
          </a:bodyPr>
          <a:lstStyle/>
          <a:p>
            <a:pPr marL="12700">
              <a:lnSpc>
                <a:spcPct val="100000"/>
              </a:lnSpc>
              <a:spcBef>
                <a:spcPts val="100"/>
              </a:spcBef>
            </a:pPr>
            <a:r>
              <a:rPr sz="800" b="1" dirty="0">
                <a:solidFill>
                  <a:srgbClr val="433529"/>
                </a:solidFill>
                <a:latin typeface="Yu Gothic"/>
                <a:cs typeface="Yu Gothic"/>
              </a:rPr>
              <a:t>内容</a:t>
            </a:r>
            <a:endParaRPr sz="800">
              <a:latin typeface="Yu Gothic"/>
              <a:cs typeface="Yu Gothic"/>
            </a:endParaRPr>
          </a:p>
        </p:txBody>
      </p:sp>
      <p:sp>
        <p:nvSpPr>
          <p:cNvPr id="47" name="object 47">
            <a:extLst>
              <a:ext uri="{FF2B5EF4-FFF2-40B4-BE49-F238E27FC236}">
                <a16:creationId xmlns:a16="http://schemas.microsoft.com/office/drawing/2014/main" id="{E4499DBD-D571-F98C-9136-7546876F523C}"/>
              </a:ext>
            </a:extLst>
          </p:cNvPr>
          <p:cNvSpPr txBox="1"/>
          <p:nvPr/>
        </p:nvSpPr>
        <p:spPr>
          <a:xfrm>
            <a:off x="2238239" y="5553640"/>
            <a:ext cx="2024272" cy="260649"/>
          </a:xfrm>
          <a:prstGeom prst="rect">
            <a:avLst/>
          </a:prstGeom>
        </p:spPr>
        <p:txBody>
          <a:bodyPr vert="horz" wrap="none" lIns="0" tIns="7620" rIns="0" bIns="0" rtlCol="0">
            <a:noAutofit/>
          </a:bodyPr>
          <a:lstStyle/>
          <a:p>
            <a:pPr marL="12700" marR="5080">
              <a:lnSpc>
                <a:spcPct val="104200"/>
              </a:lnSpc>
              <a:spcBef>
                <a:spcPts val="60"/>
              </a:spcBef>
            </a:pPr>
            <a:r>
              <a:rPr sz="800" b="1" dirty="0" err="1">
                <a:solidFill>
                  <a:srgbClr val="433529"/>
                </a:solidFill>
                <a:latin typeface="Yu Gothic"/>
                <a:cs typeface="Yu Gothic"/>
              </a:rPr>
              <a:t>近隣エリアに住んでいる</a:t>
            </a:r>
            <a:r>
              <a:rPr lang="ja-JP" altLang="en-US" sz="800" b="1" dirty="0">
                <a:solidFill>
                  <a:srgbClr val="433529"/>
                </a:solidFill>
                <a:latin typeface="Yu Gothic"/>
                <a:cs typeface="Yu Gothic"/>
              </a:rPr>
              <a:t>オープンキャンパス</a:t>
            </a:r>
            <a:r>
              <a:rPr sz="800" b="1" dirty="0">
                <a:solidFill>
                  <a:srgbClr val="433529"/>
                </a:solidFill>
                <a:latin typeface="Yu Gothic"/>
                <a:cs typeface="Yu Gothic"/>
              </a:rPr>
              <a:t>に</a:t>
            </a:r>
            <a:br>
              <a:rPr lang="en-US" sz="800" b="1" dirty="0">
                <a:solidFill>
                  <a:srgbClr val="433529"/>
                </a:solidFill>
                <a:latin typeface="Yu Gothic"/>
                <a:cs typeface="Yu Gothic"/>
              </a:rPr>
            </a:br>
            <a:r>
              <a:rPr sz="800" b="1" dirty="0">
                <a:solidFill>
                  <a:srgbClr val="433529"/>
                </a:solidFill>
                <a:latin typeface="Yu Gothic"/>
                <a:cs typeface="Yu Gothic"/>
              </a:rPr>
              <a:t>興味関心がある高校生に対して配信</a:t>
            </a:r>
            <a:endParaRPr sz="800" dirty="0">
              <a:latin typeface="Yu Gothic"/>
              <a:cs typeface="Yu Gothic"/>
            </a:endParaRPr>
          </a:p>
        </p:txBody>
      </p:sp>
      <p:sp>
        <p:nvSpPr>
          <p:cNvPr id="49" name="object 49">
            <a:extLst>
              <a:ext uri="{FF2B5EF4-FFF2-40B4-BE49-F238E27FC236}">
                <a16:creationId xmlns:a16="http://schemas.microsoft.com/office/drawing/2014/main" id="{65ED3AB2-B752-97A2-3E31-E375AAD74E44}"/>
              </a:ext>
            </a:extLst>
          </p:cNvPr>
          <p:cNvSpPr/>
          <p:nvPr/>
        </p:nvSpPr>
        <p:spPr>
          <a:xfrm>
            <a:off x="2189355" y="51861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50" name="object 50">
            <a:extLst>
              <a:ext uri="{FF2B5EF4-FFF2-40B4-BE49-F238E27FC236}">
                <a16:creationId xmlns:a16="http://schemas.microsoft.com/office/drawing/2014/main" id="{2DA732E0-2C30-EBA3-F0C7-204B9097BA48}"/>
              </a:ext>
            </a:extLst>
          </p:cNvPr>
          <p:cNvSpPr/>
          <p:nvPr/>
        </p:nvSpPr>
        <p:spPr>
          <a:xfrm>
            <a:off x="2189355" y="55501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52" name="object 52">
            <a:extLst>
              <a:ext uri="{FF2B5EF4-FFF2-40B4-BE49-F238E27FC236}">
                <a16:creationId xmlns:a16="http://schemas.microsoft.com/office/drawing/2014/main" id="{F7178745-2A0E-5345-5553-B650FAD5081B}"/>
              </a:ext>
            </a:extLst>
          </p:cNvPr>
          <p:cNvSpPr/>
          <p:nvPr/>
        </p:nvSpPr>
        <p:spPr>
          <a:xfrm>
            <a:off x="3086303"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cs typeface="Yu Gothic"/>
            </a:endParaRPr>
          </a:p>
        </p:txBody>
      </p:sp>
      <p:sp>
        <p:nvSpPr>
          <p:cNvPr id="55" name="object 55">
            <a:extLst>
              <a:ext uri="{FF2B5EF4-FFF2-40B4-BE49-F238E27FC236}">
                <a16:creationId xmlns:a16="http://schemas.microsoft.com/office/drawing/2014/main" id="{2A06FE30-17F2-B5DE-0AEA-B4B46CB203D7}"/>
              </a:ext>
            </a:extLst>
          </p:cNvPr>
          <p:cNvSpPr txBox="1"/>
          <p:nvPr/>
        </p:nvSpPr>
        <p:spPr>
          <a:xfrm>
            <a:off x="6704509" y="5244776"/>
            <a:ext cx="1916550" cy="135935"/>
          </a:xfrm>
          <a:prstGeom prst="rect">
            <a:avLst/>
          </a:prstGeom>
        </p:spPr>
        <p:txBody>
          <a:bodyPr vert="horz" wrap="none" lIns="0" tIns="12700" rIns="0" bIns="0" rtlCol="0">
            <a:noAutofit/>
          </a:bodyPr>
          <a:lstStyle/>
          <a:p>
            <a:pPr marL="12700">
              <a:lnSpc>
                <a:spcPct val="100000"/>
              </a:lnSpc>
              <a:spcBef>
                <a:spcPts val="100"/>
              </a:spcBef>
              <a:tabLst>
                <a:tab pos="370205" algn="l"/>
              </a:tabLst>
            </a:pPr>
            <a:r>
              <a:rPr sz="800" b="1" dirty="0">
                <a:solidFill>
                  <a:srgbClr val="433529"/>
                </a:solidFill>
                <a:latin typeface="Yu Gothic"/>
                <a:cs typeface="Yu Gothic"/>
              </a:rPr>
              <a:t>対象	就職活動を予定している大学生向け</a:t>
            </a:r>
            <a:endParaRPr sz="800">
              <a:latin typeface="Yu Gothic"/>
              <a:cs typeface="Yu Gothic"/>
            </a:endParaRPr>
          </a:p>
        </p:txBody>
      </p:sp>
      <p:sp>
        <p:nvSpPr>
          <p:cNvPr id="56" name="object 56">
            <a:extLst>
              <a:ext uri="{FF2B5EF4-FFF2-40B4-BE49-F238E27FC236}">
                <a16:creationId xmlns:a16="http://schemas.microsoft.com/office/drawing/2014/main" id="{A625A5A4-B5A2-F2B2-BA49-B09FDA828C25}"/>
              </a:ext>
            </a:extLst>
          </p:cNvPr>
          <p:cNvSpPr txBox="1"/>
          <p:nvPr/>
        </p:nvSpPr>
        <p:spPr>
          <a:xfrm>
            <a:off x="6704509" y="5608707"/>
            <a:ext cx="210314" cy="135935"/>
          </a:xfrm>
          <a:prstGeom prst="rect">
            <a:avLst/>
          </a:prstGeom>
        </p:spPr>
        <p:txBody>
          <a:bodyPr vert="horz" wrap="none" lIns="0" tIns="12700" rIns="0" bIns="0" rtlCol="0">
            <a:noAutofit/>
          </a:bodyPr>
          <a:lstStyle/>
          <a:p>
            <a:pPr marL="12700">
              <a:lnSpc>
                <a:spcPct val="100000"/>
              </a:lnSpc>
              <a:spcBef>
                <a:spcPts val="100"/>
              </a:spcBef>
            </a:pPr>
            <a:r>
              <a:rPr sz="800" b="1" dirty="0">
                <a:solidFill>
                  <a:srgbClr val="433529"/>
                </a:solidFill>
                <a:latin typeface="Yu Gothic"/>
                <a:cs typeface="Yu Gothic"/>
              </a:rPr>
              <a:t>内容</a:t>
            </a:r>
            <a:endParaRPr sz="800">
              <a:latin typeface="Yu Gothic"/>
              <a:cs typeface="Yu Gothic"/>
            </a:endParaRPr>
          </a:p>
        </p:txBody>
      </p:sp>
      <p:sp>
        <p:nvSpPr>
          <p:cNvPr id="57" name="object 57">
            <a:extLst>
              <a:ext uri="{FF2B5EF4-FFF2-40B4-BE49-F238E27FC236}">
                <a16:creationId xmlns:a16="http://schemas.microsoft.com/office/drawing/2014/main" id="{6C927525-A69C-616A-0E94-3D0901F6FFC1}"/>
              </a:ext>
            </a:extLst>
          </p:cNvPr>
          <p:cNvSpPr txBox="1"/>
          <p:nvPr/>
        </p:nvSpPr>
        <p:spPr>
          <a:xfrm>
            <a:off x="7062242" y="5553640"/>
            <a:ext cx="2545569" cy="260649"/>
          </a:xfrm>
          <a:prstGeom prst="rect">
            <a:avLst/>
          </a:prstGeom>
        </p:spPr>
        <p:txBody>
          <a:bodyPr vert="horz" wrap="none" lIns="0" tIns="7620" rIns="0" bIns="0" rtlCol="0">
            <a:noAutofit/>
          </a:bodyPr>
          <a:lstStyle/>
          <a:p>
            <a:pPr marL="12700" marR="5080">
              <a:lnSpc>
                <a:spcPct val="104200"/>
              </a:lnSpc>
              <a:spcBef>
                <a:spcPts val="60"/>
              </a:spcBef>
            </a:pPr>
            <a:r>
              <a:rPr sz="800" b="1" dirty="0">
                <a:solidFill>
                  <a:srgbClr val="433529"/>
                </a:solidFill>
                <a:latin typeface="Yu Gothic"/>
                <a:cs typeface="Yu Gothic"/>
              </a:rPr>
              <a:t>指定大学向けに企業ブランディング・インターン募集の為、</a:t>
            </a:r>
            <a:br>
              <a:rPr lang="en-US" sz="800" b="1" dirty="0">
                <a:solidFill>
                  <a:srgbClr val="433529"/>
                </a:solidFill>
                <a:latin typeface="Yu Gothic"/>
                <a:cs typeface="Yu Gothic"/>
              </a:rPr>
            </a:br>
            <a:r>
              <a:rPr sz="800" b="1" dirty="0">
                <a:solidFill>
                  <a:srgbClr val="433529"/>
                </a:solidFill>
                <a:latin typeface="Yu Gothic"/>
                <a:cs typeface="Yu Gothic"/>
              </a:rPr>
              <a:t>就職活動を予定している大学生に対して配信</a:t>
            </a:r>
            <a:endParaRPr sz="800">
              <a:latin typeface="Yu Gothic"/>
              <a:cs typeface="Yu Gothic"/>
            </a:endParaRPr>
          </a:p>
        </p:txBody>
      </p:sp>
      <p:sp>
        <p:nvSpPr>
          <p:cNvPr id="59" name="object 59">
            <a:extLst>
              <a:ext uri="{FF2B5EF4-FFF2-40B4-BE49-F238E27FC236}">
                <a16:creationId xmlns:a16="http://schemas.microsoft.com/office/drawing/2014/main" id="{1333E31D-D0B9-5BF9-0F70-6D7BDCF55458}"/>
              </a:ext>
            </a:extLst>
          </p:cNvPr>
          <p:cNvSpPr/>
          <p:nvPr/>
        </p:nvSpPr>
        <p:spPr>
          <a:xfrm>
            <a:off x="7013355" y="51861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60" name="object 60">
            <a:extLst>
              <a:ext uri="{FF2B5EF4-FFF2-40B4-BE49-F238E27FC236}">
                <a16:creationId xmlns:a16="http://schemas.microsoft.com/office/drawing/2014/main" id="{04A7C0F0-7F13-F5A1-1C5C-1BA76D5D6878}"/>
              </a:ext>
            </a:extLst>
          </p:cNvPr>
          <p:cNvSpPr/>
          <p:nvPr/>
        </p:nvSpPr>
        <p:spPr>
          <a:xfrm>
            <a:off x="7013355" y="55501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grpSp>
        <p:nvGrpSpPr>
          <p:cNvPr id="64" name="object 64">
            <a:extLst>
              <a:ext uri="{FF2B5EF4-FFF2-40B4-BE49-F238E27FC236}">
                <a16:creationId xmlns:a16="http://schemas.microsoft.com/office/drawing/2014/main" id="{8BA73D4F-067E-E2D2-66E0-9CC1EBA752F6}"/>
              </a:ext>
            </a:extLst>
          </p:cNvPr>
          <p:cNvGrpSpPr/>
          <p:nvPr/>
        </p:nvGrpSpPr>
        <p:grpSpPr>
          <a:xfrm>
            <a:off x="1019409" y="4977333"/>
            <a:ext cx="589280" cy="589280"/>
            <a:chOff x="1019409" y="4699355"/>
            <a:chExt cx="589280" cy="589280"/>
          </a:xfrm>
        </p:grpSpPr>
        <p:pic>
          <p:nvPicPr>
            <p:cNvPr id="65" name="object 65">
              <a:extLst>
                <a:ext uri="{FF2B5EF4-FFF2-40B4-BE49-F238E27FC236}">
                  <a16:creationId xmlns:a16="http://schemas.microsoft.com/office/drawing/2014/main" id="{69B0AEC6-579F-7D9F-629E-B65BA1962BBA}"/>
                </a:ext>
              </a:extLst>
            </p:cNvPr>
            <p:cNvPicPr/>
            <p:nvPr/>
          </p:nvPicPr>
          <p:blipFill>
            <a:blip r:embed="rId2" cstate="email">
              <a:extLst>
                <a:ext uri="{28A0092B-C50C-407E-A947-70E740481C1C}">
                  <a14:useLocalDpi xmlns:a14="http://schemas.microsoft.com/office/drawing/2010/main"/>
                </a:ext>
              </a:extLst>
            </a:blip>
            <a:stretch>
              <a:fillRect/>
            </a:stretch>
          </p:blipFill>
          <p:spPr>
            <a:xfrm>
              <a:off x="1025753" y="4705705"/>
              <a:ext cx="575995" cy="576008"/>
            </a:xfrm>
            <a:prstGeom prst="rect">
              <a:avLst/>
            </a:prstGeom>
          </p:spPr>
        </p:pic>
        <p:sp>
          <p:nvSpPr>
            <p:cNvPr id="66" name="object 66">
              <a:extLst>
                <a:ext uri="{FF2B5EF4-FFF2-40B4-BE49-F238E27FC236}">
                  <a16:creationId xmlns:a16="http://schemas.microsoft.com/office/drawing/2014/main" id="{72A41D13-02C0-F1DA-24EA-0C897B1B4608}"/>
                </a:ext>
              </a:extLst>
            </p:cNvPr>
            <p:cNvSpPr/>
            <p:nvPr/>
          </p:nvSpPr>
          <p:spPr>
            <a:xfrm>
              <a:off x="1025759" y="4705705"/>
              <a:ext cx="576580" cy="576580"/>
            </a:xfrm>
            <a:custGeom>
              <a:avLst/>
              <a:gdLst/>
              <a:ahLst/>
              <a:cxnLst/>
              <a:rect l="l" t="t" r="r" b="b"/>
              <a:pathLst>
                <a:path w="576580"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2700">
              <a:solidFill>
                <a:srgbClr val="F6F6F9"/>
              </a:solidFill>
            </a:ln>
          </p:spPr>
          <p:txBody>
            <a:bodyPr wrap="square" lIns="0" tIns="0" rIns="0" bIns="0" rtlCol="0"/>
            <a:lstStyle/>
            <a:p>
              <a:endParaRPr/>
            </a:p>
          </p:txBody>
        </p:sp>
      </p:grpSp>
      <p:sp>
        <p:nvSpPr>
          <p:cNvPr id="67" name="object 67">
            <a:extLst>
              <a:ext uri="{FF2B5EF4-FFF2-40B4-BE49-F238E27FC236}">
                <a16:creationId xmlns:a16="http://schemas.microsoft.com/office/drawing/2014/main" id="{B78F2F78-F192-C69B-0697-162B6013221F}"/>
              </a:ext>
            </a:extLst>
          </p:cNvPr>
          <p:cNvSpPr txBox="1"/>
          <p:nvPr/>
        </p:nvSpPr>
        <p:spPr>
          <a:xfrm>
            <a:off x="869304" y="4782058"/>
            <a:ext cx="558800" cy="147320"/>
          </a:xfrm>
          <a:prstGeom prst="rect">
            <a:avLst/>
          </a:prstGeom>
        </p:spPr>
        <p:txBody>
          <a:bodyPr vert="horz" wrap="square" lIns="0" tIns="12700" rIns="0" bIns="0" rtlCol="0">
            <a:spAutoFit/>
          </a:bodyPr>
          <a:lstStyle/>
          <a:p>
            <a:pPr marL="119380" indent="-106680">
              <a:lnSpc>
                <a:spcPct val="100000"/>
              </a:lnSpc>
              <a:spcBef>
                <a:spcPts val="100"/>
              </a:spcBef>
              <a:buClr>
                <a:srgbClr val="00A6DC"/>
              </a:buClr>
              <a:buSzPct val="87500"/>
              <a:buChar char="■"/>
              <a:tabLst>
                <a:tab pos="119380" algn="l"/>
              </a:tabLst>
            </a:pPr>
            <a:r>
              <a:rPr sz="800" b="1" spc="-15" dirty="0">
                <a:solidFill>
                  <a:srgbClr val="231F20"/>
                </a:solidFill>
                <a:latin typeface="Yu Gothic"/>
                <a:cs typeface="Yu Gothic"/>
              </a:rPr>
              <a:t>導入事例</a:t>
            </a:r>
            <a:endParaRPr sz="800">
              <a:latin typeface="Yu Gothic"/>
              <a:cs typeface="Yu Gothic"/>
            </a:endParaRPr>
          </a:p>
        </p:txBody>
      </p:sp>
      <p:sp>
        <p:nvSpPr>
          <p:cNvPr id="68" name="object 68">
            <a:extLst>
              <a:ext uri="{FF2B5EF4-FFF2-40B4-BE49-F238E27FC236}">
                <a16:creationId xmlns:a16="http://schemas.microsoft.com/office/drawing/2014/main" id="{67AABF33-EEFD-B49D-A56D-ED277605782F}"/>
              </a:ext>
            </a:extLst>
          </p:cNvPr>
          <p:cNvSpPr txBox="1"/>
          <p:nvPr/>
        </p:nvSpPr>
        <p:spPr>
          <a:xfrm>
            <a:off x="1123255" y="5102856"/>
            <a:ext cx="381000" cy="132080"/>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FFFFF"/>
                </a:solidFill>
                <a:latin typeface="Yu Gothic"/>
                <a:cs typeface="Yu Gothic"/>
              </a:rPr>
              <a:t>導入事例</a:t>
            </a:r>
            <a:endParaRPr sz="700">
              <a:latin typeface="Yu Gothic"/>
              <a:cs typeface="Yu Gothic"/>
            </a:endParaRPr>
          </a:p>
        </p:txBody>
      </p:sp>
      <p:sp>
        <p:nvSpPr>
          <p:cNvPr id="69" name="object 69">
            <a:extLst>
              <a:ext uri="{FF2B5EF4-FFF2-40B4-BE49-F238E27FC236}">
                <a16:creationId xmlns:a16="http://schemas.microsoft.com/office/drawing/2014/main" id="{31B30AD9-A5EA-4433-A114-C3D710C12555}"/>
              </a:ext>
            </a:extLst>
          </p:cNvPr>
          <p:cNvSpPr txBox="1"/>
          <p:nvPr/>
        </p:nvSpPr>
        <p:spPr>
          <a:xfrm>
            <a:off x="1246906" y="51985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1</a:t>
            </a:r>
            <a:endParaRPr sz="1600">
              <a:latin typeface="Trebuchet MS" panose="020B0703020202090204" pitchFamily="34" charset="0"/>
              <a:cs typeface="Arial Black"/>
            </a:endParaRPr>
          </a:p>
        </p:txBody>
      </p:sp>
      <p:grpSp>
        <p:nvGrpSpPr>
          <p:cNvPr id="70" name="object 70">
            <a:extLst>
              <a:ext uri="{FF2B5EF4-FFF2-40B4-BE49-F238E27FC236}">
                <a16:creationId xmlns:a16="http://schemas.microsoft.com/office/drawing/2014/main" id="{9075C788-C601-8C8F-8840-F3C1E997AD39}"/>
              </a:ext>
            </a:extLst>
          </p:cNvPr>
          <p:cNvGrpSpPr/>
          <p:nvPr/>
        </p:nvGrpSpPr>
        <p:grpSpPr>
          <a:xfrm>
            <a:off x="5843411" y="4977333"/>
            <a:ext cx="589280" cy="589280"/>
            <a:chOff x="5843411" y="4699355"/>
            <a:chExt cx="589280" cy="589280"/>
          </a:xfrm>
        </p:grpSpPr>
        <p:pic>
          <p:nvPicPr>
            <p:cNvPr id="71" name="object 71">
              <a:extLst>
                <a:ext uri="{FF2B5EF4-FFF2-40B4-BE49-F238E27FC236}">
                  <a16:creationId xmlns:a16="http://schemas.microsoft.com/office/drawing/2014/main" id="{305DC084-2610-04C0-3E53-A56C93AF72DD}"/>
                </a:ext>
              </a:extLst>
            </p:cNvPr>
            <p:cNvPicPr/>
            <p:nvPr/>
          </p:nvPicPr>
          <p:blipFill>
            <a:blip r:embed="rId3" cstate="email">
              <a:extLst>
                <a:ext uri="{28A0092B-C50C-407E-A947-70E740481C1C}">
                  <a14:useLocalDpi xmlns:a14="http://schemas.microsoft.com/office/drawing/2010/main"/>
                </a:ext>
              </a:extLst>
            </a:blip>
            <a:stretch>
              <a:fillRect/>
            </a:stretch>
          </p:blipFill>
          <p:spPr>
            <a:xfrm>
              <a:off x="5849759" y="4705705"/>
              <a:ext cx="575995" cy="576008"/>
            </a:xfrm>
            <a:prstGeom prst="rect">
              <a:avLst/>
            </a:prstGeom>
          </p:spPr>
        </p:pic>
        <p:sp>
          <p:nvSpPr>
            <p:cNvPr id="72" name="object 72">
              <a:extLst>
                <a:ext uri="{FF2B5EF4-FFF2-40B4-BE49-F238E27FC236}">
                  <a16:creationId xmlns:a16="http://schemas.microsoft.com/office/drawing/2014/main" id="{4B211A8F-D0AF-43C1-4F3B-A3A25DD7DD43}"/>
                </a:ext>
              </a:extLst>
            </p:cNvPr>
            <p:cNvSpPr/>
            <p:nvPr/>
          </p:nvSpPr>
          <p:spPr>
            <a:xfrm>
              <a:off x="5849761" y="4705705"/>
              <a:ext cx="576580" cy="576580"/>
            </a:xfrm>
            <a:custGeom>
              <a:avLst/>
              <a:gdLst/>
              <a:ahLst/>
              <a:cxnLst/>
              <a:rect l="l" t="t" r="r" b="b"/>
              <a:pathLst>
                <a:path w="576579"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ln w="12700">
              <a:solidFill>
                <a:srgbClr val="F6F6F9"/>
              </a:solidFill>
            </a:ln>
          </p:spPr>
          <p:txBody>
            <a:bodyPr wrap="square" lIns="0" tIns="0" rIns="0" bIns="0" rtlCol="0"/>
            <a:lstStyle/>
            <a:p>
              <a:endParaRPr/>
            </a:p>
          </p:txBody>
        </p:sp>
      </p:grpSp>
      <p:sp>
        <p:nvSpPr>
          <p:cNvPr id="73" name="object 73">
            <a:extLst>
              <a:ext uri="{FF2B5EF4-FFF2-40B4-BE49-F238E27FC236}">
                <a16:creationId xmlns:a16="http://schemas.microsoft.com/office/drawing/2014/main" id="{D4C2120D-266E-1F23-D85A-3A3FD65B7860}"/>
              </a:ext>
            </a:extLst>
          </p:cNvPr>
          <p:cNvSpPr txBox="1"/>
          <p:nvPr/>
        </p:nvSpPr>
        <p:spPr>
          <a:xfrm>
            <a:off x="5947258" y="5102856"/>
            <a:ext cx="381000" cy="132080"/>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FFFFF"/>
                </a:solidFill>
                <a:latin typeface="Yu Gothic"/>
                <a:cs typeface="Yu Gothic"/>
              </a:rPr>
              <a:t>導入事例</a:t>
            </a:r>
            <a:endParaRPr sz="700" dirty="0">
              <a:latin typeface="Yu Gothic"/>
              <a:cs typeface="Yu Gothic"/>
            </a:endParaRPr>
          </a:p>
        </p:txBody>
      </p:sp>
      <p:sp>
        <p:nvSpPr>
          <p:cNvPr id="74" name="object 74">
            <a:extLst>
              <a:ext uri="{FF2B5EF4-FFF2-40B4-BE49-F238E27FC236}">
                <a16:creationId xmlns:a16="http://schemas.microsoft.com/office/drawing/2014/main" id="{31876CAC-31E4-A63A-D83E-EA4389F0F5F4}"/>
              </a:ext>
            </a:extLst>
          </p:cNvPr>
          <p:cNvSpPr txBox="1"/>
          <p:nvPr/>
        </p:nvSpPr>
        <p:spPr>
          <a:xfrm>
            <a:off x="6070910" y="51985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2</a:t>
            </a:r>
            <a:endParaRPr sz="1600">
              <a:latin typeface="Trebuchet MS" panose="020B0703020202090204" pitchFamily="34" charset="0"/>
              <a:cs typeface="Arial Black"/>
            </a:endParaRPr>
          </a:p>
        </p:txBody>
      </p:sp>
      <p:pic>
        <p:nvPicPr>
          <p:cNvPr id="446" name="図 445">
            <a:extLst>
              <a:ext uri="{FF2B5EF4-FFF2-40B4-BE49-F238E27FC236}">
                <a16:creationId xmlns:a16="http://schemas.microsoft.com/office/drawing/2014/main" id="{E45FF81D-BEB3-BAC8-54B5-E08212D859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7043" y="5926274"/>
            <a:ext cx="1397000" cy="1130300"/>
          </a:xfrm>
          <a:prstGeom prst="rect">
            <a:avLst/>
          </a:prstGeom>
        </p:spPr>
      </p:pic>
      <p:pic>
        <p:nvPicPr>
          <p:cNvPr id="450" name="図 449">
            <a:extLst>
              <a:ext uri="{FF2B5EF4-FFF2-40B4-BE49-F238E27FC236}">
                <a16:creationId xmlns:a16="http://schemas.microsoft.com/office/drawing/2014/main" id="{2B1B9328-25F8-444D-CB8E-547C8FE611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4300" y="1597025"/>
            <a:ext cx="228600" cy="355600"/>
          </a:xfrm>
          <a:prstGeom prst="rect">
            <a:avLst/>
          </a:prstGeom>
        </p:spPr>
      </p:pic>
      <p:pic>
        <p:nvPicPr>
          <p:cNvPr id="454" name="図 453">
            <a:extLst>
              <a:ext uri="{FF2B5EF4-FFF2-40B4-BE49-F238E27FC236}">
                <a16:creationId xmlns:a16="http://schemas.microsoft.com/office/drawing/2014/main" id="{EB5BEBF1-9BF3-03BF-83E9-EBD1B5BF1C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1520" y="1630997"/>
            <a:ext cx="431800" cy="292100"/>
          </a:xfrm>
          <a:prstGeom prst="rect">
            <a:avLst/>
          </a:prstGeom>
        </p:spPr>
      </p:pic>
      <p:sp>
        <p:nvSpPr>
          <p:cNvPr id="462" name="object 52">
            <a:extLst>
              <a:ext uri="{FF2B5EF4-FFF2-40B4-BE49-F238E27FC236}">
                <a16:creationId xmlns:a16="http://schemas.microsoft.com/office/drawing/2014/main" id="{18DEC294-A8EE-9FA3-6B1F-CF4FDC8FA5C3}"/>
              </a:ext>
            </a:extLst>
          </p:cNvPr>
          <p:cNvSpPr/>
          <p:nvPr/>
        </p:nvSpPr>
        <p:spPr>
          <a:xfrm>
            <a:off x="7910309"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endParaRPr>
          </a:p>
        </p:txBody>
      </p:sp>
      <p:pic>
        <p:nvPicPr>
          <p:cNvPr id="26" name="図 25">
            <a:extLst>
              <a:ext uri="{FF2B5EF4-FFF2-40B4-BE49-F238E27FC236}">
                <a16:creationId xmlns:a16="http://schemas.microsoft.com/office/drawing/2014/main" id="{43E989FE-8058-D7F4-4222-7074C978C8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718" y="6337823"/>
            <a:ext cx="2108200" cy="660400"/>
          </a:xfrm>
          <a:prstGeom prst="rect">
            <a:avLst/>
          </a:prstGeom>
        </p:spPr>
      </p:pic>
      <p:grpSp>
        <p:nvGrpSpPr>
          <p:cNvPr id="53" name="グループ化 52">
            <a:extLst>
              <a:ext uri="{FF2B5EF4-FFF2-40B4-BE49-F238E27FC236}">
                <a16:creationId xmlns:a16="http://schemas.microsoft.com/office/drawing/2014/main" id="{474393F7-34D4-4F8A-95CA-C2352B8CB0A3}"/>
              </a:ext>
            </a:extLst>
          </p:cNvPr>
          <p:cNvGrpSpPr/>
          <p:nvPr/>
        </p:nvGrpSpPr>
        <p:grpSpPr>
          <a:xfrm>
            <a:off x="882001" y="956844"/>
            <a:ext cx="1944370" cy="3650400"/>
            <a:chOff x="882001" y="956845"/>
            <a:chExt cx="1944370" cy="3645731"/>
          </a:xfrm>
        </p:grpSpPr>
        <p:sp>
          <p:nvSpPr>
            <p:cNvPr id="452" name="object 9">
              <a:extLst>
                <a:ext uri="{FF2B5EF4-FFF2-40B4-BE49-F238E27FC236}">
                  <a16:creationId xmlns:a16="http://schemas.microsoft.com/office/drawing/2014/main" id="{ABD98781-4981-CB64-A93A-CB4462C81EC0}"/>
                </a:ext>
              </a:extLst>
            </p:cNvPr>
            <p:cNvSpPr txBox="1"/>
            <p:nvPr/>
          </p:nvSpPr>
          <p:spPr>
            <a:xfrm>
              <a:off x="1652809" y="1363046"/>
              <a:ext cx="403860" cy="135935"/>
            </a:xfrm>
            <a:prstGeom prst="rect">
              <a:avLst/>
            </a:prstGeom>
          </p:spPr>
          <p:txBody>
            <a:bodyPr vert="horz" wrap="square" lIns="0" tIns="12700" rIns="0" bIns="0" rtlCol="0">
              <a:spAutoFit/>
            </a:bodyPr>
            <a:lstStyle/>
            <a:p>
              <a:pPr marL="12700">
                <a:lnSpc>
                  <a:spcPct val="100000"/>
                </a:lnSpc>
                <a:spcBef>
                  <a:spcPts val="100"/>
                </a:spcBef>
              </a:pPr>
              <a:r>
                <a:rPr lang="ja-JP" altLang="en-US" sz="800" b="1" spc="-40" dirty="0">
                  <a:solidFill>
                    <a:srgbClr val="002E6E"/>
                  </a:solidFill>
                  <a:latin typeface="Yu Gothic"/>
                  <a:cs typeface="Yu Gothic"/>
                </a:rPr>
                <a:t>デバイス</a:t>
              </a:r>
              <a:endParaRPr lang="ja-JP" altLang="en-US" sz="800" dirty="0">
                <a:latin typeface="Yu Gothic"/>
                <a:cs typeface="Yu Gothic"/>
              </a:endParaRPr>
            </a:p>
          </p:txBody>
        </p:sp>
        <p:sp>
          <p:nvSpPr>
            <p:cNvPr id="455" name="object 10">
              <a:extLst>
                <a:ext uri="{FF2B5EF4-FFF2-40B4-BE49-F238E27FC236}">
                  <a16:creationId xmlns:a16="http://schemas.microsoft.com/office/drawing/2014/main" id="{DC17A769-B214-07EE-698B-91EBABCC34E4}"/>
                </a:ext>
              </a:extLst>
            </p:cNvPr>
            <p:cNvSpPr txBox="1"/>
            <p:nvPr/>
          </p:nvSpPr>
          <p:spPr>
            <a:xfrm>
              <a:off x="1754750" y="2883490"/>
              <a:ext cx="226060" cy="135935"/>
            </a:xfrm>
            <a:prstGeom prst="rect">
              <a:avLst/>
            </a:prstGeom>
          </p:spPr>
          <p:txBody>
            <a:bodyPr vert="horz" wrap="square" lIns="0" tIns="12700" rIns="0" bIns="0" rtlCol="0">
              <a:spAutoFit/>
            </a:bodyPr>
            <a:lstStyle/>
            <a:p>
              <a:pPr marL="12700">
                <a:lnSpc>
                  <a:spcPct val="100000"/>
                </a:lnSpc>
                <a:spcBef>
                  <a:spcPts val="100"/>
                </a:spcBef>
              </a:pPr>
              <a:r>
                <a:rPr lang="ja-JP" altLang="en-US" sz="800" b="1" spc="-30" dirty="0">
                  <a:solidFill>
                    <a:srgbClr val="002E6E"/>
                  </a:solidFill>
                  <a:latin typeface="Yu Gothic"/>
                  <a:cs typeface="Yu Gothic"/>
                </a:rPr>
                <a:t>性別</a:t>
              </a:r>
              <a:endParaRPr lang="ja-JP" altLang="en-US" sz="800" dirty="0">
                <a:latin typeface="Yu Gothic"/>
                <a:cs typeface="Yu Gothic"/>
              </a:endParaRPr>
            </a:p>
          </p:txBody>
        </p:sp>
        <p:sp>
          <p:nvSpPr>
            <p:cNvPr id="457" name="object 22">
              <a:extLst>
                <a:ext uri="{FF2B5EF4-FFF2-40B4-BE49-F238E27FC236}">
                  <a16:creationId xmlns:a16="http://schemas.microsoft.com/office/drawing/2014/main" id="{6874A362-50AD-0C78-E6B7-ACB8BF9E1C59}"/>
                </a:ext>
              </a:extLst>
            </p:cNvPr>
            <p:cNvSpPr/>
            <p:nvPr/>
          </p:nvSpPr>
          <p:spPr>
            <a:xfrm>
              <a:off x="882001" y="956845"/>
              <a:ext cx="1944370" cy="3645731"/>
            </a:xfrm>
            <a:custGeom>
              <a:avLst/>
              <a:gdLst/>
              <a:ahLst/>
              <a:cxnLst/>
              <a:rect l="l" t="t" r="r" b="b"/>
              <a:pathLst>
                <a:path w="1944370" h="2831465">
                  <a:moveTo>
                    <a:pt x="1944001" y="2831058"/>
                  </a:moveTo>
                  <a:lnTo>
                    <a:pt x="0" y="2831058"/>
                  </a:lnTo>
                  <a:lnTo>
                    <a:pt x="0" y="0"/>
                  </a:lnTo>
                  <a:lnTo>
                    <a:pt x="1944001" y="0"/>
                  </a:lnTo>
                  <a:lnTo>
                    <a:pt x="1944001" y="2831058"/>
                  </a:lnTo>
                  <a:close/>
                </a:path>
              </a:pathLst>
            </a:custGeom>
            <a:ln w="49657">
              <a:solidFill>
                <a:srgbClr val="C9E7F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8" name="object 30">
              <a:extLst>
                <a:ext uri="{FF2B5EF4-FFF2-40B4-BE49-F238E27FC236}">
                  <a16:creationId xmlns:a16="http://schemas.microsoft.com/office/drawing/2014/main" id="{802E30FD-BC02-B84F-E568-DC71D2911D53}"/>
                </a:ext>
              </a:extLst>
            </p:cNvPr>
            <p:cNvSpPr/>
            <p:nvPr/>
          </p:nvSpPr>
          <p:spPr>
            <a:xfrm>
              <a:off x="1027770" y="1526949"/>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0" name="object 32">
              <a:extLst>
                <a:ext uri="{FF2B5EF4-FFF2-40B4-BE49-F238E27FC236}">
                  <a16:creationId xmlns:a16="http://schemas.microsoft.com/office/drawing/2014/main" id="{3616F8B7-45C2-36ED-9056-940835918F9D}"/>
                </a:ext>
              </a:extLst>
            </p:cNvPr>
            <p:cNvSpPr/>
            <p:nvPr/>
          </p:nvSpPr>
          <p:spPr>
            <a:xfrm>
              <a:off x="1034003" y="3095625"/>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1" name="object 34">
              <a:extLst>
                <a:ext uri="{FF2B5EF4-FFF2-40B4-BE49-F238E27FC236}">
                  <a16:creationId xmlns:a16="http://schemas.microsoft.com/office/drawing/2014/main" id="{5506E532-C5D0-F151-87C3-BE38A7965533}"/>
                </a:ext>
              </a:extLst>
            </p:cNvPr>
            <p:cNvSpPr/>
            <p:nvPr/>
          </p:nvSpPr>
          <p:spPr>
            <a:xfrm>
              <a:off x="1867626" y="4157127"/>
              <a:ext cx="3810" cy="635"/>
            </a:xfrm>
            <a:custGeom>
              <a:avLst/>
              <a:gdLst/>
              <a:ahLst/>
              <a:cxnLst/>
              <a:rect l="l" t="t" r="r" b="b"/>
              <a:pathLst>
                <a:path w="3810" h="635">
                  <a:moveTo>
                    <a:pt x="3517" y="0"/>
                  </a:moveTo>
                  <a:lnTo>
                    <a:pt x="0" y="0"/>
                  </a:lnTo>
                  <a:lnTo>
                    <a:pt x="1168" y="266"/>
                  </a:lnTo>
                  <a:lnTo>
                    <a:pt x="2387" y="292"/>
                  </a:lnTo>
                  <a:lnTo>
                    <a:pt x="3517" y="0"/>
                  </a:lnTo>
                  <a:close/>
                </a:path>
              </a:pathLst>
            </a:custGeom>
            <a:solidFill>
              <a:srgbClr val="777F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3" name="object 57">
              <a:extLst>
                <a:ext uri="{FF2B5EF4-FFF2-40B4-BE49-F238E27FC236}">
                  <a16:creationId xmlns:a16="http://schemas.microsoft.com/office/drawing/2014/main" id="{F669E9DC-6202-3ACB-7C6B-189F2DF3DD6C}"/>
                </a:ext>
              </a:extLst>
            </p:cNvPr>
            <p:cNvSpPr txBox="1"/>
            <p:nvPr/>
          </p:nvSpPr>
          <p:spPr>
            <a:xfrm>
              <a:off x="2366682" y="3324225"/>
              <a:ext cx="226060" cy="147320"/>
            </a:xfrm>
            <a:prstGeom prst="rect">
              <a:avLst/>
            </a:prstGeom>
          </p:spPr>
          <p:txBody>
            <a:bodyPr vert="horz" wrap="square" lIns="0" tIns="12700" rIns="0" bIns="0" rtlCol="0">
              <a:spAutoFit/>
            </a:bodyPr>
            <a:lstStyle/>
            <a:p>
              <a:pPr>
                <a:spcBef>
                  <a:spcPts val="100"/>
                </a:spcBef>
              </a:pPr>
              <a:r>
                <a:rPr sz="800" b="1" spc="-30" dirty="0">
                  <a:solidFill>
                    <a:srgbClr val="231F20"/>
                  </a:solidFill>
                  <a:latin typeface="Yu Gothic"/>
                  <a:cs typeface="Yu Gothic"/>
                </a:rPr>
                <a:t>女性</a:t>
              </a:r>
              <a:endParaRPr sz="800" dirty="0">
                <a:latin typeface="Yu Gothic"/>
                <a:cs typeface="Yu Gothic"/>
              </a:endParaRPr>
            </a:p>
          </p:txBody>
        </p:sp>
        <p:sp>
          <p:nvSpPr>
            <p:cNvPr id="465" name="object 58">
              <a:extLst>
                <a:ext uri="{FF2B5EF4-FFF2-40B4-BE49-F238E27FC236}">
                  <a16:creationId xmlns:a16="http://schemas.microsoft.com/office/drawing/2014/main" id="{94AD8085-5968-54BE-D737-C3426616D1C3}"/>
                </a:ext>
              </a:extLst>
            </p:cNvPr>
            <p:cNvSpPr txBox="1"/>
            <p:nvPr/>
          </p:nvSpPr>
          <p:spPr>
            <a:xfrm>
              <a:off x="1142708" y="3324225"/>
              <a:ext cx="226060" cy="147320"/>
            </a:xfrm>
            <a:prstGeom prst="rect">
              <a:avLst/>
            </a:prstGeom>
          </p:spPr>
          <p:txBody>
            <a:bodyPr vert="horz" wrap="square" lIns="0" tIns="12700" rIns="0" bIns="0" rtlCol="0">
              <a:spAutoFit/>
            </a:bodyPr>
            <a:lstStyle/>
            <a:p>
              <a:pPr>
                <a:spcBef>
                  <a:spcPts val="100"/>
                </a:spcBef>
              </a:pPr>
              <a:r>
                <a:rPr sz="800" b="1" spc="-30" dirty="0">
                  <a:solidFill>
                    <a:srgbClr val="231F20"/>
                  </a:solidFill>
                  <a:latin typeface="Yu Gothic"/>
                  <a:cs typeface="Yu Gothic"/>
                </a:rPr>
                <a:t>男性</a:t>
              </a:r>
              <a:endParaRPr sz="800" dirty="0">
                <a:latin typeface="Yu Gothic"/>
                <a:cs typeface="Yu Gothic"/>
              </a:endParaRPr>
            </a:p>
          </p:txBody>
        </p:sp>
        <p:sp>
          <p:nvSpPr>
            <p:cNvPr id="466" name="object 26">
              <a:extLst>
                <a:ext uri="{FF2B5EF4-FFF2-40B4-BE49-F238E27FC236}">
                  <a16:creationId xmlns:a16="http://schemas.microsoft.com/office/drawing/2014/main" id="{112D88C1-9F35-8E42-4F97-FC5035B5662A}"/>
                </a:ext>
              </a:extLst>
            </p:cNvPr>
            <p:cNvSpPr txBox="1"/>
            <p:nvPr/>
          </p:nvSpPr>
          <p:spPr>
            <a:xfrm>
              <a:off x="1426922" y="1969090"/>
              <a:ext cx="136576" cy="135935"/>
            </a:xfrm>
            <a:prstGeom prst="rect">
              <a:avLst/>
            </a:prstGeom>
          </p:spPr>
          <p:txBody>
            <a:bodyPr vert="horz" wrap="none" lIns="0" tIns="12700" rIns="0" bIns="0" rtlCol="0">
              <a:spAutoFit/>
            </a:bodyPr>
            <a:lstStyle/>
            <a:p>
              <a:pPr marL="5080" algn="ctr">
                <a:spcBef>
                  <a:spcPts val="100"/>
                </a:spcBef>
                <a:tabLst>
                  <a:tab pos="721995" algn="l"/>
                </a:tabLst>
              </a:pPr>
              <a:r>
                <a:rPr sz="800" b="1" spc="-25" dirty="0">
                  <a:solidFill>
                    <a:srgbClr val="231F20"/>
                  </a:solidFill>
                  <a:latin typeface="Yu Gothic"/>
                  <a:cs typeface="Yu Gothic"/>
                </a:rPr>
                <a:t>SP</a:t>
              </a:r>
              <a:endParaRPr sz="700">
                <a:latin typeface="Yu Gothic"/>
                <a:cs typeface="Yu Gothic"/>
              </a:endParaRPr>
            </a:p>
          </p:txBody>
        </p:sp>
        <p:sp>
          <p:nvSpPr>
            <p:cNvPr id="467" name="object 26">
              <a:extLst>
                <a:ext uri="{FF2B5EF4-FFF2-40B4-BE49-F238E27FC236}">
                  <a16:creationId xmlns:a16="http://schemas.microsoft.com/office/drawing/2014/main" id="{A7568699-84CE-4DC7-2180-B882440A40B7}"/>
                </a:ext>
              </a:extLst>
            </p:cNvPr>
            <p:cNvSpPr txBox="1"/>
            <p:nvPr/>
          </p:nvSpPr>
          <p:spPr>
            <a:xfrm>
              <a:off x="2143047" y="1969090"/>
              <a:ext cx="142988" cy="135935"/>
            </a:xfrm>
            <a:prstGeom prst="rect">
              <a:avLst/>
            </a:prstGeom>
          </p:spPr>
          <p:txBody>
            <a:bodyPr vert="horz" wrap="none" lIns="0" tIns="12700" rIns="0" bIns="0" rtlCol="0">
              <a:spAutoFit/>
            </a:bodyPr>
            <a:lstStyle/>
            <a:p>
              <a:pPr marL="5080" algn="ctr">
                <a:spcBef>
                  <a:spcPts val="100"/>
                </a:spcBef>
                <a:tabLst>
                  <a:tab pos="721995" algn="l"/>
                </a:tabLst>
              </a:pPr>
              <a:r>
                <a:rPr lang="en-US" sz="800" b="1" spc="-25" dirty="0">
                  <a:solidFill>
                    <a:srgbClr val="231F20"/>
                  </a:solidFill>
                  <a:latin typeface="Yu Gothic"/>
                  <a:cs typeface="Yu Gothic"/>
                </a:rPr>
                <a:t>PC</a:t>
              </a:r>
              <a:endParaRPr sz="700">
                <a:latin typeface="Yu Gothic"/>
                <a:cs typeface="Yu Gothic"/>
              </a:endParaRPr>
            </a:p>
          </p:txBody>
        </p:sp>
      </p:grpSp>
      <p:pic>
        <p:nvPicPr>
          <p:cNvPr id="43" name="図 42">
            <a:extLst>
              <a:ext uri="{FF2B5EF4-FFF2-40B4-BE49-F238E27FC236}">
                <a16:creationId xmlns:a16="http://schemas.microsoft.com/office/drawing/2014/main" id="{41F00BCD-18CD-496F-A043-C119C89082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5893" y="3222625"/>
            <a:ext cx="457200" cy="482600"/>
          </a:xfrm>
          <a:prstGeom prst="rect">
            <a:avLst/>
          </a:prstGeom>
        </p:spPr>
      </p:pic>
      <p:pic>
        <p:nvPicPr>
          <p:cNvPr id="44" name="図 43">
            <a:extLst>
              <a:ext uri="{FF2B5EF4-FFF2-40B4-BE49-F238E27FC236}">
                <a16:creationId xmlns:a16="http://schemas.microsoft.com/office/drawing/2014/main" id="{D128A84B-3620-D5AB-13CC-05657D75E5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3908" y="3209925"/>
            <a:ext cx="533400" cy="495300"/>
          </a:xfrm>
          <a:prstGeom prst="rect">
            <a:avLst/>
          </a:prstGeom>
        </p:spPr>
      </p:pic>
      <p:sp>
        <p:nvSpPr>
          <p:cNvPr id="58" name="object 8">
            <a:extLst>
              <a:ext uri="{FF2B5EF4-FFF2-40B4-BE49-F238E27FC236}">
                <a16:creationId xmlns:a16="http://schemas.microsoft.com/office/drawing/2014/main" id="{31F3F0BB-D095-8F79-C79F-FBD375E1DB45}"/>
              </a:ext>
            </a:extLst>
          </p:cNvPr>
          <p:cNvSpPr txBox="1"/>
          <p:nvPr/>
        </p:nvSpPr>
        <p:spPr>
          <a:xfrm>
            <a:off x="3277121" y="956846"/>
            <a:ext cx="6532880" cy="1742120"/>
          </a:xfrm>
          <a:prstGeom prst="rect">
            <a:avLst/>
          </a:prstGeom>
          <a:ln w="50800">
            <a:solidFill>
              <a:srgbClr val="C9E7F6"/>
            </a:solidFill>
          </a:ln>
        </p:spPr>
        <p:txBody>
          <a:bodyPr vert="horz" wrap="square" lIns="0" tIns="0" rIns="0" bIns="0" rtlCol="0">
            <a:noAutofit/>
          </a:bodyPr>
          <a:lstStyle/>
          <a:p>
            <a:endParaRPr lang="en" sz="700">
              <a:latin typeface="Yu Gothic"/>
              <a:cs typeface="Yu Gothic"/>
            </a:endParaRPr>
          </a:p>
        </p:txBody>
      </p:sp>
      <p:sp>
        <p:nvSpPr>
          <p:cNvPr id="76" name="object 37">
            <a:extLst>
              <a:ext uri="{FF2B5EF4-FFF2-40B4-BE49-F238E27FC236}">
                <a16:creationId xmlns:a16="http://schemas.microsoft.com/office/drawing/2014/main" id="{E7F03C8C-FF28-8B9A-1E96-59E82D3F9103}"/>
              </a:ext>
            </a:extLst>
          </p:cNvPr>
          <p:cNvSpPr/>
          <p:nvPr/>
        </p:nvSpPr>
        <p:spPr>
          <a:xfrm>
            <a:off x="4251977" y="1584177"/>
            <a:ext cx="3034665"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grpSp>
        <p:nvGrpSpPr>
          <p:cNvPr id="423" name="グループ化 422">
            <a:extLst>
              <a:ext uri="{FF2B5EF4-FFF2-40B4-BE49-F238E27FC236}">
                <a16:creationId xmlns:a16="http://schemas.microsoft.com/office/drawing/2014/main" id="{6C575C03-B1E7-09B1-4FC2-3F9E99BA6813}"/>
              </a:ext>
            </a:extLst>
          </p:cNvPr>
          <p:cNvGrpSpPr/>
          <p:nvPr/>
        </p:nvGrpSpPr>
        <p:grpSpPr>
          <a:xfrm>
            <a:off x="3277121" y="2867509"/>
            <a:ext cx="6532879" cy="1742120"/>
            <a:chOff x="3277121" y="2867509"/>
            <a:chExt cx="6532879" cy="1742120"/>
          </a:xfrm>
        </p:grpSpPr>
        <p:grpSp>
          <p:nvGrpSpPr>
            <p:cNvPr id="81" name="グループ化 80">
              <a:extLst>
                <a:ext uri="{FF2B5EF4-FFF2-40B4-BE49-F238E27FC236}">
                  <a16:creationId xmlns:a16="http://schemas.microsoft.com/office/drawing/2014/main" id="{30E1F46C-CC03-196B-2DF9-C8E3A2840585}"/>
                </a:ext>
              </a:extLst>
            </p:cNvPr>
            <p:cNvGrpSpPr/>
            <p:nvPr/>
          </p:nvGrpSpPr>
          <p:grpSpPr>
            <a:xfrm>
              <a:off x="3937623" y="3326297"/>
              <a:ext cx="1420776" cy="1176750"/>
              <a:chOff x="3677860" y="3142620"/>
              <a:chExt cx="1637897" cy="1360427"/>
            </a:xfrm>
          </p:grpSpPr>
          <p:sp>
            <p:nvSpPr>
              <p:cNvPr id="93" name="Freeform 3">
                <a:extLst>
                  <a:ext uri="{FF2B5EF4-FFF2-40B4-BE49-F238E27FC236}">
                    <a16:creationId xmlns:a16="http://schemas.microsoft.com/office/drawing/2014/main" id="{71D17168-7257-788B-412A-CEC4236FA9DA}"/>
                  </a:ext>
                </a:extLst>
              </p:cNvPr>
              <p:cNvSpPr/>
              <p:nvPr/>
            </p:nvSpPr>
            <p:spPr>
              <a:xfrm>
                <a:off x="3816569" y="3142620"/>
                <a:ext cx="1499188" cy="1249395"/>
              </a:xfrm>
              <a:custGeom>
                <a:avLst/>
                <a:gdLst/>
                <a:ahLst/>
                <a:cxnLst/>
                <a:rect l="l" t="t" r="r" b="b"/>
                <a:pathLst>
                  <a:path w="3010210" h="3095332">
                    <a:moveTo>
                      <a:pt x="0" y="0"/>
                    </a:moveTo>
                    <a:lnTo>
                      <a:pt x="3010210" y="0"/>
                    </a:lnTo>
                    <a:lnTo>
                      <a:pt x="3010210" y="3095332"/>
                    </a:lnTo>
                    <a:lnTo>
                      <a:pt x="0" y="30953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ja-JP" altLang="en-US"/>
              </a:p>
            </p:txBody>
          </p:sp>
          <p:grpSp>
            <p:nvGrpSpPr>
              <p:cNvPr id="94" name="Group 6">
                <a:extLst>
                  <a:ext uri="{FF2B5EF4-FFF2-40B4-BE49-F238E27FC236}">
                    <a16:creationId xmlns:a16="http://schemas.microsoft.com/office/drawing/2014/main" id="{39838D7F-25C1-B834-DFA0-BB9BCF556BD6}"/>
                  </a:ext>
                </a:extLst>
              </p:cNvPr>
              <p:cNvGrpSpPr/>
              <p:nvPr/>
            </p:nvGrpSpPr>
            <p:grpSpPr>
              <a:xfrm>
                <a:off x="4599034" y="3164379"/>
                <a:ext cx="591997" cy="586659"/>
                <a:chOff x="0" y="0"/>
                <a:chExt cx="812800" cy="812800"/>
              </a:xfrm>
            </p:grpSpPr>
            <p:sp>
              <p:nvSpPr>
                <p:cNvPr id="421" name="Freeform 7">
                  <a:extLst>
                    <a:ext uri="{FF2B5EF4-FFF2-40B4-BE49-F238E27FC236}">
                      <a16:creationId xmlns:a16="http://schemas.microsoft.com/office/drawing/2014/main" id="{08977B98-C869-F643-4BD5-32415625912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25046" r="-25046"/>
                  </a:stretch>
                </a:blipFill>
              </p:spPr>
              <p:txBody>
                <a:bodyPr/>
                <a:lstStyle/>
                <a:p>
                  <a:endParaRPr lang="ja-JP" altLang="en-US"/>
                </a:p>
              </p:txBody>
            </p:sp>
          </p:grpSp>
          <p:grpSp>
            <p:nvGrpSpPr>
              <p:cNvPr id="95" name="Group 8">
                <a:extLst>
                  <a:ext uri="{FF2B5EF4-FFF2-40B4-BE49-F238E27FC236}">
                    <a16:creationId xmlns:a16="http://schemas.microsoft.com/office/drawing/2014/main" id="{80575E23-568B-10CF-46C3-BAAE0539D3C2}"/>
                  </a:ext>
                </a:extLst>
              </p:cNvPr>
              <p:cNvGrpSpPr/>
              <p:nvPr/>
            </p:nvGrpSpPr>
            <p:grpSpPr>
              <a:xfrm>
                <a:off x="3823198" y="3916388"/>
                <a:ext cx="558800" cy="586659"/>
                <a:chOff x="0" y="0"/>
                <a:chExt cx="812800" cy="812800"/>
              </a:xfrm>
            </p:grpSpPr>
            <p:sp>
              <p:nvSpPr>
                <p:cNvPr id="420" name="Freeform 9">
                  <a:extLst>
                    <a:ext uri="{FF2B5EF4-FFF2-40B4-BE49-F238E27FC236}">
                      <a16:creationId xmlns:a16="http://schemas.microsoft.com/office/drawing/2014/main" id="{2A44EAFC-E9AB-CD5E-68FF-019831AFD4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25329" r="-25329"/>
                  </a:stretch>
                </a:blipFill>
              </p:spPr>
              <p:txBody>
                <a:bodyPr/>
                <a:lstStyle/>
                <a:p>
                  <a:endParaRPr lang="ja-JP" altLang="en-US"/>
                </a:p>
              </p:txBody>
            </p:sp>
          </p:grpSp>
          <p:grpSp>
            <p:nvGrpSpPr>
              <p:cNvPr id="416" name="Group 10">
                <a:extLst>
                  <a:ext uri="{FF2B5EF4-FFF2-40B4-BE49-F238E27FC236}">
                    <a16:creationId xmlns:a16="http://schemas.microsoft.com/office/drawing/2014/main" id="{B9DB562A-AB99-1725-443F-C0B76EBC6C9A}"/>
                  </a:ext>
                </a:extLst>
              </p:cNvPr>
              <p:cNvGrpSpPr/>
              <p:nvPr/>
            </p:nvGrpSpPr>
            <p:grpSpPr>
              <a:xfrm>
                <a:off x="3677860" y="3150148"/>
                <a:ext cx="591997" cy="586659"/>
                <a:chOff x="0" y="0"/>
                <a:chExt cx="812800" cy="812800"/>
              </a:xfrm>
            </p:grpSpPr>
            <p:sp>
              <p:nvSpPr>
                <p:cNvPr id="419" name="Freeform 11">
                  <a:extLst>
                    <a:ext uri="{FF2B5EF4-FFF2-40B4-BE49-F238E27FC236}">
                      <a16:creationId xmlns:a16="http://schemas.microsoft.com/office/drawing/2014/main" id="{687A18C4-4B28-20D5-DABD-08875F5508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25046" r="-25046"/>
                  </a:stretch>
                </a:blipFill>
              </p:spPr>
              <p:txBody>
                <a:bodyPr/>
                <a:lstStyle/>
                <a:p>
                  <a:endParaRPr lang="ja-JP" altLang="en-US"/>
                </a:p>
              </p:txBody>
            </p:sp>
          </p:grpSp>
          <p:grpSp>
            <p:nvGrpSpPr>
              <p:cNvPr id="417" name="Group 12">
                <a:extLst>
                  <a:ext uri="{FF2B5EF4-FFF2-40B4-BE49-F238E27FC236}">
                    <a16:creationId xmlns:a16="http://schemas.microsoft.com/office/drawing/2014/main" id="{EFC79148-309F-8A2B-E8C3-B0C60F7C6CA3}"/>
                  </a:ext>
                </a:extLst>
              </p:cNvPr>
              <p:cNvGrpSpPr/>
              <p:nvPr/>
            </p:nvGrpSpPr>
            <p:grpSpPr>
              <a:xfrm>
                <a:off x="4723761" y="3699054"/>
                <a:ext cx="591996" cy="586659"/>
                <a:chOff x="0" y="0"/>
                <a:chExt cx="812800" cy="812800"/>
              </a:xfrm>
            </p:grpSpPr>
            <p:sp>
              <p:nvSpPr>
                <p:cNvPr id="418" name="Freeform 13">
                  <a:extLst>
                    <a:ext uri="{FF2B5EF4-FFF2-40B4-BE49-F238E27FC236}">
                      <a16:creationId xmlns:a16="http://schemas.microsoft.com/office/drawing/2014/main" id="{EA04D40F-51E8-E99F-68C1-611FFDFBA2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5"/>
                  <a:stretch>
                    <a:fillRect l="-25046" r="-25046"/>
                  </a:stretch>
                </a:blipFill>
              </p:spPr>
              <p:txBody>
                <a:bodyPr/>
                <a:lstStyle/>
                <a:p>
                  <a:endParaRPr lang="ja-JP" altLang="en-US"/>
                </a:p>
              </p:txBody>
            </p:sp>
          </p:grpSp>
        </p:grpSp>
        <p:sp>
          <p:nvSpPr>
            <p:cNvPr id="82" name="TextBox 21">
              <a:extLst>
                <a:ext uri="{FF2B5EF4-FFF2-40B4-BE49-F238E27FC236}">
                  <a16:creationId xmlns:a16="http://schemas.microsoft.com/office/drawing/2014/main" id="{52F8B176-68CD-23E5-20AD-2502018AE9F5}"/>
                </a:ext>
              </a:extLst>
            </p:cNvPr>
            <p:cNvSpPr txBox="1"/>
            <p:nvPr/>
          </p:nvSpPr>
          <p:spPr>
            <a:xfrm>
              <a:off x="4203700" y="4282415"/>
              <a:ext cx="2357576" cy="244875"/>
            </a:xfrm>
            <a:prstGeom prst="rect">
              <a:avLst/>
            </a:prstGeom>
          </p:spPr>
          <p:txBody>
            <a:bodyPr wrap="square" lIns="0" tIns="0" rIns="0" bIns="0" rtlCol="0" anchor="t">
              <a:spAutoFit/>
            </a:bodyPr>
            <a:lstStyle/>
            <a:p>
              <a:pPr marL="0" lvl="0" indent="0" algn="ctr">
                <a:lnSpc>
                  <a:spcPts val="2285"/>
                </a:lnSpc>
                <a:spcBef>
                  <a:spcPct val="0"/>
                </a:spcBef>
              </a:pPr>
              <a:r>
                <a:rPr lang="en-US" sz="700" dirty="0" err="1">
                  <a:solidFill>
                    <a:schemeClr val="tx1"/>
                  </a:solidFill>
                  <a:latin typeface="+mn-lt"/>
                  <a:ea typeface="Meiryo UI" panose="020B0604030504040204" pitchFamily="50" charset="-128"/>
                </a:rPr>
                <a:t>ドリームネクサス</a:t>
              </a:r>
              <a:r>
                <a:rPr lang="en-US" sz="700" dirty="0">
                  <a:solidFill>
                    <a:schemeClr val="tx1"/>
                  </a:solidFill>
                  <a:latin typeface="+mn-lt"/>
                  <a:ea typeface="Meiryo UI" panose="020B0604030504040204" pitchFamily="50" charset="-128"/>
                </a:rPr>
                <a:t> × </a:t>
              </a:r>
              <a:r>
                <a:rPr lang="en-US" sz="700" dirty="0" err="1">
                  <a:solidFill>
                    <a:schemeClr val="tx1"/>
                  </a:solidFill>
                  <a:latin typeface="+mn-lt"/>
                  <a:ea typeface="Meiryo UI" panose="020B0604030504040204" pitchFamily="50" charset="-128"/>
                </a:rPr>
                <a:t>ビッグデータ</a:t>
              </a:r>
              <a:endParaRPr lang="en-US" sz="700" dirty="0">
                <a:solidFill>
                  <a:schemeClr val="tx1"/>
                </a:solidFill>
                <a:latin typeface="+mn-lt"/>
                <a:ea typeface="Meiryo UI" panose="020B0604030504040204" pitchFamily="50" charset="-128"/>
              </a:endParaRPr>
            </a:p>
          </p:txBody>
        </p:sp>
        <p:sp>
          <p:nvSpPr>
            <p:cNvPr id="83" name="Freeform 4">
              <a:extLst>
                <a:ext uri="{FF2B5EF4-FFF2-40B4-BE49-F238E27FC236}">
                  <a16:creationId xmlns:a16="http://schemas.microsoft.com/office/drawing/2014/main" id="{64C17404-F010-15A2-1E02-F461F06553AB}"/>
                </a:ext>
              </a:extLst>
            </p:cNvPr>
            <p:cNvSpPr/>
            <p:nvPr/>
          </p:nvSpPr>
          <p:spPr>
            <a:xfrm>
              <a:off x="6175097" y="3600013"/>
              <a:ext cx="899587" cy="577258"/>
            </a:xfrm>
            <a:custGeom>
              <a:avLst/>
              <a:gdLst/>
              <a:ahLst/>
              <a:cxnLst/>
              <a:rect l="l" t="t" r="r" b="b"/>
              <a:pathLst>
                <a:path w="1366880" h="1195398">
                  <a:moveTo>
                    <a:pt x="0" y="0"/>
                  </a:moveTo>
                  <a:lnTo>
                    <a:pt x="1366880" y="0"/>
                  </a:lnTo>
                  <a:lnTo>
                    <a:pt x="1366880" y="1195398"/>
                  </a:lnTo>
                  <a:lnTo>
                    <a:pt x="0" y="119539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ja-JP" altLang="en-US"/>
            </a:p>
          </p:txBody>
        </p:sp>
        <p:sp>
          <p:nvSpPr>
            <p:cNvPr id="84" name="object 8">
              <a:extLst>
                <a:ext uri="{FF2B5EF4-FFF2-40B4-BE49-F238E27FC236}">
                  <a16:creationId xmlns:a16="http://schemas.microsoft.com/office/drawing/2014/main" id="{1DB8FD6E-DAAB-C7AB-BEA4-6994ABF93148}"/>
                </a:ext>
              </a:extLst>
            </p:cNvPr>
            <p:cNvSpPr txBox="1"/>
            <p:nvPr/>
          </p:nvSpPr>
          <p:spPr>
            <a:xfrm>
              <a:off x="3277121" y="2867509"/>
              <a:ext cx="6532879" cy="1742120"/>
            </a:xfrm>
            <a:prstGeom prst="rect">
              <a:avLst/>
            </a:prstGeom>
            <a:ln w="50800">
              <a:solidFill>
                <a:srgbClr val="C9E7F6"/>
              </a:solidFill>
            </a:ln>
          </p:spPr>
          <p:txBody>
            <a:bodyPr vert="horz" wrap="square" lIns="0" tIns="0" rIns="0" bIns="0" rtlCol="0">
              <a:noAutofit/>
            </a:bodyPr>
            <a:lstStyle/>
            <a:p>
              <a:endParaRPr lang="en" sz="700">
                <a:latin typeface="Yu Gothic"/>
                <a:cs typeface="Yu Gothic"/>
              </a:endParaRPr>
            </a:p>
          </p:txBody>
        </p:sp>
        <p:grpSp>
          <p:nvGrpSpPr>
            <p:cNvPr id="85" name="グループ化 84">
              <a:extLst>
                <a:ext uri="{FF2B5EF4-FFF2-40B4-BE49-F238E27FC236}">
                  <a16:creationId xmlns:a16="http://schemas.microsoft.com/office/drawing/2014/main" id="{1DA21390-7F89-F194-140E-A3D75F939DFB}"/>
                </a:ext>
              </a:extLst>
            </p:cNvPr>
            <p:cNvGrpSpPr/>
            <p:nvPr/>
          </p:nvGrpSpPr>
          <p:grpSpPr>
            <a:xfrm>
              <a:off x="7730632" y="3319631"/>
              <a:ext cx="1185874" cy="1171986"/>
              <a:chOff x="7596929" y="3103733"/>
              <a:chExt cx="1439692" cy="1439692"/>
            </a:xfrm>
          </p:grpSpPr>
          <p:pic>
            <p:nvPicPr>
              <p:cNvPr id="89" name="図 88" descr="アイコン&#10;&#10;自動的に生成された説明">
                <a:extLst>
                  <a:ext uri="{FF2B5EF4-FFF2-40B4-BE49-F238E27FC236}">
                    <a16:creationId xmlns:a16="http://schemas.microsoft.com/office/drawing/2014/main" id="{7BEF4817-A7E3-AD64-6E5B-547A6D78168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96929" y="3103733"/>
                <a:ext cx="1439692" cy="1439692"/>
              </a:xfrm>
              <a:prstGeom prst="rect">
                <a:avLst/>
              </a:prstGeom>
            </p:spPr>
          </p:pic>
          <p:sp>
            <p:nvSpPr>
              <p:cNvPr id="90" name="Freeform 4">
                <a:extLst>
                  <a:ext uri="{FF2B5EF4-FFF2-40B4-BE49-F238E27FC236}">
                    <a16:creationId xmlns:a16="http://schemas.microsoft.com/office/drawing/2014/main" id="{A4193570-0602-49CC-923C-931B8B76FEE4}"/>
                  </a:ext>
                </a:extLst>
              </p:cNvPr>
              <p:cNvSpPr/>
              <p:nvPr/>
            </p:nvSpPr>
            <p:spPr>
              <a:xfrm>
                <a:off x="7724778" y="3856083"/>
                <a:ext cx="548750" cy="534942"/>
              </a:xfrm>
              <a:custGeom>
                <a:avLst/>
                <a:gdLst/>
                <a:ahLst/>
                <a:cxnLst/>
                <a:rect l="l" t="t" r="r" b="b"/>
                <a:pathLst>
                  <a:path w="1037236" h="1037236">
                    <a:moveTo>
                      <a:pt x="0" y="0"/>
                    </a:moveTo>
                    <a:lnTo>
                      <a:pt x="1037236" y="0"/>
                    </a:lnTo>
                    <a:lnTo>
                      <a:pt x="1037236" y="1037236"/>
                    </a:lnTo>
                    <a:lnTo>
                      <a:pt x="0" y="103723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91" name="Freeform 20">
                <a:extLst>
                  <a:ext uri="{FF2B5EF4-FFF2-40B4-BE49-F238E27FC236}">
                    <a16:creationId xmlns:a16="http://schemas.microsoft.com/office/drawing/2014/main" id="{EAB60E17-2092-9807-01DD-B4ACAD4E7036}"/>
                  </a:ext>
                </a:extLst>
              </p:cNvPr>
              <p:cNvSpPr/>
              <p:nvPr/>
            </p:nvSpPr>
            <p:spPr>
              <a:xfrm>
                <a:off x="7635933" y="3171825"/>
                <a:ext cx="548751" cy="534942"/>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ja-JP" altLang="en-US" dirty="0">
                  <a:latin typeface="Meiryo UI" panose="020B0604030504040204" pitchFamily="50" charset="-128"/>
                  <a:ea typeface="Meiryo UI" panose="020B0604030504040204" pitchFamily="50" charset="-128"/>
                </a:endParaRPr>
              </a:p>
            </p:txBody>
          </p:sp>
          <p:sp>
            <p:nvSpPr>
              <p:cNvPr id="92" name="Freeform 21">
                <a:extLst>
                  <a:ext uri="{FF2B5EF4-FFF2-40B4-BE49-F238E27FC236}">
                    <a16:creationId xmlns:a16="http://schemas.microsoft.com/office/drawing/2014/main" id="{1654F9FC-0F92-CA19-329D-E75F778897F1}"/>
                  </a:ext>
                </a:extLst>
              </p:cNvPr>
              <p:cNvSpPr/>
              <p:nvPr/>
            </p:nvSpPr>
            <p:spPr>
              <a:xfrm>
                <a:off x="8451708" y="3475082"/>
                <a:ext cx="548750" cy="534943"/>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23"/>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pSp>
        <p:sp>
          <p:nvSpPr>
            <p:cNvPr id="86" name="object 95">
              <a:extLst>
                <a:ext uri="{FF2B5EF4-FFF2-40B4-BE49-F238E27FC236}">
                  <a16:creationId xmlns:a16="http://schemas.microsoft.com/office/drawing/2014/main" id="{D209F0AF-3233-562C-3A0E-C753ED3993C5}"/>
                </a:ext>
              </a:extLst>
            </p:cNvPr>
            <p:cNvSpPr txBox="1"/>
            <p:nvPr/>
          </p:nvSpPr>
          <p:spPr>
            <a:xfrm>
              <a:off x="3683646" y="3018036"/>
              <a:ext cx="3472104" cy="138499"/>
            </a:xfrm>
            <a:prstGeom prst="rect">
              <a:avLst/>
            </a:prstGeom>
          </p:spPr>
          <p:txBody>
            <a:bodyPr vert="horz" wrap="none" lIns="0" tIns="0" rIns="0" bIns="0" rtlCol="0">
              <a:spAutoFit/>
            </a:bodyPr>
            <a:lstStyle/>
            <a:p>
              <a:pPr algn="ctr"/>
              <a:r>
                <a:rPr lang="ja-JP" altLang="en-US" sz="900" b="1" dirty="0">
                  <a:solidFill>
                    <a:srgbClr val="002060"/>
                  </a:solidFill>
                  <a:latin typeface="+mn-ea"/>
                  <a:ea typeface="+mn-ea"/>
                </a:rPr>
                <a:t>配信先に各種</a:t>
              </a:r>
              <a:r>
                <a:rPr lang="en-US" altLang="ja-JP" sz="900" b="1" dirty="0">
                  <a:solidFill>
                    <a:srgbClr val="002060"/>
                  </a:solidFill>
                  <a:latin typeface="+mn-ea"/>
                  <a:ea typeface="+mn-ea"/>
                </a:rPr>
                <a:t>SNS</a:t>
              </a:r>
              <a:r>
                <a:rPr lang="ja-JP" altLang="en-US" sz="900" b="1" dirty="0">
                  <a:solidFill>
                    <a:srgbClr val="002060"/>
                  </a:solidFill>
                  <a:latin typeface="+mn-ea"/>
                  <a:ea typeface="+mn-ea"/>
                </a:rPr>
                <a:t>を指定することが可能　</a:t>
              </a:r>
              <a:r>
                <a:rPr lang="en-US" altLang="ja-JP" sz="900" b="1" dirty="0">
                  <a:solidFill>
                    <a:srgbClr val="002060"/>
                  </a:solidFill>
                  <a:latin typeface="+mn-ea"/>
                  <a:ea typeface="+mn-ea"/>
                </a:rPr>
                <a:t>※</a:t>
              </a:r>
              <a:r>
                <a:rPr lang="ja-JP" altLang="en-US" sz="900" b="1" dirty="0">
                  <a:solidFill>
                    <a:srgbClr val="002060"/>
                  </a:solidFill>
                  <a:latin typeface="+mn-ea"/>
                  <a:ea typeface="+mn-ea"/>
                </a:rPr>
                <a:t>一部メニューを除く</a:t>
              </a:r>
            </a:p>
          </p:txBody>
        </p:sp>
        <p:sp>
          <p:nvSpPr>
            <p:cNvPr id="87" name="object 23">
              <a:extLst>
                <a:ext uri="{FF2B5EF4-FFF2-40B4-BE49-F238E27FC236}">
                  <a16:creationId xmlns:a16="http://schemas.microsoft.com/office/drawing/2014/main" id="{A3FAA427-42C0-CF43-D673-49E154615048}"/>
                </a:ext>
              </a:extLst>
            </p:cNvPr>
            <p:cNvSpPr txBox="1"/>
            <p:nvPr/>
          </p:nvSpPr>
          <p:spPr>
            <a:xfrm>
              <a:off x="7427514" y="4411392"/>
              <a:ext cx="2033986" cy="120546"/>
            </a:xfrm>
            <a:prstGeom prst="rect">
              <a:avLst/>
            </a:prstGeom>
          </p:spPr>
          <p:txBody>
            <a:bodyPr vert="horz" wrap="square" lIns="0" tIns="12700" rIns="0" bIns="0" rtlCol="0">
              <a:spAutoFit/>
            </a:bodyPr>
            <a:lstStyle/>
            <a:p>
              <a:pPr marL="12700">
                <a:spcBef>
                  <a:spcPts val="100"/>
                </a:spcBef>
              </a:pPr>
              <a:r>
                <a:rPr sz="700" dirty="0">
                  <a:solidFill>
                    <a:srgbClr val="231F20"/>
                  </a:solidFill>
                  <a:latin typeface="Yu Gothic"/>
                  <a:cs typeface="Yu Gothic"/>
                </a:rPr>
                <a:t>※</a:t>
              </a:r>
              <a:r>
                <a:rPr lang="en-US" altLang="ja-JP" sz="700" dirty="0">
                  <a:solidFill>
                    <a:srgbClr val="231F20"/>
                  </a:solidFill>
                  <a:latin typeface="Yu Gothic"/>
                  <a:cs typeface="Yu Gothic"/>
                </a:rPr>
                <a:t>Meta</a:t>
              </a:r>
              <a:r>
                <a:rPr lang="ja-JP" altLang="en-US" sz="700" dirty="0">
                  <a:solidFill>
                    <a:srgbClr val="231F20"/>
                  </a:solidFill>
                  <a:latin typeface="Yu Gothic"/>
                  <a:cs typeface="Yu Gothic"/>
                </a:rPr>
                <a:t>（</a:t>
              </a:r>
              <a:r>
                <a:rPr lang="en-US" sz="700" dirty="0">
                  <a:solidFill>
                    <a:srgbClr val="231F20"/>
                  </a:solidFill>
                  <a:latin typeface="Yu Gothic"/>
                  <a:cs typeface="Yu Gothic"/>
                </a:rPr>
                <a:t>Facebook/Instagram</a:t>
              </a:r>
              <a:r>
                <a:rPr lang="ja-JP" altLang="en-US" sz="700" dirty="0">
                  <a:solidFill>
                    <a:srgbClr val="231F20"/>
                  </a:solidFill>
                  <a:latin typeface="Yu Gothic"/>
                  <a:cs typeface="Yu Gothic"/>
                </a:rPr>
                <a:t>）は配信先指定可</a:t>
              </a:r>
              <a:endParaRPr sz="700" dirty="0">
                <a:latin typeface="Yu Gothic"/>
                <a:cs typeface="Yu Gothic"/>
              </a:endParaRPr>
            </a:p>
          </p:txBody>
        </p:sp>
      </p:grpSp>
      <p:sp>
        <p:nvSpPr>
          <p:cNvPr id="424" name="object 11">
            <a:extLst>
              <a:ext uri="{FF2B5EF4-FFF2-40B4-BE49-F238E27FC236}">
                <a16:creationId xmlns:a16="http://schemas.microsoft.com/office/drawing/2014/main" id="{B22D2181-0EE3-E9F7-5C7D-9AEC940A60BC}"/>
              </a:ext>
            </a:extLst>
          </p:cNvPr>
          <p:cNvSpPr txBox="1"/>
          <p:nvPr/>
        </p:nvSpPr>
        <p:spPr>
          <a:xfrm>
            <a:off x="5143648" y="1384616"/>
            <a:ext cx="1238250" cy="177800"/>
          </a:xfrm>
          <a:prstGeom prst="rect">
            <a:avLst/>
          </a:prstGeom>
        </p:spPr>
        <p:txBody>
          <a:bodyPr vert="horz" wrap="square" lIns="0" tIns="12700" rIns="0" bIns="0" rtlCol="0">
            <a:spAutoFit/>
          </a:bodyPr>
          <a:lstStyle/>
          <a:p>
            <a:pPr marL="12700">
              <a:lnSpc>
                <a:spcPct val="100000"/>
              </a:lnSpc>
              <a:spcBef>
                <a:spcPts val="100"/>
              </a:spcBef>
            </a:pPr>
            <a:r>
              <a:rPr sz="1000" b="1" spc="-60" dirty="0">
                <a:solidFill>
                  <a:srgbClr val="002E6E"/>
                </a:solidFill>
                <a:latin typeface="Yu Gothic"/>
                <a:cs typeface="Yu Gothic"/>
              </a:rPr>
              <a:t>オーディエンスデータ</a:t>
            </a:r>
            <a:endParaRPr sz="1000">
              <a:latin typeface="Yu Gothic"/>
              <a:cs typeface="Yu Gothic"/>
            </a:endParaRPr>
          </a:p>
        </p:txBody>
      </p:sp>
      <p:pic>
        <p:nvPicPr>
          <p:cNvPr id="425" name="図 424">
            <a:extLst>
              <a:ext uri="{FF2B5EF4-FFF2-40B4-BE49-F238E27FC236}">
                <a16:creationId xmlns:a16="http://schemas.microsoft.com/office/drawing/2014/main" id="{59AA908F-0D5B-0525-53F1-845DD1D1C63E}"/>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408998" y="1092385"/>
            <a:ext cx="711200" cy="266700"/>
          </a:xfrm>
          <a:prstGeom prst="rect">
            <a:avLst/>
          </a:prstGeom>
        </p:spPr>
      </p:pic>
      <p:graphicFrame>
        <p:nvGraphicFramePr>
          <p:cNvPr id="22" name="表 21">
            <a:extLst>
              <a:ext uri="{FF2B5EF4-FFF2-40B4-BE49-F238E27FC236}">
                <a16:creationId xmlns:a16="http://schemas.microsoft.com/office/drawing/2014/main" id="{2E33FD8C-ABE3-6511-325D-D876DD4E6032}"/>
              </a:ext>
            </a:extLst>
          </p:cNvPr>
          <p:cNvGraphicFramePr>
            <a:graphicFrameLocks noGrp="1"/>
          </p:cNvGraphicFramePr>
          <p:nvPr>
            <p:extLst>
              <p:ext uri="{D42A27DB-BD31-4B8C-83A1-F6EECF244321}">
                <p14:modId xmlns:p14="http://schemas.microsoft.com/office/powerpoint/2010/main" val="2060919239"/>
              </p:ext>
            </p:extLst>
          </p:nvPr>
        </p:nvGraphicFramePr>
        <p:xfrm>
          <a:off x="3415529" y="1678305"/>
          <a:ext cx="6397787" cy="1036320"/>
        </p:xfrm>
        <a:graphic>
          <a:graphicData uri="http://schemas.openxmlformats.org/drawingml/2006/table">
            <a:tbl>
              <a:tblPr/>
              <a:tblGrid>
                <a:gridCol w="936000">
                  <a:extLst>
                    <a:ext uri="{9D8B030D-6E8A-4147-A177-3AD203B41FA5}">
                      <a16:colId xmlns:a16="http://schemas.microsoft.com/office/drawing/2014/main" val="3260253075"/>
                    </a:ext>
                  </a:extLst>
                </a:gridCol>
                <a:gridCol w="949547">
                  <a:extLst>
                    <a:ext uri="{9D8B030D-6E8A-4147-A177-3AD203B41FA5}">
                      <a16:colId xmlns:a16="http://schemas.microsoft.com/office/drawing/2014/main" val="2724766567"/>
                    </a:ext>
                  </a:extLst>
                </a:gridCol>
                <a:gridCol w="828000">
                  <a:extLst>
                    <a:ext uri="{9D8B030D-6E8A-4147-A177-3AD203B41FA5}">
                      <a16:colId xmlns:a16="http://schemas.microsoft.com/office/drawing/2014/main" val="345178995"/>
                    </a:ext>
                  </a:extLst>
                </a:gridCol>
                <a:gridCol w="1519274">
                  <a:extLst>
                    <a:ext uri="{9D8B030D-6E8A-4147-A177-3AD203B41FA5}">
                      <a16:colId xmlns:a16="http://schemas.microsoft.com/office/drawing/2014/main" val="378068902"/>
                    </a:ext>
                  </a:extLst>
                </a:gridCol>
                <a:gridCol w="949547">
                  <a:extLst>
                    <a:ext uri="{9D8B030D-6E8A-4147-A177-3AD203B41FA5}">
                      <a16:colId xmlns:a16="http://schemas.microsoft.com/office/drawing/2014/main" val="3274526658"/>
                    </a:ext>
                  </a:extLst>
                </a:gridCol>
                <a:gridCol w="1215419">
                  <a:extLst>
                    <a:ext uri="{9D8B030D-6E8A-4147-A177-3AD203B41FA5}">
                      <a16:colId xmlns:a16="http://schemas.microsoft.com/office/drawing/2014/main" val="2643223044"/>
                    </a:ext>
                  </a:extLst>
                </a:gridCol>
              </a:tblGrid>
              <a:tr h="128571">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センター試験　</a:t>
                      </a:r>
                    </a:p>
                  </a:txBody>
                  <a:tcPr marL="7620" marR="7620" marT="7620" marB="0" anchor="ctr">
                    <a:lnL>
                      <a:noFill/>
                    </a:lnL>
                    <a:lnR>
                      <a:noFill/>
                    </a:lnR>
                    <a:lnT>
                      <a:noFill/>
                    </a:lnT>
                    <a:lnB>
                      <a:noFill/>
                    </a:lnB>
                    <a:noFill/>
                  </a:tcPr>
                </a:tc>
                <a:tc>
                  <a:txBody>
                    <a:bodyPr/>
                    <a:lstStyle/>
                    <a:p>
                      <a:pPr algn="just"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大学院情報</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CN" altLang="en-US" sz="800" b="1" i="0" u="none" strike="noStrike" dirty="0">
                          <a:solidFill>
                            <a:srgbClr val="231F20"/>
                          </a:solidFill>
                          <a:effectLst/>
                          <a:latin typeface="游ゴシック" panose="020B0400000000000000" pitchFamily="50" charset="-128"/>
                          <a:ea typeface="游ゴシック" panose="020B0400000000000000" pitchFamily="50" charset="-128"/>
                        </a:rPr>
                        <a:t>大学理系</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子ども有（</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4</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5</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歳の幼稚園児）</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就職相談</a:t>
                      </a:r>
                    </a:p>
                  </a:txBody>
                  <a:tcPr marL="7620" marR="7620" marT="7620" marB="0" anchor="ctr">
                    <a:lnL>
                      <a:noFill/>
                    </a:lnL>
                    <a:lnR>
                      <a:noFill/>
                    </a:lnR>
                    <a:lnT>
                      <a:noFill/>
                    </a:lnT>
                    <a:lnB>
                      <a:noFill/>
                    </a:lnB>
                    <a:noFill/>
                  </a:tcPr>
                </a:tc>
                <a:tc>
                  <a:txBody>
                    <a:bodyPr/>
                    <a:lstStyle/>
                    <a:p>
                      <a:pPr algn="l" fontAlgn="ct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就職・転職系</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3082187472"/>
                  </a:ext>
                </a:extLst>
              </a:tr>
              <a:tr h="67611">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大学受験</a:t>
                      </a:r>
                    </a:p>
                  </a:txBody>
                  <a:tcPr marL="7620" marR="7620" marT="7620" marB="0" anchor="ctr">
                    <a:lnL>
                      <a:noFill/>
                    </a:lnL>
                    <a:lnR>
                      <a:noFill/>
                    </a:lnR>
                    <a:lnT>
                      <a:noFill/>
                    </a:lnT>
                    <a:lnB>
                      <a:noFill/>
                    </a:lnB>
                    <a:noFill/>
                  </a:tcPr>
                </a:tc>
                <a:tc>
                  <a:txBody>
                    <a:bodyPr/>
                    <a:lstStyle/>
                    <a:p>
                      <a:pPr algn="just" fontAlgn="ctr"/>
                      <a:r>
                        <a:rPr lang="zh-TW" altLang="en-US" sz="800" b="1" i="0" u="none" strike="noStrike" dirty="0">
                          <a:solidFill>
                            <a:srgbClr val="231F20"/>
                          </a:solidFill>
                          <a:effectLst/>
                          <a:latin typeface="游ゴシック" panose="020B0400000000000000" pitchFamily="50" charset="-128"/>
                          <a:ea typeface="游ゴシック" panose="020B0400000000000000" pitchFamily="50" charset="-128"/>
                        </a:rPr>
                        <a:t>受験対策、個別指導</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大学文系</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子ども</a:t>
                      </a:r>
                      <a:r>
                        <a:rPr lang="ja-JP" altLang="en-US" sz="800" b="1" i="0" u="none" strike="noStrike" dirty="0">
                          <a:solidFill>
                            <a:srgbClr val="231F20"/>
                          </a:solidFill>
                          <a:effectLst/>
                          <a:latin typeface="游ゴシック" panose="020B0400000000000000" pitchFamily="50" charset="-128"/>
                          <a:ea typeface="+mn-ea"/>
                        </a:rPr>
                        <a:t>有</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6</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12</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歳の小学生）</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引越し</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エンジニア・技術系</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647250097"/>
                  </a:ext>
                </a:extLst>
              </a:tr>
              <a:tr h="128571">
                <a:tc>
                  <a:txBody>
                    <a:bodyPr/>
                    <a:lstStyle/>
                    <a:p>
                      <a:pPr algn="just"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専門学校　　</a:t>
                      </a:r>
                    </a:p>
                  </a:txBody>
                  <a:tcPr marL="7620" marR="7620" marT="7620" marB="0" anchor="ctr">
                    <a:lnL>
                      <a:noFill/>
                    </a:lnL>
                    <a:lnR>
                      <a:noFill/>
                    </a:lnR>
                    <a:lnT>
                      <a:noFill/>
                    </a:lnT>
                    <a:lnB>
                      <a:noFill/>
                    </a:lnB>
                    <a:noFill/>
                  </a:tcPr>
                </a:tc>
                <a:tc>
                  <a:txBody>
                    <a:bodyPr/>
                    <a:lstStyle/>
                    <a:p>
                      <a:pPr algn="l" fontAlgn="ctr"/>
                      <a:r>
                        <a:rPr lang="ja-JP" altLang="en-US" sz="800" b="1" i="0" u="none" strike="noStrike">
                          <a:solidFill>
                            <a:srgbClr val="231F20"/>
                          </a:solidFill>
                          <a:effectLst/>
                          <a:latin typeface="游ゴシック" panose="020B0400000000000000" pitchFamily="50" charset="-128"/>
                          <a:ea typeface="游ゴシック" panose="020B0400000000000000" pitchFamily="50" charset="-128"/>
                        </a:rPr>
                        <a:t>社会人向け大学</a:t>
                      </a:r>
                      <a:endPar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学習塾</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子ども</a:t>
                      </a:r>
                      <a:r>
                        <a:rPr lang="ja-JP" altLang="en-US" sz="800" b="1" i="0" u="none" strike="noStrike" dirty="0">
                          <a:solidFill>
                            <a:srgbClr val="231F20"/>
                          </a:solidFill>
                          <a:effectLst/>
                          <a:latin typeface="游ゴシック" panose="020B0400000000000000" pitchFamily="50" charset="-128"/>
                          <a:ea typeface="+mn-ea"/>
                        </a:rPr>
                        <a:t>有</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13</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17</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歳）</a:t>
                      </a:r>
                    </a:p>
                  </a:txBody>
                  <a:tcPr marL="7620" marR="7620" marT="7620" marB="0" anchor="ctr">
                    <a:lnL>
                      <a:noFill/>
                    </a:lnL>
                    <a:lnR>
                      <a:noFill/>
                    </a:lnR>
                    <a:lnT>
                      <a:noFill/>
                    </a:lnT>
                    <a:lnB>
                      <a:noFill/>
                    </a:lnB>
                    <a:noFill/>
                  </a:tcPr>
                </a:tc>
                <a:tc>
                  <a:txBody>
                    <a:bodyPr/>
                    <a:lstStyle/>
                    <a:p>
                      <a:pPr algn="l" fontAlgn="ctr"/>
                      <a:r>
                        <a:rPr kumimoji="0" lang="ja-JP" altLang="en-US" sz="800" b="1" i="0" u="none" strike="noStrike" kern="0" cap="none" spc="0" normalizeH="0" baseline="0" noProof="0" dirty="0">
                          <a:ln>
                            <a:noFill/>
                          </a:ln>
                          <a:solidFill>
                            <a:srgbClr val="231F20"/>
                          </a:solidFill>
                          <a:effectLst/>
                          <a:uLnTx/>
                          <a:uFillTx/>
                          <a:latin typeface="游ゴシック" panose="020B0400000000000000" pitchFamily="50" charset="-128"/>
                          <a:ea typeface="游ゴシック" panose="020B0400000000000000" pitchFamily="50" charset="-128"/>
                          <a:cs typeface="+mn-cs"/>
                        </a:rPr>
                        <a:t>教習所</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事務系</a:t>
                      </a:r>
                    </a:p>
                  </a:txBody>
                  <a:tcPr marL="7620" marR="7620" marT="7620" marB="0" anchor="ctr">
                    <a:lnL>
                      <a:noFill/>
                    </a:lnL>
                    <a:lnR>
                      <a:noFill/>
                    </a:lnR>
                    <a:lnT>
                      <a:noFill/>
                    </a:lnT>
                    <a:lnB>
                      <a:noFill/>
                    </a:lnB>
                    <a:noFill/>
                  </a:tcPr>
                </a:tc>
                <a:extLst>
                  <a:ext uri="{0D108BD9-81ED-4DB2-BD59-A6C34878D82A}">
                    <a16:rowId xmlns:a16="http://schemas.microsoft.com/office/drawing/2014/main" val="507064511"/>
                  </a:ext>
                </a:extLst>
              </a:tr>
              <a:tr h="128571">
                <a:tc>
                  <a:txBody>
                    <a:bodyPr/>
                    <a:lstStyle/>
                    <a:p>
                      <a:pPr algn="just"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高校受験</a:t>
                      </a:r>
                    </a:p>
                  </a:txBody>
                  <a:tcPr marL="7620" marR="7620" marT="7620" marB="0" anchor="ctr">
                    <a:lnL>
                      <a:noFill/>
                    </a:lnL>
                    <a:lnR>
                      <a:noFill/>
                    </a:lnR>
                    <a:lnT>
                      <a:noFill/>
                    </a:lnT>
                    <a:lnB>
                      <a:noFill/>
                    </a:lnB>
                    <a:noFill/>
                  </a:tcPr>
                </a:tc>
                <a:tc>
                  <a:txBody>
                    <a:bodyPr/>
                    <a:lstStyle/>
                    <a:p>
                      <a:pPr algn="l" fontAlgn="ctr"/>
                      <a:r>
                        <a:rPr lang="ja-JP" altLang="en-US" sz="800" b="1" i="0" u="none" strike="noStrike">
                          <a:solidFill>
                            <a:srgbClr val="231F20"/>
                          </a:solidFill>
                          <a:effectLst/>
                          <a:latin typeface="游ゴシック" panose="020B0400000000000000" pitchFamily="50" charset="-128"/>
                          <a:ea typeface="+mn-ea"/>
                        </a:rPr>
                        <a:t>ビジネススクール</a:t>
                      </a:r>
                      <a:endParaRPr lang="ja-JP" altLang="en-US"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予備校</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海外留学</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mn-ea"/>
                        </a:rPr>
                        <a:t>リクルートスーツ</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営業・マーケティング系</a:t>
                      </a:r>
                    </a:p>
                  </a:txBody>
                  <a:tcPr marL="7620" marR="7620" marT="7620" marB="0" anchor="ctr">
                    <a:lnL>
                      <a:noFill/>
                    </a:lnL>
                    <a:lnR>
                      <a:noFill/>
                    </a:lnR>
                    <a:lnT>
                      <a:noFill/>
                    </a:lnT>
                    <a:lnB>
                      <a:noFill/>
                    </a:lnB>
                    <a:noFill/>
                  </a:tcPr>
                </a:tc>
                <a:extLst>
                  <a:ext uri="{0D108BD9-81ED-4DB2-BD59-A6C34878D82A}">
                    <a16:rowId xmlns:a16="http://schemas.microsoft.com/office/drawing/2014/main" val="994313686"/>
                  </a:ext>
                </a:extLst>
              </a:tr>
              <a:tr h="128571">
                <a:tc>
                  <a:txBody>
                    <a:bodyPr/>
                    <a:lstStyle/>
                    <a:p>
                      <a:pPr algn="just"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中学受験</a:t>
                      </a:r>
                    </a:p>
                  </a:txBody>
                  <a:tcPr marL="7620" marR="7620" marT="7620" marB="0" anchor="ctr">
                    <a:lnL>
                      <a:noFill/>
                    </a:lnL>
                    <a:lnR>
                      <a:noFill/>
                    </a:lnR>
                    <a:lnT>
                      <a:noFill/>
                    </a:lnT>
                    <a:lnB>
                      <a:noFill/>
                    </a:lnB>
                    <a:noFill/>
                  </a:tcPr>
                </a:tc>
                <a:tc>
                  <a:txBody>
                    <a:bodyPr/>
                    <a:lstStyle/>
                    <a:p>
                      <a:pPr algn="l" fontAlgn="ctr"/>
                      <a:r>
                        <a:rPr lang="ja-JP" altLang="en-US" sz="800" b="1" i="0" u="none" strike="noStrike">
                          <a:solidFill>
                            <a:srgbClr val="231F20"/>
                          </a:solidFill>
                          <a:effectLst/>
                          <a:latin typeface="游ゴシック" panose="020B0400000000000000" pitchFamily="50" charset="-128"/>
                          <a:ea typeface="游ゴシック" panose="020B0400000000000000" pitchFamily="50" charset="-128"/>
                        </a:rPr>
                        <a:t>音楽大学</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育児、教育</a:t>
                      </a:r>
                    </a:p>
                  </a:txBody>
                  <a:tcPr marL="7620" marR="7620" marT="7620" marB="0" anchor="ctr">
                    <a:lnL>
                      <a:noFill/>
                    </a:lnL>
                    <a:lnR>
                      <a:noFill/>
                    </a:lnR>
                    <a:lnT>
                      <a:noFill/>
                    </a:lnT>
                    <a:lnB>
                      <a:noFill/>
                    </a:lnB>
                    <a:noFill/>
                  </a:tcPr>
                </a:tc>
                <a:tc>
                  <a:txBody>
                    <a:bodyPr/>
                    <a:lstStyle/>
                    <a:p>
                      <a:pPr algn="l" fontAlgn="ctr"/>
                      <a:r>
                        <a:rPr lang="ja-JP" altLang="en-US" sz="800" b="1" i="0" u="none" strike="noStrike">
                          <a:solidFill>
                            <a:srgbClr val="231F20"/>
                          </a:solidFill>
                          <a:effectLst/>
                          <a:latin typeface="游ゴシック" panose="020B0400000000000000" pitchFamily="50" charset="-128"/>
                          <a:ea typeface="游ゴシック" panose="020B0400000000000000" pitchFamily="50" charset="-128"/>
                        </a:rPr>
                        <a:t>インターン</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教職員</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法律系</a:t>
                      </a:r>
                      <a:endParaRPr lang="en-US" altLang="ja-JP"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extLst>
                  <a:ext uri="{0D108BD9-81ED-4DB2-BD59-A6C34878D82A}">
                    <a16:rowId xmlns:a16="http://schemas.microsoft.com/office/drawing/2014/main" val="1723231656"/>
                  </a:ext>
                </a:extLst>
              </a:tr>
              <a:tr h="128571">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大学・短期大学</a:t>
                      </a:r>
                    </a:p>
                  </a:txBody>
                  <a:tcPr marL="7620" marR="7620" marT="7620" marB="0" anchor="ctr">
                    <a:lnL>
                      <a:noFill/>
                    </a:lnL>
                    <a:lnR>
                      <a:noFill/>
                    </a:lnR>
                    <a:lnT>
                      <a:noFill/>
                    </a:lnT>
                    <a:lnB>
                      <a:noFill/>
                    </a:lnB>
                    <a:noFill/>
                  </a:tcPr>
                </a:tc>
                <a:tc>
                  <a:txBody>
                    <a:bodyPr/>
                    <a:lstStyle/>
                    <a:p>
                      <a:pPr algn="l" fontAlgn="ctr"/>
                      <a:r>
                        <a:rPr lang="ja-JP" altLang="en-US" sz="800" b="1" i="0" u="none" strike="noStrike">
                          <a:solidFill>
                            <a:srgbClr val="231F20"/>
                          </a:solidFill>
                          <a:effectLst/>
                          <a:latin typeface="游ゴシック" panose="020B0400000000000000" pitchFamily="50" charset="-128"/>
                          <a:ea typeface="游ゴシック" panose="020B0400000000000000" pitchFamily="50" charset="-128"/>
                        </a:rPr>
                        <a:t>医学部 </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幼児教育</a:t>
                      </a:r>
                    </a:p>
                  </a:txBody>
                  <a:tcPr marL="7620" marR="7620" marT="7620" marB="0" anchor="ctr">
                    <a:lnL>
                      <a:noFill/>
                    </a:lnL>
                    <a:lnR>
                      <a:noFill/>
                    </a:lnR>
                    <a:lnT>
                      <a:noFill/>
                    </a:lnT>
                    <a:lnB>
                      <a:noFill/>
                    </a:lnB>
                    <a:noFill/>
                  </a:tcPr>
                </a:tc>
                <a:tc>
                  <a:txBody>
                    <a:bodyPr/>
                    <a:lstStyle/>
                    <a:p>
                      <a:pPr algn="l" fontAlgn="ctr"/>
                      <a:r>
                        <a:rPr lang="ja-JP" altLang="en-US" sz="800" b="1" i="0" u="none" strike="noStrike">
                          <a:solidFill>
                            <a:srgbClr val="231F20"/>
                          </a:solidFill>
                          <a:effectLst/>
                          <a:latin typeface="游ゴシック" panose="020B0400000000000000" pitchFamily="50" charset="-128"/>
                          <a:ea typeface="游ゴシック" panose="020B0400000000000000" pitchFamily="50" charset="-128"/>
                        </a:rPr>
                        <a:t>就活・新卒採用</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医療教育</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公務員・行政系</a:t>
                      </a:r>
                      <a:endParaRPr 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031736472"/>
                  </a:ext>
                </a:extLst>
              </a:tr>
              <a:tr h="128571">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受験情報</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経営学部</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英会話</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求人</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看護教育</a:t>
                      </a:r>
                    </a:p>
                  </a:txBody>
                  <a:tcPr marL="7620" marR="7620" marT="7620" marB="0" anchor="ctr">
                    <a:lnL>
                      <a:noFill/>
                    </a:lnL>
                    <a:lnR>
                      <a:noFill/>
                    </a:lnR>
                    <a:lnT>
                      <a:noFill/>
                    </a:lnT>
                    <a:lnB>
                      <a:noFill/>
                    </a:lnB>
                    <a:noFill/>
                  </a:tcPr>
                </a:tc>
                <a:tc>
                  <a:txBody>
                    <a:bodyPr/>
                    <a:lstStyle/>
                    <a:p>
                      <a:pPr algn="l" fontAlgn="ctr"/>
                      <a:r>
                        <a:rPr lang="en-US" altLang="ja-JP" sz="800" b="1" i="0" u="none" strike="noStrike" dirty="0" err="1">
                          <a:solidFill>
                            <a:srgbClr val="000000"/>
                          </a:solidFill>
                          <a:effectLst/>
                          <a:latin typeface="游ゴシック" panose="020B0400000000000000" pitchFamily="50" charset="-128"/>
                          <a:ea typeface="游ゴシック" panose="020B0400000000000000" pitchFamily="50" charset="-128"/>
                        </a:rPr>
                        <a:t>etc</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366841431"/>
                  </a:ext>
                </a:extLst>
              </a:tr>
              <a:tr h="128571">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823013423"/>
                  </a:ext>
                </a:extLst>
              </a:tr>
            </a:tbl>
          </a:graphicData>
        </a:graphic>
      </p:graphicFrame>
      <p:sp>
        <p:nvSpPr>
          <p:cNvPr id="3" name="object 25">
            <a:extLst>
              <a:ext uri="{FF2B5EF4-FFF2-40B4-BE49-F238E27FC236}">
                <a16:creationId xmlns:a16="http://schemas.microsoft.com/office/drawing/2014/main" id="{599702F5-0A40-E839-4BD1-22F277A25291}"/>
              </a:ext>
            </a:extLst>
          </p:cNvPr>
          <p:cNvSpPr txBox="1"/>
          <p:nvPr/>
        </p:nvSpPr>
        <p:spPr>
          <a:xfrm>
            <a:off x="337132" y="301328"/>
            <a:ext cx="1419860"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Yu Gothic"/>
                <a:cs typeface="Yu Gothic"/>
              </a:rPr>
              <a:t>School</a:t>
            </a:r>
            <a:r>
              <a:rPr sz="1400" b="1" spc="290" dirty="0">
                <a:solidFill>
                  <a:srgbClr val="FFFFFF"/>
                </a:solidFill>
                <a:latin typeface="Yu Gothic"/>
                <a:cs typeface="Yu Gothic"/>
              </a:rPr>
              <a:t> </a:t>
            </a:r>
            <a:r>
              <a:rPr sz="1400" b="1" spc="100" dirty="0">
                <a:solidFill>
                  <a:srgbClr val="FFFFFF"/>
                </a:solidFill>
                <a:latin typeface="Yu Gothic"/>
                <a:cs typeface="Yu Gothic"/>
              </a:rPr>
              <a:t>Nexus </a:t>
            </a:r>
            <a:endParaRPr sz="1400" dirty="0">
              <a:latin typeface="Yu Gothic"/>
              <a:cs typeface="Yu Gothic"/>
            </a:endParaRPr>
          </a:p>
        </p:txBody>
      </p:sp>
      <p:sp>
        <p:nvSpPr>
          <p:cNvPr id="4" name="object 4">
            <a:extLst>
              <a:ext uri="{FF2B5EF4-FFF2-40B4-BE49-F238E27FC236}">
                <a16:creationId xmlns:a16="http://schemas.microsoft.com/office/drawing/2014/main" id="{57AF3243-82D6-618E-C86D-D3BC1B5A2649}"/>
              </a:ext>
            </a:extLst>
          </p:cNvPr>
          <p:cNvSpPr txBox="1"/>
          <p:nvPr/>
        </p:nvSpPr>
        <p:spPr>
          <a:xfrm>
            <a:off x="1961908" y="301328"/>
            <a:ext cx="734695" cy="238760"/>
          </a:xfrm>
          <a:prstGeom prst="rect">
            <a:avLst/>
          </a:prstGeom>
        </p:spPr>
        <p:txBody>
          <a:bodyPr vert="horz" wrap="square" lIns="0" tIns="12700" rIns="0" bIns="0" rtlCol="0">
            <a:spAutoFit/>
          </a:bodyPr>
          <a:lstStyle/>
          <a:p>
            <a:pPr marL="12700">
              <a:spcBef>
                <a:spcPts val="100"/>
              </a:spcBef>
            </a:pPr>
            <a:r>
              <a:rPr sz="1400" b="1" spc="-30" dirty="0">
                <a:solidFill>
                  <a:srgbClr val="FFFFFF"/>
                </a:solidFill>
                <a:latin typeface="Yu Gothic"/>
                <a:cs typeface="Yu Gothic"/>
              </a:rPr>
              <a:t>カスタム</a:t>
            </a:r>
            <a:endParaRPr sz="1400" dirty="0">
              <a:latin typeface="Yu Gothic"/>
              <a:cs typeface="Yu Gothic"/>
            </a:endParaRPr>
          </a:p>
        </p:txBody>
      </p:sp>
    </p:spTree>
    <p:extLst>
      <p:ext uri="{BB962C8B-B14F-4D97-AF65-F5344CB8AC3E}">
        <p14:creationId xmlns:p14="http://schemas.microsoft.com/office/powerpoint/2010/main" val="375239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角丸四角形 108">
            <a:extLst>
              <a:ext uri="{FF2B5EF4-FFF2-40B4-BE49-F238E27FC236}">
                <a16:creationId xmlns:a16="http://schemas.microsoft.com/office/drawing/2014/main" id="{2B2D7FD6-220D-59B9-1CB4-809F4266A532}"/>
              </a:ext>
            </a:extLst>
          </p:cNvPr>
          <p:cNvSpPr/>
          <p:nvPr/>
        </p:nvSpPr>
        <p:spPr>
          <a:xfrm>
            <a:off x="826768" y="3908155"/>
            <a:ext cx="9217228" cy="1300000"/>
          </a:xfrm>
          <a:prstGeom prst="roundRect">
            <a:avLst>
              <a:gd name="adj" fmla="val 944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3" name="object 3">
            <a:extLst>
              <a:ext uri="{FF2B5EF4-FFF2-40B4-BE49-F238E27FC236}">
                <a16:creationId xmlns:a16="http://schemas.microsoft.com/office/drawing/2014/main" id="{6F4BB6FB-BFDC-7D1E-0E67-15E956256705}"/>
              </a:ext>
            </a:extLst>
          </p:cNvPr>
          <p:cNvPicPr/>
          <p:nvPr/>
        </p:nvPicPr>
        <p:blipFill>
          <a:blip r:embed="rId2" cstate="email">
            <a:extLst>
              <a:ext uri="{28A0092B-C50C-407E-A947-70E740481C1C}">
                <a14:useLocalDpi xmlns:a14="http://schemas.microsoft.com/office/drawing/2010/main"/>
              </a:ext>
            </a:extLst>
          </a:blip>
          <a:stretch>
            <a:fillRect/>
          </a:stretch>
        </p:blipFill>
        <p:spPr>
          <a:xfrm>
            <a:off x="6731990" y="585724"/>
            <a:ext cx="3957129" cy="2340013"/>
          </a:xfrm>
          <a:prstGeom prst="rect">
            <a:avLst/>
          </a:prstGeom>
        </p:spPr>
      </p:pic>
      <p:sp>
        <p:nvSpPr>
          <p:cNvPr id="107" name="角丸四角形 106">
            <a:extLst>
              <a:ext uri="{FF2B5EF4-FFF2-40B4-BE49-F238E27FC236}">
                <a16:creationId xmlns:a16="http://schemas.microsoft.com/office/drawing/2014/main" id="{59516C6E-9074-92AD-096B-7ABAB35B9608}"/>
              </a:ext>
            </a:extLst>
          </p:cNvPr>
          <p:cNvSpPr/>
          <p:nvPr/>
        </p:nvSpPr>
        <p:spPr>
          <a:xfrm>
            <a:off x="853872" y="2485960"/>
            <a:ext cx="9217228" cy="1300000"/>
          </a:xfrm>
          <a:prstGeom prst="roundRect">
            <a:avLst>
              <a:gd name="adj" fmla="val 944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object 7">
            <a:extLst>
              <a:ext uri="{FF2B5EF4-FFF2-40B4-BE49-F238E27FC236}">
                <a16:creationId xmlns:a16="http://schemas.microsoft.com/office/drawing/2014/main" id="{395BEE80-5D7E-68B4-5409-1F47B2485CF8}"/>
              </a:ext>
            </a:extLst>
          </p:cNvPr>
          <p:cNvSpPr/>
          <p:nvPr/>
        </p:nvSpPr>
        <p:spPr>
          <a:xfrm>
            <a:off x="653098" y="2809958"/>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solidFill>
            <a:srgbClr val="00B050"/>
          </a:solidFill>
          <a:ln w="12699">
            <a:solidFill>
              <a:srgbClr val="F6F6F9"/>
            </a:solidFill>
          </a:ln>
        </p:spPr>
        <p:txBody>
          <a:bodyPr wrap="square" lIns="0" tIns="0" rIns="0" bIns="0" rtlCol="0"/>
          <a:lstStyle/>
          <a:p>
            <a:endParaRPr dirty="0"/>
          </a:p>
        </p:txBody>
      </p:sp>
      <p:pic>
        <p:nvPicPr>
          <p:cNvPr id="8" name="object 8">
            <a:extLst>
              <a:ext uri="{FF2B5EF4-FFF2-40B4-BE49-F238E27FC236}">
                <a16:creationId xmlns:a16="http://schemas.microsoft.com/office/drawing/2014/main" id="{57889144-587C-C797-6881-EE3BCDAB847F}"/>
              </a:ext>
            </a:extLst>
          </p:cNvPr>
          <p:cNvPicPr/>
          <p:nvPr/>
        </p:nvPicPr>
        <p:blipFill>
          <a:blip r:embed="rId3" cstate="email">
            <a:extLst>
              <a:ext uri="{28A0092B-C50C-407E-A947-70E740481C1C}">
                <a14:useLocalDpi xmlns:a14="http://schemas.microsoft.com/office/drawing/2010/main"/>
              </a:ext>
            </a:extLst>
          </a:blip>
          <a:stretch>
            <a:fillRect/>
          </a:stretch>
        </p:blipFill>
        <p:spPr>
          <a:xfrm>
            <a:off x="661035" y="2809961"/>
            <a:ext cx="648007" cy="648004"/>
          </a:xfrm>
          <a:prstGeom prst="rect">
            <a:avLst/>
          </a:prstGeom>
        </p:spPr>
      </p:pic>
      <p:sp>
        <p:nvSpPr>
          <p:cNvPr id="9" name="object 9">
            <a:extLst>
              <a:ext uri="{FF2B5EF4-FFF2-40B4-BE49-F238E27FC236}">
                <a16:creationId xmlns:a16="http://schemas.microsoft.com/office/drawing/2014/main" id="{99C68388-5BE6-83CF-6477-118DC8D25E5F}"/>
              </a:ext>
            </a:extLst>
          </p:cNvPr>
          <p:cNvSpPr/>
          <p:nvPr/>
        </p:nvSpPr>
        <p:spPr>
          <a:xfrm>
            <a:off x="622300" y="2809961"/>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chemeClr val="accent3">
                <a:lumMod val="20000"/>
                <a:lumOff val="80000"/>
              </a:schemeClr>
            </a:solidFill>
          </a:ln>
        </p:spPr>
        <p:txBody>
          <a:bodyPr wrap="square" lIns="0" tIns="0" rIns="0" bIns="0" rtlCol="0"/>
          <a:lstStyle/>
          <a:p>
            <a:endParaRPr/>
          </a:p>
        </p:txBody>
      </p:sp>
      <p:sp>
        <p:nvSpPr>
          <p:cNvPr id="11" name="object 11">
            <a:extLst>
              <a:ext uri="{FF2B5EF4-FFF2-40B4-BE49-F238E27FC236}">
                <a16:creationId xmlns:a16="http://schemas.microsoft.com/office/drawing/2014/main" id="{4E904798-76EB-55F2-D7E5-092E96E5D10D}"/>
              </a:ext>
            </a:extLst>
          </p:cNvPr>
          <p:cNvSpPr/>
          <p:nvPr/>
        </p:nvSpPr>
        <p:spPr>
          <a:xfrm>
            <a:off x="648006" y="4236156"/>
            <a:ext cx="2703195" cy="648335"/>
          </a:xfrm>
          <a:custGeom>
            <a:avLst/>
            <a:gdLst/>
            <a:ahLst/>
            <a:cxnLst/>
            <a:rect l="l" t="t" r="r" b="b"/>
            <a:pathLst>
              <a:path w="2703195" h="648335">
                <a:moveTo>
                  <a:pt x="2378633"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8633" y="0"/>
                </a:lnTo>
                <a:lnTo>
                  <a:pt x="2426512" y="3512"/>
                </a:lnTo>
                <a:lnTo>
                  <a:pt x="2472210" y="13717"/>
                </a:lnTo>
                <a:lnTo>
                  <a:pt x="2515225" y="30113"/>
                </a:lnTo>
                <a:lnTo>
                  <a:pt x="2555057" y="52198"/>
                </a:lnTo>
                <a:lnTo>
                  <a:pt x="2591203" y="79471"/>
                </a:lnTo>
                <a:lnTo>
                  <a:pt x="2623164" y="111432"/>
                </a:lnTo>
                <a:lnTo>
                  <a:pt x="2650437" y="147579"/>
                </a:lnTo>
                <a:lnTo>
                  <a:pt x="2672522" y="187410"/>
                </a:lnTo>
                <a:lnTo>
                  <a:pt x="2688918" y="230425"/>
                </a:lnTo>
                <a:lnTo>
                  <a:pt x="2699123" y="276123"/>
                </a:lnTo>
                <a:lnTo>
                  <a:pt x="2702636" y="324002"/>
                </a:lnTo>
                <a:lnTo>
                  <a:pt x="2699123" y="371881"/>
                </a:lnTo>
                <a:lnTo>
                  <a:pt x="2688918" y="417579"/>
                </a:lnTo>
                <a:lnTo>
                  <a:pt x="2672522" y="460594"/>
                </a:lnTo>
                <a:lnTo>
                  <a:pt x="2650437" y="500425"/>
                </a:lnTo>
                <a:lnTo>
                  <a:pt x="2623164" y="536572"/>
                </a:lnTo>
                <a:lnTo>
                  <a:pt x="2591203" y="568532"/>
                </a:lnTo>
                <a:lnTo>
                  <a:pt x="2555057" y="595806"/>
                </a:lnTo>
                <a:lnTo>
                  <a:pt x="2515225" y="617891"/>
                </a:lnTo>
                <a:lnTo>
                  <a:pt x="2472210" y="634286"/>
                </a:lnTo>
                <a:lnTo>
                  <a:pt x="2426512" y="644491"/>
                </a:lnTo>
                <a:lnTo>
                  <a:pt x="2378633" y="648004"/>
                </a:lnTo>
                <a:close/>
              </a:path>
            </a:pathLst>
          </a:custGeom>
          <a:solidFill>
            <a:srgbClr val="00B050"/>
          </a:solidFill>
          <a:ln w="12700">
            <a:solidFill>
              <a:srgbClr val="F6F6F9"/>
            </a:solidFill>
          </a:ln>
        </p:spPr>
        <p:txBody>
          <a:bodyPr wrap="square" lIns="0" tIns="0" rIns="0" bIns="0" rtlCol="0"/>
          <a:lstStyle/>
          <a:p>
            <a:endParaRPr/>
          </a:p>
        </p:txBody>
      </p:sp>
      <p:pic>
        <p:nvPicPr>
          <p:cNvPr id="12" name="object 12">
            <a:extLst>
              <a:ext uri="{FF2B5EF4-FFF2-40B4-BE49-F238E27FC236}">
                <a16:creationId xmlns:a16="http://schemas.microsoft.com/office/drawing/2014/main" id="{5D5FE426-4EC2-F1FC-486F-78B75E44D275}"/>
              </a:ext>
            </a:extLst>
          </p:cNvPr>
          <p:cNvPicPr/>
          <p:nvPr/>
        </p:nvPicPr>
        <p:blipFill>
          <a:blip r:embed="rId4" cstate="email">
            <a:extLst>
              <a:ext uri="{28A0092B-C50C-407E-A947-70E740481C1C}">
                <a14:useLocalDpi xmlns:a14="http://schemas.microsoft.com/office/drawing/2010/main"/>
              </a:ext>
            </a:extLst>
          </a:blip>
          <a:stretch>
            <a:fillRect/>
          </a:stretch>
        </p:blipFill>
        <p:spPr>
          <a:xfrm>
            <a:off x="622300" y="4236159"/>
            <a:ext cx="648007" cy="648006"/>
          </a:xfrm>
          <a:prstGeom prst="rect">
            <a:avLst/>
          </a:prstGeom>
        </p:spPr>
      </p:pic>
      <p:sp>
        <p:nvSpPr>
          <p:cNvPr id="13" name="object 13">
            <a:extLst>
              <a:ext uri="{FF2B5EF4-FFF2-40B4-BE49-F238E27FC236}">
                <a16:creationId xmlns:a16="http://schemas.microsoft.com/office/drawing/2014/main" id="{CA4C7B21-6F09-CFEA-A69D-28BF96F008EF}"/>
              </a:ext>
            </a:extLst>
          </p:cNvPr>
          <p:cNvSpPr/>
          <p:nvPr/>
        </p:nvSpPr>
        <p:spPr>
          <a:xfrm>
            <a:off x="622300" y="4236159"/>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chemeClr val="accent3">
                <a:lumMod val="20000"/>
                <a:lumOff val="80000"/>
              </a:schemeClr>
            </a:solidFill>
          </a:ln>
        </p:spPr>
        <p:txBody>
          <a:bodyPr wrap="square" lIns="0" tIns="0" rIns="0" bIns="0" rtlCol="0"/>
          <a:lstStyle/>
          <a:p>
            <a:endParaRPr/>
          </a:p>
        </p:txBody>
      </p:sp>
      <p:sp>
        <p:nvSpPr>
          <p:cNvPr id="14" name="object 14">
            <a:extLst>
              <a:ext uri="{FF2B5EF4-FFF2-40B4-BE49-F238E27FC236}">
                <a16:creationId xmlns:a16="http://schemas.microsoft.com/office/drawing/2014/main" id="{4C9BFAC3-10D9-4741-7050-78AF83CC5A5A}"/>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00B050"/>
          </a:solidFill>
        </p:spPr>
        <p:txBody>
          <a:bodyPr wrap="square" lIns="0" tIns="0" rIns="0" bIns="0" rtlCol="0"/>
          <a:lstStyle/>
          <a:p>
            <a:endParaRPr/>
          </a:p>
        </p:txBody>
      </p:sp>
      <p:sp>
        <p:nvSpPr>
          <p:cNvPr id="35" name="object 35">
            <a:extLst>
              <a:ext uri="{FF2B5EF4-FFF2-40B4-BE49-F238E27FC236}">
                <a16:creationId xmlns:a16="http://schemas.microsoft.com/office/drawing/2014/main" id="{54C6C462-A326-0296-5A6A-786658E29FBF}"/>
              </a:ext>
            </a:extLst>
          </p:cNvPr>
          <p:cNvSpPr txBox="1"/>
          <p:nvPr/>
        </p:nvSpPr>
        <p:spPr>
          <a:xfrm>
            <a:off x="337132" y="301328"/>
            <a:ext cx="1388745"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Yu Gothic"/>
                <a:cs typeface="Yu Gothic"/>
              </a:rPr>
              <a:t>Global</a:t>
            </a:r>
            <a:r>
              <a:rPr sz="1400" b="1" spc="290" dirty="0">
                <a:solidFill>
                  <a:srgbClr val="FFFFFF"/>
                </a:solidFill>
                <a:latin typeface="Yu Gothic"/>
                <a:cs typeface="Yu Gothic"/>
              </a:rPr>
              <a:t> </a:t>
            </a:r>
            <a:r>
              <a:rPr sz="1400" b="1" spc="100" dirty="0">
                <a:solidFill>
                  <a:srgbClr val="FFFFFF"/>
                </a:solidFill>
                <a:latin typeface="Yu Gothic"/>
                <a:cs typeface="Yu Gothic"/>
              </a:rPr>
              <a:t>Nexus </a:t>
            </a:r>
            <a:endParaRPr sz="1400">
              <a:latin typeface="Yu Gothic"/>
              <a:cs typeface="Yu Gothic"/>
            </a:endParaRPr>
          </a:p>
        </p:txBody>
      </p:sp>
      <p:sp>
        <p:nvSpPr>
          <p:cNvPr id="36" name="object 36">
            <a:extLst>
              <a:ext uri="{FF2B5EF4-FFF2-40B4-BE49-F238E27FC236}">
                <a16:creationId xmlns:a16="http://schemas.microsoft.com/office/drawing/2014/main" id="{B2C3F981-251A-F9D2-4B61-1F50DEEC38AB}"/>
              </a:ext>
            </a:extLst>
          </p:cNvPr>
          <p:cNvSpPr txBox="1"/>
          <p:nvPr/>
        </p:nvSpPr>
        <p:spPr>
          <a:xfrm>
            <a:off x="1896610" y="352128"/>
            <a:ext cx="2277745" cy="166712"/>
          </a:xfrm>
          <a:prstGeom prst="rect">
            <a:avLst/>
          </a:prstGeom>
        </p:spPr>
        <p:txBody>
          <a:bodyPr vert="horz" wrap="square" lIns="0" tIns="12700" rIns="0" bIns="0" rtlCol="0">
            <a:spAutoFit/>
          </a:bodyPr>
          <a:lstStyle/>
          <a:p>
            <a:pPr marL="12700">
              <a:lnSpc>
                <a:spcPct val="100000"/>
              </a:lnSpc>
              <a:spcBef>
                <a:spcPts val="100"/>
              </a:spcBef>
            </a:pPr>
            <a:r>
              <a:rPr sz="1000" b="1" spc="100" dirty="0">
                <a:solidFill>
                  <a:srgbClr val="FFFFFF"/>
                </a:solidFill>
                <a:latin typeface="Yu Gothic"/>
                <a:cs typeface="Yu Gothic"/>
              </a:rPr>
              <a:t>～</a:t>
            </a:r>
            <a:r>
              <a:rPr sz="1000" b="1" spc="20" dirty="0" err="1">
                <a:solidFill>
                  <a:srgbClr val="FFFFFF"/>
                </a:solidFill>
                <a:latin typeface="Yu Gothic"/>
                <a:cs typeface="Yu Gothic"/>
              </a:rPr>
              <a:t>外国人</a:t>
            </a:r>
            <a:r>
              <a:rPr lang="ja-JP" altLang="en-US" sz="1000" b="1" spc="20" dirty="0">
                <a:solidFill>
                  <a:srgbClr val="FFFFFF"/>
                </a:solidFill>
                <a:latin typeface="Yu Gothic"/>
                <a:cs typeface="Yu Gothic"/>
              </a:rPr>
              <a:t>への</a:t>
            </a:r>
            <a:r>
              <a:rPr sz="1000" b="1" spc="20" dirty="0" err="1">
                <a:solidFill>
                  <a:srgbClr val="FFFFFF"/>
                </a:solidFill>
                <a:latin typeface="Yu Gothic"/>
                <a:cs typeface="Yu Gothic"/>
              </a:rPr>
              <a:t>リーチを最大化</a:t>
            </a:r>
            <a:r>
              <a:rPr sz="1000" b="1" spc="-50" dirty="0">
                <a:solidFill>
                  <a:srgbClr val="FFFFFF"/>
                </a:solidFill>
                <a:latin typeface="Yu Gothic"/>
                <a:cs typeface="Yu Gothic"/>
              </a:rPr>
              <a:t>～ </a:t>
            </a:r>
            <a:endParaRPr sz="1000" dirty="0">
              <a:latin typeface="Yu Gothic"/>
              <a:cs typeface="Yu Gothic"/>
            </a:endParaRPr>
          </a:p>
        </p:txBody>
      </p:sp>
      <p:sp>
        <p:nvSpPr>
          <p:cNvPr id="37" name="object 37">
            <a:extLst>
              <a:ext uri="{FF2B5EF4-FFF2-40B4-BE49-F238E27FC236}">
                <a16:creationId xmlns:a16="http://schemas.microsoft.com/office/drawing/2014/main" id="{72BEB6A4-05E6-1A38-AC15-13EB7D86EA44}"/>
              </a:ext>
            </a:extLst>
          </p:cNvPr>
          <p:cNvSpPr txBox="1"/>
          <p:nvPr/>
        </p:nvSpPr>
        <p:spPr>
          <a:xfrm>
            <a:off x="3645253" y="1196021"/>
            <a:ext cx="2851422" cy="577850"/>
          </a:xfrm>
          <a:prstGeom prst="rect">
            <a:avLst/>
          </a:prstGeom>
        </p:spPr>
        <p:txBody>
          <a:bodyPr vert="horz" wrap="none" lIns="0" tIns="50800" rIns="0" bIns="0" rtlCol="0">
            <a:spAutoFit/>
          </a:bodyPr>
          <a:lstStyle/>
          <a:p>
            <a:pPr marL="24765">
              <a:lnSpc>
                <a:spcPct val="100000"/>
              </a:lnSpc>
              <a:spcBef>
                <a:spcPts val="400"/>
              </a:spcBef>
            </a:pPr>
            <a:r>
              <a:rPr sz="1000" b="1" dirty="0">
                <a:solidFill>
                  <a:schemeClr val="tx1"/>
                </a:solidFill>
                <a:latin typeface="Yu Gothic"/>
                <a:cs typeface="Yu Gothic"/>
              </a:rPr>
              <a:t>日本に興味がある外国人、</a:t>
            </a:r>
            <a:endParaRPr sz="1000" dirty="0">
              <a:solidFill>
                <a:schemeClr val="tx1"/>
              </a:solidFill>
              <a:latin typeface="Yu Gothic"/>
              <a:cs typeface="Yu Gothic"/>
            </a:endParaRPr>
          </a:p>
          <a:p>
            <a:pPr marL="12700" marR="5080" indent="12065">
              <a:lnSpc>
                <a:spcPct val="125000"/>
              </a:lnSpc>
            </a:pPr>
            <a:r>
              <a:rPr sz="1000" b="1" dirty="0">
                <a:solidFill>
                  <a:schemeClr val="tx1"/>
                </a:solidFill>
                <a:latin typeface="Yu Gothic"/>
                <a:cs typeface="Yu Gothic"/>
              </a:rPr>
              <a:t>日本に住んでいる、滞在している外国人に対して</a:t>
            </a:r>
            <a:br>
              <a:rPr lang="en-US" sz="1000" b="1" dirty="0">
                <a:solidFill>
                  <a:schemeClr val="tx1"/>
                </a:solidFill>
                <a:latin typeface="Yu Gothic"/>
                <a:cs typeface="Yu Gothic"/>
              </a:rPr>
            </a:br>
            <a:r>
              <a:rPr sz="1000" b="1" dirty="0">
                <a:solidFill>
                  <a:schemeClr val="tx1"/>
                </a:solidFill>
                <a:latin typeface="Yu Gothic"/>
                <a:cs typeface="Yu Gothic"/>
              </a:rPr>
              <a:t>リーチできるコースです。</a:t>
            </a:r>
            <a:endParaRPr sz="1000" dirty="0">
              <a:solidFill>
                <a:schemeClr val="tx1"/>
              </a:solidFill>
              <a:latin typeface="Yu Gothic"/>
              <a:cs typeface="Yu Gothic"/>
            </a:endParaRPr>
          </a:p>
        </p:txBody>
      </p:sp>
      <p:sp>
        <p:nvSpPr>
          <p:cNvPr id="38" name="object 38">
            <a:extLst>
              <a:ext uri="{FF2B5EF4-FFF2-40B4-BE49-F238E27FC236}">
                <a16:creationId xmlns:a16="http://schemas.microsoft.com/office/drawing/2014/main" id="{6048497B-3D6E-5F43-C5A8-7AFC89EC24D8}"/>
              </a:ext>
            </a:extLst>
          </p:cNvPr>
          <p:cNvSpPr txBox="1"/>
          <p:nvPr/>
        </p:nvSpPr>
        <p:spPr>
          <a:xfrm>
            <a:off x="1458583" y="2999310"/>
            <a:ext cx="1041400" cy="239168"/>
          </a:xfrm>
          <a:prstGeom prst="rect">
            <a:avLst/>
          </a:prstGeom>
        </p:spPr>
        <p:txBody>
          <a:bodyPr vert="horz" wrap="square" lIns="0" tIns="23495" rIns="0" bIns="0" rtlCol="0">
            <a:spAutoFit/>
          </a:bodyPr>
          <a:lstStyle/>
          <a:p>
            <a:pPr marL="12700">
              <a:lnSpc>
                <a:spcPct val="100000"/>
              </a:lnSpc>
              <a:spcBef>
                <a:spcPts val="185"/>
              </a:spcBef>
            </a:pPr>
            <a:r>
              <a:rPr sz="1400" b="1" spc="10" dirty="0" err="1">
                <a:solidFill>
                  <a:srgbClr val="FFFFFF"/>
                </a:solidFill>
                <a:latin typeface="Yu Gothic"/>
                <a:cs typeface="Yu Gothic"/>
              </a:rPr>
              <a:t>訪日外国人</a:t>
            </a:r>
            <a:endParaRPr sz="1400" dirty="0">
              <a:latin typeface="Yu Gothic"/>
              <a:cs typeface="Yu Gothic"/>
            </a:endParaRPr>
          </a:p>
        </p:txBody>
      </p:sp>
      <p:sp>
        <p:nvSpPr>
          <p:cNvPr id="39" name="object 39">
            <a:extLst>
              <a:ext uri="{FF2B5EF4-FFF2-40B4-BE49-F238E27FC236}">
                <a16:creationId xmlns:a16="http://schemas.microsoft.com/office/drawing/2014/main" id="{5FB52888-9101-21B9-A027-D347C1121906}"/>
              </a:ext>
            </a:extLst>
          </p:cNvPr>
          <p:cNvSpPr txBox="1"/>
          <p:nvPr/>
        </p:nvSpPr>
        <p:spPr>
          <a:xfrm>
            <a:off x="1458583" y="4425484"/>
            <a:ext cx="977265" cy="239168"/>
          </a:xfrm>
          <a:prstGeom prst="rect">
            <a:avLst/>
          </a:prstGeom>
        </p:spPr>
        <p:txBody>
          <a:bodyPr vert="horz" wrap="square" lIns="0" tIns="23495" rIns="0" bIns="0" rtlCol="0">
            <a:spAutoFit/>
          </a:bodyPr>
          <a:lstStyle/>
          <a:p>
            <a:pPr marL="12700">
              <a:lnSpc>
                <a:spcPct val="100000"/>
              </a:lnSpc>
              <a:spcBef>
                <a:spcPts val="185"/>
              </a:spcBef>
            </a:pPr>
            <a:r>
              <a:rPr sz="1400" b="1" spc="50" dirty="0" err="1">
                <a:solidFill>
                  <a:srgbClr val="FFFFFF"/>
                </a:solidFill>
                <a:latin typeface="Yu Gothic"/>
                <a:cs typeface="Yu Gothic"/>
              </a:rPr>
              <a:t>外国人</a:t>
            </a:r>
            <a:endParaRPr sz="1400" dirty="0">
              <a:latin typeface="Yu Gothic"/>
              <a:cs typeface="Yu Gothic"/>
            </a:endParaRPr>
          </a:p>
        </p:txBody>
      </p:sp>
      <p:sp>
        <p:nvSpPr>
          <p:cNvPr id="45" name="object 45">
            <a:extLst>
              <a:ext uri="{FF2B5EF4-FFF2-40B4-BE49-F238E27FC236}">
                <a16:creationId xmlns:a16="http://schemas.microsoft.com/office/drawing/2014/main" id="{ADE3E197-CFF7-FA55-A264-E6823345AF93}"/>
              </a:ext>
            </a:extLst>
          </p:cNvPr>
          <p:cNvSpPr txBox="1"/>
          <p:nvPr/>
        </p:nvSpPr>
        <p:spPr>
          <a:xfrm>
            <a:off x="3928083" y="3399279"/>
            <a:ext cx="72009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231F20"/>
                </a:solidFill>
                <a:latin typeface="Yu Gothic"/>
                <a:cs typeface="Yu Gothic"/>
              </a:rPr>
              <a:t>ブラウザ言語</a:t>
            </a:r>
            <a:endParaRPr sz="900" dirty="0">
              <a:latin typeface="Yu Gothic"/>
              <a:cs typeface="Yu Gothic"/>
            </a:endParaRPr>
          </a:p>
        </p:txBody>
      </p:sp>
      <p:grpSp>
        <p:nvGrpSpPr>
          <p:cNvPr id="47" name="object 47">
            <a:extLst>
              <a:ext uri="{FF2B5EF4-FFF2-40B4-BE49-F238E27FC236}">
                <a16:creationId xmlns:a16="http://schemas.microsoft.com/office/drawing/2014/main" id="{429D1C10-12D5-662C-0D75-1D3CFFCFB6BC}"/>
              </a:ext>
            </a:extLst>
          </p:cNvPr>
          <p:cNvGrpSpPr/>
          <p:nvPr/>
        </p:nvGrpSpPr>
        <p:grpSpPr>
          <a:xfrm>
            <a:off x="5098792" y="3016074"/>
            <a:ext cx="307975" cy="307975"/>
            <a:chOff x="5098792" y="3016074"/>
            <a:chExt cx="307975" cy="307975"/>
          </a:xfrm>
        </p:grpSpPr>
        <p:sp>
          <p:nvSpPr>
            <p:cNvPr id="48" name="object 48">
              <a:extLst>
                <a:ext uri="{FF2B5EF4-FFF2-40B4-BE49-F238E27FC236}">
                  <a16:creationId xmlns:a16="http://schemas.microsoft.com/office/drawing/2014/main" id="{F81DA848-9B9B-263D-2B9F-210B0F005289}"/>
                </a:ext>
              </a:extLst>
            </p:cNvPr>
            <p:cNvSpPr/>
            <p:nvPr/>
          </p:nvSpPr>
          <p:spPr>
            <a:xfrm>
              <a:off x="5105142" y="3022431"/>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49" name="object 49">
              <a:extLst>
                <a:ext uri="{FF2B5EF4-FFF2-40B4-BE49-F238E27FC236}">
                  <a16:creationId xmlns:a16="http://schemas.microsoft.com/office/drawing/2014/main" id="{11738D37-DCB1-5BF6-F48B-B90BD71B3472}"/>
                </a:ext>
              </a:extLst>
            </p:cNvPr>
            <p:cNvSpPr/>
            <p:nvPr/>
          </p:nvSpPr>
          <p:spPr>
            <a:xfrm>
              <a:off x="5105142" y="302242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a:p>
          </p:txBody>
        </p:sp>
      </p:grpSp>
      <p:sp>
        <p:nvSpPr>
          <p:cNvPr id="50" name="object 50">
            <a:extLst>
              <a:ext uri="{FF2B5EF4-FFF2-40B4-BE49-F238E27FC236}">
                <a16:creationId xmlns:a16="http://schemas.microsoft.com/office/drawing/2014/main" id="{350ECAEF-06DD-FD6F-FE0B-54CA79CF93F3}"/>
              </a:ext>
            </a:extLst>
          </p:cNvPr>
          <p:cNvSpPr txBox="1"/>
          <p:nvPr/>
        </p:nvSpPr>
        <p:spPr>
          <a:xfrm>
            <a:off x="4220276" y="4825486"/>
            <a:ext cx="13970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231F20"/>
                </a:solidFill>
                <a:latin typeface="Yu Gothic"/>
                <a:cs typeface="Yu Gothic"/>
              </a:rPr>
              <a:t>国</a:t>
            </a:r>
            <a:endParaRPr sz="900">
              <a:latin typeface="Yu Gothic"/>
              <a:cs typeface="Yu Gothic"/>
            </a:endParaRPr>
          </a:p>
        </p:txBody>
      </p:sp>
      <p:grpSp>
        <p:nvGrpSpPr>
          <p:cNvPr id="54" name="object 54">
            <a:extLst>
              <a:ext uri="{FF2B5EF4-FFF2-40B4-BE49-F238E27FC236}">
                <a16:creationId xmlns:a16="http://schemas.microsoft.com/office/drawing/2014/main" id="{BB0430F7-61EB-E4A7-2EFC-77CCADF626FD}"/>
              </a:ext>
            </a:extLst>
          </p:cNvPr>
          <p:cNvGrpSpPr/>
          <p:nvPr/>
        </p:nvGrpSpPr>
        <p:grpSpPr>
          <a:xfrm>
            <a:off x="5098792" y="4442273"/>
            <a:ext cx="307975" cy="307975"/>
            <a:chOff x="5098792" y="4442273"/>
            <a:chExt cx="307975" cy="307975"/>
          </a:xfrm>
        </p:grpSpPr>
        <p:sp>
          <p:nvSpPr>
            <p:cNvPr id="55" name="object 55">
              <a:extLst>
                <a:ext uri="{FF2B5EF4-FFF2-40B4-BE49-F238E27FC236}">
                  <a16:creationId xmlns:a16="http://schemas.microsoft.com/office/drawing/2014/main" id="{DCCB517A-1E30-5278-DD0A-8800E9C955A5}"/>
                </a:ext>
              </a:extLst>
            </p:cNvPr>
            <p:cNvSpPr/>
            <p:nvPr/>
          </p:nvSpPr>
          <p:spPr>
            <a:xfrm>
              <a:off x="5105142" y="4448628"/>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56" name="object 56">
              <a:extLst>
                <a:ext uri="{FF2B5EF4-FFF2-40B4-BE49-F238E27FC236}">
                  <a16:creationId xmlns:a16="http://schemas.microsoft.com/office/drawing/2014/main" id="{BA70B843-0250-C285-DE02-E7A0F8EF1AD6}"/>
                </a:ext>
              </a:extLst>
            </p:cNvPr>
            <p:cNvSpPr/>
            <p:nvPr/>
          </p:nvSpPr>
          <p:spPr>
            <a:xfrm>
              <a:off x="5105142" y="4448623"/>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a:p>
          </p:txBody>
        </p:sp>
      </p:grpSp>
      <p:pic>
        <p:nvPicPr>
          <p:cNvPr id="123" name="図 122">
            <a:extLst>
              <a:ext uri="{FF2B5EF4-FFF2-40B4-BE49-F238E27FC236}">
                <a16:creationId xmlns:a16="http://schemas.microsoft.com/office/drawing/2014/main" id="{86DA1FB2-B427-619C-4AC1-131EA913CC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6888" y="4086142"/>
            <a:ext cx="1295400" cy="774700"/>
          </a:xfrm>
          <a:prstGeom prst="rect">
            <a:avLst/>
          </a:prstGeom>
        </p:spPr>
      </p:pic>
      <p:pic>
        <p:nvPicPr>
          <p:cNvPr id="125" name="図 124">
            <a:extLst>
              <a:ext uri="{FF2B5EF4-FFF2-40B4-BE49-F238E27FC236}">
                <a16:creationId xmlns:a16="http://schemas.microsoft.com/office/drawing/2014/main" id="{44CE4335-A30B-747C-0EDF-BCAF8B9DD6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72775" y="2741716"/>
            <a:ext cx="635000" cy="546100"/>
          </a:xfrm>
          <a:prstGeom prst="rect">
            <a:avLst/>
          </a:prstGeom>
        </p:spPr>
      </p:pic>
      <p:pic>
        <p:nvPicPr>
          <p:cNvPr id="129" name="図 128">
            <a:extLst>
              <a:ext uri="{FF2B5EF4-FFF2-40B4-BE49-F238E27FC236}">
                <a16:creationId xmlns:a16="http://schemas.microsoft.com/office/drawing/2014/main" id="{271F2797-CFD6-8C4C-D37F-50C851CDFA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3500" y="758825"/>
            <a:ext cx="1651000" cy="1270000"/>
          </a:xfrm>
          <a:prstGeom prst="rect">
            <a:avLst/>
          </a:prstGeom>
        </p:spPr>
      </p:pic>
      <p:sp>
        <p:nvSpPr>
          <p:cNvPr id="4" name="object 44">
            <a:extLst>
              <a:ext uri="{FF2B5EF4-FFF2-40B4-BE49-F238E27FC236}">
                <a16:creationId xmlns:a16="http://schemas.microsoft.com/office/drawing/2014/main" id="{44A75C87-084C-7649-F0C6-245289325B9E}"/>
              </a:ext>
            </a:extLst>
          </p:cNvPr>
          <p:cNvSpPr txBox="1"/>
          <p:nvPr/>
        </p:nvSpPr>
        <p:spPr>
          <a:xfrm>
            <a:off x="635297" y="5410344"/>
            <a:ext cx="1663064" cy="135935"/>
          </a:xfrm>
          <a:prstGeom prst="rect">
            <a:avLst/>
          </a:prstGeom>
        </p:spPr>
        <p:txBody>
          <a:bodyPr vert="horz" wrap="square" lIns="0" tIns="12700" rIns="0" bIns="0" rtlCol="0">
            <a:spAutoFit/>
          </a:bodyPr>
          <a:lstStyle/>
          <a:p>
            <a:pPr marL="114935" indent="-102235">
              <a:lnSpc>
                <a:spcPct val="100000"/>
              </a:lnSpc>
              <a:spcBef>
                <a:spcPts val="100"/>
              </a:spcBef>
              <a:buClr>
                <a:srgbClr val="00B050"/>
              </a:buClr>
              <a:buSzPct val="87500"/>
              <a:buChar char="■"/>
              <a:tabLst>
                <a:tab pos="114935" algn="l"/>
              </a:tabLst>
            </a:pPr>
            <a:r>
              <a:rPr sz="800" b="1" spc="-30" dirty="0">
                <a:solidFill>
                  <a:srgbClr val="231F20"/>
                </a:solidFill>
                <a:latin typeface="Yu Gothic"/>
                <a:cs typeface="Yu Gothic"/>
              </a:rPr>
              <a:t>グローバルネクサス メニュー詳細</a:t>
            </a:r>
            <a:endParaRPr sz="800">
              <a:latin typeface="Yu Gothic"/>
              <a:cs typeface="Yu Gothic"/>
            </a:endParaRPr>
          </a:p>
        </p:txBody>
      </p:sp>
      <p:graphicFrame>
        <p:nvGraphicFramePr>
          <p:cNvPr id="5" name="object 34">
            <a:extLst>
              <a:ext uri="{FF2B5EF4-FFF2-40B4-BE49-F238E27FC236}">
                <a16:creationId xmlns:a16="http://schemas.microsoft.com/office/drawing/2014/main" id="{53B12DE3-E8A5-F0FC-E990-43DB49C5F425}"/>
              </a:ext>
            </a:extLst>
          </p:cNvPr>
          <p:cNvGraphicFramePr>
            <a:graphicFrameLocks noGrp="1"/>
          </p:cNvGraphicFramePr>
          <p:nvPr>
            <p:extLst>
              <p:ext uri="{D42A27DB-BD31-4B8C-83A1-F6EECF244321}">
                <p14:modId xmlns:p14="http://schemas.microsoft.com/office/powerpoint/2010/main" val="2251523414"/>
              </p:ext>
            </p:extLst>
          </p:nvPr>
        </p:nvGraphicFramePr>
        <p:xfrm>
          <a:off x="641654" y="5573769"/>
          <a:ext cx="9393553" cy="1259205"/>
        </p:xfrm>
        <a:graphic>
          <a:graphicData uri="http://schemas.openxmlformats.org/drawingml/2006/table">
            <a:tbl>
              <a:tblPr firstRow="1" bandRow="1">
                <a:tableStyleId>{2D5ABB26-0587-4C30-8999-92F81FD0307C}</a:tableStyleId>
              </a:tblPr>
              <a:tblGrid>
                <a:gridCol w="169100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51889">
                  <a:extLst>
                    <a:ext uri="{9D8B030D-6E8A-4147-A177-3AD203B41FA5}">
                      <a16:colId xmlns:a16="http://schemas.microsoft.com/office/drawing/2014/main" val="20002"/>
                    </a:ext>
                  </a:extLst>
                </a:gridCol>
                <a:gridCol w="1799589">
                  <a:extLst>
                    <a:ext uri="{9D8B030D-6E8A-4147-A177-3AD203B41FA5}">
                      <a16:colId xmlns:a16="http://schemas.microsoft.com/office/drawing/2014/main" val="20003"/>
                    </a:ext>
                  </a:extLst>
                </a:gridCol>
                <a:gridCol w="1799590">
                  <a:extLst>
                    <a:ext uri="{9D8B030D-6E8A-4147-A177-3AD203B41FA5}">
                      <a16:colId xmlns:a16="http://schemas.microsoft.com/office/drawing/2014/main" val="20004"/>
                    </a:ext>
                  </a:extLst>
                </a:gridCol>
                <a:gridCol w="1799590">
                  <a:extLst>
                    <a:ext uri="{9D8B030D-6E8A-4147-A177-3AD203B41FA5}">
                      <a16:colId xmlns:a16="http://schemas.microsoft.com/office/drawing/2014/main" val="20005"/>
                    </a:ext>
                  </a:extLst>
                </a:gridCol>
              </a:tblGrid>
              <a:tr h="179705">
                <a:tc>
                  <a:txBody>
                    <a:bodyPr/>
                    <a:lstStyle/>
                    <a:p>
                      <a:pPr marL="20320" algn="ctr">
                        <a:lnSpc>
                          <a:spcPct val="100000"/>
                        </a:lnSpc>
                        <a:spcBef>
                          <a:spcPts val="350"/>
                        </a:spcBef>
                      </a:pPr>
                      <a:r>
                        <a:rPr sz="600" b="1" spc="0" dirty="0">
                          <a:solidFill>
                            <a:srgbClr val="FFFFFF"/>
                          </a:solidFill>
                          <a:latin typeface="Yu Gothic"/>
                          <a:cs typeface="Yu Gothic"/>
                        </a:rPr>
                        <a:t>メニュー名</a:t>
                      </a:r>
                      <a:endParaRPr sz="600" spc="0">
                        <a:latin typeface="Yu Gothic"/>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solidFill>
                      <a:srgbClr val="00B050"/>
                    </a:solidFill>
                  </a:tcPr>
                </a:tc>
                <a:tc>
                  <a:txBody>
                    <a:bodyPr/>
                    <a:lstStyle/>
                    <a:p>
                      <a:pPr marR="408940" algn="r">
                        <a:lnSpc>
                          <a:spcPct val="100000"/>
                        </a:lnSpc>
                        <a:spcBef>
                          <a:spcPts val="350"/>
                        </a:spcBef>
                      </a:pPr>
                      <a:r>
                        <a:rPr sz="600" b="1" spc="0" dirty="0">
                          <a:solidFill>
                            <a:srgbClr val="FFFFFF"/>
                          </a:solidFill>
                          <a:latin typeface="Yu Gothic"/>
                          <a:cs typeface="Yu Gothic"/>
                        </a:rPr>
                        <a:t>課金形態</a:t>
                      </a:r>
                      <a:endParaRPr sz="600" spc="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solidFill>
                      <a:srgbClr val="00B050"/>
                    </a:solidFill>
                  </a:tcPr>
                </a:tc>
                <a:tc>
                  <a:txBody>
                    <a:bodyPr/>
                    <a:lstStyle/>
                    <a:p>
                      <a:pPr algn="ctr">
                        <a:lnSpc>
                          <a:spcPct val="100000"/>
                        </a:lnSpc>
                        <a:spcBef>
                          <a:spcPts val="350"/>
                        </a:spcBef>
                      </a:pPr>
                      <a:r>
                        <a:rPr sz="600" b="1" spc="0" dirty="0">
                          <a:solidFill>
                            <a:srgbClr val="FFFFFF"/>
                          </a:solidFill>
                          <a:latin typeface="Yu Gothic"/>
                          <a:cs typeface="Yu Gothic"/>
                        </a:rPr>
                        <a:t>想定クリック 単価</a:t>
                      </a:r>
                      <a:endParaRPr sz="600" spc="0">
                        <a:latin typeface="Yu Gothic"/>
                        <a:cs typeface="Yu Gothic"/>
                      </a:endParaRPr>
                    </a:p>
                  </a:txBody>
                  <a:tcPr marL="0" marR="0" marT="44450" marB="0">
                    <a:lnL w="1905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solidFill>
                      <a:srgbClr val="00B050"/>
                    </a:solidFill>
                  </a:tcPr>
                </a:tc>
                <a:tc>
                  <a:txBody>
                    <a:bodyPr/>
                    <a:lstStyle/>
                    <a:p>
                      <a:pPr algn="ctr">
                        <a:lnSpc>
                          <a:spcPct val="100000"/>
                        </a:lnSpc>
                        <a:spcBef>
                          <a:spcPts val="350"/>
                        </a:spcBef>
                      </a:pPr>
                      <a:r>
                        <a:rPr sz="600" b="1" spc="0" dirty="0">
                          <a:solidFill>
                            <a:srgbClr val="FFFFFF"/>
                          </a:solidFill>
                          <a:latin typeface="Yu Gothic"/>
                          <a:cs typeface="Yu Gothic"/>
                        </a:rPr>
                        <a:t>最小対応エリア</a:t>
                      </a:r>
                      <a:endParaRPr sz="600" spc="0" dirty="0">
                        <a:latin typeface="Yu Gothic"/>
                        <a:cs typeface="Yu Gothic"/>
                      </a:endParaRPr>
                    </a:p>
                  </a:txBody>
                  <a:tcPr marL="0" marR="0" marT="44450" marB="0">
                    <a:lnL w="19050">
                      <a:solidFill>
                        <a:srgbClr val="F6F6F9"/>
                      </a:solidFill>
                      <a:prstDash val="solid"/>
                    </a:lnL>
                    <a:lnR w="12700" cap="flat" cmpd="sng" algn="ctr">
                      <a:solidFill>
                        <a:srgbClr val="F6F6F9"/>
                      </a:solidFill>
                      <a:prstDash val="solid"/>
                      <a:round/>
                      <a:headEnd type="none" w="med" len="med"/>
                      <a:tailEnd type="none" w="med" len="med"/>
                    </a:lnR>
                    <a:lnT w="12700">
                      <a:solidFill>
                        <a:srgbClr val="F6F6F9"/>
                      </a:solidFill>
                      <a:prstDash val="solid"/>
                    </a:lnT>
                    <a:lnB w="12700">
                      <a:solidFill>
                        <a:srgbClr val="F6F6F9"/>
                      </a:solidFill>
                      <a:prstDash val="solid"/>
                    </a:lnB>
                    <a:solidFill>
                      <a:srgbClr val="00B05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solidFill>
                      <a:srgbClr val="00B05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solidFill>
                      <a:srgbClr val="00B050"/>
                    </a:solidFill>
                  </a:tcPr>
                </a:tc>
                <a:extLst>
                  <a:ext uri="{0D108BD9-81ED-4DB2-BD59-A6C34878D82A}">
                    <a16:rowId xmlns:a16="http://schemas.microsoft.com/office/drawing/2014/main" val="10000"/>
                  </a:ext>
                </a:extLst>
              </a:tr>
              <a:tr h="539750">
                <a:tc>
                  <a:txBody>
                    <a:bodyPr/>
                    <a:lstStyle/>
                    <a:p>
                      <a:pPr marL="27940" algn="ctr">
                        <a:lnSpc>
                          <a:spcPct val="100000"/>
                        </a:lnSpc>
                      </a:pPr>
                      <a:r>
                        <a:rPr sz="900" b="1" spc="-35" dirty="0">
                          <a:solidFill>
                            <a:srgbClr val="231F20"/>
                          </a:solidFill>
                          <a:latin typeface="Yu Gothic"/>
                          <a:cs typeface="Yu Gothic"/>
                        </a:rPr>
                        <a:t>訪日外国人リーチ</a:t>
                      </a:r>
                      <a:endParaRPr sz="900" dirty="0">
                        <a:latin typeface="Yu Gothic"/>
                        <a:cs typeface="Yu Gothic"/>
                      </a:endParaRPr>
                    </a:p>
                  </a:txBody>
                  <a:tcPr marL="0" marR="0" marT="1905" marB="0" anchor="ctr">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Bef>
                          <a:spcPts val="5"/>
                        </a:spcBef>
                      </a:pPr>
                      <a:r>
                        <a:rPr lang="ja-JP" altLang="en-US" sz="700" b="1" i="0" dirty="0">
                          <a:solidFill>
                            <a:srgbClr val="231F20"/>
                          </a:solidFill>
                          <a:latin typeface="Yu Gothic" panose="020B0400000000000000" pitchFamily="34" charset="-128"/>
                          <a:ea typeface="Yu Gothic" panose="020B0400000000000000" pitchFamily="34" charset="-128"/>
                          <a:cs typeface="Times New Roman"/>
                        </a:rPr>
                        <a:t>予算運用型</a:t>
                      </a:r>
                    </a:p>
                    <a:p>
                      <a:pPr algn="ctr">
                        <a:lnSpc>
                          <a:spcPct val="100000"/>
                        </a:lnSpc>
                        <a:spcBef>
                          <a:spcPts val="5"/>
                        </a:spcBef>
                      </a:pP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r>
                        <a:rPr lang="ja-JP" altLang="en-US" sz="700" b="1" i="0" dirty="0">
                          <a:solidFill>
                            <a:srgbClr val="231F20"/>
                          </a:solidFill>
                          <a:latin typeface="Yu Gothic" panose="020B0400000000000000" pitchFamily="34" charset="-128"/>
                          <a:ea typeface="Yu Gothic" panose="020B0400000000000000" pitchFamily="34" charset="-128"/>
                          <a:cs typeface="Times New Roman"/>
                        </a:rPr>
                        <a:t>クリック単価変動</a:t>
                      </a: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solidFill>
                      <a:srgbClr val="E6E7E8"/>
                    </a:solidFill>
                  </a:tcPr>
                </a:tc>
                <a:tc>
                  <a:txBody>
                    <a:bodyPr/>
                    <a:lstStyle/>
                    <a:p>
                      <a:pPr marL="5080" algn="ctr">
                        <a:lnSpc>
                          <a:spcPct val="100000"/>
                        </a:lnSpc>
                      </a:pPr>
                      <a:r>
                        <a:rPr sz="700" b="1" i="0" spc="-35" dirty="0">
                          <a:solidFill>
                            <a:srgbClr val="231F20"/>
                          </a:solidFill>
                          <a:latin typeface="Yu Gothic" panose="020B0400000000000000" pitchFamily="34" charset="-128"/>
                          <a:ea typeface="Yu Gothic" panose="020B0400000000000000" pitchFamily="34" charset="-128"/>
                          <a:cs typeface="Yu Gothic"/>
                        </a:rPr>
                        <a:t>都度見積もり</a:t>
                      </a:r>
                      <a:endParaRPr sz="700" b="1" i="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solidFill>
                      <a:srgbClr val="E6E7E8"/>
                    </a:solidFill>
                  </a:tcPr>
                </a:tc>
                <a:tc>
                  <a:txBody>
                    <a:bodyPr/>
                    <a:lstStyle/>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都道府県単位</a:t>
                      </a:r>
                      <a:endParaRPr sz="700" b="1" i="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solidFill>
                      <a:srgbClr val="E6E7E8"/>
                    </a:solidFill>
                  </a:tcPr>
                </a:tc>
                <a:tc>
                  <a:txBody>
                    <a:bodyPr/>
                    <a:lstStyle/>
                    <a:p>
                      <a:pPr algn="ctr">
                        <a:lnSpc>
                          <a:spcPct val="100000"/>
                        </a:lnSpc>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solidFill>
                      <a:srgbClr val="E6E7E8"/>
                    </a:solidFill>
                  </a:tcPr>
                </a:tc>
                <a:tc>
                  <a:txBody>
                    <a:bodyPr/>
                    <a:lstStyle/>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0" i="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T w="12700" cap="flat" cmpd="sng" algn="ctr">
                      <a:solidFill>
                        <a:srgbClr val="F6F6F9"/>
                      </a:solidFill>
                      <a:prstDash val="solid"/>
                      <a:round/>
                      <a:headEnd type="none" w="med" len="med"/>
                      <a:tailEnd type="none" w="med" len="med"/>
                    </a:lnT>
                    <a:lnB w="12700">
                      <a:solidFill>
                        <a:srgbClr val="FFFFFF"/>
                      </a:solidFill>
                      <a:prstDash val="solid"/>
                    </a:lnB>
                    <a:solidFill>
                      <a:srgbClr val="E6E7E8"/>
                    </a:solidFill>
                  </a:tcPr>
                </a:tc>
                <a:extLst>
                  <a:ext uri="{0D108BD9-81ED-4DB2-BD59-A6C34878D82A}">
                    <a16:rowId xmlns:a16="http://schemas.microsoft.com/office/drawing/2014/main" val="10001"/>
                  </a:ext>
                </a:extLst>
              </a:tr>
              <a:tr h="539750">
                <a:tc>
                  <a:txBody>
                    <a:bodyPr/>
                    <a:lstStyle/>
                    <a:p>
                      <a:pPr marL="27940" algn="ctr">
                        <a:lnSpc>
                          <a:spcPct val="100000"/>
                        </a:lnSpc>
                        <a:spcBef>
                          <a:spcPts val="5"/>
                        </a:spcBef>
                      </a:pPr>
                      <a:r>
                        <a:rPr sz="900" b="1" spc="-45" dirty="0">
                          <a:solidFill>
                            <a:srgbClr val="231F20"/>
                          </a:solidFill>
                          <a:latin typeface="Yu Gothic"/>
                          <a:cs typeface="Yu Gothic"/>
                        </a:rPr>
                        <a:t>外国人リーチ</a:t>
                      </a:r>
                      <a:endParaRPr sz="900" dirty="0">
                        <a:latin typeface="Yu Gothic"/>
                        <a:cs typeface="Yu Gothic"/>
                      </a:endParaRPr>
                    </a:p>
                  </a:txBody>
                  <a:tcPr marL="0" marR="0" marT="1270" marB="0" anchor="ctr">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rgbClr val="FFFFFF"/>
                      </a:solidFill>
                      <a:prstDash val="solid"/>
                    </a:lnB>
                    <a:solidFill>
                      <a:schemeClr val="accent3">
                        <a:lumMod val="40000"/>
                        <a:lumOff val="60000"/>
                      </a:schemeClr>
                    </a:solidFill>
                  </a:tcPr>
                </a:tc>
                <a:tc>
                  <a:txBody>
                    <a:bodyPr/>
                    <a:lstStyle/>
                    <a:p>
                      <a:pPr algn="ctr">
                        <a:lnSpc>
                          <a:spcPct val="100000"/>
                        </a:lnSpc>
                        <a:spcBef>
                          <a:spcPts val="5"/>
                        </a:spcBef>
                      </a:pPr>
                      <a:r>
                        <a:rPr lang="ja-JP" altLang="en-US" sz="700" b="1" i="0" dirty="0">
                          <a:solidFill>
                            <a:srgbClr val="231F20"/>
                          </a:solidFill>
                          <a:latin typeface="Yu Gothic" panose="020B0400000000000000" pitchFamily="34" charset="-128"/>
                          <a:ea typeface="Yu Gothic" panose="020B0400000000000000" pitchFamily="34" charset="-128"/>
                          <a:cs typeface="Times New Roman"/>
                        </a:rPr>
                        <a:t>予算運用型</a:t>
                      </a:r>
                    </a:p>
                    <a:p>
                      <a:pPr algn="ctr">
                        <a:lnSpc>
                          <a:spcPct val="100000"/>
                        </a:lnSpc>
                        <a:spcBef>
                          <a:spcPts val="5"/>
                        </a:spcBef>
                      </a:pP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r>
                        <a:rPr lang="ja-JP" altLang="en-US" sz="700" b="1" i="0" dirty="0">
                          <a:solidFill>
                            <a:srgbClr val="231F20"/>
                          </a:solidFill>
                          <a:latin typeface="Yu Gothic" panose="020B0400000000000000" pitchFamily="34" charset="-128"/>
                          <a:ea typeface="Yu Gothic" panose="020B0400000000000000" pitchFamily="34" charset="-128"/>
                          <a:cs typeface="Times New Roman"/>
                        </a:rPr>
                        <a:t>クリック単価変動</a:t>
                      </a:r>
                      <a:r>
                        <a:rPr lang="en-US" altLang="ja-JP" sz="700" b="1" i="0" dirty="0">
                          <a:solidFill>
                            <a:srgbClr val="231F20"/>
                          </a:solidFill>
                          <a:latin typeface="Yu Gothic" panose="020B0400000000000000" pitchFamily="34" charset="-128"/>
                          <a:ea typeface="Yu Gothic" panose="020B0400000000000000" pitchFamily="34" charset="-128"/>
                          <a:cs typeface="Times New Roman"/>
                        </a:rPr>
                        <a:t>)</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3D5D6"/>
                    </a:solidFill>
                  </a:tcPr>
                </a:tc>
                <a:tc>
                  <a:txBody>
                    <a:bodyPr/>
                    <a:lstStyle/>
                    <a:p>
                      <a:pPr marL="5080" algn="ctr">
                        <a:lnSpc>
                          <a:spcPct val="100000"/>
                        </a:lnSpc>
                      </a:pPr>
                      <a:r>
                        <a:rPr sz="700" b="1" i="0" spc="-35" dirty="0">
                          <a:solidFill>
                            <a:srgbClr val="231F20"/>
                          </a:solidFill>
                          <a:latin typeface="Yu Gothic" panose="020B0400000000000000" pitchFamily="34" charset="-128"/>
                          <a:ea typeface="Yu Gothic" panose="020B0400000000000000" pitchFamily="34" charset="-128"/>
                          <a:cs typeface="Yu Gothic"/>
                        </a:rPr>
                        <a:t>都度見積もり</a:t>
                      </a:r>
                      <a:endParaRPr sz="700" b="1" i="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3D5D6"/>
                    </a:solidFill>
                  </a:tcPr>
                </a:tc>
                <a:tc>
                  <a:txBody>
                    <a:bodyPr/>
                    <a:lstStyle/>
                    <a:p>
                      <a:pPr algn="ctr">
                        <a:lnSpc>
                          <a:spcPct val="100000"/>
                        </a:lnSpc>
                      </a:pPr>
                      <a:r>
                        <a:rPr sz="700" b="1" i="0" spc="-20" dirty="0">
                          <a:solidFill>
                            <a:srgbClr val="231F20"/>
                          </a:solidFill>
                          <a:latin typeface="Yu Gothic" panose="020B0400000000000000" pitchFamily="34" charset="-128"/>
                          <a:ea typeface="Yu Gothic" panose="020B0400000000000000" pitchFamily="34" charset="-128"/>
                          <a:cs typeface="Yu Gothic"/>
                        </a:rPr>
                        <a:t>国単位</a:t>
                      </a:r>
                      <a:endParaRPr sz="700" b="1" i="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3D5D6"/>
                    </a:solidFill>
                  </a:tcPr>
                </a:tc>
                <a:tc>
                  <a:txBody>
                    <a:bodyPr/>
                    <a:lstStyle/>
                    <a:p>
                      <a:pPr algn="ctr">
                        <a:lnSpc>
                          <a:spcPct val="100000"/>
                        </a:lnSpc>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D3D5D6"/>
                    </a:solidFill>
                  </a:tcPr>
                </a:tc>
                <a:tc>
                  <a:txBody>
                    <a:bodyPr/>
                    <a:lstStyle/>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0" i="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T w="12700">
                      <a:solidFill>
                        <a:srgbClr val="FFFFFF"/>
                      </a:solidFill>
                      <a:prstDash val="solid"/>
                    </a:lnT>
                    <a:lnB w="12700">
                      <a:solidFill>
                        <a:srgbClr val="FFFFFF"/>
                      </a:solidFill>
                      <a:prstDash val="solid"/>
                    </a:lnB>
                    <a:solidFill>
                      <a:srgbClr val="D3D5D6"/>
                    </a:solidFill>
                  </a:tcPr>
                </a:tc>
                <a:extLst>
                  <a:ext uri="{0D108BD9-81ED-4DB2-BD59-A6C34878D82A}">
                    <a16:rowId xmlns:a16="http://schemas.microsoft.com/office/drawing/2014/main" val="10002"/>
                  </a:ext>
                </a:extLst>
              </a:tr>
            </a:tbl>
          </a:graphicData>
        </a:graphic>
      </p:graphicFrame>
      <p:sp>
        <p:nvSpPr>
          <p:cNvPr id="15" name="object 52">
            <a:extLst>
              <a:ext uri="{FF2B5EF4-FFF2-40B4-BE49-F238E27FC236}">
                <a16:creationId xmlns:a16="http://schemas.microsoft.com/office/drawing/2014/main" id="{B09E05DC-98EF-E596-4C85-1C5D1ADA7E5E}"/>
              </a:ext>
            </a:extLst>
          </p:cNvPr>
          <p:cNvSpPr txBox="1"/>
          <p:nvPr/>
        </p:nvSpPr>
        <p:spPr>
          <a:xfrm>
            <a:off x="7494355" y="4836723"/>
            <a:ext cx="2832132" cy="151323"/>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spc="-10" dirty="0">
                <a:solidFill>
                  <a:srgbClr val="231F20"/>
                </a:solidFill>
                <a:latin typeface="Yu Gothic"/>
                <a:cs typeface="Yu Gothic"/>
              </a:rPr>
              <a:t>富裕層</a:t>
            </a:r>
            <a:endParaRPr lang="en-US" altLang="ja-JP" sz="900" b="1" spc="-10" dirty="0">
              <a:solidFill>
                <a:srgbClr val="231F20"/>
              </a:solidFill>
              <a:latin typeface="Yu Gothic"/>
              <a:cs typeface="Yu Gothic"/>
            </a:endParaRPr>
          </a:p>
        </p:txBody>
      </p:sp>
      <p:pic>
        <p:nvPicPr>
          <p:cNvPr id="25" name="object 71">
            <a:extLst>
              <a:ext uri="{FF2B5EF4-FFF2-40B4-BE49-F238E27FC236}">
                <a16:creationId xmlns:a16="http://schemas.microsoft.com/office/drawing/2014/main" id="{1DC6FFBB-AFD9-C4DF-2EC4-BD50AC89DCBE}"/>
              </a:ext>
            </a:extLst>
          </p:cNvPr>
          <p:cNvPicPr/>
          <p:nvPr/>
        </p:nvPicPr>
        <p:blipFill>
          <a:blip r:embed="rId8" cstate="email">
            <a:extLst>
              <a:ext uri="{28A0092B-C50C-407E-A947-70E740481C1C}">
                <a14:useLocalDpi xmlns:a14="http://schemas.microsoft.com/office/drawing/2010/main"/>
              </a:ext>
            </a:extLst>
          </a:blip>
          <a:srcRect/>
          <a:stretch/>
        </p:blipFill>
        <p:spPr>
          <a:xfrm>
            <a:off x="8662112" y="4115154"/>
            <a:ext cx="496619" cy="573023"/>
          </a:xfrm>
          <a:prstGeom prst="rect">
            <a:avLst/>
          </a:prstGeom>
        </p:spPr>
      </p:pic>
      <p:sp>
        <p:nvSpPr>
          <p:cNvPr id="17" name="object 46">
            <a:extLst>
              <a:ext uri="{FF2B5EF4-FFF2-40B4-BE49-F238E27FC236}">
                <a16:creationId xmlns:a16="http://schemas.microsoft.com/office/drawing/2014/main" id="{C0689932-23FF-B0E0-7AA4-E691A7259079}"/>
              </a:ext>
            </a:extLst>
          </p:cNvPr>
          <p:cNvSpPr txBox="1"/>
          <p:nvPr/>
        </p:nvSpPr>
        <p:spPr>
          <a:xfrm>
            <a:off x="6212205" y="3417059"/>
            <a:ext cx="1191895" cy="289560"/>
          </a:xfrm>
          <a:prstGeom prst="rect">
            <a:avLst/>
          </a:prstGeom>
        </p:spPr>
        <p:txBody>
          <a:bodyPr vert="horz" wrap="square" lIns="0" tIns="12700" rIns="0" bIns="0" rtlCol="0">
            <a:spAutoFit/>
          </a:bodyPr>
          <a:lstStyle/>
          <a:p>
            <a:pPr marL="1905" algn="ctr">
              <a:lnSpc>
                <a:spcPts val="1040"/>
              </a:lnSpc>
              <a:spcBef>
                <a:spcPts val="100"/>
              </a:spcBef>
            </a:pPr>
            <a:r>
              <a:rPr sz="900" b="1" spc="-20" dirty="0">
                <a:solidFill>
                  <a:srgbClr val="231F20"/>
                </a:solidFill>
                <a:latin typeface="Yu Gothic"/>
                <a:cs typeface="Yu Gothic"/>
              </a:rPr>
              <a:t>日本好き</a:t>
            </a:r>
            <a:endParaRPr sz="900" dirty="0">
              <a:latin typeface="Yu Gothic"/>
              <a:cs typeface="Yu Gothic"/>
            </a:endParaRPr>
          </a:p>
          <a:p>
            <a:pPr algn="ctr">
              <a:lnSpc>
                <a:spcPts val="1040"/>
              </a:lnSpc>
            </a:pPr>
            <a:r>
              <a:rPr sz="900" b="1" spc="-10" dirty="0">
                <a:solidFill>
                  <a:srgbClr val="231F20"/>
                </a:solidFill>
                <a:latin typeface="Yu Gothic"/>
                <a:cs typeface="Yu Gothic"/>
              </a:rPr>
              <a:t>（</a:t>
            </a:r>
            <a:r>
              <a:rPr sz="900" b="1" spc="-114" dirty="0">
                <a:solidFill>
                  <a:srgbClr val="231F20"/>
                </a:solidFill>
                <a:latin typeface="Yu Gothic"/>
                <a:cs typeface="Yu Gothic"/>
              </a:rPr>
              <a:t>グルメ、旅行、文化</a:t>
            </a:r>
            <a:r>
              <a:rPr sz="900" b="1" spc="-50" dirty="0">
                <a:solidFill>
                  <a:srgbClr val="231F20"/>
                </a:solidFill>
                <a:latin typeface="Yu Gothic"/>
                <a:cs typeface="Yu Gothic"/>
              </a:rPr>
              <a:t>）</a:t>
            </a:r>
            <a:endParaRPr sz="900" dirty="0">
              <a:latin typeface="Yu Gothic"/>
              <a:cs typeface="Yu Gothic"/>
            </a:endParaRPr>
          </a:p>
        </p:txBody>
      </p:sp>
      <p:sp>
        <p:nvSpPr>
          <p:cNvPr id="18" name="object 46">
            <a:extLst>
              <a:ext uri="{FF2B5EF4-FFF2-40B4-BE49-F238E27FC236}">
                <a16:creationId xmlns:a16="http://schemas.microsoft.com/office/drawing/2014/main" id="{DF2EC12A-DA2C-FE35-E574-21862CA31108}"/>
              </a:ext>
            </a:extLst>
          </p:cNvPr>
          <p:cNvSpPr txBox="1"/>
          <p:nvPr/>
        </p:nvSpPr>
        <p:spPr>
          <a:xfrm>
            <a:off x="6196559" y="4863465"/>
            <a:ext cx="1191895" cy="289560"/>
          </a:xfrm>
          <a:prstGeom prst="rect">
            <a:avLst/>
          </a:prstGeom>
        </p:spPr>
        <p:txBody>
          <a:bodyPr vert="horz" wrap="square" lIns="0" tIns="12700" rIns="0" bIns="0" rtlCol="0">
            <a:spAutoFit/>
          </a:bodyPr>
          <a:lstStyle/>
          <a:p>
            <a:pPr marL="1905" algn="ctr">
              <a:lnSpc>
                <a:spcPts val="1040"/>
              </a:lnSpc>
              <a:spcBef>
                <a:spcPts val="100"/>
              </a:spcBef>
            </a:pPr>
            <a:r>
              <a:rPr sz="900" b="1" spc="-20" dirty="0">
                <a:solidFill>
                  <a:srgbClr val="231F20"/>
                </a:solidFill>
                <a:latin typeface="Yu Gothic"/>
                <a:cs typeface="Yu Gothic"/>
              </a:rPr>
              <a:t>日本好き</a:t>
            </a:r>
            <a:endParaRPr sz="900" dirty="0">
              <a:latin typeface="Yu Gothic"/>
              <a:cs typeface="Yu Gothic"/>
            </a:endParaRPr>
          </a:p>
          <a:p>
            <a:pPr algn="ctr">
              <a:lnSpc>
                <a:spcPts val="1040"/>
              </a:lnSpc>
            </a:pPr>
            <a:r>
              <a:rPr sz="900" b="1" spc="-10" dirty="0">
                <a:solidFill>
                  <a:srgbClr val="231F20"/>
                </a:solidFill>
                <a:latin typeface="Yu Gothic"/>
                <a:cs typeface="Yu Gothic"/>
              </a:rPr>
              <a:t>（</a:t>
            </a:r>
            <a:r>
              <a:rPr sz="900" b="1" spc="-114" dirty="0">
                <a:solidFill>
                  <a:srgbClr val="231F20"/>
                </a:solidFill>
                <a:latin typeface="Yu Gothic"/>
                <a:cs typeface="Yu Gothic"/>
              </a:rPr>
              <a:t>グルメ、旅行、文化</a:t>
            </a:r>
            <a:r>
              <a:rPr sz="900" b="1" spc="-50" dirty="0">
                <a:solidFill>
                  <a:srgbClr val="231F20"/>
                </a:solidFill>
                <a:latin typeface="Yu Gothic"/>
                <a:cs typeface="Yu Gothic"/>
              </a:rPr>
              <a:t>）</a:t>
            </a:r>
            <a:endParaRPr sz="900" dirty="0">
              <a:latin typeface="Yu Gothic"/>
              <a:cs typeface="Yu Gothic"/>
            </a:endParaRPr>
          </a:p>
        </p:txBody>
      </p:sp>
      <p:pic>
        <p:nvPicPr>
          <p:cNvPr id="28" name="図 27">
            <a:extLst>
              <a:ext uri="{FF2B5EF4-FFF2-40B4-BE49-F238E27FC236}">
                <a16:creationId xmlns:a16="http://schemas.microsoft.com/office/drawing/2014/main" id="{4C81C0E7-AEF9-59DC-7C0E-2A14A5CDB605}"/>
              </a:ext>
            </a:extLst>
          </p:cNvPr>
          <p:cNvPicPr>
            <a:picLocks noChangeAspect="1"/>
          </p:cNvPicPr>
          <p:nvPr/>
        </p:nvPicPr>
        <p:blipFill>
          <a:blip r:embed="rId9"/>
          <a:stretch>
            <a:fillRect/>
          </a:stretch>
        </p:blipFill>
        <p:spPr>
          <a:xfrm>
            <a:off x="8468944" y="2613265"/>
            <a:ext cx="1301785" cy="1011258"/>
          </a:xfrm>
          <a:prstGeom prst="rect">
            <a:avLst/>
          </a:prstGeom>
        </p:spPr>
      </p:pic>
      <p:pic>
        <p:nvPicPr>
          <p:cNvPr id="2" name="図 1">
            <a:extLst>
              <a:ext uri="{FF2B5EF4-FFF2-40B4-BE49-F238E27FC236}">
                <a16:creationId xmlns:a16="http://schemas.microsoft.com/office/drawing/2014/main" id="{73862461-B636-C463-9CF3-0073065C8EEF}"/>
              </a:ext>
            </a:extLst>
          </p:cNvPr>
          <p:cNvPicPr>
            <a:picLocks noChangeAspect="1"/>
          </p:cNvPicPr>
          <p:nvPr/>
        </p:nvPicPr>
        <p:blipFill>
          <a:blip r:embed="rId10" cstate="email">
            <a:extLst>
              <a:ext uri="{28A0092B-C50C-407E-A947-70E740481C1C}">
                <a14:useLocalDpi xmlns:a14="http://schemas.microsoft.com/office/drawing/2010/main"/>
              </a:ext>
            </a:extLst>
          </a:blip>
          <a:srcRect l="11453" r="11112"/>
          <a:stretch/>
        </p:blipFill>
        <p:spPr>
          <a:xfrm>
            <a:off x="5685082" y="2551288"/>
            <a:ext cx="2568485" cy="917450"/>
          </a:xfrm>
          <a:prstGeom prst="rect">
            <a:avLst/>
          </a:prstGeom>
        </p:spPr>
      </p:pic>
      <p:pic>
        <p:nvPicPr>
          <p:cNvPr id="10" name="図 9">
            <a:extLst>
              <a:ext uri="{FF2B5EF4-FFF2-40B4-BE49-F238E27FC236}">
                <a16:creationId xmlns:a16="http://schemas.microsoft.com/office/drawing/2014/main" id="{DAC0B850-4F45-F5C5-AC7E-AAE4E42C1486}"/>
              </a:ext>
            </a:extLst>
          </p:cNvPr>
          <p:cNvPicPr>
            <a:picLocks noChangeAspect="1"/>
          </p:cNvPicPr>
          <p:nvPr/>
        </p:nvPicPr>
        <p:blipFill>
          <a:blip r:embed="rId10" cstate="email">
            <a:extLst>
              <a:ext uri="{28A0092B-C50C-407E-A947-70E740481C1C}">
                <a14:useLocalDpi xmlns:a14="http://schemas.microsoft.com/office/drawing/2010/main"/>
              </a:ext>
            </a:extLst>
          </a:blip>
          <a:srcRect l="11453" r="11112"/>
          <a:stretch/>
        </p:blipFill>
        <p:spPr>
          <a:xfrm>
            <a:off x="5685081" y="4012384"/>
            <a:ext cx="2568485" cy="917450"/>
          </a:xfrm>
          <a:prstGeom prst="rect">
            <a:avLst/>
          </a:prstGeom>
        </p:spPr>
      </p:pic>
      <p:sp>
        <p:nvSpPr>
          <p:cNvPr id="16" name="object 67">
            <a:extLst>
              <a:ext uri="{FF2B5EF4-FFF2-40B4-BE49-F238E27FC236}">
                <a16:creationId xmlns:a16="http://schemas.microsoft.com/office/drawing/2014/main" id="{8E522FAE-9072-A384-D4E1-246E05B45D99}"/>
              </a:ext>
            </a:extLst>
          </p:cNvPr>
          <p:cNvSpPr txBox="1"/>
          <p:nvPr/>
        </p:nvSpPr>
        <p:spPr>
          <a:xfrm>
            <a:off x="1552693" y="2175625"/>
            <a:ext cx="1152000" cy="324000"/>
          </a:xfrm>
          <a:prstGeom prst="rect">
            <a:avLst/>
          </a:prstGeom>
        </p:spPr>
        <p:txBody>
          <a:bodyPr vert="horz" wrap="square" lIns="0" tIns="12700" rIns="0" bIns="0" rtlCol="0">
            <a:spAutoFit/>
          </a:bodyPr>
          <a:lstStyle/>
          <a:p>
            <a:pPr marL="12700">
              <a:spcBef>
                <a:spcPts val="100"/>
              </a:spcBef>
            </a:pPr>
            <a:r>
              <a:rPr lang="ja-JP" altLang="en-US" sz="1000" b="1" spc="-35" dirty="0">
                <a:solidFill>
                  <a:srgbClr val="231F20"/>
                </a:solidFill>
                <a:latin typeface="Yu Gothic"/>
                <a:cs typeface="Yu Gothic"/>
              </a:rPr>
              <a:t>グローバルネクサス</a:t>
            </a:r>
            <a:endParaRPr lang="ja-JP" altLang="en-US" sz="1000" dirty="0">
              <a:latin typeface="Yu Gothic"/>
              <a:cs typeface="Yu Gothic"/>
            </a:endParaRPr>
          </a:p>
        </p:txBody>
      </p:sp>
    </p:spTree>
    <p:extLst>
      <p:ext uri="{BB962C8B-B14F-4D97-AF65-F5344CB8AC3E}">
        <p14:creationId xmlns:p14="http://schemas.microsoft.com/office/powerpoint/2010/main" val="176475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927F6-D772-D970-941B-C8AF9DE2EB10}"/>
            </a:ext>
          </a:extLst>
        </p:cNvPr>
        <p:cNvGrpSpPr/>
        <p:nvPr/>
      </p:nvGrpSpPr>
      <p:grpSpPr>
        <a:xfrm>
          <a:off x="0" y="0"/>
          <a:ext cx="0" cy="0"/>
          <a:chOff x="0" y="0"/>
          <a:chExt cx="0" cy="0"/>
        </a:xfrm>
      </p:grpSpPr>
      <p:pic>
        <p:nvPicPr>
          <p:cNvPr id="31" name="object 31">
            <a:extLst>
              <a:ext uri="{FF2B5EF4-FFF2-40B4-BE49-F238E27FC236}">
                <a16:creationId xmlns:a16="http://schemas.microsoft.com/office/drawing/2014/main" id="{A641F61D-150A-719D-A335-F45ADB40B81C}"/>
              </a:ext>
            </a:extLst>
          </p:cNvPr>
          <p:cNvPicPr/>
          <p:nvPr/>
        </p:nvPicPr>
        <p:blipFill>
          <a:blip r:embed="rId3" cstate="email">
            <a:extLst>
              <a:ext uri="{28A0092B-C50C-407E-A947-70E740481C1C}">
                <a14:useLocalDpi xmlns:a14="http://schemas.microsoft.com/office/drawing/2010/main"/>
              </a:ext>
            </a:extLst>
          </a:blip>
          <a:srcRect/>
          <a:stretch/>
        </p:blipFill>
        <p:spPr>
          <a:xfrm>
            <a:off x="5419696" y="1077640"/>
            <a:ext cx="707133" cy="265175"/>
          </a:xfrm>
          <a:prstGeom prst="rect">
            <a:avLst/>
          </a:prstGeom>
        </p:spPr>
      </p:pic>
      <p:sp>
        <p:nvSpPr>
          <p:cNvPr id="28" name="object 8">
            <a:extLst>
              <a:ext uri="{FF2B5EF4-FFF2-40B4-BE49-F238E27FC236}">
                <a16:creationId xmlns:a16="http://schemas.microsoft.com/office/drawing/2014/main" id="{3B7BA070-340F-1A52-373C-13AECDCFBC3D}"/>
              </a:ext>
            </a:extLst>
          </p:cNvPr>
          <p:cNvSpPr txBox="1"/>
          <p:nvPr/>
        </p:nvSpPr>
        <p:spPr>
          <a:xfrm>
            <a:off x="3277121" y="956846"/>
            <a:ext cx="6532880" cy="1742120"/>
          </a:xfrm>
          <a:prstGeom prst="rect">
            <a:avLst/>
          </a:prstGeom>
          <a:ln w="50800">
            <a:solidFill>
              <a:schemeClr val="accent3">
                <a:lumMod val="20000"/>
                <a:lumOff val="80000"/>
              </a:schemeClr>
            </a:solidFill>
          </a:ln>
        </p:spPr>
        <p:txBody>
          <a:bodyPr vert="horz" wrap="square" lIns="0" tIns="0" rIns="0" bIns="0" rtlCol="0">
            <a:noAutofit/>
          </a:bodyPr>
          <a:lstStyle/>
          <a:p>
            <a:endParaRPr lang="en" sz="700">
              <a:latin typeface="Yu Gothic"/>
              <a:cs typeface="Yu Gothic"/>
            </a:endParaRPr>
          </a:p>
        </p:txBody>
      </p:sp>
      <p:sp>
        <p:nvSpPr>
          <p:cNvPr id="82" name="object 11">
            <a:extLst>
              <a:ext uri="{FF2B5EF4-FFF2-40B4-BE49-F238E27FC236}">
                <a16:creationId xmlns:a16="http://schemas.microsoft.com/office/drawing/2014/main" id="{BE919C09-CC67-E16C-5DE4-5223EF2F1A73}"/>
              </a:ext>
            </a:extLst>
          </p:cNvPr>
          <p:cNvSpPr txBox="1"/>
          <p:nvPr/>
        </p:nvSpPr>
        <p:spPr>
          <a:xfrm>
            <a:off x="5148359" y="1386979"/>
            <a:ext cx="1238250" cy="166712"/>
          </a:xfrm>
          <a:prstGeom prst="rect">
            <a:avLst/>
          </a:prstGeom>
        </p:spPr>
        <p:txBody>
          <a:bodyPr vert="horz" wrap="square" lIns="0" tIns="12700" rIns="0" bIns="0" rtlCol="0">
            <a:spAutoFit/>
          </a:bodyPr>
          <a:lstStyle/>
          <a:p>
            <a:pPr marL="12700">
              <a:lnSpc>
                <a:spcPct val="100000"/>
              </a:lnSpc>
              <a:spcBef>
                <a:spcPts val="100"/>
              </a:spcBef>
            </a:pPr>
            <a:r>
              <a:rPr sz="1000" b="1" spc="-60" dirty="0">
                <a:solidFill>
                  <a:schemeClr val="accent3">
                    <a:lumMod val="50000"/>
                  </a:schemeClr>
                </a:solidFill>
                <a:latin typeface="Yu Gothic"/>
                <a:cs typeface="Yu Gothic"/>
              </a:rPr>
              <a:t>オーディエンスデータ</a:t>
            </a:r>
            <a:endParaRPr sz="1000" dirty="0">
              <a:solidFill>
                <a:schemeClr val="accent3">
                  <a:lumMod val="50000"/>
                </a:schemeClr>
              </a:solidFill>
              <a:latin typeface="Yu Gothic"/>
              <a:cs typeface="Yu Gothic"/>
            </a:endParaRPr>
          </a:p>
        </p:txBody>
      </p:sp>
      <p:sp>
        <p:nvSpPr>
          <p:cNvPr id="94" name="object 37">
            <a:extLst>
              <a:ext uri="{FF2B5EF4-FFF2-40B4-BE49-F238E27FC236}">
                <a16:creationId xmlns:a16="http://schemas.microsoft.com/office/drawing/2014/main" id="{48BC497E-4F98-4FC3-85DA-E702C84BF946}"/>
              </a:ext>
            </a:extLst>
          </p:cNvPr>
          <p:cNvSpPr/>
          <p:nvPr/>
        </p:nvSpPr>
        <p:spPr>
          <a:xfrm>
            <a:off x="4251977" y="1584177"/>
            <a:ext cx="3034665"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grpSp>
        <p:nvGrpSpPr>
          <p:cNvPr id="156" name="グループ化 155">
            <a:extLst>
              <a:ext uri="{FF2B5EF4-FFF2-40B4-BE49-F238E27FC236}">
                <a16:creationId xmlns:a16="http://schemas.microsoft.com/office/drawing/2014/main" id="{47864AD2-F87E-D520-0717-BDC57526516F}"/>
              </a:ext>
            </a:extLst>
          </p:cNvPr>
          <p:cNvGrpSpPr/>
          <p:nvPr/>
        </p:nvGrpSpPr>
        <p:grpSpPr>
          <a:xfrm>
            <a:off x="882001" y="956845"/>
            <a:ext cx="1944370" cy="3966945"/>
            <a:chOff x="882001" y="956845"/>
            <a:chExt cx="1944370" cy="3645731"/>
          </a:xfrm>
        </p:grpSpPr>
        <p:sp>
          <p:nvSpPr>
            <p:cNvPr id="29" name="object 9">
              <a:extLst>
                <a:ext uri="{FF2B5EF4-FFF2-40B4-BE49-F238E27FC236}">
                  <a16:creationId xmlns:a16="http://schemas.microsoft.com/office/drawing/2014/main" id="{2CAF68A2-F28F-A49F-9036-EC7D5BCB38CC}"/>
                </a:ext>
              </a:extLst>
            </p:cNvPr>
            <p:cNvSpPr txBox="1"/>
            <p:nvPr/>
          </p:nvSpPr>
          <p:spPr>
            <a:xfrm>
              <a:off x="1460500" y="1352808"/>
              <a:ext cx="794731" cy="124928"/>
            </a:xfrm>
            <a:prstGeom prst="rect">
              <a:avLst/>
            </a:prstGeom>
            <a:ln>
              <a:noFill/>
            </a:ln>
          </p:spPr>
          <p:txBody>
            <a:bodyPr vert="horz" wrap="square" lIns="0" tIns="12700" rIns="0" bIns="0" rtlCol="0">
              <a:spAutoFit/>
            </a:bodyPr>
            <a:lstStyle/>
            <a:p>
              <a:pPr algn="ctr">
                <a:spcBef>
                  <a:spcPts val="100"/>
                </a:spcBef>
              </a:pPr>
              <a:r>
                <a:rPr sz="800" b="1" spc="-40" dirty="0">
                  <a:solidFill>
                    <a:schemeClr val="accent3">
                      <a:lumMod val="50000"/>
                    </a:schemeClr>
                  </a:solidFill>
                  <a:latin typeface="Yu Gothic"/>
                  <a:cs typeface="Yu Gothic"/>
                </a:rPr>
                <a:t>デバイス</a:t>
              </a:r>
              <a:endParaRPr sz="800" dirty="0">
                <a:solidFill>
                  <a:schemeClr val="accent3">
                    <a:lumMod val="50000"/>
                  </a:schemeClr>
                </a:solidFill>
                <a:latin typeface="Yu Gothic"/>
                <a:cs typeface="Yu Gothic"/>
              </a:endParaRPr>
            </a:p>
          </p:txBody>
        </p:sp>
        <p:sp>
          <p:nvSpPr>
            <p:cNvPr id="40" name="object 10">
              <a:extLst>
                <a:ext uri="{FF2B5EF4-FFF2-40B4-BE49-F238E27FC236}">
                  <a16:creationId xmlns:a16="http://schemas.microsoft.com/office/drawing/2014/main" id="{A1FBAA78-6E08-62A3-5437-8E1506FADB74}"/>
                </a:ext>
              </a:extLst>
            </p:cNvPr>
            <p:cNvSpPr txBox="1"/>
            <p:nvPr/>
          </p:nvSpPr>
          <p:spPr>
            <a:xfrm>
              <a:off x="1754750" y="3388236"/>
              <a:ext cx="226060" cy="124928"/>
            </a:xfrm>
            <a:prstGeom prst="rect">
              <a:avLst/>
            </a:prstGeom>
            <a:ln>
              <a:noFill/>
            </a:ln>
          </p:spPr>
          <p:txBody>
            <a:bodyPr vert="horz" wrap="square" lIns="0" tIns="12700" rIns="0" bIns="0" rtlCol="0">
              <a:spAutoFit/>
            </a:bodyPr>
            <a:lstStyle/>
            <a:p>
              <a:pPr>
                <a:spcBef>
                  <a:spcPts val="100"/>
                </a:spcBef>
              </a:pPr>
              <a:r>
                <a:rPr sz="800" b="1" spc="-30" dirty="0">
                  <a:solidFill>
                    <a:schemeClr val="accent3">
                      <a:lumMod val="50000"/>
                    </a:schemeClr>
                  </a:solidFill>
                  <a:latin typeface="Yu Gothic"/>
                  <a:cs typeface="Yu Gothic"/>
                </a:rPr>
                <a:t>性別</a:t>
              </a:r>
              <a:endParaRPr sz="800" dirty="0">
                <a:solidFill>
                  <a:schemeClr val="accent3">
                    <a:lumMod val="50000"/>
                  </a:schemeClr>
                </a:solidFill>
                <a:latin typeface="Yu Gothic"/>
                <a:cs typeface="Yu Gothic"/>
              </a:endParaRPr>
            </a:p>
          </p:txBody>
        </p:sp>
        <p:sp>
          <p:nvSpPr>
            <p:cNvPr id="44" name="object 22">
              <a:extLst>
                <a:ext uri="{FF2B5EF4-FFF2-40B4-BE49-F238E27FC236}">
                  <a16:creationId xmlns:a16="http://schemas.microsoft.com/office/drawing/2014/main" id="{3A28FF7B-E55B-032E-D128-C5A5EE18A69D}"/>
                </a:ext>
              </a:extLst>
            </p:cNvPr>
            <p:cNvSpPr/>
            <p:nvPr/>
          </p:nvSpPr>
          <p:spPr>
            <a:xfrm>
              <a:off x="882001" y="956845"/>
              <a:ext cx="1944370" cy="3645731"/>
            </a:xfrm>
            <a:custGeom>
              <a:avLst/>
              <a:gdLst/>
              <a:ahLst/>
              <a:cxnLst/>
              <a:rect l="l" t="t" r="r" b="b"/>
              <a:pathLst>
                <a:path w="1944370" h="2831465">
                  <a:moveTo>
                    <a:pt x="1944001" y="2831058"/>
                  </a:moveTo>
                  <a:lnTo>
                    <a:pt x="0" y="2831058"/>
                  </a:lnTo>
                  <a:lnTo>
                    <a:pt x="0" y="0"/>
                  </a:lnTo>
                  <a:lnTo>
                    <a:pt x="1944001" y="0"/>
                  </a:lnTo>
                  <a:lnTo>
                    <a:pt x="1944001" y="2831058"/>
                  </a:lnTo>
                  <a:close/>
                </a:path>
              </a:pathLst>
            </a:custGeom>
            <a:ln w="49657">
              <a:solidFill>
                <a:schemeClr val="accent3">
                  <a:lumMod val="20000"/>
                  <a:lumOff val="8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0" name="object 30">
              <a:extLst>
                <a:ext uri="{FF2B5EF4-FFF2-40B4-BE49-F238E27FC236}">
                  <a16:creationId xmlns:a16="http://schemas.microsoft.com/office/drawing/2014/main" id="{E7F419A8-36E0-82C0-AD8C-9AA57D618E28}"/>
                </a:ext>
              </a:extLst>
            </p:cNvPr>
            <p:cNvSpPr/>
            <p:nvPr/>
          </p:nvSpPr>
          <p:spPr>
            <a:xfrm>
              <a:off x="1027770" y="1526949"/>
              <a:ext cx="1656080" cy="0"/>
            </a:xfrm>
            <a:custGeom>
              <a:avLst/>
              <a:gdLst/>
              <a:ahLst/>
              <a:cxnLst/>
              <a:rect l="l" t="t" r="r" b="b"/>
              <a:pathLst>
                <a:path w="1656079">
                  <a:moveTo>
                    <a:pt x="0" y="0"/>
                  </a:moveTo>
                  <a:lnTo>
                    <a:pt x="1656003" y="0"/>
                  </a:lnTo>
                </a:path>
              </a:pathLst>
            </a:custGeom>
            <a:ln w="4686">
              <a:solidFill>
                <a:schemeClr val="tx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4" name="object 32">
              <a:extLst>
                <a:ext uri="{FF2B5EF4-FFF2-40B4-BE49-F238E27FC236}">
                  <a16:creationId xmlns:a16="http://schemas.microsoft.com/office/drawing/2014/main" id="{9C32D859-8305-BBEC-96A6-81F6FACA3918}"/>
                </a:ext>
              </a:extLst>
            </p:cNvPr>
            <p:cNvSpPr/>
            <p:nvPr/>
          </p:nvSpPr>
          <p:spPr>
            <a:xfrm>
              <a:off x="1034003" y="3552121"/>
              <a:ext cx="1656080" cy="0"/>
            </a:xfrm>
            <a:custGeom>
              <a:avLst/>
              <a:gdLst/>
              <a:ahLst/>
              <a:cxnLst/>
              <a:rect l="l" t="t" r="r" b="b"/>
              <a:pathLst>
                <a:path w="1656079">
                  <a:moveTo>
                    <a:pt x="0" y="0"/>
                  </a:moveTo>
                  <a:lnTo>
                    <a:pt x="1656003" y="0"/>
                  </a:lnTo>
                </a:path>
              </a:pathLst>
            </a:custGeom>
            <a:ln w="4686">
              <a:solidFill>
                <a:schemeClr val="tx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34">
              <a:extLst>
                <a:ext uri="{FF2B5EF4-FFF2-40B4-BE49-F238E27FC236}">
                  <a16:creationId xmlns:a16="http://schemas.microsoft.com/office/drawing/2014/main" id="{C155985E-9D0F-DD41-F219-02C7948B0726}"/>
                </a:ext>
              </a:extLst>
            </p:cNvPr>
            <p:cNvSpPr/>
            <p:nvPr/>
          </p:nvSpPr>
          <p:spPr>
            <a:xfrm>
              <a:off x="1867626" y="4157127"/>
              <a:ext cx="3810" cy="635"/>
            </a:xfrm>
            <a:custGeom>
              <a:avLst/>
              <a:gdLst/>
              <a:ahLst/>
              <a:cxnLst/>
              <a:rect l="l" t="t" r="r" b="b"/>
              <a:pathLst>
                <a:path w="3810" h="635">
                  <a:moveTo>
                    <a:pt x="3517" y="0"/>
                  </a:moveTo>
                  <a:lnTo>
                    <a:pt x="0" y="0"/>
                  </a:lnTo>
                  <a:lnTo>
                    <a:pt x="1168" y="266"/>
                  </a:lnTo>
                  <a:lnTo>
                    <a:pt x="2387" y="292"/>
                  </a:lnTo>
                  <a:lnTo>
                    <a:pt x="3517" y="0"/>
                  </a:lnTo>
                  <a:close/>
                </a:path>
              </a:pathLst>
            </a:custGeom>
            <a:solidFill>
              <a:srgbClr val="777F96"/>
            </a:solidFill>
            <a:ln>
              <a:solidFill>
                <a:srgbClr val="E4FCE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57">
              <a:extLst>
                <a:ext uri="{FF2B5EF4-FFF2-40B4-BE49-F238E27FC236}">
                  <a16:creationId xmlns:a16="http://schemas.microsoft.com/office/drawing/2014/main" id="{D79594AD-EF61-8180-F310-EEA9DC623532}"/>
                </a:ext>
              </a:extLst>
            </p:cNvPr>
            <p:cNvSpPr txBox="1"/>
            <p:nvPr/>
          </p:nvSpPr>
          <p:spPr>
            <a:xfrm>
              <a:off x="2366682" y="3810040"/>
              <a:ext cx="226060" cy="147320"/>
            </a:xfrm>
            <a:prstGeom prst="rect">
              <a:avLst/>
            </a:prstGeom>
            <a:ln>
              <a:noFill/>
            </a:ln>
          </p:spPr>
          <p:txBody>
            <a:bodyPr vert="horz" wrap="square" lIns="0" tIns="12700" rIns="0" bIns="0" rtlCol="0">
              <a:spAutoFit/>
            </a:bodyPr>
            <a:lstStyle/>
            <a:p>
              <a:pPr>
                <a:spcBef>
                  <a:spcPts val="100"/>
                </a:spcBef>
              </a:pPr>
              <a:r>
                <a:rPr sz="800" b="1" spc="-30" dirty="0">
                  <a:solidFill>
                    <a:srgbClr val="231F20"/>
                  </a:solidFill>
                  <a:latin typeface="Yu Gothic"/>
                  <a:cs typeface="Yu Gothic"/>
                </a:rPr>
                <a:t>女性</a:t>
              </a:r>
              <a:endParaRPr sz="800">
                <a:latin typeface="Yu Gothic"/>
                <a:cs typeface="Yu Gothic"/>
              </a:endParaRPr>
            </a:p>
          </p:txBody>
        </p:sp>
        <p:sp>
          <p:nvSpPr>
            <p:cNvPr id="61" name="object 58">
              <a:extLst>
                <a:ext uri="{FF2B5EF4-FFF2-40B4-BE49-F238E27FC236}">
                  <a16:creationId xmlns:a16="http://schemas.microsoft.com/office/drawing/2014/main" id="{3BC41152-54FE-F225-09DE-3391F4432629}"/>
                </a:ext>
              </a:extLst>
            </p:cNvPr>
            <p:cNvSpPr txBox="1"/>
            <p:nvPr/>
          </p:nvSpPr>
          <p:spPr>
            <a:xfrm>
              <a:off x="1142708" y="3810040"/>
              <a:ext cx="226060" cy="147320"/>
            </a:xfrm>
            <a:prstGeom prst="rect">
              <a:avLst/>
            </a:prstGeom>
            <a:ln>
              <a:noFill/>
            </a:ln>
          </p:spPr>
          <p:txBody>
            <a:bodyPr vert="horz" wrap="square" lIns="0" tIns="12700" rIns="0" bIns="0" rtlCol="0">
              <a:spAutoFit/>
            </a:bodyPr>
            <a:lstStyle/>
            <a:p>
              <a:pPr>
                <a:spcBef>
                  <a:spcPts val="100"/>
                </a:spcBef>
              </a:pPr>
              <a:r>
                <a:rPr sz="800" b="1" spc="-30" dirty="0">
                  <a:solidFill>
                    <a:srgbClr val="231F20"/>
                  </a:solidFill>
                  <a:latin typeface="Yu Gothic"/>
                  <a:cs typeface="Yu Gothic"/>
                </a:rPr>
                <a:t>男性</a:t>
              </a:r>
              <a:endParaRPr sz="800" dirty="0">
                <a:latin typeface="Yu Gothic"/>
                <a:cs typeface="Yu Gothic"/>
              </a:endParaRPr>
            </a:p>
          </p:txBody>
        </p:sp>
        <p:sp>
          <p:nvSpPr>
            <p:cNvPr id="95" name="object 26">
              <a:extLst>
                <a:ext uri="{FF2B5EF4-FFF2-40B4-BE49-F238E27FC236}">
                  <a16:creationId xmlns:a16="http://schemas.microsoft.com/office/drawing/2014/main" id="{8B0DE79E-B99F-457A-A5E5-2C50EA841E13}"/>
                </a:ext>
              </a:extLst>
            </p:cNvPr>
            <p:cNvSpPr txBox="1"/>
            <p:nvPr/>
          </p:nvSpPr>
          <p:spPr>
            <a:xfrm>
              <a:off x="1426922" y="1942024"/>
              <a:ext cx="136576" cy="135935"/>
            </a:xfrm>
            <a:prstGeom prst="rect">
              <a:avLst/>
            </a:prstGeom>
            <a:ln>
              <a:noFill/>
            </a:ln>
          </p:spPr>
          <p:txBody>
            <a:bodyPr vert="horz" wrap="none" lIns="0" tIns="12700" rIns="0" bIns="0" rtlCol="0">
              <a:spAutoFit/>
            </a:bodyPr>
            <a:lstStyle/>
            <a:p>
              <a:pPr marL="5080" algn="ctr">
                <a:spcBef>
                  <a:spcPts val="100"/>
                </a:spcBef>
                <a:tabLst>
                  <a:tab pos="721995" algn="l"/>
                </a:tabLst>
              </a:pPr>
              <a:r>
                <a:rPr sz="800" b="1" spc="-25" dirty="0">
                  <a:solidFill>
                    <a:srgbClr val="231F20"/>
                  </a:solidFill>
                  <a:latin typeface="Yu Gothic"/>
                  <a:cs typeface="Yu Gothic"/>
                </a:rPr>
                <a:t>SP</a:t>
              </a:r>
              <a:endParaRPr sz="700" dirty="0">
                <a:latin typeface="Yu Gothic"/>
                <a:cs typeface="Yu Gothic"/>
              </a:endParaRPr>
            </a:p>
          </p:txBody>
        </p:sp>
        <p:sp>
          <p:nvSpPr>
            <p:cNvPr id="96" name="object 26">
              <a:extLst>
                <a:ext uri="{FF2B5EF4-FFF2-40B4-BE49-F238E27FC236}">
                  <a16:creationId xmlns:a16="http://schemas.microsoft.com/office/drawing/2014/main" id="{7404CA04-C902-F5A0-2FEF-63FC687342A5}"/>
                </a:ext>
              </a:extLst>
            </p:cNvPr>
            <p:cNvSpPr txBox="1"/>
            <p:nvPr/>
          </p:nvSpPr>
          <p:spPr>
            <a:xfrm>
              <a:off x="2143047" y="1942024"/>
              <a:ext cx="142988" cy="135935"/>
            </a:xfrm>
            <a:prstGeom prst="rect">
              <a:avLst/>
            </a:prstGeom>
            <a:ln>
              <a:noFill/>
            </a:ln>
          </p:spPr>
          <p:txBody>
            <a:bodyPr vert="horz" wrap="none" lIns="0" tIns="12700" rIns="0" bIns="0" rtlCol="0">
              <a:spAutoFit/>
            </a:bodyPr>
            <a:lstStyle/>
            <a:p>
              <a:pPr marL="5080" algn="ctr">
                <a:spcBef>
                  <a:spcPts val="100"/>
                </a:spcBef>
                <a:tabLst>
                  <a:tab pos="721995" algn="l"/>
                </a:tabLst>
              </a:pPr>
              <a:r>
                <a:rPr lang="en-US" sz="800" b="1" spc="-25" dirty="0">
                  <a:solidFill>
                    <a:srgbClr val="231F20"/>
                  </a:solidFill>
                  <a:latin typeface="Yu Gothic"/>
                  <a:cs typeface="Yu Gothic"/>
                </a:rPr>
                <a:t>PC</a:t>
              </a:r>
              <a:endParaRPr sz="700">
                <a:latin typeface="Yu Gothic"/>
                <a:cs typeface="Yu Gothic"/>
              </a:endParaRPr>
            </a:p>
          </p:txBody>
        </p:sp>
        <p:pic>
          <p:nvPicPr>
            <p:cNvPr id="120" name="object 37">
              <a:extLst>
                <a:ext uri="{FF2B5EF4-FFF2-40B4-BE49-F238E27FC236}">
                  <a16:creationId xmlns:a16="http://schemas.microsoft.com/office/drawing/2014/main" id="{B02586CA-87F4-3557-4C0D-30AD95EF5629}"/>
                </a:ext>
              </a:extLst>
            </p:cNvPr>
            <p:cNvPicPr/>
            <p:nvPr/>
          </p:nvPicPr>
          <p:blipFill>
            <a:blip r:embed="rId4" cstate="email">
              <a:extLst>
                <a:ext uri="{28A0092B-C50C-407E-A947-70E740481C1C}">
                  <a14:useLocalDpi xmlns:a14="http://schemas.microsoft.com/office/drawing/2010/main"/>
                </a:ext>
              </a:extLst>
            </a:blip>
            <a:srcRect/>
            <a:stretch/>
          </p:blipFill>
          <p:spPr>
            <a:xfrm>
              <a:off x="1272989" y="3664846"/>
              <a:ext cx="533387" cy="495287"/>
            </a:xfrm>
            <a:prstGeom prst="rect">
              <a:avLst/>
            </a:prstGeom>
            <a:ln>
              <a:noFill/>
            </a:ln>
          </p:spPr>
        </p:pic>
        <p:pic>
          <p:nvPicPr>
            <p:cNvPr id="121" name="object 39">
              <a:extLst>
                <a:ext uri="{FF2B5EF4-FFF2-40B4-BE49-F238E27FC236}">
                  <a16:creationId xmlns:a16="http://schemas.microsoft.com/office/drawing/2014/main" id="{E004B915-4B73-E799-58D3-DFB833FC65BE}"/>
                </a:ext>
              </a:extLst>
            </p:cNvPr>
            <p:cNvPicPr/>
            <p:nvPr/>
          </p:nvPicPr>
          <p:blipFill>
            <a:blip r:embed="rId5" cstate="email">
              <a:extLst>
                <a:ext uri="{28A0092B-C50C-407E-A947-70E740481C1C}">
                  <a14:useLocalDpi xmlns:a14="http://schemas.microsoft.com/office/drawing/2010/main"/>
                </a:ext>
              </a:extLst>
            </a:blip>
            <a:srcRect/>
            <a:stretch/>
          </p:blipFill>
          <p:spPr>
            <a:xfrm>
              <a:off x="1910733" y="3671698"/>
              <a:ext cx="464899" cy="490727"/>
            </a:xfrm>
            <a:prstGeom prst="rect">
              <a:avLst/>
            </a:prstGeom>
            <a:ln>
              <a:noFill/>
            </a:ln>
          </p:spPr>
        </p:pic>
        <p:grpSp>
          <p:nvGrpSpPr>
            <p:cNvPr id="122" name="グループ化 121">
              <a:extLst>
                <a:ext uri="{FF2B5EF4-FFF2-40B4-BE49-F238E27FC236}">
                  <a16:creationId xmlns:a16="http://schemas.microsoft.com/office/drawing/2014/main" id="{44716049-F3BE-7D85-40BF-845C10FD7A92}"/>
                </a:ext>
              </a:extLst>
            </p:cNvPr>
            <p:cNvGrpSpPr/>
            <p:nvPr/>
          </p:nvGrpSpPr>
          <p:grpSpPr>
            <a:xfrm>
              <a:off x="1052465" y="2442410"/>
              <a:ext cx="1656080" cy="639186"/>
              <a:chOff x="3998771" y="2844772"/>
              <a:chExt cx="1656080" cy="639186"/>
            </a:xfrm>
          </p:grpSpPr>
          <p:sp>
            <p:nvSpPr>
              <p:cNvPr id="123" name="object 14">
                <a:extLst>
                  <a:ext uri="{FF2B5EF4-FFF2-40B4-BE49-F238E27FC236}">
                    <a16:creationId xmlns:a16="http://schemas.microsoft.com/office/drawing/2014/main" id="{F9670399-BF88-C1E8-BAA6-F6FA469BA37E}"/>
                  </a:ext>
                </a:extLst>
              </p:cNvPr>
              <p:cNvSpPr txBox="1"/>
              <p:nvPr/>
            </p:nvSpPr>
            <p:spPr>
              <a:xfrm>
                <a:off x="4454159" y="2844772"/>
                <a:ext cx="790281" cy="124928"/>
              </a:xfrm>
              <a:prstGeom prst="rect">
                <a:avLst/>
              </a:prstGeom>
              <a:ln>
                <a:noFill/>
              </a:ln>
            </p:spPr>
            <p:txBody>
              <a:bodyPr vert="horz" wrap="none" lIns="0" tIns="12700" rIns="0" bIns="0" rtlCol="0">
                <a:spAutoFit/>
              </a:bodyPr>
              <a:lstStyle/>
              <a:p>
                <a:pPr marL="12700" algn="ctr">
                  <a:spcBef>
                    <a:spcPts val="100"/>
                  </a:spcBef>
                </a:pPr>
                <a:r>
                  <a:rPr sz="800" b="1" dirty="0">
                    <a:solidFill>
                      <a:schemeClr val="accent3">
                        <a:lumMod val="50000"/>
                      </a:schemeClr>
                    </a:solidFill>
                    <a:latin typeface="Yu Gothic"/>
                    <a:cs typeface="Yu Gothic"/>
                  </a:rPr>
                  <a:t>年齢（5歳刻み）</a:t>
                </a:r>
                <a:endParaRPr sz="800" dirty="0">
                  <a:solidFill>
                    <a:schemeClr val="accent3">
                      <a:lumMod val="50000"/>
                    </a:schemeClr>
                  </a:solidFill>
                  <a:latin typeface="Yu Gothic"/>
                  <a:cs typeface="Yu Gothic"/>
                </a:endParaRPr>
              </a:p>
            </p:txBody>
          </p:sp>
          <p:sp>
            <p:nvSpPr>
              <p:cNvPr id="124" name="object 30">
                <a:extLst>
                  <a:ext uri="{FF2B5EF4-FFF2-40B4-BE49-F238E27FC236}">
                    <a16:creationId xmlns:a16="http://schemas.microsoft.com/office/drawing/2014/main" id="{63A00BF9-5046-4CCD-0D7D-AC8D59181A73}"/>
                  </a:ext>
                </a:extLst>
              </p:cNvPr>
              <p:cNvSpPr txBox="1"/>
              <p:nvPr/>
            </p:nvSpPr>
            <p:spPr>
              <a:xfrm>
                <a:off x="4016768" y="3086938"/>
                <a:ext cx="324485" cy="397020"/>
              </a:xfrm>
              <a:prstGeom prst="rect">
                <a:avLst/>
              </a:prstGeom>
              <a:solidFill>
                <a:schemeClr val="accent3">
                  <a:lumMod val="20000"/>
                  <a:lumOff val="80000"/>
                </a:schemeClr>
              </a:solidFill>
              <a:ln>
                <a:noFill/>
              </a:ln>
            </p:spPr>
            <p:txBody>
              <a:bodyPr vert="horz" wrap="square" lIns="0" tIns="3175" rIns="0" bIns="0" rtlCol="0">
                <a:spAutoFit/>
              </a:bodyPr>
              <a:lstStyle/>
              <a:p>
                <a:pPr>
                  <a:spcBef>
                    <a:spcPts val="25"/>
                  </a:spcBef>
                </a:pPr>
                <a:endParaRPr sz="600" dirty="0">
                  <a:latin typeface="Times New Roman"/>
                  <a:cs typeface="Times New Roman"/>
                </a:endParaRPr>
              </a:p>
              <a:p>
                <a:pPr marL="64769"/>
                <a:r>
                  <a:rPr sz="700" b="1" spc="-25" dirty="0">
                    <a:solidFill>
                      <a:srgbClr val="231F20"/>
                    </a:solidFill>
                    <a:latin typeface="Yu Gothic"/>
                    <a:cs typeface="Yu Gothic"/>
                  </a:rPr>
                  <a:t>20～</a:t>
                </a:r>
                <a:endParaRPr sz="700" dirty="0">
                  <a:latin typeface="Yu Gothic"/>
                  <a:cs typeface="Yu Gothic"/>
                </a:endParaRPr>
              </a:p>
              <a:p>
                <a:pPr marL="64769">
                  <a:spcBef>
                    <a:spcPts val="160"/>
                  </a:spcBef>
                </a:pPr>
                <a:r>
                  <a:rPr sz="700" b="1" dirty="0">
                    <a:solidFill>
                      <a:srgbClr val="231F20"/>
                    </a:solidFill>
                    <a:latin typeface="Yu Gothic"/>
                    <a:cs typeface="Yu Gothic"/>
                  </a:rPr>
                  <a:t>24</a:t>
                </a:r>
                <a:r>
                  <a:rPr sz="700" b="1" spc="-50" dirty="0">
                    <a:solidFill>
                      <a:srgbClr val="231F20"/>
                    </a:solidFill>
                    <a:latin typeface="Yu Gothic"/>
                    <a:cs typeface="Yu Gothic"/>
                  </a:rPr>
                  <a:t>歳</a:t>
                </a:r>
                <a:endParaRPr sz="700" dirty="0">
                  <a:latin typeface="Yu Gothic"/>
                  <a:cs typeface="Yu Gothic"/>
                </a:endParaRPr>
              </a:p>
            </p:txBody>
          </p:sp>
          <p:sp>
            <p:nvSpPr>
              <p:cNvPr id="125" name="object 31">
                <a:extLst>
                  <a:ext uri="{FF2B5EF4-FFF2-40B4-BE49-F238E27FC236}">
                    <a16:creationId xmlns:a16="http://schemas.microsoft.com/office/drawing/2014/main" id="{B0B1E8F9-2B3F-5F06-8471-F794E0E07A63}"/>
                  </a:ext>
                </a:extLst>
              </p:cNvPr>
              <p:cNvSpPr txBox="1"/>
              <p:nvPr/>
            </p:nvSpPr>
            <p:spPr>
              <a:xfrm>
                <a:off x="4376763" y="3086938"/>
                <a:ext cx="324485" cy="397020"/>
              </a:xfrm>
              <a:prstGeom prst="rect">
                <a:avLst/>
              </a:prstGeom>
              <a:solidFill>
                <a:schemeClr val="accent3">
                  <a:lumMod val="20000"/>
                  <a:lumOff val="80000"/>
                </a:schemeClr>
              </a:solidFill>
              <a:ln>
                <a:noFill/>
              </a:ln>
            </p:spPr>
            <p:txBody>
              <a:bodyPr vert="horz" wrap="square" lIns="0" tIns="3175" rIns="0" bIns="0" rtlCol="0">
                <a:spAutoFit/>
              </a:bodyPr>
              <a:lstStyle/>
              <a:p>
                <a:pPr>
                  <a:spcBef>
                    <a:spcPts val="25"/>
                  </a:spcBef>
                </a:pPr>
                <a:endParaRPr sz="600">
                  <a:latin typeface="Times New Roman"/>
                  <a:cs typeface="Times New Roman"/>
                </a:endParaRPr>
              </a:p>
              <a:p>
                <a:pPr marL="64769"/>
                <a:r>
                  <a:rPr sz="700" b="1" spc="-25" dirty="0">
                    <a:solidFill>
                      <a:srgbClr val="231F20"/>
                    </a:solidFill>
                    <a:latin typeface="Yu Gothic"/>
                    <a:cs typeface="Yu Gothic"/>
                  </a:rPr>
                  <a:t>25～</a:t>
                </a:r>
                <a:endParaRPr sz="700">
                  <a:latin typeface="Yu Gothic"/>
                  <a:cs typeface="Yu Gothic"/>
                </a:endParaRPr>
              </a:p>
              <a:p>
                <a:pPr marL="64769">
                  <a:spcBef>
                    <a:spcPts val="160"/>
                  </a:spcBef>
                </a:pPr>
                <a:r>
                  <a:rPr sz="700" b="1" dirty="0">
                    <a:solidFill>
                      <a:srgbClr val="231F20"/>
                    </a:solidFill>
                    <a:latin typeface="Yu Gothic"/>
                    <a:cs typeface="Yu Gothic"/>
                  </a:rPr>
                  <a:t>29</a:t>
                </a:r>
                <a:r>
                  <a:rPr sz="700" b="1" spc="-50" dirty="0">
                    <a:solidFill>
                      <a:srgbClr val="231F20"/>
                    </a:solidFill>
                    <a:latin typeface="Yu Gothic"/>
                    <a:cs typeface="Yu Gothic"/>
                  </a:rPr>
                  <a:t>歳</a:t>
                </a:r>
                <a:endParaRPr sz="700">
                  <a:latin typeface="Yu Gothic"/>
                  <a:cs typeface="Yu Gothic"/>
                </a:endParaRPr>
              </a:p>
            </p:txBody>
          </p:sp>
          <p:sp>
            <p:nvSpPr>
              <p:cNvPr id="126" name="object 32">
                <a:extLst>
                  <a:ext uri="{FF2B5EF4-FFF2-40B4-BE49-F238E27FC236}">
                    <a16:creationId xmlns:a16="http://schemas.microsoft.com/office/drawing/2014/main" id="{0DA1E8D8-D2C1-C967-B187-0E8FAB741FF2}"/>
                  </a:ext>
                </a:extLst>
              </p:cNvPr>
              <p:cNvSpPr txBox="1"/>
              <p:nvPr/>
            </p:nvSpPr>
            <p:spPr>
              <a:xfrm>
                <a:off x="4934762" y="3086938"/>
                <a:ext cx="324485" cy="397020"/>
              </a:xfrm>
              <a:prstGeom prst="rect">
                <a:avLst/>
              </a:prstGeom>
              <a:solidFill>
                <a:schemeClr val="accent3">
                  <a:lumMod val="20000"/>
                  <a:lumOff val="80000"/>
                </a:schemeClr>
              </a:solidFill>
              <a:ln>
                <a:noFill/>
              </a:ln>
            </p:spPr>
            <p:txBody>
              <a:bodyPr vert="horz" wrap="square" lIns="0" tIns="3175" rIns="0" bIns="0" rtlCol="0">
                <a:spAutoFit/>
              </a:bodyPr>
              <a:lstStyle/>
              <a:p>
                <a:pPr>
                  <a:spcBef>
                    <a:spcPts val="25"/>
                  </a:spcBef>
                </a:pPr>
                <a:endParaRPr sz="600">
                  <a:latin typeface="Times New Roman"/>
                  <a:cs typeface="Times New Roman"/>
                </a:endParaRPr>
              </a:p>
              <a:p>
                <a:pPr marL="64769"/>
                <a:r>
                  <a:rPr sz="700" b="1" spc="-25" dirty="0">
                    <a:solidFill>
                      <a:srgbClr val="231F20"/>
                    </a:solidFill>
                    <a:latin typeface="Yu Gothic"/>
                    <a:cs typeface="Yu Gothic"/>
                  </a:rPr>
                  <a:t>55～</a:t>
                </a:r>
                <a:endParaRPr sz="700">
                  <a:latin typeface="Yu Gothic"/>
                  <a:cs typeface="Yu Gothic"/>
                </a:endParaRPr>
              </a:p>
              <a:p>
                <a:pPr marL="64769">
                  <a:spcBef>
                    <a:spcPts val="160"/>
                  </a:spcBef>
                </a:pPr>
                <a:r>
                  <a:rPr sz="700" b="1" dirty="0">
                    <a:solidFill>
                      <a:srgbClr val="231F20"/>
                    </a:solidFill>
                    <a:latin typeface="Yu Gothic"/>
                    <a:cs typeface="Yu Gothic"/>
                  </a:rPr>
                  <a:t>59</a:t>
                </a:r>
                <a:r>
                  <a:rPr sz="700" b="1" spc="-50" dirty="0">
                    <a:solidFill>
                      <a:srgbClr val="231F20"/>
                    </a:solidFill>
                    <a:latin typeface="Yu Gothic"/>
                    <a:cs typeface="Yu Gothic"/>
                  </a:rPr>
                  <a:t>歳</a:t>
                </a:r>
                <a:endParaRPr sz="700">
                  <a:latin typeface="Yu Gothic"/>
                  <a:cs typeface="Yu Gothic"/>
                </a:endParaRPr>
              </a:p>
            </p:txBody>
          </p:sp>
          <p:sp>
            <p:nvSpPr>
              <p:cNvPr id="127" name="object 33">
                <a:extLst>
                  <a:ext uri="{FF2B5EF4-FFF2-40B4-BE49-F238E27FC236}">
                    <a16:creationId xmlns:a16="http://schemas.microsoft.com/office/drawing/2014/main" id="{1AB29720-68F6-9840-AB47-774BE677CE8D}"/>
                  </a:ext>
                </a:extLst>
              </p:cNvPr>
              <p:cNvSpPr txBox="1"/>
              <p:nvPr/>
            </p:nvSpPr>
            <p:spPr>
              <a:xfrm>
                <a:off x="4769623" y="3237603"/>
                <a:ext cx="114300" cy="132080"/>
              </a:xfrm>
              <a:prstGeom prst="rect">
                <a:avLst/>
              </a:prstGeom>
              <a:noFill/>
              <a:ln>
                <a:noFill/>
              </a:ln>
            </p:spPr>
            <p:txBody>
              <a:bodyPr vert="horz" wrap="square" lIns="0" tIns="12700" rIns="0" bIns="0" rtlCol="0">
                <a:spAutoFit/>
              </a:bodyPr>
              <a:lstStyle/>
              <a:p>
                <a:pPr marL="12700">
                  <a:spcBef>
                    <a:spcPts val="100"/>
                  </a:spcBef>
                </a:pPr>
                <a:r>
                  <a:rPr sz="700" b="1" dirty="0">
                    <a:solidFill>
                      <a:srgbClr val="231F20"/>
                    </a:solidFill>
                    <a:latin typeface="Yu Gothic"/>
                    <a:cs typeface="Yu Gothic"/>
                  </a:rPr>
                  <a:t>…</a:t>
                </a:r>
                <a:endParaRPr sz="700" dirty="0">
                  <a:latin typeface="Yu Gothic"/>
                  <a:cs typeface="Yu Gothic"/>
                </a:endParaRPr>
              </a:p>
            </p:txBody>
          </p:sp>
          <p:sp>
            <p:nvSpPr>
              <p:cNvPr id="128" name="object 34">
                <a:extLst>
                  <a:ext uri="{FF2B5EF4-FFF2-40B4-BE49-F238E27FC236}">
                    <a16:creationId xmlns:a16="http://schemas.microsoft.com/office/drawing/2014/main" id="{370B0EE1-C765-DBB5-30C9-A53D9A1CA06C}"/>
                  </a:ext>
                </a:extLst>
              </p:cNvPr>
              <p:cNvSpPr txBox="1"/>
              <p:nvPr/>
            </p:nvSpPr>
            <p:spPr>
              <a:xfrm>
                <a:off x="5294769" y="3086938"/>
                <a:ext cx="324485" cy="397020"/>
              </a:xfrm>
              <a:prstGeom prst="rect">
                <a:avLst/>
              </a:prstGeom>
              <a:solidFill>
                <a:srgbClr val="EBF1DE"/>
              </a:solidFill>
              <a:ln>
                <a:noFill/>
              </a:ln>
            </p:spPr>
            <p:txBody>
              <a:bodyPr vert="horz" wrap="square" lIns="0" tIns="70485" rIns="0" bIns="0" rtlCol="0">
                <a:spAutoFit/>
              </a:bodyPr>
              <a:lstStyle/>
              <a:p>
                <a:pPr marL="71755" marR="55244" indent="-7620">
                  <a:lnSpc>
                    <a:spcPct val="119100"/>
                  </a:lnSpc>
                  <a:spcBef>
                    <a:spcPts val="555"/>
                  </a:spcBef>
                </a:pPr>
                <a:r>
                  <a:rPr sz="700" b="1" dirty="0">
                    <a:solidFill>
                      <a:srgbClr val="231F20"/>
                    </a:solidFill>
                    <a:latin typeface="Yu Gothic"/>
                    <a:cs typeface="Yu Gothic"/>
                  </a:rPr>
                  <a:t>60</a:t>
                </a:r>
                <a:r>
                  <a:rPr sz="700" b="1" spc="-50" dirty="0">
                    <a:solidFill>
                      <a:srgbClr val="231F20"/>
                    </a:solidFill>
                    <a:latin typeface="Yu Gothic"/>
                    <a:cs typeface="Yu Gothic"/>
                  </a:rPr>
                  <a:t>歳</a:t>
                </a:r>
                <a:r>
                  <a:rPr sz="700" b="1" spc="-25" dirty="0">
                    <a:solidFill>
                      <a:srgbClr val="231F20"/>
                    </a:solidFill>
                    <a:latin typeface="Yu Gothic"/>
                    <a:cs typeface="Yu Gothic"/>
                  </a:rPr>
                  <a:t>以上</a:t>
                </a:r>
                <a:endParaRPr sz="700" dirty="0">
                  <a:latin typeface="Yu Gothic"/>
                  <a:cs typeface="Yu Gothic"/>
                </a:endParaRPr>
              </a:p>
            </p:txBody>
          </p:sp>
          <p:sp>
            <p:nvSpPr>
              <p:cNvPr id="129" name="object 42">
                <a:extLst>
                  <a:ext uri="{FF2B5EF4-FFF2-40B4-BE49-F238E27FC236}">
                    <a16:creationId xmlns:a16="http://schemas.microsoft.com/office/drawing/2014/main" id="{326D3379-01BF-F4CC-7386-2E99154D78B8}"/>
                  </a:ext>
                </a:extLst>
              </p:cNvPr>
              <p:cNvSpPr/>
              <p:nvPr/>
            </p:nvSpPr>
            <p:spPr>
              <a:xfrm>
                <a:off x="3998771" y="3008683"/>
                <a:ext cx="1656080" cy="0"/>
              </a:xfrm>
              <a:custGeom>
                <a:avLst/>
                <a:gdLst/>
                <a:ahLst/>
                <a:cxnLst/>
                <a:rect l="l" t="t" r="r" b="b"/>
                <a:pathLst>
                  <a:path w="1656079">
                    <a:moveTo>
                      <a:pt x="0" y="0"/>
                    </a:moveTo>
                    <a:lnTo>
                      <a:pt x="1656003" y="0"/>
                    </a:lnTo>
                  </a:path>
                </a:pathLst>
              </a:custGeom>
              <a:ln w="4686">
                <a:solidFill>
                  <a:schemeClr val="tx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0" name="object 21">
              <a:extLst>
                <a:ext uri="{FF2B5EF4-FFF2-40B4-BE49-F238E27FC236}">
                  <a16:creationId xmlns:a16="http://schemas.microsoft.com/office/drawing/2014/main" id="{3C126DED-C9A1-5EA3-03E0-145F93190E39}"/>
                </a:ext>
              </a:extLst>
            </p:cNvPr>
            <p:cNvPicPr/>
            <p:nvPr/>
          </p:nvPicPr>
          <p:blipFill>
            <a:blip r:embed="rId6" cstate="email">
              <a:extLst>
                <a:ext uri="{28A0092B-C50C-407E-A947-70E740481C1C}">
                  <a14:useLocalDpi xmlns:a14="http://schemas.microsoft.com/office/drawing/2010/main"/>
                </a:ext>
              </a:extLst>
            </a:blip>
            <a:srcRect/>
            <a:stretch/>
          </p:blipFill>
          <p:spPr>
            <a:xfrm>
              <a:off x="1383311" y="1592284"/>
              <a:ext cx="231648" cy="360341"/>
            </a:xfrm>
            <a:prstGeom prst="rect">
              <a:avLst/>
            </a:prstGeom>
            <a:solidFill>
              <a:schemeClr val="accent3">
                <a:lumMod val="50000"/>
              </a:schemeClr>
            </a:solidFill>
            <a:ln>
              <a:noFill/>
            </a:ln>
          </p:spPr>
        </p:pic>
        <p:pic>
          <p:nvPicPr>
            <p:cNvPr id="131" name="object 22">
              <a:extLst>
                <a:ext uri="{FF2B5EF4-FFF2-40B4-BE49-F238E27FC236}">
                  <a16:creationId xmlns:a16="http://schemas.microsoft.com/office/drawing/2014/main" id="{39CD2D35-048A-EFAF-F395-A57EB2BF4429}"/>
                </a:ext>
              </a:extLst>
            </p:cNvPr>
            <p:cNvPicPr/>
            <p:nvPr/>
          </p:nvPicPr>
          <p:blipFill>
            <a:blip r:embed="rId7" cstate="email">
              <a:extLst>
                <a:ext uri="{28A0092B-C50C-407E-A947-70E740481C1C}">
                  <a14:useLocalDpi xmlns:a14="http://schemas.microsoft.com/office/drawing/2010/main"/>
                </a:ext>
              </a:extLst>
            </a:blip>
            <a:srcRect/>
            <a:stretch/>
          </p:blipFill>
          <p:spPr>
            <a:xfrm>
              <a:off x="2004445" y="1633771"/>
              <a:ext cx="428043" cy="289559"/>
            </a:xfrm>
            <a:prstGeom prst="rect">
              <a:avLst/>
            </a:prstGeom>
            <a:ln>
              <a:noFill/>
            </a:ln>
          </p:spPr>
        </p:pic>
      </p:grpSp>
      <p:graphicFrame>
        <p:nvGraphicFramePr>
          <p:cNvPr id="8" name="表 7">
            <a:extLst>
              <a:ext uri="{FF2B5EF4-FFF2-40B4-BE49-F238E27FC236}">
                <a16:creationId xmlns:a16="http://schemas.microsoft.com/office/drawing/2014/main" id="{4980B17B-5CF3-1408-C793-A4979AE3A4B8}"/>
              </a:ext>
            </a:extLst>
          </p:cNvPr>
          <p:cNvGraphicFramePr>
            <a:graphicFrameLocks noGrp="1"/>
          </p:cNvGraphicFramePr>
          <p:nvPr>
            <p:extLst>
              <p:ext uri="{D42A27DB-BD31-4B8C-83A1-F6EECF244321}">
                <p14:modId xmlns:p14="http://schemas.microsoft.com/office/powerpoint/2010/main" val="2481931328"/>
              </p:ext>
            </p:extLst>
          </p:nvPr>
        </p:nvGraphicFramePr>
        <p:xfrm>
          <a:off x="3670300" y="1676583"/>
          <a:ext cx="5832000" cy="900000"/>
        </p:xfrm>
        <a:graphic>
          <a:graphicData uri="http://schemas.openxmlformats.org/drawingml/2006/table">
            <a:tbl>
              <a:tblPr/>
              <a:tblGrid>
                <a:gridCol w="1166400">
                  <a:extLst>
                    <a:ext uri="{9D8B030D-6E8A-4147-A177-3AD203B41FA5}">
                      <a16:colId xmlns:a16="http://schemas.microsoft.com/office/drawing/2014/main" val="4176341428"/>
                    </a:ext>
                  </a:extLst>
                </a:gridCol>
                <a:gridCol w="1166400">
                  <a:extLst>
                    <a:ext uri="{9D8B030D-6E8A-4147-A177-3AD203B41FA5}">
                      <a16:colId xmlns:a16="http://schemas.microsoft.com/office/drawing/2014/main" val="3297006059"/>
                    </a:ext>
                  </a:extLst>
                </a:gridCol>
                <a:gridCol w="1166400">
                  <a:extLst>
                    <a:ext uri="{9D8B030D-6E8A-4147-A177-3AD203B41FA5}">
                      <a16:colId xmlns:a16="http://schemas.microsoft.com/office/drawing/2014/main" val="3476669616"/>
                    </a:ext>
                  </a:extLst>
                </a:gridCol>
                <a:gridCol w="1166400">
                  <a:extLst>
                    <a:ext uri="{9D8B030D-6E8A-4147-A177-3AD203B41FA5}">
                      <a16:colId xmlns:a16="http://schemas.microsoft.com/office/drawing/2014/main" val="2161683012"/>
                    </a:ext>
                  </a:extLst>
                </a:gridCol>
                <a:gridCol w="1166400">
                  <a:extLst>
                    <a:ext uri="{9D8B030D-6E8A-4147-A177-3AD203B41FA5}">
                      <a16:colId xmlns:a16="http://schemas.microsoft.com/office/drawing/2014/main" val="4235704969"/>
                    </a:ext>
                  </a:extLst>
                </a:gridCol>
              </a:tblGrid>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不動産検討層</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投資家</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日本好き</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高級車</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ペット愛好家</a:t>
                      </a:r>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給与所得者</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不動産投資</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グルメ</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クルーズ</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家事代行</a:t>
                      </a: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マンション・戸建て</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金融投資</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日本食</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ゴルフ</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幼児・子供向け商品</a:t>
                      </a: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賃貸</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資産運用</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日本の伝統・文化</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高級ジュエリー</a:t>
                      </a:r>
                    </a:p>
                  </a:txBody>
                  <a:tcPr marL="7620" marR="7620" marT="7620" marB="0" anchor="ctr">
                    <a:lnL>
                      <a:noFill/>
                    </a:lnL>
                    <a:lnR>
                      <a:noFill/>
                    </a:lnR>
                    <a:lnT>
                      <a:noFill/>
                    </a:lnT>
                    <a:lnB>
                      <a:noFill/>
                    </a:lnB>
                    <a:noFill/>
                  </a:tcPr>
                </a:tc>
                <a:tc>
                  <a:txBody>
                    <a:bodyPr/>
                    <a:lstStyle/>
                    <a:p>
                      <a:pPr algn="l" fontAlgn="ctr"/>
                      <a:r>
                        <a:rPr lang="en-US" altLang="ja-JP" sz="800" b="1" i="0" u="none" strike="noStrike" dirty="0" err="1">
                          <a:solidFill>
                            <a:srgbClr val="000000"/>
                          </a:solidFill>
                          <a:effectLst/>
                          <a:latin typeface="游ゴシック" panose="020B0400000000000000" pitchFamily="50" charset="-128"/>
                          <a:ea typeface="游ゴシック" panose="020B0400000000000000" pitchFamily="50" charset="-128"/>
                        </a:rPr>
                        <a:t>etc</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土地</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投資信託</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寺社仏閣</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アート</a:t>
                      </a: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マイホーム購入予定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プラチナカード所持</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健康</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時計</a:t>
                      </a: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grpSp>
        <p:nvGrpSpPr>
          <p:cNvPr id="9" name="グループ化 8">
            <a:extLst>
              <a:ext uri="{FF2B5EF4-FFF2-40B4-BE49-F238E27FC236}">
                <a16:creationId xmlns:a16="http://schemas.microsoft.com/office/drawing/2014/main" id="{5A197589-4BA8-AA8B-2CA4-668C56E68EE5}"/>
              </a:ext>
            </a:extLst>
          </p:cNvPr>
          <p:cNvGrpSpPr/>
          <p:nvPr/>
        </p:nvGrpSpPr>
        <p:grpSpPr>
          <a:xfrm>
            <a:off x="3277121" y="2867508"/>
            <a:ext cx="6794519" cy="2051113"/>
            <a:chOff x="3277121" y="2867508"/>
            <a:chExt cx="6794519" cy="2056282"/>
          </a:xfrm>
        </p:grpSpPr>
        <p:sp>
          <p:nvSpPr>
            <p:cNvPr id="10" name="object 38">
              <a:extLst>
                <a:ext uri="{FF2B5EF4-FFF2-40B4-BE49-F238E27FC236}">
                  <a16:creationId xmlns:a16="http://schemas.microsoft.com/office/drawing/2014/main" id="{4F0CE504-6426-03CB-383F-785C1C5CAE71}"/>
                </a:ext>
              </a:extLst>
            </p:cNvPr>
            <p:cNvSpPr/>
            <p:nvPr/>
          </p:nvSpPr>
          <p:spPr>
            <a:xfrm>
              <a:off x="10067830" y="4182915"/>
              <a:ext cx="3810" cy="635"/>
            </a:xfrm>
            <a:custGeom>
              <a:avLst/>
              <a:gdLst/>
              <a:ahLst/>
              <a:cxnLst/>
              <a:rect l="l" t="t" r="r" b="b"/>
              <a:pathLst>
                <a:path w="3810" h="635">
                  <a:moveTo>
                    <a:pt x="3517" y="0"/>
                  </a:moveTo>
                  <a:lnTo>
                    <a:pt x="0" y="0"/>
                  </a:lnTo>
                  <a:lnTo>
                    <a:pt x="1168" y="266"/>
                  </a:lnTo>
                  <a:lnTo>
                    <a:pt x="2387" y="292"/>
                  </a:lnTo>
                  <a:lnTo>
                    <a:pt x="3517" y="0"/>
                  </a:lnTo>
                  <a:close/>
                </a:path>
              </a:pathLst>
            </a:custGeom>
            <a:solidFill>
              <a:srgbClr val="958074"/>
            </a:solidFill>
            <a:ln>
              <a:solidFill>
                <a:srgbClr val="E4FCE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 name="グループ化 11">
              <a:extLst>
                <a:ext uri="{FF2B5EF4-FFF2-40B4-BE49-F238E27FC236}">
                  <a16:creationId xmlns:a16="http://schemas.microsoft.com/office/drawing/2014/main" id="{89D04CA3-DCF5-878E-C18E-BD706519C506}"/>
                </a:ext>
              </a:extLst>
            </p:cNvPr>
            <p:cNvGrpSpPr/>
            <p:nvPr/>
          </p:nvGrpSpPr>
          <p:grpSpPr>
            <a:xfrm>
              <a:off x="3937623" y="3326297"/>
              <a:ext cx="1420776" cy="1176750"/>
              <a:chOff x="3677860" y="3142620"/>
              <a:chExt cx="1637897" cy="1360427"/>
            </a:xfrm>
          </p:grpSpPr>
          <p:sp>
            <p:nvSpPr>
              <p:cNvPr id="25" name="Freeform 3">
                <a:extLst>
                  <a:ext uri="{FF2B5EF4-FFF2-40B4-BE49-F238E27FC236}">
                    <a16:creationId xmlns:a16="http://schemas.microsoft.com/office/drawing/2014/main" id="{34AAE898-471A-853E-0E79-33A813F57199}"/>
                  </a:ext>
                </a:extLst>
              </p:cNvPr>
              <p:cNvSpPr/>
              <p:nvPr/>
            </p:nvSpPr>
            <p:spPr>
              <a:xfrm>
                <a:off x="3816569" y="3142620"/>
                <a:ext cx="1499188" cy="1249395"/>
              </a:xfrm>
              <a:custGeom>
                <a:avLst/>
                <a:gdLst/>
                <a:ahLst/>
                <a:cxnLst/>
                <a:rect l="l" t="t" r="r" b="b"/>
                <a:pathLst>
                  <a:path w="3010210" h="3095332">
                    <a:moveTo>
                      <a:pt x="0" y="0"/>
                    </a:moveTo>
                    <a:lnTo>
                      <a:pt x="3010210" y="0"/>
                    </a:lnTo>
                    <a:lnTo>
                      <a:pt x="3010210" y="3095332"/>
                    </a:lnTo>
                    <a:lnTo>
                      <a:pt x="0" y="3095332"/>
                    </a:lnTo>
                    <a:lnTo>
                      <a:pt x="0" y="0"/>
                    </a:lnTo>
                    <a:close/>
                  </a:path>
                </a:pathLst>
              </a:custGeom>
              <a:blipFill>
                <a:blip r:embed="rId8">
                  <a:extLst>
                    <a:ext uri="{96DAC541-7B7A-43D3-8B79-37D633B846F1}">
                      <asvg:svgBlip xmlns:asvg="http://schemas.microsoft.com/office/drawing/2016/SVG/main" r:embed="rId9"/>
                    </a:ext>
                  </a:extLst>
                </a:blip>
                <a:stretch>
                  <a:fillRect/>
                </a:stretch>
              </a:blipFill>
              <a:ln>
                <a:noFill/>
              </a:ln>
            </p:spPr>
            <p:txBody>
              <a:bodyPr/>
              <a:lstStyle/>
              <a:p>
                <a:endParaRPr lang="ja-JP" altLang="en-US"/>
              </a:p>
            </p:txBody>
          </p:sp>
          <p:grpSp>
            <p:nvGrpSpPr>
              <p:cNvPr id="26" name="Group 6">
                <a:extLst>
                  <a:ext uri="{FF2B5EF4-FFF2-40B4-BE49-F238E27FC236}">
                    <a16:creationId xmlns:a16="http://schemas.microsoft.com/office/drawing/2014/main" id="{423A0F32-667A-7A0D-1D06-135ADFE63BA3}"/>
                  </a:ext>
                </a:extLst>
              </p:cNvPr>
              <p:cNvGrpSpPr/>
              <p:nvPr/>
            </p:nvGrpSpPr>
            <p:grpSpPr>
              <a:xfrm>
                <a:off x="4599034" y="3164379"/>
                <a:ext cx="591997" cy="586659"/>
                <a:chOff x="0" y="0"/>
                <a:chExt cx="812800" cy="812800"/>
              </a:xfrm>
            </p:grpSpPr>
            <p:sp>
              <p:nvSpPr>
                <p:cNvPr id="38" name="Freeform 7">
                  <a:extLst>
                    <a:ext uri="{FF2B5EF4-FFF2-40B4-BE49-F238E27FC236}">
                      <a16:creationId xmlns:a16="http://schemas.microsoft.com/office/drawing/2014/main" id="{6EA2CD8A-AF13-82B7-96BA-F4BE6203D4B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25046" r="-25046"/>
                  </a:stretch>
                </a:blipFill>
                <a:ln>
                  <a:noFill/>
                </a:ln>
              </p:spPr>
              <p:txBody>
                <a:bodyPr/>
                <a:lstStyle/>
                <a:p>
                  <a:endParaRPr lang="ja-JP" altLang="en-US"/>
                </a:p>
              </p:txBody>
            </p:sp>
          </p:grpSp>
          <p:grpSp>
            <p:nvGrpSpPr>
              <p:cNvPr id="27" name="Group 8">
                <a:extLst>
                  <a:ext uri="{FF2B5EF4-FFF2-40B4-BE49-F238E27FC236}">
                    <a16:creationId xmlns:a16="http://schemas.microsoft.com/office/drawing/2014/main" id="{0D73FD1B-0512-4A6F-4FFE-924A0F7FBC6B}"/>
                  </a:ext>
                </a:extLst>
              </p:cNvPr>
              <p:cNvGrpSpPr/>
              <p:nvPr/>
            </p:nvGrpSpPr>
            <p:grpSpPr>
              <a:xfrm>
                <a:off x="3823198" y="3916388"/>
                <a:ext cx="558800" cy="586659"/>
                <a:chOff x="0" y="0"/>
                <a:chExt cx="812800" cy="812800"/>
              </a:xfrm>
            </p:grpSpPr>
            <p:sp>
              <p:nvSpPr>
                <p:cNvPr id="37" name="Freeform 9">
                  <a:extLst>
                    <a:ext uri="{FF2B5EF4-FFF2-40B4-BE49-F238E27FC236}">
                      <a16:creationId xmlns:a16="http://schemas.microsoft.com/office/drawing/2014/main" id="{F023EF7F-9EB9-E4E8-BE4C-17E97F3B23E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25329" r="-25329"/>
                  </a:stretch>
                </a:blipFill>
                <a:ln>
                  <a:noFill/>
                </a:ln>
              </p:spPr>
              <p:txBody>
                <a:bodyPr/>
                <a:lstStyle/>
                <a:p>
                  <a:endParaRPr lang="ja-JP" altLang="en-US"/>
                </a:p>
              </p:txBody>
            </p:sp>
          </p:grpSp>
          <p:grpSp>
            <p:nvGrpSpPr>
              <p:cNvPr id="30" name="Group 10">
                <a:extLst>
                  <a:ext uri="{FF2B5EF4-FFF2-40B4-BE49-F238E27FC236}">
                    <a16:creationId xmlns:a16="http://schemas.microsoft.com/office/drawing/2014/main" id="{74533AA8-6C3A-9123-E0AF-4E2F4ACBB012}"/>
                  </a:ext>
                </a:extLst>
              </p:cNvPr>
              <p:cNvGrpSpPr/>
              <p:nvPr/>
            </p:nvGrpSpPr>
            <p:grpSpPr>
              <a:xfrm>
                <a:off x="3677860" y="3150148"/>
                <a:ext cx="591997" cy="586659"/>
                <a:chOff x="0" y="0"/>
                <a:chExt cx="812800" cy="812800"/>
              </a:xfrm>
            </p:grpSpPr>
            <p:sp>
              <p:nvSpPr>
                <p:cNvPr id="36" name="Freeform 11">
                  <a:extLst>
                    <a:ext uri="{FF2B5EF4-FFF2-40B4-BE49-F238E27FC236}">
                      <a16:creationId xmlns:a16="http://schemas.microsoft.com/office/drawing/2014/main" id="{3FAB62EC-6C35-A297-0B2D-D5C79BE198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25046" r="-25046"/>
                  </a:stretch>
                </a:blipFill>
                <a:ln>
                  <a:noFill/>
                </a:ln>
              </p:spPr>
              <p:txBody>
                <a:bodyPr/>
                <a:lstStyle/>
                <a:p>
                  <a:endParaRPr lang="ja-JP" altLang="en-US"/>
                </a:p>
              </p:txBody>
            </p:sp>
          </p:grpSp>
          <p:grpSp>
            <p:nvGrpSpPr>
              <p:cNvPr id="32" name="Group 12">
                <a:extLst>
                  <a:ext uri="{FF2B5EF4-FFF2-40B4-BE49-F238E27FC236}">
                    <a16:creationId xmlns:a16="http://schemas.microsoft.com/office/drawing/2014/main" id="{369A7AC0-7477-4BDB-00F0-CC1B52401FF2}"/>
                  </a:ext>
                </a:extLst>
              </p:cNvPr>
              <p:cNvGrpSpPr/>
              <p:nvPr/>
            </p:nvGrpSpPr>
            <p:grpSpPr>
              <a:xfrm>
                <a:off x="4723761" y="3699054"/>
                <a:ext cx="591996" cy="586659"/>
                <a:chOff x="0" y="0"/>
                <a:chExt cx="812800" cy="812800"/>
              </a:xfrm>
            </p:grpSpPr>
            <p:sp>
              <p:nvSpPr>
                <p:cNvPr id="34" name="Freeform 13">
                  <a:extLst>
                    <a:ext uri="{FF2B5EF4-FFF2-40B4-BE49-F238E27FC236}">
                      <a16:creationId xmlns:a16="http://schemas.microsoft.com/office/drawing/2014/main" id="{19C7A31D-83DE-8B8E-007D-2EB62740BB7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25046" r="-25046"/>
                  </a:stretch>
                </a:blipFill>
                <a:ln>
                  <a:noFill/>
                </a:ln>
              </p:spPr>
              <p:txBody>
                <a:bodyPr/>
                <a:lstStyle/>
                <a:p>
                  <a:endParaRPr lang="ja-JP" altLang="en-US"/>
                </a:p>
              </p:txBody>
            </p:sp>
          </p:grpSp>
        </p:grpSp>
        <p:sp>
          <p:nvSpPr>
            <p:cNvPr id="13" name="TextBox 21">
              <a:extLst>
                <a:ext uri="{FF2B5EF4-FFF2-40B4-BE49-F238E27FC236}">
                  <a16:creationId xmlns:a16="http://schemas.microsoft.com/office/drawing/2014/main" id="{EE94DE01-96D7-0E30-7A95-A9E272D51025}"/>
                </a:ext>
              </a:extLst>
            </p:cNvPr>
            <p:cNvSpPr txBox="1"/>
            <p:nvPr/>
          </p:nvSpPr>
          <p:spPr>
            <a:xfrm>
              <a:off x="4203700" y="4282415"/>
              <a:ext cx="2357576" cy="244875"/>
            </a:xfrm>
            <a:prstGeom prst="rect">
              <a:avLst/>
            </a:prstGeom>
            <a:ln>
              <a:noFill/>
            </a:ln>
          </p:spPr>
          <p:txBody>
            <a:bodyPr wrap="square" lIns="0" tIns="0" rIns="0" bIns="0" rtlCol="0" anchor="t">
              <a:spAutoFit/>
            </a:bodyPr>
            <a:lstStyle/>
            <a:p>
              <a:pPr marL="0" lvl="0" indent="0" algn="ctr">
                <a:lnSpc>
                  <a:spcPts val="2285"/>
                </a:lnSpc>
                <a:spcBef>
                  <a:spcPct val="0"/>
                </a:spcBef>
              </a:pPr>
              <a:r>
                <a:rPr lang="en-US" sz="700" dirty="0" err="1">
                  <a:solidFill>
                    <a:schemeClr val="tx1"/>
                  </a:solidFill>
                  <a:latin typeface="+mn-lt"/>
                  <a:ea typeface="Meiryo UI" panose="020B0604030504040204" pitchFamily="50" charset="-128"/>
                </a:rPr>
                <a:t>ドリームネクサス</a:t>
              </a:r>
              <a:r>
                <a:rPr lang="en-US" sz="700" dirty="0">
                  <a:solidFill>
                    <a:schemeClr val="tx1"/>
                  </a:solidFill>
                  <a:latin typeface="+mn-lt"/>
                  <a:ea typeface="Meiryo UI" panose="020B0604030504040204" pitchFamily="50" charset="-128"/>
                </a:rPr>
                <a:t> × </a:t>
              </a:r>
              <a:r>
                <a:rPr lang="en-US" sz="700" dirty="0" err="1">
                  <a:solidFill>
                    <a:schemeClr val="tx1"/>
                  </a:solidFill>
                  <a:latin typeface="+mn-lt"/>
                  <a:ea typeface="Meiryo UI" panose="020B0604030504040204" pitchFamily="50" charset="-128"/>
                </a:rPr>
                <a:t>ビッグデータ</a:t>
              </a:r>
              <a:endParaRPr lang="en-US" sz="700" dirty="0">
                <a:solidFill>
                  <a:schemeClr val="tx1"/>
                </a:solidFill>
                <a:latin typeface="+mn-lt"/>
                <a:ea typeface="Meiryo UI" panose="020B0604030504040204" pitchFamily="50" charset="-128"/>
              </a:endParaRPr>
            </a:p>
          </p:txBody>
        </p:sp>
        <p:sp>
          <p:nvSpPr>
            <p:cNvPr id="14" name="Freeform 4">
              <a:extLst>
                <a:ext uri="{FF2B5EF4-FFF2-40B4-BE49-F238E27FC236}">
                  <a16:creationId xmlns:a16="http://schemas.microsoft.com/office/drawing/2014/main" id="{72F721D0-D392-011F-D124-D44809E33E91}"/>
                </a:ext>
              </a:extLst>
            </p:cNvPr>
            <p:cNvSpPr/>
            <p:nvPr/>
          </p:nvSpPr>
          <p:spPr>
            <a:xfrm>
              <a:off x="6175097" y="3600013"/>
              <a:ext cx="899587" cy="577258"/>
            </a:xfrm>
            <a:custGeom>
              <a:avLst/>
              <a:gdLst/>
              <a:ahLst/>
              <a:cxnLst/>
              <a:rect l="l" t="t" r="r" b="b"/>
              <a:pathLst>
                <a:path w="1366880" h="1195398">
                  <a:moveTo>
                    <a:pt x="0" y="0"/>
                  </a:moveTo>
                  <a:lnTo>
                    <a:pt x="1366880" y="0"/>
                  </a:lnTo>
                  <a:lnTo>
                    <a:pt x="1366880" y="1195398"/>
                  </a:lnTo>
                  <a:lnTo>
                    <a:pt x="0" y="1195398"/>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a:noFill/>
            </a:ln>
          </p:spPr>
          <p:txBody>
            <a:bodyPr/>
            <a:lstStyle/>
            <a:p>
              <a:endParaRPr lang="ja-JP" altLang="en-US"/>
            </a:p>
          </p:txBody>
        </p:sp>
        <p:sp>
          <p:nvSpPr>
            <p:cNvPr id="15" name="object 8">
              <a:extLst>
                <a:ext uri="{FF2B5EF4-FFF2-40B4-BE49-F238E27FC236}">
                  <a16:creationId xmlns:a16="http://schemas.microsoft.com/office/drawing/2014/main" id="{2C3FC894-33B2-C35A-4462-FA77537F3912}"/>
                </a:ext>
              </a:extLst>
            </p:cNvPr>
            <p:cNvSpPr txBox="1"/>
            <p:nvPr/>
          </p:nvSpPr>
          <p:spPr>
            <a:xfrm>
              <a:off x="3277121" y="2867508"/>
              <a:ext cx="6532879" cy="2056282"/>
            </a:xfrm>
            <a:prstGeom prst="rect">
              <a:avLst/>
            </a:prstGeom>
            <a:ln w="50800">
              <a:solidFill>
                <a:schemeClr val="accent3">
                  <a:lumMod val="20000"/>
                  <a:lumOff val="80000"/>
                </a:schemeClr>
              </a:solidFill>
            </a:ln>
          </p:spPr>
          <p:txBody>
            <a:bodyPr vert="horz" wrap="square" lIns="0" tIns="0" rIns="0" bIns="0" rtlCol="0">
              <a:noAutofit/>
            </a:bodyPr>
            <a:lstStyle/>
            <a:p>
              <a:endParaRPr lang="en" sz="700" dirty="0">
                <a:latin typeface="Yu Gothic"/>
                <a:cs typeface="Yu Gothic"/>
              </a:endParaRPr>
            </a:p>
          </p:txBody>
        </p:sp>
        <p:grpSp>
          <p:nvGrpSpPr>
            <p:cNvPr id="16" name="グループ化 15">
              <a:extLst>
                <a:ext uri="{FF2B5EF4-FFF2-40B4-BE49-F238E27FC236}">
                  <a16:creationId xmlns:a16="http://schemas.microsoft.com/office/drawing/2014/main" id="{254B7784-6159-396D-AE34-61850B125ED9}"/>
                </a:ext>
              </a:extLst>
            </p:cNvPr>
            <p:cNvGrpSpPr/>
            <p:nvPr/>
          </p:nvGrpSpPr>
          <p:grpSpPr>
            <a:xfrm>
              <a:off x="7730632" y="3319631"/>
              <a:ext cx="1185874" cy="1171986"/>
              <a:chOff x="7596929" y="3103733"/>
              <a:chExt cx="1439692" cy="1439692"/>
            </a:xfrm>
          </p:grpSpPr>
          <p:pic>
            <p:nvPicPr>
              <p:cNvPr id="20" name="図 19" descr="アイコン&#10;&#10;自動的に生成された説明">
                <a:extLst>
                  <a:ext uri="{FF2B5EF4-FFF2-40B4-BE49-F238E27FC236}">
                    <a16:creationId xmlns:a16="http://schemas.microsoft.com/office/drawing/2014/main" id="{FF4A31B5-C7F1-6934-8C87-B680AAD35A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96929" y="3103733"/>
                <a:ext cx="1439692" cy="1439692"/>
              </a:xfrm>
              <a:prstGeom prst="rect">
                <a:avLst/>
              </a:prstGeom>
              <a:ln>
                <a:noFill/>
              </a:ln>
            </p:spPr>
          </p:pic>
          <p:sp>
            <p:nvSpPr>
              <p:cNvPr id="22" name="Freeform 20">
                <a:extLst>
                  <a:ext uri="{FF2B5EF4-FFF2-40B4-BE49-F238E27FC236}">
                    <a16:creationId xmlns:a16="http://schemas.microsoft.com/office/drawing/2014/main" id="{9BF85D02-3214-F532-619F-076B5626772F}"/>
                  </a:ext>
                </a:extLst>
              </p:cNvPr>
              <p:cNvSpPr/>
              <p:nvPr/>
            </p:nvSpPr>
            <p:spPr>
              <a:xfrm>
                <a:off x="7635933" y="3171825"/>
                <a:ext cx="548751" cy="534942"/>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a:ln>
                <a:noFill/>
              </a:ln>
            </p:spPr>
            <p:txBody>
              <a:bodyPr/>
              <a:lstStyle/>
              <a:p>
                <a:endParaRPr lang="ja-JP" altLang="en-US" dirty="0">
                  <a:latin typeface="Meiryo UI" panose="020B0604030504040204" pitchFamily="50" charset="-128"/>
                  <a:ea typeface="Meiryo UI" panose="020B0604030504040204" pitchFamily="50" charset="-128"/>
                </a:endParaRPr>
              </a:p>
            </p:txBody>
          </p:sp>
          <p:sp>
            <p:nvSpPr>
              <p:cNvPr id="24" name="Freeform 21">
                <a:extLst>
                  <a:ext uri="{FF2B5EF4-FFF2-40B4-BE49-F238E27FC236}">
                    <a16:creationId xmlns:a16="http://schemas.microsoft.com/office/drawing/2014/main" id="{D9C1CA31-2A25-5E75-1CE3-CF12B7094464}"/>
                  </a:ext>
                </a:extLst>
              </p:cNvPr>
              <p:cNvSpPr/>
              <p:nvPr/>
            </p:nvSpPr>
            <p:spPr>
              <a:xfrm>
                <a:off x="8451708" y="3475082"/>
                <a:ext cx="548750" cy="534943"/>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19"/>
                <a:stretch>
                  <a:fillRect/>
                </a:stretch>
              </a:blipFill>
              <a:ln>
                <a:noFill/>
              </a:ln>
            </p:spPr>
            <p:txBody>
              <a:bodyPr/>
              <a:lstStyle/>
              <a:p>
                <a:endParaRPr lang="ja-JP" altLang="en-US">
                  <a:latin typeface="Meiryo UI" panose="020B0604030504040204" pitchFamily="50" charset="-128"/>
                  <a:ea typeface="Meiryo UI" panose="020B0604030504040204" pitchFamily="50" charset="-128"/>
                </a:endParaRPr>
              </a:p>
            </p:txBody>
          </p:sp>
        </p:grpSp>
        <p:sp>
          <p:nvSpPr>
            <p:cNvPr id="17" name="object 95">
              <a:extLst>
                <a:ext uri="{FF2B5EF4-FFF2-40B4-BE49-F238E27FC236}">
                  <a16:creationId xmlns:a16="http://schemas.microsoft.com/office/drawing/2014/main" id="{045A2B42-40FB-46FB-DA7B-4C397C9E2012}"/>
                </a:ext>
              </a:extLst>
            </p:cNvPr>
            <p:cNvSpPr txBox="1"/>
            <p:nvPr/>
          </p:nvSpPr>
          <p:spPr>
            <a:xfrm>
              <a:off x="4455233" y="3018036"/>
              <a:ext cx="1940916" cy="138499"/>
            </a:xfrm>
            <a:prstGeom prst="rect">
              <a:avLst/>
            </a:prstGeom>
            <a:ln>
              <a:noFill/>
            </a:ln>
          </p:spPr>
          <p:txBody>
            <a:bodyPr vert="horz" wrap="none" lIns="0" tIns="0" rIns="0" bIns="0" rtlCol="0">
              <a:spAutoFit/>
            </a:bodyPr>
            <a:lstStyle/>
            <a:p>
              <a:pPr algn="ctr"/>
              <a:r>
                <a:rPr lang="ja-JP" altLang="en-US" sz="900" b="1" spc="-60" dirty="0">
                  <a:solidFill>
                    <a:schemeClr val="accent3">
                      <a:lumMod val="50000"/>
                    </a:schemeClr>
                  </a:solidFill>
                  <a:latin typeface="Yu Gothic"/>
                  <a:cs typeface="Yu Gothic"/>
                </a:rPr>
                <a:t>配信先に各種</a:t>
              </a:r>
              <a:r>
                <a:rPr lang="en-US" altLang="ja-JP" sz="900" b="1" spc="-60" dirty="0">
                  <a:solidFill>
                    <a:schemeClr val="accent3">
                      <a:lumMod val="50000"/>
                    </a:schemeClr>
                  </a:solidFill>
                  <a:latin typeface="Yu Gothic"/>
                  <a:cs typeface="Yu Gothic"/>
                </a:rPr>
                <a:t>SNS</a:t>
              </a:r>
              <a:r>
                <a:rPr lang="ja-JP" altLang="en-US" sz="900" b="1" spc="-60" dirty="0">
                  <a:solidFill>
                    <a:schemeClr val="accent3">
                      <a:lumMod val="50000"/>
                    </a:schemeClr>
                  </a:solidFill>
                  <a:latin typeface="Yu Gothic"/>
                  <a:cs typeface="Yu Gothic"/>
                </a:rPr>
                <a:t>を指定することが可能</a:t>
              </a:r>
              <a:endParaRPr lang="ja-JP" altLang="en-US" sz="900" b="1" dirty="0">
                <a:solidFill>
                  <a:schemeClr val="accent3">
                    <a:lumMod val="50000"/>
                  </a:schemeClr>
                </a:solidFill>
                <a:latin typeface="游ゴシック 本文"/>
              </a:endParaRPr>
            </a:p>
          </p:txBody>
        </p:sp>
        <p:sp>
          <p:nvSpPr>
            <p:cNvPr id="18" name="object 23">
              <a:extLst>
                <a:ext uri="{FF2B5EF4-FFF2-40B4-BE49-F238E27FC236}">
                  <a16:creationId xmlns:a16="http://schemas.microsoft.com/office/drawing/2014/main" id="{44FC3E6A-777A-239A-FDF8-F369E98DC0F5}"/>
                </a:ext>
              </a:extLst>
            </p:cNvPr>
            <p:cNvSpPr txBox="1"/>
            <p:nvPr/>
          </p:nvSpPr>
          <p:spPr>
            <a:xfrm>
              <a:off x="7251717" y="4424796"/>
              <a:ext cx="2262586" cy="120546"/>
            </a:xfrm>
            <a:prstGeom prst="rect">
              <a:avLst/>
            </a:prstGeom>
            <a:ln>
              <a:noFill/>
            </a:ln>
          </p:spPr>
          <p:txBody>
            <a:bodyPr vert="horz" wrap="square" lIns="0" tIns="12700" rIns="0" bIns="0" rtlCol="0">
              <a:spAutoFit/>
            </a:bodyPr>
            <a:lstStyle/>
            <a:p>
              <a:pPr marL="12700">
                <a:spcBef>
                  <a:spcPts val="100"/>
                </a:spcBef>
              </a:pPr>
              <a:r>
                <a:rPr lang="en-US" sz="700" dirty="0">
                  <a:solidFill>
                    <a:schemeClr val="tx1"/>
                  </a:solidFill>
                  <a:latin typeface="Yu Gothic"/>
                  <a:cs typeface="Yu Gothic"/>
                </a:rPr>
                <a:t>※</a:t>
              </a:r>
              <a:r>
                <a:rPr lang="en-US" sz="700" dirty="0" err="1">
                  <a:solidFill>
                    <a:schemeClr val="tx1"/>
                  </a:solidFill>
                  <a:latin typeface="Yu Gothic"/>
                  <a:cs typeface="Yu Gothic"/>
                </a:rPr>
                <a:t>Meta（Facebook</a:t>
              </a:r>
              <a:r>
                <a:rPr lang="en-US" sz="700" dirty="0">
                  <a:solidFill>
                    <a:schemeClr val="tx1"/>
                  </a:solidFill>
                  <a:latin typeface="Yu Gothic"/>
                  <a:cs typeface="Yu Gothic"/>
                </a:rPr>
                <a:t>/Instagram）</a:t>
              </a:r>
              <a:r>
                <a:rPr lang="ja-JP" altLang="en-US" sz="700" dirty="0">
                  <a:solidFill>
                    <a:schemeClr val="tx1"/>
                  </a:solidFill>
                  <a:latin typeface="Yu Gothic"/>
                  <a:cs typeface="Yu Gothic"/>
                </a:rPr>
                <a:t>は配信先指定可　　　　　　</a:t>
              </a:r>
            </a:p>
          </p:txBody>
        </p:sp>
        <p:sp>
          <p:nvSpPr>
            <p:cNvPr id="11" name="object 23">
              <a:extLst>
                <a:ext uri="{FF2B5EF4-FFF2-40B4-BE49-F238E27FC236}">
                  <a16:creationId xmlns:a16="http://schemas.microsoft.com/office/drawing/2014/main" id="{7C383CF7-5846-9946-4416-C20D38ECA763}"/>
                </a:ext>
              </a:extLst>
            </p:cNvPr>
            <p:cNvSpPr txBox="1"/>
            <p:nvPr/>
          </p:nvSpPr>
          <p:spPr>
            <a:xfrm>
              <a:off x="7251700" y="4577126"/>
              <a:ext cx="2556000" cy="120546"/>
            </a:xfrm>
            <a:prstGeom prst="rect">
              <a:avLst/>
            </a:prstGeom>
            <a:ln>
              <a:noFill/>
            </a:ln>
          </p:spPr>
          <p:txBody>
            <a:bodyPr vert="horz" wrap="square" lIns="0" tIns="12700" rIns="0" bIns="0" rtlCol="0">
              <a:spAutoFit/>
            </a:bodyPr>
            <a:lstStyle/>
            <a:p>
              <a:pPr marL="12700">
                <a:spcBef>
                  <a:spcPts val="100"/>
                </a:spcBef>
              </a:pPr>
              <a:r>
                <a:rPr lang="en-US" sz="700" dirty="0">
                  <a:solidFill>
                    <a:schemeClr val="tx1"/>
                  </a:solidFill>
                  <a:latin typeface="Yu Gothic"/>
                  <a:cs typeface="Yu Gothic"/>
                </a:rPr>
                <a:t>※</a:t>
              </a:r>
              <a:r>
                <a:rPr lang="en-US" altLang="ja-JP" sz="700" dirty="0">
                  <a:solidFill>
                    <a:schemeClr val="tx1"/>
                  </a:solidFill>
                  <a:latin typeface="Yu Gothic"/>
                  <a:cs typeface="Yu Gothic"/>
                </a:rPr>
                <a:t>TikTok</a:t>
              </a:r>
              <a:r>
                <a:rPr lang="ja-JP" altLang="en-US" sz="700" dirty="0">
                  <a:solidFill>
                    <a:schemeClr val="tx1"/>
                  </a:solidFill>
                  <a:latin typeface="Yu Gothic"/>
                  <a:cs typeface="Yu Gothic"/>
                </a:rPr>
                <a:t>は年収指定不可</a:t>
              </a:r>
              <a:r>
                <a:rPr lang="en-US" altLang="ja-JP" sz="700" dirty="0">
                  <a:solidFill>
                    <a:schemeClr val="tx1"/>
                  </a:solidFill>
                  <a:latin typeface="Yu Gothic"/>
                  <a:cs typeface="Yu Gothic"/>
                </a:rPr>
                <a:t>(</a:t>
              </a:r>
              <a:r>
                <a:rPr lang="ja-JP" altLang="en-US" sz="700" dirty="0">
                  <a:solidFill>
                    <a:schemeClr val="tx1"/>
                  </a:solidFill>
                  <a:latin typeface="Yu Gothic"/>
                  <a:cs typeface="Yu Gothic"/>
                </a:rPr>
                <a:t>入稿規定はお問い合わせください</a:t>
              </a:r>
              <a:r>
                <a:rPr lang="en-US" altLang="ja-JP" sz="700" dirty="0">
                  <a:solidFill>
                    <a:schemeClr val="tx1"/>
                  </a:solidFill>
                  <a:latin typeface="Yu Gothic"/>
                  <a:cs typeface="Yu Gothic"/>
                </a:rPr>
                <a:t>)</a:t>
              </a:r>
              <a:endParaRPr lang="ja-JP" altLang="en-US" sz="700" dirty="0">
                <a:solidFill>
                  <a:schemeClr val="tx1"/>
                </a:solidFill>
                <a:latin typeface="Yu Gothic"/>
                <a:cs typeface="Yu Gothic"/>
              </a:endParaRPr>
            </a:p>
          </p:txBody>
        </p:sp>
      </p:grpSp>
      <p:pic>
        <p:nvPicPr>
          <p:cNvPr id="7" name="図 6" descr="ロゴ&#10;&#10;自動的に生成された説明">
            <a:extLst>
              <a:ext uri="{FF2B5EF4-FFF2-40B4-BE49-F238E27FC236}">
                <a16:creationId xmlns:a16="http://schemas.microsoft.com/office/drawing/2014/main" id="{25B2A176-D874-CC32-B050-86DB39C200D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61300" y="3933825"/>
            <a:ext cx="415461" cy="415461"/>
          </a:xfrm>
          <a:prstGeom prst="rect">
            <a:avLst/>
          </a:prstGeom>
        </p:spPr>
      </p:pic>
      <p:sp>
        <p:nvSpPr>
          <p:cNvPr id="19" name="object 14">
            <a:extLst>
              <a:ext uri="{FF2B5EF4-FFF2-40B4-BE49-F238E27FC236}">
                <a16:creationId xmlns:a16="http://schemas.microsoft.com/office/drawing/2014/main" id="{ABFDB3F7-F0F0-9D1A-878A-E0739ABE6688}"/>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00B050"/>
          </a:solidFill>
        </p:spPr>
        <p:txBody>
          <a:bodyPr wrap="square" lIns="0" tIns="0" rIns="0" bIns="0" rtlCol="0"/>
          <a:lstStyle/>
          <a:p>
            <a:endParaRPr/>
          </a:p>
        </p:txBody>
      </p:sp>
      <p:sp>
        <p:nvSpPr>
          <p:cNvPr id="39" name="object 35">
            <a:extLst>
              <a:ext uri="{FF2B5EF4-FFF2-40B4-BE49-F238E27FC236}">
                <a16:creationId xmlns:a16="http://schemas.microsoft.com/office/drawing/2014/main" id="{CA24C178-F084-B08D-95D2-F436125B20ED}"/>
              </a:ext>
            </a:extLst>
          </p:cNvPr>
          <p:cNvSpPr txBox="1"/>
          <p:nvPr/>
        </p:nvSpPr>
        <p:spPr>
          <a:xfrm>
            <a:off x="337132" y="301328"/>
            <a:ext cx="1388745" cy="238760"/>
          </a:xfrm>
          <a:prstGeom prst="rect">
            <a:avLst/>
          </a:prstGeom>
        </p:spPr>
        <p:txBody>
          <a:bodyPr vert="horz" wrap="square" lIns="0" tIns="12700" rIns="0" bIns="0" rtlCol="0">
            <a:spAutoFit/>
          </a:bodyPr>
          <a:lstStyle/>
          <a:p>
            <a:pPr marL="12700">
              <a:lnSpc>
                <a:spcPct val="100000"/>
              </a:lnSpc>
              <a:spcBef>
                <a:spcPts val="100"/>
              </a:spcBef>
            </a:pPr>
            <a:r>
              <a:rPr sz="1400" b="1" spc="110" dirty="0">
                <a:solidFill>
                  <a:srgbClr val="FFFFFF"/>
                </a:solidFill>
                <a:latin typeface="Yu Gothic"/>
                <a:cs typeface="Yu Gothic"/>
              </a:rPr>
              <a:t>Global</a:t>
            </a:r>
            <a:r>
              <a:rPr sz="1400" b="1" spc="290" dirty="0">
                <a:solidFill>
                  <a:srgbClr val="FFFFFF"/>
                </a:solidFill>
                <a:latin typeface="Yu Gothic"/>
                <a:cs typeface="Yu Gothic"/>
              </a:rPr>
              <a:t> </a:t>
            </a:r>
            <a:r>
              <a:rPr sz="1400" b="1" spc="100" dirty="0">
                <a:solidFill>
                  <a:srgbClr val="FFFFFF"/>
                </a:solidFill>
                <a:latin typeface="Yu Gothic"/>
                <a:cs typeface="Yu Gothic"/>
              </a:rPr>
              <a:t>Nexus </a:t>
            </a:r>
            <a:endParaRPr sz="1400" dirty="0">
              <a:latin typeface="Yu Gothic"/>
              <a:cs typeface="Yu Gothic"/>
            </a:endParaRPr>
          </a:p>
        </p:txBody>
      </p:sp>
      <p:sp>
        <p:nvSpPr>
          <p:cNvPr id="69" name="角丸四角形 30">
            <a:extLst>
              <a:ext uri="{FF2B5EF4-FFF2-40B4-BE49-F238E27FC236}">
                <a16:creationId xmlns:a16="http://schemas.microsoft.com/office/drawing/2014/main" id="{C3D20A9B-0A3E-D7E5-588D-45601C75C286}"/>
              </a:ext>
            </a:extLst>
          </p:cNvPr>
          <p:cNvSpPr/>
          <p:nvPr/>
        </p:nvSpPr>
        <p:spPr>
          <a:xfrm>
            <a:off x="5706008" y="5274831"/>
            <a:ext cx="4103992" cy="1980000"/>
          </a:xfrm>
          <a:prstGeom prst="roundRect">
            <a:avLst>
              <a:gd name="adj" fmla="val 483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0" name="角丸四角形 27">
            <a:extLst>
              <a:ext uri="{FF2B5EF4-FFF2-40B4-BE49-F238E27FC236}">
                <a16:creationId xmlns:a16="http://schemas.microsoft.com/office/drawing/2014/main" id="{409E03C0-CEEE-50B7-D08D-2B1DB20911AC}"/>
              </a:ext>
            </a:extLst>
          </p:cNvPr>
          <p:cNvSpPr/>
          <p:nvPr/>
        </p:nvSpPr>
        <p:spPr>
          <a:xfrm>
            <a:off x="882001" y="5274831"/>
            <a:ext cx="4103992" cy="1980000"/>
          </a:xfrm>
          <a:prstGeom prst="roundRect">
            <a:avLst>
              <a:gd name="adj" fmla="val 483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1" name="object 53">
            <a:extLst>
              <a:ext uri="{FF2B5EF4-FFF2-40B4-BE49-F238E27FC236}">
                <a16:creationId xmlns:a16="http://schemas.microsoft.com/office/drawing/2014/main" id="{D0B2D9C7-0A8D-557E-77B8-508045129099}"/>
              </a:ext>
            </a:extLst>
          </p:cNvPr>
          <p:cNvSpPr txBox="1"/>
          <p:nvPr/>
        </p:nvSpPr>
        <p:spPr>
          <a:xfrm>
            <a:off x="7936001" y="65613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gn="ctr">
              <a:lnSpc>
                <a:spcPct val="100000"/>
              </a:lnSpc>
              <a:spcBef>
                <a:spcPts val="100"/>
              </a:spcBef>
              <a:defRPr sz="800" b="1" spc="-30">
                <a:solidFill>
                  <a:srgbClr val="231F20"/>
                </a:solidFill>
                <a:latin typeface="Yu Gothic"/>
                <a:cs typeface="Yu Gothic"/>
              </a:defRPr>
            </a:lvl1pPr>
          </a:lstStyle>
          <a:p>
            <a:r>
              <a:rPr lang="ja-JP" altLang="en-US" dirty="0"/>
              <a:t>外国人リーチ</a:t>
            </a:r>
          </a:p>
        </p:txBody>
      </p:sp>
      <p:sp>
        <p:nvSpPr>
          <p:cNvPr id="72" name="object 53">
            <a:extLst>
              <a:ext uri="{FF2B5EF4-FFF2-40B4-BE49-F238E27FC236}">
                <a16:creationId xmlns:a16="http://schemas.microsoft.com/office/drawing/2014/main" id="{64BEB00E-E203-0281-B7A2-93C437E8BA4A}"/>
              </a:ext>
            </a:extLst>
          </p:cNvPr>
          <p:cNvSpPr txBox="1"/>
          <p:nvPr/>
        </p:nvSpPr>
        <p:spPr>
          <a:xfrm>
            <a:off x="3111995" y="65613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nSpc>
                <a:spcPct val="100000"/>
              </a:lnSpc>
              <a:spcBef>
                <a:spcPts val="100"/>
              </a:spcBef>
              <a:defRPr sz="800" b="1" spc="-30">
                <a:solidFill>
                  <a:srgbClr val="231F20"/>
                </a:solidFill>
                <a:latin typeface="Yu Gothic"/>
                <a:cs typeface="Yu Gothic"/>
              </a:defRPr>
            </a:lvl1pPr>
          </a:lstStyle>
          <a:p>
            <a:pPr algn="ctr"/>
            <a:r>
              <a:rPr lang="ja-JP" altLang="en-US" dirty="0"/>
              <a:t>訪日外国人</a:t>
            </a:r>
            <a:r>
              <a:rPr dirty="0" err="1"/>
              <a:t>リーチ</a:t>
            </a:r>
            <a:endParaRPr dirty="0"/>
          </a:p>
        </p:txBody>
      </p:sp>
      <p:sp>
        <p:nvSpPr>
          <p:cNvPr id="73" name="object 45">
            <a:extLst>
              <a:ext uri="{FF2B5EF4-FFF2-40B4-BE49-F238E27FC236}">
                <a16:creationId xmlns:a16="http://schemas.microsoft.com/office/drawing/2014/main" id="{BB316DFF-A703-33FE-7A27-47A6D753AA31}"/>
              </a:ext>
            </a:extLst>
          </p:cNvPr>
          <p:cNvSpPr txBox="1"/>
          <p:nvPr/>
        </p:nvSpPr>
        <p:spPr>
          <a:xfrm>
            <a:off x="1880505" y="5473376"/>
            <a:ext cx="2019142" cy="135935"/>
          </a:xfrm>
          <a:prstGeom prst="rect">
            <a:avLst/>
          </a:prstGeom>
        </p:spPr>
        <p:txBody>
          <a:bodyPr vert="horz" wrap="none" lIns="0" tIns="12700" rIns="0" bIns="0" rtlCol="0">
            <a:noAutofit/>
          </a:bodyPr>
          <a:lstStyle/>
          <a:p>
            <a:pPr marL="12700">
              <a:lnSpc>
                <a:spcPct val="100000"/>
              </a:lnSpc>
              <a:spcBef>
                <a:spcPts val="100"/>
              </a:spcBef>
              <a:tabLst>
                <a:tab pos="370205" algn="l"/>
              </a:tabLst>
            </a:pPr>
            <a:r>
              <a:rPr sz="800" b="1" dirty="0">
                <a:solidFill>
                  <a:srgbClr val="433529"/>
                </a:solidFill>
                <a:latin typeface="Yu Gothic"/>
                <a:cs typeface="Yu Gothic"/>
              </a:rPr>
              <a:t>対象	</a:t>
            </a:r>
            <a:r>
              <a:rPr lang="en-US" altLang="ja-JP" sz="800" b="1" dirty="0">
                <a:solidFill>
                  <a:srgbClr val="433529"/>
                </a:solidFill>
                <a:latin typeface="Yu Gothic"/>
                <a:cs typeface="Yu Gothic"/>
              </a:rPr>
              <a:t>1</a:t>
            </a:r>
            <a:r>
              <a:rPr lang="ja-JP" altLang="en-US" sz="800" b="1" dirty="0">
                <a:solidFill>
                  <a:srgbClr val="433529"/>
                </a:solidFill>
                <a:latin typeface="Yu Gothic"/>
                <a:cs typeface="Yu Gothic"/>
              </a:rPr>
              <a:t>億円を超えるマンション</a:t>
            </a:r>
            <a:endParaRPr sz="800" dirty="0">
              <a:latin typeface="Yu Gothic"/>
              <a:cs typeface="Yu Gothic"/>
            </a:endParaRPr>
          </a:p>
        </p:txBody>
      </p:sp>
      <p:sp>
        <p:nvSpPr>
          <p:cNvPr id="74" name="object 46">
            <a:extLst>
              <a:ext uri="{FF2B5EF4-FFF2-40B4-BE49-F238E27FC236}">
                <a16:creationId xmlns:a16="http://schemas.microsoft.com/office/drawing/2014/main" id="{DE1DB61E-4DBE-AB62-5E57-6724BAC07871}"/>
              </a:ext>
            </a:extLst>
          </p:cNvPr>
          <p:cNvSpPr txBox="1"/>
          <p:nvPr/>
        </p:nvSpPr>
        <p:spPr>
          <a:xfrm>
            <a:off x="1880505" y="5837307"/>
            <a:ext cx="210314" cy="135935"/>
          </a:xfrm>
          <a:prstGeom prst="rect">
            <a:avLst/>
          </a:prstGeom>
        </p:spPr>
        <p:txBody>
          <a:bodyPr vert="horz" wrap="none" lIns="0" tIns="12700" rIns="0" bIns="0" rtlCol="0">
            <a:noAutofit/>
          </a:bodyPr>
          <a:lstStyle/>
          <a:p>
            <a:pPr marL="12700">
              <a:lnSpc>
                <a:spcPct val="100000"/>
              </a:lnSpc>
              <a:spcBef>
                <a:spcPts val="100"/>
              </a:spcBef>
            </a:pPr>
            <a:r>
              <a:rPr sz="800" b="1" dirty="0">
                <a:solidFill>
                  <a:srgbClr val="433529"/>
                </a:solidFill>
                <a:latin typeface="Yu Gothic"/>
                <a:cs typeface="Yu Gothic"/>
              </a:rPr>
              <a:t>内容</a:t>
            </a:r>
            <a:endParaRPr sz="800">
              <a:latin typeface="Yu Gothic"/>
              <a:cs typeface="Yu Gothic"/>
            </a:endParaRPr>
          </a:p>
        </p:txBody>
      </p:sp>
      <p:sp>
        <p:nvSpPr>
          <p:cNvPr id="75" name="object 47">
            <a:extLst>
              <a:ext uri="{FF2B5EF4-FFF2-40B4-BE49-F238E27FC236}">
                <a16:creationId xmlns:a16="http://schemas.microsoft.com/office/drawing/2014/main" id="{3B65ABED-0B27-8D36-F211-B22EE1707C17}"/>
              </a:ext>
            </a:extLst>
          </p:cNvPr>
          <p:cNvSpPr txBox="1"/>
          <p:nvPr/>
        </p:nvSpPr>
        <p:spPr>
          <a:xfrm>
            <a:off x="2238239" y="5782240"/>
            <a:ext cx="2736000" cy="260649"/>
          </a:xfrm>
          <a:prstGeom prst="rect">
            <a:avLst/>
          </a:prstGeom>
        </p:spPr>
        <p:txBody>
          <a:bodyPr vert="horz" wrap="none" lIns="0" tIns="7620" rIns="0" bIns="0" rtlCol="0">
            <a:noAutofit/>
          </a:bodyPr>
          <a:lstStyle/>
          <a:p>
            <a:pPr marL="12700" marR="5080">
              <a:lnSpc>
                <a:spcPct val="104200"/>
              </a:lnSpc>
              <a:spcBef>
                <a:spcPts val="60"/>
              </a:spcBef>
            </a:pPr>
            <a:r>
              <a:rPr lang="ja-JP" altLang="en-US" sz="800" b="1" dirty="0">
                <a:solidFill>
                  <a:srgbClr val="433529"/>
                </a:solidFill>
                <a:latin typeface="Yu Gothic"/>
                <a:cs typeface="Yu Gothic"/>
              </a:rPr>
              <a:t>指定</a:t>
            </a:r>
            <a:r>
              <a:rPr sz="800" b="1" dirty="0" err="1">
                <a:solidFill>
                  <a:srgbClr val="433529"/>
                </a:solidFill>
                <a:latin typeface="Yu Gothic"/>
                <a:cs typeface="Yu Gothic"/>
              </a:rPr>
              <a:t>エリアに住んでいる</a:t>
            </a:r>
            <a:r>
              <a:rPr lang="ja-JP" altLang="en-US" sz="800" b="1" dirty="0">
                <a:solidFill>
                  <a:srgbClr val="433529"/>
                </a:solidFill>
                <a:latin typeface="Yu Gothic"/>
                <a:cs typeface="Yu Gothic"/>
              </a:rPr>
              <a:t>不動産</a:t>
            </a:r>
            <a:r>
              <a:rPr sz="800" b="1" dirty="0" err="1">
                <a:solidFill>
                  <a:srgbClr val="433529"/>
                </a:solidFill>
                <a:latin typeface="Yu Gothic"/>
                <a:cs typeface="Yu Gothic"/>
              </a:rPr>
              <a:t>に興味関心がある</a:t>
            </a:r>
            <a:endParaRPr lang="en-US" sz="800" b="1" dirty="0">
              <a:solidFill>
                <a:srgbClr val="433529"/>
              </a:solidFill>
              <a:latin typeface="Yu Gothic"/>
              <a:cs typeface="Yu Gothic"/>
            </a:endParaRPr>
          </a:p>
          <a:p>
            <a:pPr marL="12700" marR="5080">
              <a:lnSpc>
                <a:spcPct val="104200"/>
              </a:lnSpc>
              <a:spcBef>
                <a:spcPts val="60"/>
              </a:spcBef>
            </a:pPr>
            <a:r>
              <a:rPr lang="ja-JP" altLang="en-US" sz="800" b="1" dirty="0">
                <a:solidFill>
                  <a:srgbClr val="433529"/>
                </a:solidFill>
                <a:latin typeface="Yu Gothic"/>
                <a:cs typeface="Yu Gothic"/>
              </a:rPr>
              <a:t>外国人</a:t>
            </a:r>
            <a:r>
              <a:rPr sz="800" b="1" dirty="0" err="1">
                <a:solidFill>
                  <a:srgbClr val="433529"/>
                </a:solidFill>
                <a:latin typeface="Yu Gothic"/>
                <a:cs typeface="Yu Gothic"/>
              </a:rPr>
              <a:t>に対して配信</a:t>
            </a:r>
            <a:endParaRPr sz="800" dirty="0">
              <a:latin typeface="Yu Gothic"/>
              <a:cs typeface="Yu Gothic"/>
            </a:endParaRPr>
          </a:p>
        </p:txBody>
      </p:sp>
      <p:sp>
        <p:nvSpPr>
          <p:cNvPr id="76" name="object 49">
            <a:extLst>
              <a:ext uri="{FF2B5EF4-FFF2-40B4-BE49-F238E27FC236}">
                <a16:creationId xmlns:a16="http://schemas.microsoft.com/office/drawing/2014/main" id="{EA98E44C-122D-18CE-1342-EBB11FAA44D0}"/>
              </a:ext>
            </a:extLst>
          </p:cNvPr>
          <p:cNvSpPr/>
          <p:nvPr/>
        </p:nvSpPr>
        <p:spPr>
          <a:xfrm>
            <a:off x="2189355" y="54147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77" name="object 50">
            <a:extLst>
              <a:ext uri="{FF2B5EF4-FFF2-40B4-BE49-F238E27FC236}">
                <a16:creationId xmlns:a16="http://schemas.microsoft.com/office/drawing/2014/main" id="{EE19D22C-E1B3-09ED-EB75-967AB37C274F}"/>
              </a:ext>
            </a:extLst>
          </p:cNvPr>
          <p:cNvSpPr/>
          <p:nvPr/>
        </p:nvSpPr>
        <p:spPr>
          <a:xfrm>
            <a:off x="2189355" y="57787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78" name="object 52">
            <a:extLst>
              <a:ext uri="{FF2B5EF4-FFF2-40B4-BE49-F238E27FC236}">
                <a16:creationId xmlns:a16="http://schemas.microsoft.com/office/drawing/2014/main" id="{7CB4F2F3-E3C7-223E-827B-83B7D6F4CD62}"/>
              </a:ext>
            </a:extLst>
          </p:cNvPr>
          <p:cNvSpPr/>
          <p:nvPr/>
        </p:nvSpPr>
        <p:spPr>
          <a:xfrm>
            <a:off x="3086303" y="64975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cs typeface="Yu Gothic"/>
            </a:endParaRPr>
          </a:p>
        </p:txBody>
      </p:sp>
      <p:sp>
        <p:nvSpPr>
          <p:cNvPr id="79" name="object 55">
            <a:extLst>
              <a:ext uri="{FF2B5EF4-FFF2-40B4-BE49-F238E27FC236}">
                <a16:creationId xmlns:a16="http://schemas.microsoft.com/office/drawing/2014/main" id="{5027598B-2A5D-6A4A-CBC8-E1115B688865}"/>
              </a:ext>
            </a:extLst>
          </p:cNvPr>
          <p:cNvSpPr txBox="1"/>
          <p:nvPr/>
        </p:nvSpPr>
        <p:spPr>
          <a:xfrm>
            <a:off x="6704509" y="5473376"/>
            <a:ext cx="1916550" cy="135935"/>
          </a:xfrm>
          <a:prstGeom prst="rect">
            <a:avLst/>
          </a:prstGeom>
        </p:spPr>
        <p:txBody>
          <a:bodyPr vert="horz" wrap="none" lIns="0" tIns="12700" rIns="0" bIns="0" rtlCol="0">
            <a:noAutofit/>
          </a:bodyPr>
          <a:lstStyle/>
          <a:p>
            <a:pPr marL="12700">
              <a:lnSpc>
                <a:spcPct val="100000"/>
              </a:lnSpc>
              <a:spcBef>
                <a:spcPts val="100"/>
              </a:spcBef>
              <a:tabLst>
                <a:tab pos="370205" algn="l"/>
              </a:tabLst>
            </a:pPr>
            <a:r>
              <a:rPr sz="800" b="1" dirty="0">
                <a:solidFill>
                  <a:srgbClr val="433529"/>
                </a:solidFill>
                <a:latin typeface="Yu Gothic"/>
                <a:cs typeface="Yu Gothic"/>
              </a:rPr>
              <a:t>対象	</a:t>
            </a:r>
            <a:r>
              <a:rPr lang="ja-JP" altLang="en-US" sz="800" b="1" dirty="0">
                <a:solidFill>
                  <a:srgbClr val="433529"/>
                </a:solidFill>
                <a:latin typeface="Yu Gothic"/>
                <a:cs typeface="Yu Gothic"/>
              </a:rPr>
              <a:t>日本食の</a:t>
            </a:r>
            <a:r>
              <a:rPr lang="en-US" altLang="ja-JP" sz="800" b="1" dirty="0">
                <a:solidFill>
                  <a:srgbClr val="433529"/>
                </a:solidFill>
                <a:latin typeface="Yu Gothic"/>
                <a:cs typeface="Yu Gothic"/>
              </a:rPr>
              <a:t>PR</a:t>
            </a:r>
            <a:endParaRPr sz="800" dirty="0">
              <a:latin typeface="Yu Gothic"/>
              <a:cs typeface="Yu Gothic"/>
            </a:endParaRPr>
          </a:p>
        </p:txBody>
      </p:sp>
      <p:sp>
        <p:nvSpPr>
          <p:cNvPr id="80" name="object 56">
            <a:extLst>
              <a:ext uri="{FF2B5EF4-FFF2-40B4-BE49-F238E27FC236}">
                <a16:creationId xmlns:a16="http://schemas.microsoft.com/office/drawing/2014/main" id="{C7B89E0E-CEE6-5CD8-5BEB-CC8AC9BA710F}"/>
              </a:ext>
            </a:extLst>
          </p:cNvPr>
          <p:cNvSpPr txBox="1"/>
          <p:nvPr/>
        </p:nvSpPr>
        <p:spPr>
          <a:xfrm>
            <a:off x="6704509" y="5837307"/>
            <a:ext cx="210314" cy="135935"/>
          </a:xfrm>
          <a:prstGeom prst="rect">
            <a:avLst/>
          </a:prstGeom>
        </p:spPr>
        <p:txBody>
          <a:bodyPr vert="horz" wrap="none" lIns="0" tIns="12700" rIns="0" bIns="0" rtlCol="0">
            <a:noAutofit/>
          </a:bodyPr>
          <a:lstStyle/>
          <a:p>
            <a:pPr marL="12700">
              <a:lnSpc>
                <a:spcPct val="100000"/>
              </a:lnSpc>
              <a:spcBef>
                <a:spcPts val="100"/>
              </a:spcBef>
            </a:pPr>
            <a:r>
              <a:rPr sz="800" b="1" dirty="0">
                <a:solidFill>
                  <a:srgbClr val="433529"/>
                </a:solidFill>
                <a:latin typeface="Yu Gothic"/>
                <a:cs typeface="Yu Gothic"/>
              </a:rPr>
              <a:t>内容</a:t>
            </a:r>
            <a:endParaRPr sz="800">
              <a:latin typeface="Yu Gothic"/>
              <a:cs typeface="Yu Gothic"/>
            </a:endParaRPr>
          </a:p>
        </p:txBody>
      </p:sp>
      <p:sp>
        <p:nvSpPr>
          <p:cNvPr id="81" name="object 57">
            <a:extLst>
              <a:ext uri="{FF2B5EF4-FFF2-40B4-BE49-F238E27FC236}">
                <a16:creationId xmlns:a16="http://schemas.microsoft.com/office/drawing/2014/main" id="{DC71AE73-BAD5-D01B-E34E-37A1B5E763DF}"/>
              </a:ext>
            </a:extLst>
          </p:cNvPr>
          <p:cNvSpPr txBox="1"/>
          <p:nvPr/>
        </p:nvSpPr>
        <p:spPr>
          <a:xfrm>
            <a:off x="7062242" y="5782240"/>
            <a:ext cx="2545569" cy="260649"/>
          </a:xfrm>
          <a:prstGeom prst="rect">
            <a:avLst/>
          </a:prstGeom>
        </p:spPr>
        <p:txBody>
          <a:bodyPr vert="horz" wrap="none" lIns="0" tIns="7620" rIns="0" bIns="0" rtlCol="0">
            <a:noAutofit/>
          </a:bodyPr>
          <a:lstStyle/>
          <a:p>
            <a:pPr marL="12700" marR="5080">
              <a:lnSpc>
                <a:spcPct val="104200"/>
              </a:lnSpc>
              <a:spcBef>
                <a:spcPts val="60"/>
              </a:spcBef>
            </a:pPr>
            <a:r>
              <a:rPr lang="ja-JP" altLang="en-US" sz="800" b="1" dirty="0">
                <a:solidFill>
                  <a:srgbClr val="433529"/>
                </a:solidFill>
                <a:latin typeface="Yu Gothic"/>
                <a:cs typeface="Yu Gothic"/>
              </a:rPr>
              <a:t>日本食</a:t>
            </a:r>
            <a:r>
              <a:rPr lang="en-US" altLang="ja-JP" sz="800" b="1" dirty="0" err="1">
                <a:solidFill>
                  <a:srgbClr val="433529"/>
                </a:solidFill>
                <a:latin typeface="Yu Gothic"/>
                <a:cs typeface="Yu Gothic"/>
              </a:rPr>
              <a:t>PR</a:t>
            </a:r>
            <a:r>
              <a:rPr sz="800" b="1" dirty="0" err="1">
                <a:solidFill>
                  <a:srgbClr val="433529"/>
                </a:solidFill>
                <a:latin typeface="Yu Gothic"/>
                <a:cs typeface="Yu Gothic"/>
              </a:rPr>
              <a:t>の為</a:t>
            </a:r>
            <a:r>
              <a:rPr sz="800" b="1" dirty="0">
                <a:solidFill>
                  <a:srgbClr val="433529"/>
                </a:solidFill>
                <a:latin typeface="Yu Gothic"/>
                <a:cs typeface="Yu Gothic"/>
              </a:rPr>
              <a:t>、</a:t>
            </a:r>
            <a:r>
              <a:rPr lang="ja-JP" altLang="en-US" sz="800" b="1" dirty="0">
                <a:solidFill>
                  <a:srgbClr val="433529"/>
                </a:solidFill>
                <a:latin typeface="Yu Gothic"/>
                <a:cs typeface="Yu Gothic"/>
              </a:rPr>
              <a:t>日本に興味関心がある</a:t>
            </a:r>
            <a:endParaRPr lang="en-US" altLang="ja-JP" sz="800" b="1" dirty="0">
              <a:solidFill>
                <a:srgbClr val="433529"/>
              </a:solidFill>
              <a:latin typeface="Yu Gothic"/>
              <a:cs typeface="Yu Gothic"/>
            </a:endParaRPr>
          </a:p>
          <a:p>
            <a:pPr marL="12700" marR="5080">
              <a:lnSpc>
                <a:spcPct val="104200"/>
              </a:lnSpc>
              <a:spcBef>
                <a:spcPts val="60"/>
              </a:spcBef>
            </a:pPr>
            <a:r>
              <a:rPr lang="ja-JP" altLang="en-US" sz="800" b="1" dirty="0">
                <a:solidFill>
                  <a:srgbClr val="433529"/>
                </a:solidFill>
                <a:latin typeface="Yu Gothic"/>
                <a:cs typeface="Yu Gothic"/>
              </a:rPr>
              <a:t>外国人</a:t>
            </a:r>
            <a:r>
              <a:rPr sz="800" b="1" dirty="0" err="1">
                <a:solidFill>
                  <a:srgbClr val="433529"/>
                </a:solidFill>
                <a:latin typeface="Yu Gothic"/>
                <a:cs typeface="Yu Gothic"/>
              </a:rPr>
              <a:t>に対して配信</a:t>
            </a:r>
            <a:endParaRPr sz="800" dirty="0">
              <a:latin typeface="Yu Gothic"/>
              <a:cs typeface="Yu Gothic"/>
            </a:endParaRPr>
          </a:p>
        </p:txBody>
      </p:sp>
      <p:sp>
        <p:nvSpPr>
          <p:cNvPr id="83" name="object 59">
            <a:extLst>
              <a:ext uri="{FF2B5EF4-FFF2-40B4-BE49-F238E27FC236}">
                <a16:creationId xmlns:a16="http://schemas.microsoft.com/office/drawing/2014/main" id="{56927BA2-D507-E130-309C-055F3CDE3DFF}"/>
              </a:ext>
            </a:extLst>
          </p:cNvPr>
          <p:cNvSpPr/>
          <p:nvPr/>
        </p:nvSpPr>
        <p:spPr>
          <a:xfrm>
            <a:off x="7013355" y="54147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84" name="object 60">
            <a:extLst>
              <a:ext uri="{FF2B5EF4-FFF2-40B4-BE49-F238E27FC236}">
                <a16:creationId xmlns:a16="http://schemas.microsoft.com/office/drawing/2014/main" id="{FF644EC9-8AEA-398E-636F-56A8959B1AE5}"/>
              </a:ext>
            </a:extLst>
          </p:cNvPr>
          <p:cNvSpPr/>
          <p:nvPr/>
        </p:nvSpPr>
        <p:spPr>
          <a:xfrm>
            <a:off x="7013355" y="57787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p>
        </p:txBody>
      </p:sp>
      <p:sp>
        <p:nvSpPr>
          <p:cNvPr id="88" name="object 67">
            <a:extLst>
              <a:ext uri="{FF2B5EF4-FFF2-40B4-BE49-F238E27FC236}">
                <a16:creationId xmlns:a16="http://schemas.microsoft.com/office/drawing/2014/main" id="{0D558C18-2E37-E9A2-C4A5-11A0C5DF4E2E}"/>
              </a:ext>
            </a:extLst>
          </p:cNvPr>
          <p:cNvSpPr txBox="1"/>
          <p:nvPr/>
        </p:nvSpPr>
        <p:spPr>
          <a:xfrm>
            <a:off x="869304" y="5010658"/>
            <a:ext cx="558800" cy="135935"/>
          </a:xfrm>
          <a:prstGeom prst="rect">
            <a:avLst/>
          </a:prstGeom>
        </p:spPr>
        <p:txBody>
          <a:bodyPr vert="horz" wrap="square" lIns="0" tIns="12700" rIns="0" bIns="0" rtlCol="0">
            <a:spAutoFit/>
          </a:bodyPr>
          <a:lstStyle/>
          <a:p>
            <a:pPr marL="119380" indent="-106680">
              <a:lnSpc>
                <a:spcPct val="100000"/>
              </a:lnSpc>
              <a:spcBef>
                <a:spcPts val="100"/>
              </a:spcBef>
              <a:buClr>
                <a:srgbClr val="00B050"/>
              </a:buClr>
              <a:buSzPct val="87500"/>
              <a:buChar char="■"/>
              <a:tabLst>
                <a:tab pos="119380" algn="l"/>
              </a:tabLst>
            </a:pPr>
            <a:r>
              <a:rPr sz="800" b="1" spc="-15" dirty="0" err="1">
                <a:solidFill>
                  <a:srgbClr val="231F20"/>
                </a:solidFill>
                <a:latin typeface="Yu Gothic"/>
                <a:cs typeface="Yu Gothic"/>
              </a:rPr>
              <a:t>導入事例</a:t>
            </a:r>
            <a:endParaRPr sz="800" dirty="0">
              <a:latin typeface="Yu Gothic"/>
              <a:cs typeface="Yu Gothic"/>
            </a:endParaRPr>
          </a:p>
        </p:txBody>
      </p:sp>
      <p:sp>
        <p:nvSpPr>
          <p:cNvPr id="93" name="object 72">
            <a:extLst>
              <a:ext uri="{FF2B5EF4-FFF2-40B4-BE49-F238E27FC236}">
                <a16:creationId xmlns:a16="http://schemas.microsoft.com/office/drawing/2014/main" id="{C2190368-03AC-D11D-48BE-FBC4F7CFB03D}"/>
              </a:ext>
            </a:extLst>
          </p:cNvPr>
          <p:cNvSpPr/>
          <p:nvPr/>
        </p:nvSpPr>
        <p:spPr>
          <a:xfrm>
            <a:off x="5849761" y="5186045"/>
            <a:ext cx="576580" cy="576580"/>
          </a:xfrm>
          <a:custGeom>
            <a:avLst/>
            <a:gdLst/>
            <a:ahLst/>
            <a:cxnLst/>
            <a:rect l="l" t="t" r="r" b="b"/>
            <a:pathLst>
              <a:path w="576579"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solidFill>
            <a:srgbClr val="00B050"/>
          </a:solidFill>
          <a:ln w="12700">
            <a:solidFill>
              <a:srgbClr val="F6F6F9"/>
            </a:solidFill>
          </a:ln>
        </p:spPr>
        <p:txBody>
          <a:bodyPr wrap="square" lIns="0" tIns="0" rIns="0" bIns="0" rtlCol="0"/>
          <a:lstStyle/>
          <a:p>
            <a:endParaRPr dirty="0"/>
          </a:p>
        </p:txBody>
      </p:sp>
      <p:sp>
        <p:nvSpPr>
          <p:cNvPr id="97" name="object 73">
            <a:extLst>
              <a:ext uri="{FF2B5EF4-FFF2-40B4-BE49-F238E27FC236}">
                <a16:creationId xmlns:a16="http://schemas.microsoft.com/office/drawing/2014/main" id="{767B56B0-2FAB-D96A-7FB8-3BF8EE75C2C9}"/>
              </a:ext>
            </a:extLst>
          </p:cNvPr>
          <p:cNvSpPr txBox="1"/>
          <p:nvPr/>
        </p:nvSpPr>
        <p:spPr>
          <a:xfrm>
            <a:off x="5947258" y="5331456"/>
            <a:ext cx="381000" cy="132080"/>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FFFFF"/>
                </a:solidFill>
                <a:latin typeface="Yu Gothic"/>
                <a:cs typeface="Yu Gothic"/>
              </a:rPr>
              <a:t>導入事例</a:t>
            </a:r>
            <a:endParaRPr sz="700" dirty="0">
              <a:latin typeface="Yu Gothic"/>
              <a:cs typeface="Yu Gothic"/>
            </a:endParaRPr>
          </a:p>
        </p:txBody>
      </p:sp>
      <p:sp>
        <p:nvSpPr>
          <p:cNvPr id="98" name="object 74">
            <a:extLst>
              <a:ext uri="{FF2B5EF4-FFF2-40B4-BE49-F238E27FC236}">
                <a16:creationId xmlns:a16="http://schemas.microsoft.com/office/drawing/2014/main" id="{E261ED90-7FE7-7F2A-9900-619504D5A803}"/>
              </a:ext>
            </a:extLst>
          </p:cNvPr>
          <p:cNvSpPr txBox="1"/>
          <p:nvPr/>
        </p:nvSpPr>
        <p:spPr>
          <a:xfrm>
            <a:off x="6070910" y="54271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2</a:t>
            </a:r>
            <a:endParaRPr sz="1600">
              <a:latin typeface="Trebuchet MS" panose="020B0703020202090204" pitchFamily="34" charset="0"/>
              <a:cs typeface="Arial Black"/>
            </a:endParaRPr>
          </a:p>
        </p:txBody>
      </p:sp>
      <p:sp>
        <p:nvSpPr>
          <p:cNvPr id="100" name="object 52">
            <a:extLst>
              <a:ext uri="{FF2B5EF4-FFF2-40B4-BE49-F238E27FC236}">
                <a16:creationId xmlns:a16="http://schemas.microsoft.com/office/drawing/2014/main" id="{70FC60C7-6DC0-41C1-6143-F6EC1DF75AB5}"/>
              </a:ext>
            </a:extLst>
          </p:cNvPr>
          <p:cNvSpPr/>
          <p:nvPr/>
        </p:nvSpPr>
        <p:spPr>
          <a:xfrm>
            <a:off x="7910309" y="64975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endParaRPr>
          </a:p>
        </p:txBody>
      </p:sp>
      <p:pic>
        <p:nvPicPr>
          <p:cNvPr id="51" name="図 50" descr="グラフィカル ユーザー インターフェイス&#10;&#10;自動的に生成された説明">
            <a:extLst>
              <a:ext uri="{FF2B5EF4-FFF2-40B4-BE49-F238E27FC236}">
                <a16:creationId xmlns:a16="http://schemas.microsoft.com/office/drawing/2014/main" id="{F4680D9C-CC5F-95DA-4948-F631DF1F467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35152" y="6195280"/>
            <a:ext cx="839748" cy="1015441"/>
          </a:xfrm>
          <a:prstGeom prst="rect">
            <a:avLst/>
          </a:prstGeom>
        </p:spPr>
      </p:pic>
      <p:pic>
        <p:nvPicPr>
          <p:cNvPr id="53" name="図 52">
            <a:extLst>
              <a:ext uri="{FF2B5EF4-FFF2-40B4-BE49-F238E27FC236}">
                <a16:creationId xmlns:a16="http://schemas.microsoft.com/office/drawing/2014/main" id="{3EEAD0F7-FB25-FF93-9CAF-00ABB4824AF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175044" y="5994805"/>
            <a:ext cx="1528776" cy="1528776"/>
          </a:xfrm>
          <a:prstGeom prst="rect">
            <a:avLst/>
          </a:prstGeom>
        </p:spPr>
      </p:pic>
      <p:sp>
        <p:nvSpPr>
          <p:cNvPr id="4" name="object 72">
            <a:extLst>
              <a:ext uri="{FF2B5EF4-FFF2-40B4-BE49-F238E27FC236}">
                <a16:creationId xmlns:a16="http://schemas.microsoft.com/office/drawing/2014/main" id="{0BDD9A70-C2B4-2ACF-862A-B679D4101EA7}"/>
              </a:ext>
            </a:extLst>
          </p:cNvPr>
          <p:cNvSpPr/>
          <p:nvPr/>
        </p:nvSpPr>
        <p:spPr>
          <a:xfrm>
            <a:off x="1032029" y="5186045"/>
            <a:ext cx="576580" cy="576580"/>
          </a:xfrm>
          <a:custGeom>
            <a:avLst/>
            <a:gdLst/>
            <a:ahLst/>
            <a:cxnLst/>
            <a:rect l="l" t="t" r="r" b="b"/>
            <a:pathLst>
              <a:path w="576579" h="576579">
                <a:moveTo>
                  <a:pt x="575995" y="287997"/>
                </a:moveTo>
                <a:lnTo>
                  <a:pt x="572226" y="334712"/>
                </a:lnTo>
                <a:lnTo>
                  <a:pt x="561313" y="379026"/>
                </a:lnTo>
                <a:lnTo>
                  <a:pt x="543849" y="420348"/>
                </a:lnTo>
                <a:lnTo>
                  <a:pt x="520428" y="458084"/>
                </a:lnTo>
                <a:lnTo>
                  <a:pt x="491642" y="491642"/>
                </a:lnTo>
                <a:lnTo>
                  <a:pt x="458084" y="520428"/>
                </a:lnTo>
                <a:lnTo>
                  <a:pt x="420348" y="543849"/>
                </a:lnTo>
                <a:lnTo>
                  <a:pt x="379026" y="561313"/>
                </a:lnTo>
                <a:lnTo>
                  <a:pt x="334712" y="572226"/>
                </a:lnTo>
                <a:lnTo>
                  <a:pt x="287997" y="575995"/>
                </a:lnTo>
                <a:lnTo>
                  <a:pt x="241283" y="572226"/>
                </a:lnTo>
                <a:lnTo>
                  <a:pt x="196969" y="561313"/>
                </a:lnTo>
                <a:lnTo>
                  <a:pt x="155647" y="543849"/>
                </a:lnTo>
                <a:lnTo>
                  <a:pt x="117910" y="520428"/>
                </a:lnTo>
                <a:lnTo>
                  <a:pt x="84353" y="491642"/>
                </a:lnTo>
                <a:lnTo>
                  <a:pt x="55567" y="458084"/>
                </a:lnTo>
                <a:lnTo>
                  <a:pt x="32146" y="420348"/>
                </a:lnTo>
                <a:lnTo>
                  <a:pt x="14682" y="379026"/>
                </a:lnTo>
                <a:lnTo>
                  <a:pt x="3769" y="334712"/>
                </a:lnTo>
                <a:lnTo>
                  <a:pt x="0" y="287997"/>
                </a:lnTo>
                <a:lnTo>
                  <a:pt x="3769" y="241283"/>
                </a:lnTo>
                <a:lnTo>
                  <a:pt x="14682" y="196969"/>
                </a:lnTo>
                <a:lnTo>
                  <a:pt x="32146" y="155647"/>
                </a:lnTo>
                <a:lnTo>
                  <a:pt x="55567" y="117910"/>
                </a:lnTo>
                <a:lnTo>
                  <a:pt x="84353" y="84353"/>
                </a:lnTo>
                <a:lnTo>
                  <a:pt x="117910" y="55567"/>
                </a:lnTo>
                <a:lnTo>
                  <a:pt x="155647" y="32146"/>
                </a:lnTo>
                <a:lnTo>
                  <a:pt x="196969" y="14682"/>
                </a:lnTo>
                <a:lnTo>
                  <a:pt x="241283" y="3769"/>
                </a:lnTo>
                <a:lnTo>
                  <a:pt x="287997" y="0"/>
                </a:lnTo>
                <a:lnTo>
                  <a:pt x="334712" y="3769"/>
                </a:lnTo>
                <a:lnTo>
                  <a:pt x="379026" y="14682"/>
                </a:lnTo>
                <a:lnTo>
                  <a:pt x="420348" y="32146"/>
                </a:lnTo>
                <a:lnTo>
                  <a:pt x="458084" y="55567"/>
                </a:lnTo>
                <a:lnTo>
                  <a:pt x="491642" y="84353"/>
                </a:lnTo>
                <a:lnTo>
                  <a:pt x="520428" y="117910"/>
                </a:lnTo>
                <a:lnTo>
                  <a:pt x="543849" y="155647"/>
                </a:lnTo>
                <a:lnTo>
                  <a:pt x="561313" y="196969"/>
                </a:lnTo>
                <a:lnTo>
                  <a:pt x="572226" y="241283"/>
                </a:lnTo>
                <a:lnTo>
                  <a:pt x="575995" y="287997"/>
                </a:lnTo>
                <a:close/>
              </a:path>
            </a:pathLst>
          </a:custGeom>
          <a:solidFill>
            <a:srgbClr val="00B050"/>
          </a:solidFill>
          <a:ln w="12700">
            <a:solidFill>
              <a:srgbClr val="F6F6F9"/>
            </a:solidFill>
          </a:ln>
        </p:spPr>
        <p:txBody>
          <a:bodyPr wrap="square" lIns="0" tIns="0" rIns="0" bIns="0" rtlCol="0"/>
          <a:lstStyle/>
          <a:p>
            <a:endParaRPr dirty="0"/>
          </a:p>
        </p:txBody>
      </p:sp>
      <p:sp>
        <p:nvSpPr>
          <p:cNvPr id="89" name="object 68">
            <a:extLst>
              <a:ext uri="{FF2B5EF4-FFF2-40B4-BE49-F238E27FC236}">
                <a16:creationId xmlns:a16="http://schemas.microsoft.com/office/drawing/2014/main" id="{EB6A8AE9-0E6E-0EA0-5EF2-332AF2E525D8}"/>
              </a:ext>
            </a:extLst>
          </p:cNvPr>
          <p:cNvSpPr txBox="1"/>
          <p:nvPr/>
        </p:nvSpPr>
        <p:spPr>
          <a:xfrm>
            <a:off x="1123255" y="5331456"/>
            <a:ext cx="381000" cy="132080"/>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FFFFF"/>
                </a:solidFill>
                <a:latin typeface="Yu Gothic"/>
                <a:cs typeface="Yu Gothic"/>
              </a:rPr>
              <a:t>導入事例</a:t>
            </a:r>
            <a:endParaRPr sz="700">
              <a:latin typeface="Yu Gothic"/>
              <a:cs typeface="Yu Gothic"/>
            </a:endParaRPr>
          </a:p>
        </p:txBody>
      </p:sp>
      <p:sp>
        <p:nvSpPr>
          <p:cNvPr id="90" name="object 69">
            <a:extLst>
              <a:ext uri="{FF2B5EF4-FFF2-40B4-BE49-F238E27FC236}">
                <a16:creationId xmlns:a16="http://schemas.microsoft.com/office/drawing/2014/main" id="{7E0B1A62-A5BE-8623-8F00-AF58AE9D28D6}"/>
              </a:ext>
            </a:extLst>
          </p:cNvPr>
          <p:cNvSpPr txBox="1"/>
          <p:nvPr/>
        </p:nvSpPr>
        <p:spPr>
          <a:xfrm>
            <a:off x="1246906" y="54271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1</a:t>
            </a:r>
            <a:endParaRPr sz="1600" dirty="0">
              <a:latin typeface="Trebuchet MS" panose="020B0703020202090204" pitchFamily="34" charset="0"/>
              <a:cs typeface="Arial Black"/>
            </a:endParaRPr>
          </a:p>
        </p:txBody>
      </p:sp>
      <p:sp>
        <p:nvSpPr>
          <p:cNvPr id="5" name="object 4">
            <a:extLst>
              <a:ext uri="{FF2B5EF4-FFF2-40B4-BE49-F238E27FC236}">
                <a16:creationId xmlns:a16="http://schemas.microsoft.com/office/drawing/2014/main" id="{04D67987-AAC2-2C33-F810-03B4A36133EA}"/>
              </a:ext>
            </a:extLst>
          </p:cNvPr>
          <p:cNvSpPr txBox="1"/>
          <p:nvPr/>
        </p:nvSpPr>
        <p:spPr>
          <a:xfrm>
            <a:off x="1961908" y="301328"/>
            <a:ext cx="734695" cy="238760"/>
          </a:xfrm>
          <a:prstGeom prst="rect">
            <a:avLst/>
          </a:prstGeom>
        </p:spPr>
        <p:txBody>
          <a:bodyPr vert="horz" wrap="square" lIns="0" tIns="12700" rIns="0" bIns="0" rtlCol="0">
            <a:spAutoFit/>
          </a:bodyPr>
          <a:lstStyle/>
          <a:p>
            <a:pPr marL="12700">
              <a:spcBef>
                <a:spcPts val="100"/>
              </a:spcBef>
            </a:pPr>
            <a:r>
              <a:rPr sz="1400" b="1" spc="-30" dirty="0">
                <a:solidFill>
                  <a:srgbClr val="FFFFFF"/>
                </a:solidFill>
                <a:latin typeface="Yu Gothic"/>
                <a:cs typeface="Yu Gothic"/>
              </a:rPr>
              <a:t>カスタム</a:t>
            </a:r>
            <a:endParaRPr sz="1400" dirty="0">
              <a:latin typeface="Yu Gothic"/>
              <a:cs typeface="Yu Gothic"/>
            </a:endParaRPr>
          </a:p>
        </p:txBody>
      </p:sp>
    </p:spTree>
    <p:extLst>
      <p:ext uri="{BB962C8B-B14F-4D97-AF65-F5344CB8AC3E}">
        <p14:creationId xmlns:p14="http://schemas.microsoft.com/office/powerpoint/2010/main" val="429254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AAF7F81C-ADCD-C9B3-C27C-3C3C6C32E593}"/>
              </a:ext>
            </a:extLst>
          </p:cNvPr>
          <p:cNvPicPr/>
          <p:nvPr/>
        </p:nvPicPr>
        <p:blipFill>
          <a:blip r:embed="rId2" cstate="email">
            <a:extLst>
              <a:ext uri="{28A0092B-C50C-407E-A947-70E740481C1C}">
                <a14:useLocalDpi xmlns:a14="http://schemas.microsoft.com/office/drawing/2010/main"/>
              </a:ext>
            </a:extLst>
          </a:blip>
          <a:stretch>
            <a:fillRect/>
          </a:stretch>
        </p:blipFill>
        <p:spPr>
          <a:xfrm>
            <a:off x="6731983" y="585724"/>
            <a:ext cx="3960006" cy="2330373"/>
          </a:xfrm>
          <a:prstGeom prst="rect">
            <a:avLst/>
          </a:prstGeom>
        </p:spPr>
      </p:pic>
      <p:sp>
        <p:nvSpPr>
          <p:cNvPr id="170" name="角丸四角形 169">
            <a:extLst>
              <a:ext uri="{FF2B5EF4-FFF2-40B4-BE49-F238E27FC236}">
                <a16:creationId xmlns:a16="http://schemas.microsoft.com/office/drawing/2014/main" id="{EE24386C-DA50-7157-BBBF-BFCF33E5F266}"/>
              </a:ext>
            </a:extLst>
          </p:cNvPr>
          <p:cNvSpPr/>
          <p:nvPr/>
        </p:nvSpPr>
        <p:spPr>
          <a:xfrm>
            <a:off x="826768" y="2485960"/>
            <a:ext cx="9217228" cy="1300000"/>
          </a:xfrm>
          <a:prstGeom prst="roundRect">
            <a:avLst>
              <a:gd name="adj" fmla="val 9441"/>
            </a:avLst>
          </a:prstGeom>
          <a:gradFill>
            <a:gsLst>
              <a:gs pos="0">
                <a:srgbClr val="E7E8F1"/>
              </a:gs>
              <a:gs pos="99000">
                <a:srgbClr val="D7D9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9" name="角丸四角形 168">
            <a:extLst>
              <a:ext uri="{FF2B5EF4-FFF2-40B4-BE49-F238E27FC236}">
                <a16:creationId xmlns:a16="http://schemas.microsoft.com/office/drawing/2014/main" id="{4305AA7B-EFE4-5A37-0F34-AE6F13D9A69D}"/>
              </a:ext>
            </a:extLst>
          </p:cNvPr>
          <p:cNvSpPr/>
          <p:nvPr/>
        </p:nvSpPr>
        <p:spPr>
          <a:xfrm>
            <a:off x="826768" y="3898427"/>
            <a:ext cx="9217228" cy="1300000"/>
          </a:xfrm>
          <a:prstGeom prst="roundRect">
            <a:avLst>
              <a:gd name="adj" fmla="val 9441"/>
            </a:avLst>
          </a:prstGeom>
          <a:gradFill>
            <a:gsLst>
              <a:gs pos="0">
                <a:srgbClr val="E7E8F1"/>
              </a:gs>
              <a:gs pos="99000">
                <a:srgbClr val="D7D9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nvGrpSpPr>
          <p:cNvPr id="6" name="object 6">
            <a:extLst>
              <a:ext uri="{FF2B5EF4-FFF2-40B4-BE49-F238E27FC236}">
                <a16:creationId xmlns:a16="http://schemas.microsoft.com/office/drawing/2014/main" id="{43D63CE6-F9DE-5661-1842-F660FA92628C}"/>
              </a:ext>
            </a:extLst>
          </p:cNvPr>
          <p:cNvGrpSpPr/>
          <p:nvPr/>
        </p:nvGrpSpPr>
        <p:grpSpPr>
          <a:xfrm>
            <a:off x="641644" y="2803608"/>
            <a:ext cx="2134870" cy="661035"/>
            <a:chOff x="641644" y="2803608"/>
            <a:chExt cx="2134870" cy="661035"/>
          </a:xfrm>
        </p:grpSpPr>
        <p:sp>
          <p:nvSpPr>
            <p:cNvPr id="7" name="object 7">
              <a:extLst>
                <a:ext uri="{FF2B5EF4-FFF2-40B4-BE49-F238E27FC236}">
                  <a16:creationId xmlns:a16="http://schemas.microsoft.com/office/drawing/2014/main" id="{CE046B03-2B20-7A58-A31D-08173257F59D}"/>
                </a:ext>
              </a:extLst>
            </p:cNvPr>
            <p:cNvSpPr/>
            <p:nvPr/>
          </p:nvSpPr>
          <p:spPr>
            <a:xfrm>
              <a:off x="648002" y="2809958"/>
              <a:ext cx="2122170" cy="648335"/>
            </a:xfrm>
            <a:custGeom>
              <a:avLst/>
              <a:gdLst/>
              <a:ahLst/>
              <a:cxnLst/>
              <a:rect l="l" t="t" r="r" b="b"/>
              <a:pathLst>
                <a:path w="2122170" h="648335">
                  <a:moveTo>
                    <a:pt x="1797545" y="648004"/>
                  </a:move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1797545" y="0"/>
                  </a:lnTo>
                  <a:lnTo>
                    <a:pt x="1845424" y="3512"/>
                  </a:lnTo>
                  <a:lnTo>
                    <a:pt x="1891121" y="13717"/>
                  </a:lnTo>
                  <a:lnTo>
                    <a:pt x="1934137" y="30113"/>
                  </a:lnTo>
                  <a:lnTo>
                    <a:pt x="1973968" y="52198"/>
                  </a:lnTo>
                  <a:lnTo>
                    <a:pt x="2010115" y="79471"/>
                  </a:lnTo>
                  <a:lnTo>
                    <a:pt x="2042075" y="111432"/>
                  </a:lnTo>
                  <a:lnTo>
                    <a:pt x="2069349" y="147579"/>
                  </a:lnTo>
                  <a:lnTo>
                    <a:pt x="2091434" y="187410"/>
                  </a:lnTo>
                  <a:lnTo>
                    <a:pt x="2107829" y="230425"/>
                  </a:lnTo>
                  <a:lnTo>
                    <a:pt x="2118034" y="276123"/>
                  </a:lnTo>
                  <a:lnTo>
                    <a:pt x="2121547" y="324002"/>
                  </a:lnTo>
                  <a:lnTo>
                    <a:pt x="2118034" y="371881"/>
                  </a:lnTo>
                  <a:lnTo>
                    <a:pt x="2107829" y="417579"/>
                  </a:lnTo>
                  <a:lnTo>
                    <a:pt x="2091434" y="460594"/>
                  </a:lnTo>
                  <a:lnTo>
                    <a:pt x="2069349" y="500425"/>
                  </a:lnTo>
                  <a:lnTo>
                    <a:pt x="2042075" y="536572"/>
                  </a:lnTo>
                  <a:lnTo>
                    <a:pt x="2010115" y="568532"/>
                  </a:lnTo>
                  <a:lnTo>
                    <a:pt x="1973968" y="595806"/>
                  </a:lnTo>
                  <a:lnTo>
                    <a:pt x="1934137" y="617891"/>
                  </a:lnTo>
                  <a:lnTo>
                    <a:pt x="1891121" y="634286"/>
                  </a:lnTo>
                  <a:lnTo>
                    <a:pt x="1845424" y="644491"/>
                  </a:lnTo>
                  <a:lnTo>
                    <a:pt x="1797545" y="648004"/>
                  </a:lnTo>
                  <a:close/>
                </a:path>
              </a:pathLst>
            </a:custGeom>
            <a:gradFill>
              <a:gsLst>
                <a:gs pos="0">
                  <a:srgbClr val="44558C"/>
                </a:gs>
                <a:gs pos="99000">
                  <a:srgbClr val="002E6F"/>
                </a:gs>
              </a:gsLst>
              <a:lin ang="5400000" scaled="1"/>
            </a:gradFill>
            <a:ln w="12700">
              <a:solidFill>
                <a:srgbClr val="F6F6F9"/>
              </a:solidFill>
            </a:ln>
          </p:spPr>
          <p:txBody>
            <a:bodyPr wrap="square" lIns="0" tIns="0" rIns="0" bIns="0" rtlCol="0"/>
            <a:lstStyle/>
            <a:p>
              <a:endParaRPr/>
            </a:p>
          </p:txBody>
        </p:sp>
        <p:pic>
          <p:nvPicPr>
            <p:cNvPr id="8" name="object 8">
              <a:extLst>
                <a:ext uri="{FF2B5EF4-FFF2-40B4-BE49-F238E27FC236}">
                  <a16:creationId xmlns:a16="http://schemas.microsoft.com/office/drawing/2014/main" id="{4665D035-4EC5-31C5-2EC2-8CF278F82F7D}"/>
                </a:ext>
              </a:extLst>
            </p:cNvPr>
            <p:cNvPicPr/>
            <p:nvPr/>
          </p:nvPicPr>
          <p:blipFill>
            <a:blip r:embed="rId3" cstate="email">
              <a:extLst>
                <a:ext uri="{28A0092B-C50C-407E-A947-70E740481C1C}">
                  <a14:useLocalDpi xmlns:a14="http://schemas.microsoft.com/office/drawing/2010/main"/>
                </a:ext>
              </a:extLst>
            </a:blip>
            <a:stretch>
              <a:fillRect/>
            </a:stretch>
          </p:blipFill>
          <p:spPr>
            <a:xfrm>
              <a:off x="647994" y="2809961"/>
              <a:ext cx="648004" cy="648004"/>
            </a:xfrm>
            <a:prstGeom prst="rect">
              <a:avLst/>
            </a:prstGeom>
          </p:spPr>
        </p:pic>
        <p:sp>
          <p:nvSpPr>
            <p:cNvPr id="9" name="object 9">
              <a:extLst>
                <a:ext uri="{FF2B5EF4-FFF2-40B4-BE49-F238E27FC236}">
                  <a16:creationId xmlns:a16="http://schemas.microsoft.com/office/drawing/2014/main" id="{A040C89B-586C-1E2F-9111-B4D655247333}"/>
                </a:ext>
              </a:extLst>
            </p:cNvPr>
            <p:cNvSpPr/>
            <p:nvPr/>
          </p:nvSpPr>
          <p:spPr>
            <a:xfrm>
              <a:off x="647994" y="2809961"/>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2E6E"/>
              </a:solidFill>
            </a:ln>
          </p:spPr>
          <p:txBody>
            <a:bodyPr wrap="square" lIns="0" tIns="0" rIns="0" bIns="0" rtlCol="0"/>
            <a:lstStyle/>
            <a:p>
              <a:endParaRPr/>
            </a:p>
          </p:txBody>
        </p:sp>
      </p:grpSp>
      <p:grpSp>
        <p:nvGrpSpPr>
          <p:cNvPr id="10" name="object 10">
            <a:extLst>
              <a:ext uri="{FF2B5EF4-FFF2-40B4-BE49-F238E27FC236}">
                <a16:creationId xmlns:a16="http://schemas.microsoft.com/office/drawing/2014/main" id="{3B7F778E-DD01-E969-AB29-9C9A7FAFEC09}"/>
              </a:ext>
            </a:extLst>
          </p:cNvPr>
          <p:cNvGrpSpPr/>
          <p:nvPr/>
        </p:nvGrpSpPr>
        <p:grpSpPr>
          <a:xfrm>
            <a:off x="641644" y="4229806"/>
            <a:ext cx="2134870" cy="661035"/>
            <a:chOff x="641644" y="4229806"/>
            <a:chExt cx="2134870" cy="661035"/>
          </a:xfrm>
        </p:grpSpPr>
        <p:sp>
          <p:nvSpPr>
            <p:cNvPr id="11" name="object 11">
              <a:extLst>
                <a:ext uri="{FF2B5EF4-FFF2-40B4-BE49-F238E27FC236}">
                  <a16:creationId xmlns:a16="http://schemas.microsoft.com/office/drawing/2014/main" id="{F552CD2A-4069-1C18-F43D-C66FB23CF23B}"/>
                </a:ext>
              </a:extLst>
            </p:cNvPr>
            <p:cNvSpPr/>
            <p:nvPr/>
          </p:nvSpPr>
          <p:spPr>
            <a:xfrm>
              <a:off x="648002" y="4236156"/>
              <a:ext cx="2122170" cy="648335"/>
            </a:xfrm>
            <a:custGeom>
              <a:avLst/>
              <a:gdLst/>
              <a:ahLst/>
              <a:cxnLst/>
              <a:rect l="l" t="t" r="r" b="b"/>
              <a:pathLst>
                <a:path w="2122170" h="648335">
                  <a:moveTo>
                    <a:pt x="1797545" y="648004"/>
                  </a:move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1797545" y="0"/>
                  </a:lnTo>
                  <a:lnTo>
                    <a:pt x="1845424" y="3512"/>
                  </a:lnTo>
                  <a:lnTo>
                    <a:pt x="1891121" y="13717"/>
                  </a:lnTo>
                  <a:lnTo>
                    <a:pt x="1934137" y="30113"/>
                  </a:lnTo>
                  <a:lnTo>
                    <a:pt x="1973968" y="52198"/>
                  </a:lnTo>
                  <a:lnTo>
                    <a:pt x="2010115" y="79471"/>
                  </a:lnTo>
                  <a:lnTo>
                    <a:pt x="2042075" y="111432"/>
                  </a:lnTo>
                  <a:lnTo>
                    <a:pt x="2069349" y="147579"/>
                  </a:lnTo>
                  <a:lnTo>
                    <a:pt x="2091434" y="187410"/>
                  </a:lnTo>
                  <a:lnTo>
                    <a:pt x="2107829" y="230425"/>
                  </a:lnTo>
                  <a:lnTo>
                    <a:pt x="2118034" y="276123"/>
                  </a:lnTo>
                  <a:lnTo>
                    <a:pt x="2121547" y="324002"/>
                  </a:lnTo>
                  <a:lnTo>
                    <a:pt x="2118034" y="371881"/>
                  </a:lnTo>
                  <a:lnTo>
                    <a:pt x="2107829" y="417579"/>
                  </a:lnTo>
                  <a:lnTo>
                    <a:pt x="2091434" y="460594"/>
                  </a:lnTo>
                  <a:lnTo>
                    <a:pt x="2069349" y="500425"/>
                  </a:lnTo>
                  <a:lnTo>
                    <a:pt x="2042075" y="536572"/>
                  </a:lnTo>
                  <a:lnTo>
                    <a:pt x="2010115" y="568532"/>
                  </a:lnTo>
                  <a:lnTo>
                    <a:pt x="1973968" y="595806"/>
                  </a:lnTo>
                  <a:lnTo>
                    <a:pt x="1934137" y="617891"/>
                  </a:lnTo>
                  <a:lnTo>
                    <a:pt x="1891121" y="634286"/>
                  </a:lnTo>
                  <a:lnTo>
                    <a:pt x="1845424" y="644491"/>
                  </a:lnTo>
                  <a:lnTo>
                    <a:pt x="1797545" y="648004"/>
                  </a:lnTo>
                  <a:close/>
                </a:path>
              </a:pathLst>
            </a:custGeom>
            <a:gradFill>
              <a:gsLst>
                <a:gs pos="0">
                  <a:srgbClr val="44558C"/>
                </a:gs>
                <a:gs pos="99000">
                  <a:srgbClr val="002E6F"/>
                </a:gs>
              </a:gsLst>
              <a:lin ang="5400000" scaled="1"/>
            </a:gradFill>
            <a:ln w="12700">
              <a:solidFill>
                <a:srgbClr val="F6F6F9"/>
              </a:solidFill>
            </a:ln>
          </p:spPr>
          <p:txBody>
            <a:bodyPr wrap="square" lIns="0" tIns="0" rIns="0" bIns="0" rtlCol="0"/>
            <a:lstStyle/>
            <a:p>
              <a:endParaRPr/>
            </a:p>
          </p:txBody>
        </p:sp>
        <p:pic>
          <p:nvPicPr>
            <p:cNvPr id="12" name="object 12">
              <a:extLst>
                <a:ext uri="{FF2B5EF4-FFF2-40B4-BE49-F238E27FC236}">
                  <a16:creationId xmlns:a16="http://schemas.microsoft.com/office/drawing/2014/main" id="{5179B397-4D8B-360E-20D0-85B9778C4063}"/>
                </a:ext>
              </a:extLst>
            </p:cNvPr>
            <p:cNvPicPr/>
            <p:nvPr/>
          </p:nvPicPr>
          <p:blipFill>
            <a:blip r:embed="rId4" cstate="email">
              <a:extLst>
                <a:ext uri="{28A0092B-C50C-407E-A947-70E740481C1C}">
                  <a14:useLocalDpi xmlns:a14="http://schemas.microsoft.com/office/drawing/2010/main"/>
                </a:ext>
              </a:extLst>
            </a:blip>
            <a:stretch>
              <a:fillRect/>
            </a:stretch>
          </p:blipFill>
          <p:spPr>
            <a:xfrm>
              <a:off x="647994" y="4236159"/>
              <a:ext cx="648004" cy="648004"/>
            </a:xfrm>
            <a:prstGeom prst="rect">
              <a:avLst/>
            </a:prstGeom>
          </p:spPr>
        </p:pic>
        <p:sp>
          <p:nvSpPr>
            <p:cNvPr id="13" name="object 13">
              <a:extLst>
                <a:ext uri="{FF2B5EF4-FFF2-40B4-BE49-F238E27FC236}">
                  <a16:creationId xmlns:a16="http://schemas.microsoft.com/office/drawing/2014/main" id="{9F36B140-84CF-E985-3D6B-829C122430D4}"/>
                </a:ext>
              </a:extLst>
            </p:cNvPr>
            <p:cNvSpPr/>
            <p:nvPr/>
          </p:nvSpPr>
          <p:spPr>
            <a:xfrm>
              <a:off x="647994" y="4236159"/>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2E6E"/>
              </a:solidFill>
            </a:ln>
          </p:spPr>
          <p:txBody>
            <a:bodyPr wrap="square" lIns="0" tIns="0" rIns="0" bIns="0" rtlCol="0"/>
            <a:lstStyle/>
            <a:p>
              <a:endParaRPr/>
            </a:p>
          </p:txBody>
        </p:sp>
      </p:grpSp>
      <p:sp>
        <p:nvSpPr>
          <p:cNvPr id="30" name="object 30">
            <a:extLst>
              <a:ext uri="{FF2B5EF4-FFF2-40B4-BE49-F238E27FC236}">
                <a16:creationId xmlns:a16="http://schemas.microsoft.com/office/drawing/2014/main" id="{750DBEF7-9EE5-839A-5460-6E7275CDA40C}"/>
              </a:ext>
            </a:extLst>
          </p:cNvPr>
          <p:cNvSpPr/>
          <p:nvPr/>
        </p:nvSpPr>
        <p:spPr>
          <a:xfrm>
            <a:off x="0" y="0"/>
            <a:ext cx="10692130" cy="586105"/>
          </a:xfrm>
          <a:custGeom>
            <a:avLst/>
            <a:gdLst/>
            <a:ahLst/>
            <a:cxnLst/>
            <a:rect l="l" t="t" r="r" b="b"/>
            <a:pathLst>
              <a:path w="10692130" h="586105">
                <a:moveTo>
                  <a:pt x="10692003" y="585724"/>
                </a:moveTo>
                <a:lnTo>
                  <a:pt x="0" y="585724"/>
                </a:lnTo>
                <a:lnTo>
                  <a:pt x="0" y="0"/>
                </a:lnTo>
                <a:lnTo>
                  <a:pt x="10692003" y="0"/>
                </a:lnTo>
                <a:lnTo>
                  <a:pt x="10692003" y="585724"/>
                </a:lnTo>
                <a:close/>
              </a:path>
            </a:pathLst>
          </a:custGeom>
          <a:solidFill>
            <a:srgbClr val="002E6E"/>
          </a:solidFill>
        </p:spPr>
        <p:txBody>
          <a:bodyPr wrap="square" lIns="0" tIns="0" rIns="0" bIns="0" rtlCol="0"/>
          <a:lstStyle/>
          <a:p>
            <a:endParaRPr/>
          </a:p>
        </p:txBody>
      </p:sp>
      <p:sp>
        <p:nvSpPr>
          <p:cNvPr id="31" name="object 31">
            <a:extLst>
              <a:ext uri="{FF2B5EF4-FFF2-40B4-BE49-F238E27FC236}">
                <a16:creationId xmlns:a16="http://schemas.microsoft.com/office/drawing/2014/main" id="{AF0A8E96-7873-DD9F-4102-FAF8EE89FD4F}"/>
              </a:ext>
            </a:extLst>
          </p:cNvPr>
          <p:cNvSpPr txBox="1"/>
          <p:nvPr/>
        </p:nvSpPr>
        <p:spPr>
          <a:xfrm>
            <a:off x="347303" y="301328"/>
            <a:ext cx="1654175" cy="238760"/>
          </a:xfrm>
          <a:prstGeom prst="rect">
            <a:avLst/>
          </a:prstGeom>
        </p:spPr>
        <p:txBody>
          <a:bodyPr vert="horz" wrap="square" lIns="0" tIns="12700" rIns="0" bIns="0" rtlCol="0">
            <a:spAutoFit/>
          </a:bodyPr>
          <a:lstStyle/>
          <a:p>
            <a:pPr marL="12700">
              <a:lnSpc>
                <a:spcPct val="100000"/>
              </a:lnSpc>
              <a:spcBef>
                <a:spcPts val="100"/>
              </a:spcBef>
            </a:pPr>
            <a:r>
              <a:rPr sz="1400" b="1" spc="120" dirty="0">
                <a:solidFill>
                  <a:srgbClr val="FFFFFF"/>
                </a:solidFill>
                <a:latin typeface="Yu Gothic"/>
                <a:cs typeface="Yu Gothic"/>
              </a:rPr>
              <a:t>Business</a:t>
            </a:r>
            <a:r>
              <a:rPr sz="1400" b="1" spc="295"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
        <p:nvSpPr>
          <p:cNvPr id="32" name="object 32">
            <a:extLst>
              <a:ext uri="{FF2B5EF4-FFF2-40B4-BE49-F238E27FC236}">
                <a16:creationId xmlns:a16="http://schemas.microsoft.com/office/drawing/2014/main" id="{F1976793-EBDB-01CD-62A3-C6406267F7F2}"/>
              </a:ext>
            </a:extLst>
          </p:cNvPr>
          <p:cNvSpPr txBox="1"/>
          <p:nvPr/>
        </p:nvSpPr>
        <p:spPr>
          <a:xfrm>
            <a:off x="2163985" y="352128"/>
            <a:ext cx="2762885" cy="166712"/>
          </a:xfrm>
          <a:prstGeom prst="rect">
            <a:avLst/>
          </a:prstGeom>
        </p:spPr>
        <p:txBody>
          <a:bodyPr vert="horz" wrap="square" lIns="0" tIns="12700" rIns="0" bIns="0" rtlCol="0">
            <a:spAutoFit/>
          </a:bodyPr>
          <a:lstStyle/>
          <a:p>
            <a:pPr marL="12700">
              <a:lnSpc>
                <a:spcPct val="100000"/>
              </a:lnSpc>
              <a:spcBef>
                <a:spcPts val="100"/>
              </a:spcBef>
            </a:pPr>
            <a:r>
              <a:rPr sz="1000" b="1" spc="100" dirty="0">
                <a:solidFill>
                  <a:srgbClr val="FFFFFF"/>
                </a:solidFill>
                <a:latin typeface="Yu Gothic"/>
                <a:cs typeface="Yu Gothic"/>
              </a:rPr>
              <a:t>～</a:t>
            </a:r>
            <a:r>
              <a:rPr lang="ja-JP" altLang="en-US" sz="1000" b="1" spc="100" dirty="0">
                <a:solidFill>
                  <a:srgbClr val="FFFFFF"/>
                </a:solidFill>
                <a:latin typeface="Yu Gothic"/>
                <a:cs typeface="Yu Gothic"/>
              </a:rPr>
              <a:t>企業への</a:t>
            </a:r>
            <a:r>
              <a:rPr sz="1000" b="1" spc="15" dirty="0" err="1">
                <a:solidFill>
                  <a:srgbClr val="FFFFFF"/>
                </a:solidFill>
                <a:latin typeface="Yu Gothic"/>
                <a:cs typeface="Yu Gothic"/>
              </a:rPr>
              <a:t>リーチを最大化</a:t>
            </a:r>
            <a:r>
              <a:rPr sz="1000" b="1" spc="-50" dirty="0">
                <a:solidFill>
                  <a:srgbClr val="FFFFFF"/>
                </a:solidFill>
                <a:latin typeface="Yu Gothic"/>
                <a:cs typeface="Yu Gothic"/>
              </a:rPr>
              <a:t>～ </a:t>
            </a:r>
            <a:endParaRPr sz="1000" dirty="0">
              <a:latin typeface="Yu Gothic"/>
              <a:cs typeface="Yu Gothic"/>
            </a:endParaRPr>
          </a:p>
        </p:txBody>
      </p:sp>
      <p:sp>
        <p:nvSpPr>
          <p:cNvPr id="51" name="object 51">
            <a:extLst>
              <a:ext uri="{FF2B5EF4-FFF2-40B4-BE49-F238E27FC236}">
                <a16:creationId xmlns:a16="http://schemas.microsoft.com/office/drawing/2014/main" id="{4526895C-21E1-1C74-4EE6-C2C080CC8293}"/>
              </a:ext>
            </a:extLst>
          </p:cNvPr>
          <p:cNvSpPr txBox="1"/>
          <p:nvPr/>
        </p:nvSpPr>
        <p:spPr>
          <a:xfrm>
            <a:off x="3262882" y="1196021"/>
            <a:ext cx="3154680" cy="783099"/>
          </a:xfrm>
          <a:prstGeom prst="rect">
            <a:avLst/>
          </a:prstGeom>
        </p:spPr>
        <p:txBody>
          <a:bodyPr vert="horz" wrap="square" lIns="0" tIns="12700" rIns="0" bIns="0" rtlCol="0">
            <a:spAutoFit/>
          </a:bodyPr>
          <a:lstStyle/>
          <a:p>
            <a:pPr marL="12700" marR="5080">
              <a:lnSpc>
                <a:spcPct val="125000"/>
              </a:lnSpc>
              <a:spcBef>
                <a:spcPts val="100"/>
              </a:spcBef>
            </a:pPr>
            <a:r>
              <a:rPr sz="1000" b="1" dirty="0" err="1">
                <a:solidFill>
                  <a:schemeClr val="tx1"/>
                </a:solidFill>
                <a:latin typeface="Yu Gothic"/>
                <a:cs typeface="Yu Gothic"/>
              </a:rPr>
              <a:t>企業や商品ブランドの認知向上をしたい</a:t>
            </a:r>
            <a:r>
              <a:rPr sz="1000" b="1" dirty="0">
                <a:solidFill>
                  <a:schemeClr val="tx1"/>
                </a:solidFill>
                <a:latin typeface="Yu Gothic"/>
                <a:cs typeface="Yu Gothic"/>
              </a:rPr>
              <a:t>、</a:t>
            </a:r>
            <a:br>
              <a:rPr lang="en-US" sz="1000" b="1" dirty="0">
                <a:solidFill>
                  <a:schemeClr val="tx1"/>
                </a:solidFill>
                <a:latin typeface="Yu Gothic"/>
                <a:cs typeface="Yu Gothic"/>
              </a:rPr>
            </a:br>
            <a:r>
              <a:rPr sz="1000" b="1" dirty="0">
                <a:solidFill>
                  <a:schemeClr val="tx1"/>
                </a:solidFill>
                <a:latin typeface="Yu Gothic"/>
                <a:cs typeface="Yu Gothic"/>
              </a:rPr>
              <a:t>業界関係者へセミナー・</a:t>
            </a:r>
            <a:r>
              <a:rPr sz="1000" b="1" dirty="0" err="1">
                <a:solidFill>
                  <a:schemeClr val="tx1"/>
                </a:solidFill>
                <a:latin typeface="Yu Gothic"/>
                <a:cs typeface="Yu Gothic"/>
              </a:rPr>
              <a:t>イベントの告知をしたい</a:t>
            </a:r>
            <a:r>
              <a:rPr lang="ja-JP" altLang="en-US" sz="1000" b="1" dirty="0">
                <a:solidFill>
                  <a:schemeClr val="tx1"/>
                </a:solidFill>
                <a:latin typeface="Yu Gothic"/>
                <a:cs typeface="Yu Gothic"/>
              </a:rPr>
              <a:t>等 </a:t>
            </a:r>
            <a:endParaRPr lang="en-US" altLang="ja-JP" sz="1000" b="1" dirty="0">
              <a:solidFill>
                <a:schemeClr val="tx1"/>
              </a:solidFill>
              <a:latin typeface="Yu Gothic"/>
              <a:cs typeface="Yu Gothic"/>
            </a:endParaRPr>
          </a:p>
          <a:p>
            <a:pPr marL="12700" marR="5080">
              <a:lnSpc>
                <a:spcPct val="125000"/>
              </a:lnSpc>
              <a:spcBef>
                <a:spcPts val="100"/>
              </a:spcBef>
            </a:pPr>
            <a:r>
              <a:rPr lang="ja-JP" altLang="en-US" sz="1000" b="1" dirty="0">
                <a:solidFill>
                  <a:schemeClr val="tx1"/>
                </a:solidFill>
                <a:latin typeface="Yu Gothic"/>
                <a:cs typeface="Yu Gothic"/>
              </a:rPr>
              <a:t>企業向けに認知訴求ができるコースです。</a:t>
            </a:r>
            <a:endParaRPr lang="ja-JP" altLang="en-US" sz="1000" dirty="0">
              <a:solidFill>
                <a:schemeClr val="tx1"/>
              </a:solidFill>
              <a:latin typeface="Yu Gothic"/>
              <a:cs typeface="Yu Gothic"/>
            </a:endParaRPr>
          </a:p>
          <a:p>
            <a:pPr marL="12700" marR="1254760">
              <a:lnSpc>
                <a:spcPct val="125000"/>
              </a:lnSpc>
            </a:pPr>
            <a:endParaRPr lang="ja-JP" altLang="en-US" sz="1000" dirty="0">
              <a:solidFill>
                <a:schemeClr val="tx1"/>
              </a:solidFill>
              <a:latin typeface="Yu Gothic"/>
              <a:cs typeface="Yu Gothic"/>
            </a:endParaRPr>
          </a:p>
        </p:txBody>
      </p:sp>
      <p:sp>
        <p:nvSpPr>
          <p:cNvPr id="52" name="object 52">
            <a:extLst>
              <a:ext uri="{FF2B5EF4-FFF2-40B4-BE49-F238E27FC236}">
                <a16:creationId xmlns:a16="http://schemas.microsoft.com/office/drawing/2014/main" id="{0B4D63DB-8FC1-9D17-4663-D059B40157B3}"/>
              </a:ext>
            </a:extLst>
          </p:cNvPr>
          <p:cNvSpPr txBox="1"/>
          <p:nvPr/>
        </p:nvSpPr>
        <p:spPr>
          <a:xfrm>
            <a:off x="1453492" y="2998953"/>
            <a:ext cx="1041400" cy="239168"/>
          </a:xfrm>
          <a:prstGeom prst="rect">
            <a:avLst/>
          </a:prstGeom>
        </p:spPr>
        <p:txBody>
          <a:bodyPr vert="horz" wrap="square" lIns="0" tIns="23495" rIns="0" bIns="0" rtlCol="0">
            <a:spAutoFit/>
          </a:bodyPr>
          <a:lstStyle/>
          <a:p>
            <a:pPr marL="12700">
              <a:lnSpc>
                <a:spcPct val="100000"/>
              </a:lnSpc>
              <a:spcBef>
                <a:spcPts val="185"/>
              </a:spcBef>
            </a:pPr>
            <a:r>
              <a:rPr sz="1400" b="1" spc="60" dirty="0" err="1">
                <a:solidFill>
                  <a:srgbClr val="FFFFFF"/>
                </a:solidFill>
                <a:latin typeface="Yu Gothic"/>
                <a:cs typeface="Yu Gothic"/>
              </a:rPr>
              <a:t>企業群指定</a:t>
            </a:r>
            <a:endParaRPr sz="1400" dirty="0">
              <a:latin typeface="Yu Gothic"/>
              <a:cs typeface="Yu Gothic"/>
            </a:endParaRPr>
          </a:p>
        </p:txBody>
      </p:sp>
      <p:sp>
        <p:nvSpPr>
          <p:cNvPr id="53" name="object 53">
            <a:extLst>
              <a:ext uri="{FF2B5EF4-FFF2-40B4-BE49-F238E27FC236}">
                <a16:creationId xmlns:a16="http://schemas.microsoft.com/office/drawing/2014/main" id="{4A693F09-E535-F309-AF5A-3D26326685CE}"/>
              </a:ext>
            </a:extLst>
          </p:cNvPr>
          <p:cNvSpPr txBox="1"/>
          <p:nvPr/>
        </p:nvSpPr>
        <p:spPr>
          <a:xfrm>
            <a:off x="1453492" y="4425127"/>
            <a:ext cx="1041400" cy="239168"/>
          </a:xfrm>
          <a:prstGeom prst="rect">
            <a:avLst/>
          </a:prstGeom>
        </p:spPr>
        <p:txBody>
          <a:bodyPr vert="horz" wrap="square" lIns="0" tIns="23495" rIns="0" bIns="0" rtlCol="0">
            <a:spAutoFit/>
          </a:bodyPr>
          <a:lstStyle/>
          <a:p>
            <a:pPr marL="12700">
              <a:lnSpc>
                <a:spcPct val="100000"/>
              </a:lnSpc>
              <a:spcBef>
                <a:spcPts val="185"/>
              </a:spcBef>
            </a:pPr>
            <a:r>
              <a:rPr sz="1400" b="1" spc="60" dirty="0" err="1">
                <a:solidFill>
                  <a:srgbClr val="FFFFFF"/>
                </a:solidFill>
                <a:latin typeface="Yu Gothic"/>
                <a:cs typeface="Yu Gothic"/>
              </a:rPr>
              <a:t>企業名指定</a:t>
            </a:r>
            <a:endParaRPr sz="1400" dirty="0">
              <a:latin typeface="Yu Gothic"/>
              <a:cs typeface="Yu Gothic"/>
            </a:endParaRPr>
          </a:p>
        </p:txBody>
      </p:sp>
      <p:pic>
        <p:nvPicPr>
          <p:cNvPr id="179" name="図 178">
            <a:extLst>
              <a:ext uri="{FF2B5EF4-FFF2-40B4-BE49-F238E27FC236}">
                <a16:creationId xmlns:a16="http://schemas.microsoft.com/office/drawing/2014/main" id="{472F033D-5CB1-FF5A-D43B-77750F36EF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6698" y="1114359"/>
            <a:ext cx="1574800" cy="977900"/>
          </a:xfrm>
          <a:prstGeom prst="rect">
            <a:avLst/>
          </a:prstGeom>
        </p:spPr>
      </p:pic>
      <p:sp>
        <p:nvSpPr>
          <p:cNvPr id="2" name="フリーフォーム 185">
            <a:extLst>
              <a:ext uri="{FF2B5EF4-FFF2-40B4-BE49-F238E27FC236}">
                <a16:creationId xmlns:a16="http://schemas.microsoft.com/office/drawing/2014/main" id="{EE96035F-5C49-1877-BC53-A82EE9B2F5CC}"/>
              </a:ext>
            </a:extLst>
          </p:cNvPr>
          <p:cNvSpPr/>
          <p:nvPr/>
        </p:nvSpPr>
        <p:spPr>
          <a:xfrm rot="16200000">
            <a:off x="4487080" y="2433922"/>
            <a:ext cx="1078574" cy="1399548"/>
          </a:xfrm>
          <a:custGeom>
            <a:avLst/>
            <a:gdLst>
              <a:gd name="connsiteX0" fmla="*/ 0 w 1078574"/>
              <a:gd name="connsiteY0" fmla="*/ 0 h 1399548"/>
              <a:gd name="connsiteX1" fmla="*/ 1078575 w 1078574"/>
              <a:gd name="connsiteY1" fmla="*/ 0 h 1399548"/>
              <a:gd name="connsiteX2" fmla="*/ 1078575 w 1078574"/>
              <a:gd name="connsiteY2" fmla="*/ 1399549 h 1399548"/>
              <a:gd name="connsiteX3" fmla="*/ 0 w 1078574"/>
              <a:gd name="connsiteY3" fmla="*/ 1399549 h 1399548"/>
            </a:gdLst>
            <a:ahLst/>
            <a:cxnLst>
              <a:cxn ang="0">
                <a:pos x="connsiteX0" y="connsiteY0"/>
              </a:cxn>
              <a:cxn ang="0">
                <a:pos x="connsiteX1" y="connsiteY1"/>
              </a:cxn>
              <a:cxn ang="0">
                <a:pos x="connsiteX2" y="connsiteY2"/>
              </a:cxn>
              <a:cxn ang="0">
                <a:pos x="connsiteX3" y="connsiteY3"/>
              </a:cxn>
            </a:cxnLst>
            <a:rect l="l" t="t" r="r" b="b"/>
            <a:pathLst>
              <a:path w="1078574" h="1399548">
                <a:moveTo>
                  <a:pt x="0" y="0"/>
                </a:moveTo>
                <a:lnTo>
                  <a:pt x="1078575" y="0"/>
                </a:lnTo>
                <a:lnTo>
                  <a:pt x="1078575" y="1399549"/>
                </a:lnTo>
                <a:lnTo>
                  <a:pt x="0" y="1399549"/>
                </a:lnTo>
                <a:close/>
              </a:path>
            </a:pathLst>
          </a:custGeom>
          <a:solidFill>
            <a:srgbClr val="FFFFFF"/>
          </a:solidFill>
          <a:ln w="6331" cap="flat">
            <a:solidFill>
              <a:srgbClr val="002870"/>
            </a:solidFill>
            <a:prstDash val="solid"/>
            <a:miter/>
          </a:ln>
        </p:spPr>
        <p:txBody>
          <a:bodyPr rtlCol="0" anchor="ctr"/>
          <a:lstStyle/>
          <a:p>
            <a:endParaRPr lang="ja-JP" altLang="en-US"/>
          </a:p>
        </p:txBody>
      </p:sp>
      <p:sp>
        <p:nvSpPr>
          <p:cNvPr id="4" name="フリーフォーム 186">
            <a:extLst>
              <a:ext uri="{FF2B5EF4-FFF2-40B4-BE49-F238E27FC236}">
                <a16:creationId xmlns:a16="http://schemas.microsoft.com/office/drawing/2014/main" id="{EDF0D07A-0D2E-F6F0-503E-1B08FB4F2B75}"/>
              </a:ext>
            </a:extLst>
          </p:cNvPr>
          <p:cNvSpPr/>
          <p:nvPr/>
        </p:nvSpPr>
        <p:spPr>
          <a:xfrm rot="16200000">
            <a:off x="5440058" y="3061696"/>
            <a:ext cx="581219" cy="144000"/>
          </a:xfrm>
          <a:custGeom>
            <a:avLst/>
            <a:gdLst>
              <a:gd name="connsiteX0" fmla="*/ 0 w 581219"/>
              <a:gd name="connsiteY0" fmla="*/ 0 h 136887"/>
              <a:gd name="connsiteX1" fmla="*/ 581219 w 581219"/>
              <a:gd name="connsiteY1" fmla="*/ 0 h 136887"/>
              <a:gd name="connsiteX2" fmla="*/ 581219 w 581219"/>
              <a:gd name="connsiteY2" fmla="*/ 136888 h 136887"/>
              <a:gd name="connsiteX3" fmla="*/ 0 w 581219"/>
              <a:gd name="connsiteY3" fmla="*/ 136888 h 136887"/>
            </a:gdLst>
            <a:ahLst/>
            <a:cxnLst>
              <a:cxn ang="0">
                <a:pos x="connsiteX0" y="connsiteY0"/>
              </a:cxn>
              <a:cxn ang="0">
                <a:pos x="connsiteX1" y="connsiteY1"/>
              </a:cxn>
              <a:cxn ang="0">
                <a:pos x="connsiteX2" y="connsiteY2"/>
              </a:cxn>
              <a:cxn ang="0">
                <a:pos x="connsiteX3" y="connsiteY3"/>
              </a:cxn>
            </a:cxnLst>
            <a:rect l="l" t="t" r="r" b="b"/>
            <a:pathLst>
              <a:path w="581219" h="136887">
                <a:moveTo>
                  <a:pt x="0" y="0"/>
                </a:moveTo>
                <a:lnTo>
                  <a:pt x="581219" y="0"/>
                </a:lnTo>
                <a:lnTo>
                  <a:pt x="581219" y="136888"/>
                </a:lnTo>
                <a:lnTo>
                  <a:pt x="0" y="136888"/>
                </a:lnTo>
                <a:close/>
              </a:path>
            </a:pathLst>
          </a:custGeom>
          <a:solidFill>
            <a:srgbClr val="002870"/>
          </a:solidFill>
          <a:ln w="12661" cap="flat">
            <a:noFill/>
            <a:prstDash val="solid"/>
            <a:miter/>
          </a:ln>
        </p:spPr>
        <p:txBody>
          <a:bodyPr rtlCol="0" anchor="ctr"/>
          <a:lstStyle/>
          <a:p>
            <a:endParaRPr lang="ja-JP" altLang="en-US"/>
          </a:p>
        </p:txBody>
      </p:sp>
      <p:grpSp>
        <p:nvGrpSpPr>
          <p:cNvPr id="5" name="グラフィックス 183">
            <a:extLst>
              <a:ext uri="{FF2B5EF4-FFF2-40B4-BE49-F238E27FC236}">
                <a16:creationId xmlns:a16="http://schemas.microsoft.com/office/drawing/2014/main" id="{E55E262F-69E5-18D1-5E44-287D0AC88660}"/>
              </a:ext>
            </a:extLst>
          </p:cNvPr>
          <p:cNvGrpSpPr/>
          <p:nvPr/>
        </p:nvGrpSpPr>
        <p:grpSpPr>
          <a:xfrm>
            <a:off x="3720778" y="3093976"/>
            <a:ext cx="631892" cy="75168"/>
            <a:chOff x="3720778" y="3093976"/>
            <a:chExt cx="631892" cy="75168"/>
          </a:xfrm>
          <a:solidFill>
            <a:srgbClr val="002870"/>
          </a:solidFill>
        </p:grpSpPr>
        <p:sp>
          <p:nvSpPr>
            <p:cNvPr id="25" name="フリーフォーム 188">
              <a:extLst>
                <a:ext uri="{FF2B5EF4-FFF2-40B4-BE49-F238E27FC236}">
                  <a16:creationId xmlns:a16="http://schemas.microsoft.com/office/drawing/2014/main" id="{5D3105FB-E2A3-E88E-F50F-3994697FB654}"/>
                </a:ext>
              </a:extLst>
            </p:cNvPr>
            <p:cNvSpPr/>
            <p:nvPr/>
          </p:nvSpPr>
          <p:spPr>
            <a:xfrm>
              <a:off x="3720778" y="3131560"/>
              <a:ext cx="577292" cy="12570"/>
            </a:xfrm>
            <a:custGeom>
              <a:avLst/>
              <a:gdLst>
                <a:gd name="connsiteX0" fmla="*/ 0 w 577292"/>
                <a:gd name="connsiteY0" fmla="*/ 0 h 12570"/>
                <a:gd name="connsiteX1" fmla="*/ 577292 w 577292"/>
                <a:gd name="connsiteY1" fmla="*/ 0 h 12570"/>
              </a:gdLst>
              <a:ahLst/>
              <a:cxnLst>
                <a:cxn ang="0">
                  <a:pos x="connsiteX0" y="connsiteY0"/>
                </a:cxn>
                <a:cxn ang="0">
                  <a:pos x="connsiteX1" y="connsiteY1"/>
                </a:cxn>
              </a:cxnLst>
              <a:rect l="l" t="t" r="r" b="b"/>
              <a:pathLst>
                <a:path w="577292" h="12570">
                  <a:moveTo>
                    <a:pt x="0" y="0"/>
                  </a:moveTo>
                  <a:lnTo>
                    <a:pt x="577292" y="0"/>
                  </a:lnTo>
                </a:path>
              </a:pathLst>
            </a:custGeom>
            <a:ln w="25323" cap="flat">
              <a:solidFill>
                <a:srgbClr val="002870"/>
              </a:solidFill>
              <a:prstDash val="solid"/>
              <a:miter/>
            </a:ln>
          </p:spPr>
          <p:txBody>
            <a:bodyPr rtlCol="0" anchor="ctr"/>
            <a:lstStyle/>
            <a:p>
              <a:endParaRPr lang="ja-JP" altLang="en-US"/>
            </a:p>
          </p:txBody>
        </p:sp>
        <p:sp>
          <p:nvSpPr>
            <p:cNvPr id="26" name="フリーフォーム 189">
              <a:extLst>
                <a:ext uri="{FF2B5EF4-FFF2-40B4-BE49-F238E27FC236}">
                  <a16:creationId xmlns:a16="http://schemas.microsoft.com/office/drawing/2014/main" id="{FD255F69-C0E5-27D4-7E44-A5B8922892FD}"/>
                </a:ext>
              </a:extLst>
            </p:cNvPr>
            <p:cNvSpPr/>
            <p:nvPr/>
          </p:nvSpPr>
          <p:spPr>
            <a:xfrm>
              <a:off x="4287048" y="3093976"/>
              <a:ext cx="65621" cy="75168"/>
            </a:xfrm>
            <a:custGeom>
              <a:avLst/>
              <a:gdLst>
                <a:gd name="connsiteX0" fmla="*/ 0 w 65621"/>
                <a:gd name="connsiteY0" fmla="*/ 75169 h 75168"/>
                <a:gd name="connsiteX1" fmla="*/ 65622 w 65621"/>
                <a:gd name="connsiteY1" fmla="*/ 37584 h 75168"/>
                <a:gd name="connsiteX2" fmla="*/ 0 w 65621"/>
                <a:gd name="connsiteY2" fmla="*/ 0 h 75168"/>
                <a:gd name="connsiteX3" fmla="*/ 0 w 65621"/>
                <a:gd name="connsiteY3" fmla="*/ 75169 h 75168"/>
              </a:gdLst>
              <a:ahLst/>
              <a:cxnLst>
                <a:cxn ang="0">
                  <a:pos x="connsiteX0" y="connsiteY0"/>
                </a:cxn>
                <a:cxn ang="0">
                  <a:pos x="connsiteX1" y="connsiteY1"/>
                </a:cxn>
                <a:cxn ang="0">
                  <a:pos x="connsiteX2" y="connsiteY2"/>
                </a:cxn>
                <a:cxn ang="0">
                  <a:pos x="connsiteX3" y="connsiteY3"/>
                </a:cxn>
              </a:cxnLst>
              <a:rect l="l" t="t" r="r" b="b"/>
              <a:pathLst>
                <a:path w="65621" h="75168">
                  <a:moveTo>
                    <a:pt x="0" y="75169"/>
                  </a:moveTo>
                  <a:lnTo>
                    <a:pt x="65622" y="37584"/>
                  </a:lnTo>
                  <a:lnTo>
                    <a:pt x="0" y="0"/>
                  </a:lnTo>
                  <a:lnTo>
                    <a:pt x="0" y="75169"/>
                  </a:lnTo>
                  <a:close/>
                </a:path>
              </a:pathLst>
            </a:custGeom>
            <a:solidFill>
              <a:srgbClr val="002870"/>
            </a:solidFill>
            <a:ln w="12661" cap="flat">
              <a:noFill/>
              <a:prstDash val="solid"/>
              <a:miter/>
            </a:ln>
          </p:spPr>
          <p:txBody>
            <a:bodyPr rtlCol="0" anchor="ctr"/>
            <a:lstStyle/>
            <a:p>
              <a:endParaRPr lang="ja-JP" altLang="en-US"/>
            </a:p>
          </p:txBody>
        </p:sp>
      </p:grpSp>
      <p:grpSp>
        <p:nvGrpSpPr>
          <p:cNvPr id="27" name="グラフィックス 183">
            <a:extLst>
              <a:ext uri="{FF2B5EF4-FFF2-40B4-BE49-F238E27FC236}">
                <a16:creationId xmlns:a16="http://schemas.microsoft.com/office/drawing/2014/main" id="{15BEB4F3-E7F5-D30F-50CB-013EE1554336}"/>
              </a:ext>
            </a:extLst>
          </p:cNvPr>
          <p:cNvGrpSpPr/>
          <p:nvPr/>
        </p:nvGrpSpPr>
        <p:grpSpPr>
          <a:xfrm>
            <a:off x="3720778" y="2756344"/>
            <a:ext cx="631892" cy="236568"/>
            <a:chOff x="3720778" y="2756344"/>
            <a:chExt cx="631892" cy="236568"/>
          </a:xfrm>
          <a:solidFill>
            <a:srgbClr val="002870"/>
          </a:solidFill>
        </p:grpSpPr>
        <p:sp>
          <p:nvSpPr>
            <p:cNvPr id="28" name="フリーフォーム 191">
              <a:extLst>
                <a:ext uri="{FF2B5EF4-FFF2-40B4-BE49-F238E27FC236}">
                  <a16:creationId xmlns:a16="http://schemas.microsoft.com/office/drawing/2014/main" id="{B6745968-C5FE-81BB-EF63-AF70094EFDD5}"/>
                </a:ext>
              </a:extLst>
            </p:cNvPr>
            <p:cNvSpPr/>
            <p:nvPr/>
          </p:nvSpPr>
          <p:spPr>
            <a:xfrm>
              <a:off x="3720778" y="2756344"/>
              <a:ext cx="580459" cy="204766"/>
            </a:xfrm>
            <a:custGeom>
              <a:avLst/>
              <a:gdLst>
                <a:gd name="connsiteX0" fmla="*/ 0 w 580459"/>
                <a:gd name="connsiteY0" fmla="*/ 0 h 204766"/>
                <a:gd name="connsiteX1" fmla="*/ 580459 w 580459"/>
                <a:gd name="connsiteY1" fmla="*/ 204766 h 204766"/>
              </a:gdLst>
              <a:ahLst/>
              <a:cxnLst>
                <a:cxn ang="0">
                  <a:pos x="connsiteX0" y="connsiteY0"/>
                </a:cxn>
                <a:cxn ang="0">
                  <a:pos x="connsiteX1" y="connsiteY1"/>
                </a:cxn>
              </a:cxnLst>
              <a:rect l="l" t="t" r="r" b="b"/>
              <a:pathLst>
                <a:path w="580459" h="204766">
                  <a:moveTo>
                    <a:pt x="0" y="0"/>
                  </a:moveTo>
                  <a:lnTo>
                    <a:pt x="580459" y="204766"/>
                  </a:lnTo>
                </a:path>
              </a:pathLst>
            </a:custGeom>
            <a:ln w="25323" cap="flat">
              <a:solidFill>
                <a:srgbClr val="002870"/>
              </a:solidFill>
              <a:prstDash val="solid"/>
              <a:miter/>
            </a:ln>
          </p:spPr>
          <p:txBody>
            <a:bodyPr rtlCol="0" anchor="ctr"/>
            <a:lstStyle/>
            <a:p>
              <a:endParaRPr lang="ja-JP" altLang="en-US"/>
            </a:p>
          </p:txBody>
        </p:sp>
        <p:sp>
          <p:nvSpPr>
            <p:cNvPr id="29" name="フリーフォーム 192">
              <a:extLst>
                <a:ext uri="{FF2B5EF4-FFF2-40B4-BE49-F238E27FC236}">
                  <a16:creationId xmlns:a16="http://schemas.microsoft.com/office/drawing/2014/main" id="{51D9C1E1-177F-C57F-7395-A5BE71DCBFB9}"/>
                </a:ext>
              </a:extLst>
            </p:cNvPr>
            <p:cNvSpPr/>
            <p:nvPr/>
          </p:nvSpPr>
          <p:spPr>
            <a:xfrm>
              <a:off x="4278054" y="2922017"/>
              <a:ext cx="74615" cy="70895"/>
            </a:xfrm>
            <a:custGeom>
              <a:avLst/>
              <a:gdLst>
                <a:gd name="connsiteX0" fmla="*/ 0 w 74615"/>
                <a:gd name="connsiteY0" fmla="*/ 70895 h 70895"/>
                <a:gd name="connsiteX1" fmla="*/ 74616 w 74615"/>
                <a:gd name="connsiteY1" fmla="*/ 57194 h 70895"/>
                <a:gd name="connsiteX2" fmla="*/ 25463 w 74615"/>
                <a:gd name="connsiteY2" fmla="*/ 0 h 70895"/>
                <a:gd name="connsiteX3" fmla="*/ 0 w 74615"/>
                <a:gd name="connsiteY3" fmla="*/ 70895 h 70895"/>
              </a:gdLst>
              <a:ahLst/>
              <a:cxnLst>
                <a:cxn ang="0">
                  <a:pos x="connsiteX0" y="connsiteY0"/>
                </a:cxn>
                <a:cxn ang="0">
                  <a:pos x="connsiteX1" y="connsiteY1"/>
                </a:cxn>
                <a:cxn ang="0">
                  <a:pos x="connsiteX2" y="connsiteY2"/>
                </a:cxn>
                <a:cxn ang="0">
                  <a:pos x="connsiteX3" y="connsiteY3"/>
                </a:cxn>
              </a:cxnLst>
              <a:rect l="l" t="t" r="r" b="b"/>
              <a:pathLst>
                <a:path w="74615" h="70895">
                  <a:moveTo>
                    <a:pt x="0" y="70895"/>
                  </a:moveTo>
                  <a:lnTo>
                    <a:pt x="74616" y="57194"/>
                  </a:lnTo>
                  <a:lnTo>
                    <a:pt x="25463" y="0"/>
                  </a:lnTo>
                  <a:lnTo>
                    <a:pt x="0" y="70895"/>
                  </a:lnTo>
                  <a:close/>
                </a:path>
              </a:pathLst>
            </a:custGeom>
            <a:solidFill>
              <a:srgbClr val="002870"/>
            </a:solidFill>
            <a:ln w="12661" cap="flat">
              <a:noFill/>
              <a:prstDash val="solid"/>
              <a:miter/>
            </a:ln>
          </p:spPr>
          <p:txBody>
            <a:bodyPr rtlCol="0" anchor="ctr"/>
            <a:lstStyle/>
            <a:p>
              <a:endParaRPr lang="ja-JP" altLang="en-US"/>
            </a:p>
          </p:txBody>
        </p:sp>
      </p:grpSp>
      <p:grpSp>
        <p:nvGrpSpPr>
          <p:cNvPr id="33" name="グラフィックス 183">
            <a:extLst>
              <a:ext uri="{FF2B5EF4-FFF2-40B4-BE49-F238E27FC236}">
                <a16:creationId xmlns:a16="http://schemas.microsoft.com/office/drawing/2014/main" id="{5334A6BA-AF5B-07DC-67FD-21EB49AE0C99}"/>
              </a:ext>
            </a:extLst>
          </p:cNvPr>
          <p:cNvGrpSpPr/>
          <p:nvPr/>
        </p:nvGrpSpPr>
        <p:grpSpPr>
          <a:xfrm>
            <a:off x="3720778" y="3270208"/>
            <a:ext cx="631892" cy="236568"/>
            <a:chOff x="3720778" y="3270208"/>
            <a:chExt cx="631892" cy="236568"/>
          </a:xfrm>
          <a:solidFill>
            <a:srgbClr val="002870"/>
          </a:solidFill>
        </p:grpSpPr>
        <p:sp>
          <p:nvSpPr>
            <p:cNvPr id="34" name="フリーフォーム 194">
              <a:extLst>
                <a:ext uri="{FF2B5EF4-FFF2-40B4-BE49-F238E27FC236}">
                  <a16:creationId xmlns:a16="http://schemas.microsoft.com/office/drawing/2014/main" id="{9C2A8416-49CE-117C-D4CB-D4305DA9EE20}"/>
                </a:ext>
              </a:extLst>
            </p:cNvPr>
            <p:cNvSpPr/>
            <p:nvPr/>
          </p:nvSpPr>
          <p:spPr>
            <a:xfrm>
              <a:off x="3720778" y="3301884"/>
              <a:ext cx="580459" cy="204891"/>
            </a:xfrm>
            <a:custGeom>
              <a:avLst/>
              <a:gdLst>
                <a:gd name="connsiteX0" fmla="*/ 0 w 580459"/>
                <a:gd name="connsiteY0" fmla="*/ 204892 h 204891"/>
                <a:gd name="connsiteX1" fmla="*/ 580459 w 580459"/>
                <a:gd name="connsiteY1" fmla="*/ 0 h 204891"/>
              </a:gdLst>
              <a:ahLst/>
              <a:cxnLst>
                <a:cxn ang="0">
                  <a:pos x="connsiteX0" y="connsiteY0"/>
                </a:cxn>
                <a:cxn ang="0">
                  <a:pos x="connsiteX1" y="connsiteY1"/>
                </a:cxn>
              </a:cxnLst>
              <a:rect l="l" t="t" r="r" b="b"/>
              <a:pathLst>
                <a:path w="580459" h="204891">
                  <a:moveTo>
                    <a:pt x="0" y="204892"/>
                  </a:moveTo>
                  <a:lnTo>
                    <a:pt x="580459" y="0"/>
                  </a:lnTo>
                </a:path>
              </a:pathLst>
            </a:custGeom>
            <a:ln w="25323" cap="flat">
              <a:solidFill>
                <a:srgbClr val="002870"/>
              </a:solidFill>
              <a:prstDash val="solid"/>
              <a:miter/>
            </a:ln>
          </p:spPr>
          <p:txBody>
            <a:bodyPr rtlCol="0" anchor="ctr"/>
            <a:lstStyle/>
            <a:p>
              <a:endParaRPr lang="ja-JP" altLang="en-US"/>
            </a:p>
          </p:txBody>
        </p:sp>
        <p:sp>
          <p:nvSpPr>
            <p:cNvPr id="35" name="フリーフォーム 195">
              <a:extLst>
                <a:ext uri="{FF2B5EF4-FFF2-40B4-BE49-F238E27FC236}">
                  <a16:creationId xmlns:a16="http://schemas.microsoft.com/office/drawing/2014/main" id="{DD7A8C87-A2C2-7137-6076-B97BB90D635C}"/>
                </a:ext>
              </a:extLst>
            </p:cNvPr>
            <p:cNvSpPr/>
            <p:nvPr/>
          </p:nvSpPr>
          <p:spPr>
            <a:xfrm>
              <a:off x="4278054" y="3270208"/>
              <a:ext cx="74615" cy="70895"/>
            </a:xfrm>
            <a:custGeom>
              <a:avLst/>
              <a:gdLst>
                <a:gd name="connsiteX0" fmla="*/ 25463 w 74615"/>
                <a:gd name="connsiteY0" fmla="*/ 70895 h 70895"/>
                <a:gd name="connsiteX1" fmla="*/ 74616 w 74615"/>
                <a:gd name="connsiteY1" fmla="*/ 13576 h 70895"/>
                <a:gd name="connsiteX2" fmla="*/ 0 w 74615"/>
                <a:gd name="connsiteY2" fmla="*/ 0 h 70895"/>
                <a:gd name="connsiteX3" fmla="*/ 25463 w 74615"/>
                <a:gd name="connsiteY3" fmla="*/ 70895 h 70895"/>
              </a:gdLst>
              <a:ahLst/>
              <a:cxnLst>
                <a:cxn ang="0">
                  <a:pos x="connsiteX0" y="connsiteY0"/>
                </a:cxn>
                <a:cxn ang="0">
                  <a:pos x="connsiteX1" y="connsiteY1"/>
                </a:cxn>
                <a:cxn ang="0">
                  <a:pos x="connsiteX2" y="connsiteY2"/>
                </a:cxn>
                <a:cxn ang="0">
                  <a:pos x="connsiteX3" y="connsiteY3"/>
                </a:cxn>
              </a:cxnLst>
              <a:rect l="l" t="t" r="r" b="b"/>
              <a:pathLst>
                <a:path w="74615" h="70895">
                  <a:moveTo>
                    <a:pt x="25463" y="70895"/>
                  </a:moveTo>
                  <a:lnTo>
                    <a:pt x="74616" y="13576"/>
                  </a:lnTo>
                  <a:lnTo>
                    <a:pt x="0" y="0"/>
                  </a:lnTo>
                  <a:lnTo>
                    <a:pt x="25463" y="70895"/>
                  </a:lnTo>
                  <a:close/>
                </a:path>
              </a:pathLst>
            </a:custGeom>
            <a:solidFill>
              <a:srgbClr val="002870"/>
            </a:solidFill>
            <a:ln w="12661" cap="flat">
              <a:noFill/>
              <a:prstDash val="solid"/>
              <a:miter/>
            </a:ln>
          </p:spPr>
          <p:txBody>
            <a:bodyPr rtlCol="0" anchor="ctr"/>
            <a:lstStyle/>
            <a:p>
              <a:endParaRPr lang="ja-JP" altLang="en-US"/>
            </a:p>
          </p:txBody>
        </p:sp>
      </p:grpSp>
      <p:sp>
        <p:nvSpPr>
          <p:cNvPr id="36" name="object 72">
            <a:extLst>
              <a:ext uri="{FF2B5EF4-FFF2-40B4-BE49-F238E27FC236}">
                <a16:creationId xmlns:a16="http://schemas.microsoft.com/office/drawing/2014/main" id="{197DDFEE-D88F-7A7F-1F87-CC5101AA706C}"/>
              </a:ext>
            </a:extLst>
          </p:cNvPr>
          <p:cNvSpPr txBox="1"/>
          <p:nvPr/>
        </p:nvSpPr>
        <p:spPr>
          <a:xfrm>
            <a:off x="7536005" y="2957619"/>
            <a:ext cx="26543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231F20"/>
                </a:solidFill>
                <a:latin typeface="Yu Gothic"/>
                <a:cs typeface="Yu Gothic"/>
              </a:rPr>
              <a:t>配信</a:t>
            </a:r>
            <a:endParaRPr sz="900">
              <a:latin typeface="Yu Gothic"/>
              <a:cs typeface="Yu Gothic"/>
            </a:endParaRPr>
          </a:p>
        </p:txBody>
      </p:sp>
      <p:sp>
        <p:nvSpPr>
          <p:cNvPr id="37" name="object 75">
            <a:extLst>
              <a:ext uri="{FF2B5EF4-FFF2-40B4-BE49-F238E27FC236}">
                <a16:creationId xmlns:a16="http://schemas.microsoft.com/office/drawing/2014/main" id="{C455B8CB-3A04-4177-A46E-881BC4DBC9AB}"/>
              </a:ext>
            </a:extLst>
          </p:cNvPr>
          <p:cNvSpPr txBox="1"/>
          <p:nvPr/>
        </p:nvSpPr>
        <p:spPr>
          <a:xfrm>
            <a:off x="4493909" y="2653278"/>
            <a:ext cx="1025525" cy="132080"/>
          </a:xfrm>
          <a:prstGeom prst="rect">
            <a:avLst/>
          </a:prstGeom>
        </p:spPr>
        <p:txBody>
          <a:bodyPr vert="horz" wrap="square" lIns="0" tIns="12700" rIns="0" bIns="0" rtlCol="0">
            <a:spAutoFit/>
          </a:bodyPr>
          <a:lstStyle/>
          <a:p>
            <a:pPr marL="12700">
              <a:lnSpc>
                <a:spcPct val="100000"/>
              </a:lnSpc>
              <a:spcBef>
                <a:spcPts val="100"/>
              </a:spcBef>
            </a:pPr>
            <a:r>
              <a:rPr sz="700" b="1" spc="-55" dirty="0">
                <a:solidFill>
                  <a:srgbClr val="231F20"/>
                </a:solidFill>
                <a:latin typeface="Yu Gothic"/>
                <a:cs typeface="Yu Gothic"/>
              </a:rPr>
              <a:t>【データプロバイダ】</a:t>
            </a:r>
            <a:r>
              <a:rPr sz="600" b="1" spc="-25" dirty="0">
                <a:solidFill>
                  <a:srgbClr val="231F20"/>
                </a:solidFill>
                <a:latin typeface="Yu Gothic"/>
                <a:cs typeface="Yu Gothic"/>
              </a:rPr>
              <a:t>※例</a:t>
            </a:r>
            <a:endParaRPr sz="600">
              <a:latin typeface="Yu Gothic"/>
              <a:cs typeface="Yu Gothic"/>
            </a:endParaRPr>
          </a:p>
        </p:txBody>
      </p:sp>
      <p:sp>
        <p:nvSpPr>
          <p:cNvPr id="38" name="object 76">
            <a:extLst>
              <a:ext uri="{FF2B5EF4-FFF2-40B4-BE49-F238E27FC236}">
                <a16:creationId xmlns:a16="http://schemas.microsoft.com/office/drawing/2014/main" id="{08132E6C-C67A-4F01-E2F4-AF1549BDA098}"/>
              </a:ext>
            </a:extLst>
          </p:cNvPr>
          <p:cNvSpPr txBox="1"/>
          <p:nvPr/>
        </p:nvSpPr>
        <p:spPr>
          <a:xfrm>
            <a:off x="6389141" y="2943225"/>
            <a:ext cx="900000" cy="138430"/>
          </a:xfrm>
          <a:prstGeom prst="rect">
            <a:avLst/>
          </a:prstGeom>
          <a:solidFill>
            <a:srgbClr val="002E6E"/>
          </a:solidFill>
        </p:spPr>
        <p:txBody>
          <a:bodyPr vert="horz" wrap="none" lIns="0" tIns="12700" rIns="0" bIns="0" rtlCol="0" anchor="ctr" anchorCtr="0">
            <a:noAutofit/>
          </a:bodyPr>
          <a:lstStyle/>
          <a:p>
            <a:pPr algn="ctr">
              <a:lnSpc>
                <a:spcPct val="100000"/>
              </a:lnSpc>
            </a:pPr>
            <a:r>
              <a:rPr sz="680" b="1" dirty="0">
                <a:solidFill>
                  <a:srgbClr val="FFFFFF"/>
                </a:solidFill>
                <a:latin typeface="Yu Gothic"/>
                <a:cs typeface="Yu Gothic"/>
              </a:rPr>
              <a:t>使用セグメント例</a:t>
            </a:r>
            <a:endParaRPr sz="680" dirty="0">
              <a:latin typeface="Yu Gothic"/>
              <a:cs typeface="Yu Gothic"/>
            </a:endParaRPr>
          </a:p>
        </p:txBody>
      </p:sp>
      <p:sp>
        <p:nvSpPr>
          <p:cNvPr id="39" name="object 77">
            <a:extLst>
              <a:ext uri="{FF2B5EF4-FFF2-40B4-BE49-F238E27FC236}">
                <a16:creationId xmlns:a16="http://schemas.microsoft.com/office/drawing/2014/main" id="{2613454A-4363-BFCE-380F-D0EA98643378}"/>
              </a:ext>
            </a:extLst>
          </p:cNvPr>
          <p:cNvSpPr txBox="1"/>
          <p:nvPr/>
        </p:nvSpPr>
        <p:spPr>
          <a:xfrm>
            <a:off x="6389141" y="3084754"/>
            <a:ext cx="900000" cy="395869"/>
          </a:xfrm>
          <a:prstGeom prst="rect">
            <a:avLst/>
          </a:prstGeom>
          <a:solidFill>
            <a:srgbClr val="FFFFFF"/>
          </a:solidFill>
          <a:ln w="6350">
            <a:solidFill>
              <a:srgbClr val="002E6E"/>
            </a:solidFill>
          </a:ln>
        </p:spPr>
        <p:txBody>
          <a:bodyPr vert="horz" wrap="square" lIns="0" tIns="36000" rIns="0" bIns="36000" rtlCol="0">
            <a:spAutoFit/>
          </a:bodyPr>
          <a:lstStyle/>
          <a:p>
            <a:pPr marR="35560" algn="ctr"/>
            <a:r>
              <a:rPr sz="700" b="1" dirty="0">
                <a:solidFill>
                  <a:srgbClr val="231F20"/>
                </a:solidFill>
                <a:latin typeface="Yu Gothic"/>
                <a:cs typeface="Yu Gothic"/>
              </a:rPr>
              <a:t>東証プライム</a:t>
            </a:r>
            <a:endParaRPr lang="en-US" sz="700" b="1" dirty="0">
              <a:solidFill>
                <a:srgbClr val="231F20"/>
              </a:solidFill>
              <a:latin typeface="Yu Gothic"/>
              <a:cs typeface="Yu Gothic"/>
            </a:endParaRPr>
          </a:p>
          <a:p>
            <a:pPr marR="35560" algn="ctr"/>
            <a:r>
              <a:rPr lang="en-US" sz="700" b="1" dirty="0">
                <a:solidFill>
                  <a:srgbClr val="231F20"/>
                </a:solidFill>
                <a:latin typeface="Yu Gothic"/>
                <a:cs typeface="Yu Gothic"/>
              </a:rPr>
              <a:t> </a:t>
            </a:r>
            <a:r>
              <a:rPr sz="700" b="1" dirty="0">
                <a:solidFill>
                  <a:srgbClr val="231F20"/>
                </a:solidFill>
                <a:latin typeface="Yu Gothic"/>
                <a:cs typeface="Yu Gothic"/>
              </a:rPr>
              <a:t>50億～100億</a:t>
            </a:r>
            <a:r>
              <a:rPr lang="ja-JP" altLang="en-US" sz="700" b="1" dirty="0">
                <a:solidFill>
                  <a:srgbClr val="231F20"/>
                </a:solidFill>
                <a:latin typeface="Yu Gothic"/>
                <a:cs typeface="Yu Gothic"/>
              </a:rPr>
              <a:t>円</a:t>
            </a:r>
            <a:r>
              <a:rPr sz="700" b="1" dirty="0" err="1">
                <a:solidFill>
                  <a:srgbClr val="231F20"/>
                </a:solidFill>
                <a:latin typeface="Yu Gothic"/>
                <a:cs typeface="Yu Gothic"/>
              </a:rPr>
              <a:t>未満</a:t>
            </a:r>
            <a:endParaRPr sz="700" dirty="0">
              <a:latin typeface="Yu Gothic"/>
              <a:cs typeface="Yu Gothic"/>
            </a:endParaRPr>
          </a:p>
        </p:txBody>
      </p:sp>
      <p:sp>
        <p:nvSpPr>
          <p:cNvPr id="40" name="object 78">
            <a:extLst>
              <a:ext uri="{FF2B5EF4-FFF2-40B4-BE49-F238E27FC236}">
                <a16:creationId xmlns:a16="http://schemas.microsoft.com/office/drawing/2014/main" id="{22E03C57-7FA5-7B23-7FC1-A04ED1E7F2B5}"/>
              </a:ext>
            </a:extLst>
          </p:cNvPr>
          <p:cNvSpPr txBox="1"/>
          <p:nvPr/>
        </p:nvSpPr>
        <p:spPr>
          <a:xfrm>
            <a:off x="8497256" y="2677375"/>
            <a:ext cx="1461939" cy="218008"/>
          </a:xfrm>
          <a:prstGeom prst="rect">
            <a:avLst/>
          </a:prstGeom>
        </p:spPr>
        <p:txBody>
          <a:bodyPr vert="horz" wrap="none" lIns="0" tIns="12700" rIns="0" bIns="0" rtlCol="0">
            <a:spAutoFit/>
          </a:bodyPr>
          <a:lstStyle/>
          <a:p>
            <a:pPr marL="12700">
              <a:lnSpc>
                <a:spcPts val="819"/>
              </a:lnSpc>
              <a:spcBef>
                <a:spcPts val="100"/>
              </a:spcBef>
            </a:pPr>
            <a:r>
              <a:rPr sz="700" b="1" dirty="0">
                <a:solidFill>
                  <a:srgbClr val="231F20"/>
                </a:solidFill>
                <a:latin typeface="Yu Gothic"/>
                <a:cs typeface="Yu Gothic"/>
              </a:rPr>
              <a:t>Aさん（企業a勤務）</a:t>
            </a:r>
            <a:endParaRPr sz="700" dirty="0">
              <a:latin typeface="Yu Gothic"/>
              <a:cs typeface="Yu Gothic"/>
            </a:endParaRPr>
          </a:p>
          <a:p>
            <a:pPr marL="12700">
              <a:lnSpc>
                <a:spcPts val="819"/>
              </a:lnSpc>
            </a:pPr>
            <a:r>
              <a:rPr sz="700" b="1" dirty="0">
                <a:solidFill>
                  <a:srgbClr val="231F20"/>
                </a:solidFill>
                <a:latin typeface="Yu Gothic"/>
                <a:cs typeface="Yu Gothic"/>
              </a:rPr>
              <a:t>東証プライム上場、売上80億円以上</a:t>
            </a:r>
            <a:endParaRPr sz="700" dirty="0">
              <a:latin typeface="Yu Gothic"/>
              <a:cs typeface="Yu Gothic"/>
            </a:endParaRPr>
          </a:p>
        </p:txBody>
      </p:sp>
      <p:sp>
        <p:nvSpPr>
          <p:cNvPr id="41" name="object 79">
            <a:extLst>
              <a:ext uri="{FF2B5EF4-FFF2-40B4-BE49-F238E27FC236}">
                <a16:creationId xmlns:a16="http://schemas.microsoft.com/office/drawing/2014/main" id="{5CC556B4-10B5-F25A-12FC-2F3E11C8CA99}"/>
              </a:ext>
            </a:extLst>
          </p:cNvPr>
          <p:cNvSpPr txBox="1"/>
          <p:nvPr/>
        </p:nvSpPr>
        <p:spPr>
          <a:xfrm>
            <a:off x="8497256" y="3057512"/>
            <a:ext cx="854721" cy="225703"/>
          </a:xfrm>
          <a:prstGeom prst="rect">
            <a:avLst/>
          </a:prstGeom>
        </p:spPr>
        <p:txBody>
          <a:bodyPr vert="horz" wrap="none" lIns="0" tIns="20320" rIns="0" bIns="0" rtlCol="0">
            <a:spAutoFit/>
          </a:bodyPr>
          <a:lstStyle/>
          <a:p>
            <a:pPr marL="12700" marR="5080">
              <a:lnSpc>
                <a:spcPts val="800"/>
              </a:lnSpc>
              <a:spcBef>
                <a:spcPts val="160"/>
              </a:spcBef>
            </a:pPr>
            <a:r>
              <a:rPr sz="700" b="1" dirty="0">
                <a:solidFill>
                  <a:srgbClr val="231F20"/>
                </a:solidFill>
                <a:latin typeface="Yu Gothic"/>
                <a:cs typeface="Yu Gothic"/>
              </a:rPr>
              <a:t>Bさん（企業b勤務）</a:t>
            </a:r>
            <a:br>
              <a:rPr lang="en-US" sz="700" b="1" dirty="0">
                <a:solidFill>
                  <a:srgbClr val="231F20"/>
                </a:solidFill>
                <a:latin typeface="Yu Gothic"/>
                <a:cs typeface="Yu Gothic"/>
              </a:rPr>
            </a:br>
            <a:r>
              <a:rPr sz="700" b="1" dirty="0">
                <a:solidFill>
                  <a:srgbClr val="231F20"/>
                </a:solidFill>
                <a:latin typeface="Yu Gothic"/>
                <a:cs typeface="Yu Gothic"/>
              </a:rPr>
              <a:t>売上50億</a:t>
            </a:r>
            <a:r>
              <a:rPr lang="ja-JP" altLang="en-US" sz="700" b="1" dirty="0">
                <a:solidFill>
                  <a:srgbClr val="231F20"/>
                </a:solidFill>
                <a:latin typeface="Yu Gothic"/>
                <a:cs typeface="Yu Gothic"/>
              </a:rPr>
              <a:t>円</a:t>
            </a:r>
            <a:r>
              <a:rPr sz="700" b="1" dirty="0" err="1">
                <a:solidFill>
                  <a:srgbClr val="231F20"/>
                </a:solidFill>
                <a:latin typeface="Yu Gothic"/>
                <a:cs typeface="Yu Gothic"/>
              </a:rPr>
              <a:t>以上</a:t>
            </a:r>
            <a:endParaRPr sz="700" dirty="0">
              <a:latin typeface="Yu Gothic"/>
              <a:cs typeface="Yu Gothic"/>
            </a:endParaRPr>
          </a:p>
        </p:txBody>
      </p:sp>
      <p:sp>
        <p:nvSpPr>
          <p:cNvPr id="42" name="object 80">
            <a:extLst>
              <a:ext uri="{FF2B5EF4-FFF2-40B4-BE49-F238E27FC236}">
                <a16:creationId xmlns:a16="http://schemas.microsoft.com/office/drawing/2014/main" id="{98D73BCB-DAD3-5B40-5CBE-1498B7E6FCE5}"/>
              </a:ext>
            </a:extLst>
          </p:cNvPr>
          <p:cNvSpPr txBox="1"/>
          <p:nvPr/>
        </p:nvSpPr>
        <p:spPr>
          <a:xfrm>
            <a:off x="8497256" y="3437648"/>
            <a:ext cx="849913" cy="225703"/>
          </a:xfrm>
          <a:prstGeom prst="rect">
            <a:avLst/>
          </a:prstGeom>
        </p:spPr>
        <p:txBody>
          <a:bodyPr vert="horz" wrap="none" lIns="0" tIns="20320" rIns="0" bIns="0" rtlCol="0">
            <a:spAutoFit/>
          </a:bodyPr>
          <a:lstStyle/>
          <a:p>
            <a:pPr marL="12700" marR="5080">
              <a:lnSpc>
                <a:spcPts val="800"/>
              </a:lnSpc>
              <a:spcBef>
                <a:spcPts val="160"/>
              </a:spcBef>
            </a:pPr>
            <a:r>
              <a:rPr sz="700" b="1" dirty="0">
                <a:solidFill>
                  <a:srgbClr val="231F20"/>
                </a:solidFill>
                <a:latin typeface="Yu Gothic"/>
                <a:cs typeface="Yu Gothic"/>
              </a:rPr>
              <a:t>Cさん（企業c勤務）</a:t>
            </a:r>
            <a:br>
              <a:rPr lang="en-US" sz="700" b="1" dirty="0">
                <a:solidFill>
                  <a:srgbClr val="231F20"/>
                </a:solidFill>
                <a:latin typeface="Yu Gothic"/>
                <a:cs typeface="Yu Gothic"/>
              </a:rPr>
            </a:br>
            <a:r>
              <a:rPr sz="700" b="1" dirty="0">
                <a:solidFill>
                  <a:srgbClr val="231F20"/>
                </a:solidFill>
                <a:latin typeface="Yu Gothic"/>
                <a:cs typeface="Yu Gothic"/>
              </a:rPr>
              <a:t>該当条件なし</a:t>
            </a:r>
            <a:endParaRPr sz="700">
              <a:latin typeface="Yu Gothic"/>
              <a:cs typeface="Yu Gothic"/>
            </a:endParaRPr>
          </a:p>
        </p:txBody>
      </p:sp>
      <p:sp>
        <p:nvSpPr>
          <p:cNvPr id="45" name="object 83">
            <a:extLst>
              <a:ext uri="{FF2B5EF4-FFF2-40B4-BE49-F238E27FC236}">
                <a16:creationId xmlns:a16="http://schemas.microsoft.com/office/drawing/2014/main" id="{31E91EB0-B938-1BD6-148E-F8F5A08A1C64}"/>
              </a:ext>
            </a:extLst>
          </p:cNvPr>
          <p:cNvSpPr txBox="1"/>
          <p:nvPr/>
        </p:nvSpPr>
        <p:spPr>
          <a:xfrm>
            <a:off x="5673250" y="2936824"/>
            <a:ext cx="107722" cy="394335"/>
          </a:xfrm>
          <a:prstGeom prst="rect">
            <a:avLst/>
          </a:prstGeom>
        </p:spPr>
        <p:txBody>
          <a:bodyPr vert="eaVert" wrap="square" lIns="0" tIns="0" rIns="0" bIns="0" rtlCol="0">
            <a:spAutoFit/>
          </a:bodyPr>
          <a:lstStyle/>
          <a:p>
            <a:pPr algn="ctr"/>
            <a:r>
              <a:rPr sz="700" b="1" spc="35" dirty="0">
                <a:solidFill>
                  <a:srgbClr val="FFFFFF"/>
                </a:solidFill>
                <a:latin typeface="Yu Gothic"/>
                <a:cs typeface="Yu Gothic"/>
              </a:rPr>
              <a:t>企業判</a:t>
            </a:r>
            <a:r>
              <a:rPr sz="700" b="1" dirty="0">
                <a:solidFill>
                  <a:srgbClr val="FFFFFF"/>
                </a:solidFill>
                <a:latin typeface="Yu Gothic"/>
                <a:cs typeface="Yu Gothic"/>
              </a:rPr>
              <a:t>定</a:t>
            </a:r>
            <a:endParaRPr sz="700">
              <a:latin typeface="Yu Gothic"/>
              <a:cs typeface="Yu Gothic"/>
            </a:endParaRPr>
          </a:p>
        </p:txBody>
      </p:sp>
      <p:grpSp>
        <p:nvGrpSpPr>
          <p:cNvPr id="46" name="object 88">
            <a:extLst>
              <a:ext uri="{FF2B5EF4-FFF2-40B4-BE49-F238E27FC236}">
                <a16:creationId xmlns:a16="http://schemas.microsoft.com/office/drawing/2014/main" id="{BAF444CE-BDAB-9E25-DF15-5346B4F8D0E3}"/>
              </a:ext>
            </a:extLst>
          </p:cNvPr>
          <p:cNvGrpSpPr/>
          <p:nvPr/>
        </p:nvGrpSpPr>
        <p:grpSpPr>
          <a:xfrm>
            <a:off x="7346175" y="3095975"/>
            <a:ext cx="633730" cy="76200"/>
            <a:chOff x="7346175" y="3095975"/>
            <a:chExt cx="633730" cy="76200"/>
          </a:xfrm>
        </p:grpSpPr>
        <p:sp>
          <p:nvSpPr>
            <p:cNvPr id="47" name="object 89">
              <a:extLst>
                <a:ext uri="{FF2B5EF4-FFF2-40B4-BE49-F238E27FC236}">
                  <a16:creationId xmlns:a16="http://schemas.microsoft.com/office/drawing/2014/main" id="{5DCA85CE-4F3C-1812-CA6C-C5A842B661D4}"/>
                </a:ext>
              </a:extLst>
            </p:cNvPr>
            <p:cNvSpPr/>
            <p:nvPr/>
          </p:nvSpPr>
          <p:spPr>
            <a:xfrm>
              <a:off x="7346175" y="3133963"/>
              <a:ext cx="579120" cy="0"/>
            </a:xfrm>
            <a:custGeom>
              <a:avLst/>
              <a:gdLst/>
              <a:ahLst/>
              <a:cxnLst/>
              <a:rect l="l" t="t" r="r" b="b"/>
              <a:pathLst>
                <a:path w="579120">
                  <a:moveTo>
                    <a:pt x="0" y="0"/>
                  </a:moveTo>
                  <a:lnTo>
                    <a:pt x="578815" y="0"/>
                  </a:lnTo>
                </a:path>
              </a:pathLst>
            </a:custGeom>
            <a:ln w="25400">
              <a:solidFill>
                <a:srgbClr val="002E6E"/>
              </a:solidFill>
            </a:ln>
          </p:spPr>
          <p:txBody>
            <a:bodyPr wrap="square" lIns="0" tIns="0" rIns="0" bIns="0" rtlCol="0"/>
            <a:lstStyle/>
            <a:p>
              <a:endParaRPr/>
            </a:p>
          </p:txBody>
        </p:sp>
        <p:sp>
          <p:nvSpPr>
            <p:cNvPr id="48" name="object 90">
              <a:extLst>
                <a:ext uri="{FF2B5EF4-FFF2-40B4-BE49-F238E27FC236}">
                  <a16:creationId xmlns:a16="http://schemas.microsoft.com/office/drawing/2014/main" id="{034BFBFF-B9EF-5490-B365-9F47863913D6}"/>
                </a:ext>
              </a:extLst>
            </p:cNvPr>
            <p:cNvSpPr/>
            <p:nvPr/>
          </p:nvSpPr>
          <p:spPr>
            <a:xfrm>
              <a:off x="7913870" y="3095975"/>
              <a:ext cx="66040" cy="76200"/>
            </a:xfrm>
            <a:custGeom>
              <a:avLst/>
              <a:gdLst/>
              <a:ahLst/>
              <a:cxnLst/>
              <a:rect l="l" t="t" r="r" b="b"/>
              <a:pathLst>
                <a:path w="66040" h="76200">
                  <a:moveTo>
                    <a:pt x="0" y="0"/>
                  </a:moveTo>
                  <a:lnTo>
                    <a:pt x="0" y="75984"/>
                  </a:lnTo>
                  <a:lnTo>
                    <a:pt x="65798" y="37985"/>
                  </a:lnTo>
                  <a:lnTo>
                    <a:pt x="0" y="0"/>
                  </a:lnTo>
                  <a:close/>
                </a:path>
              </a:pathLst>
            </a:custGeom>
            <a:solidFill>
              <a:srgbClr val="002E6E"/>
            </a:solidFill>
          </p:spPr>
          <p:txBody>
            <a:bodyPr wrap="square" lIns="0" tIns="0" rIns="0" bIns="0" rtlCol="0"/>
            <a:lstStyle/>
            <a:p>
              <a:endParaRPr/>
            </a:p>
          </p:txBody>
        </p:sp>
      </p:grpSp>
      <p:grpSp>
        <p:nvGrpSpPr>
          <p:cNvPr id="49" name="object 91">
            <a:extLst>
              <a:ext uri="{FF2B5EF4-FFF2-40B4-BE49-F238E27FC236}">
                <a16:creationId xmlns:a16="http://schemas.microsoft.com/office/drawing/2014/main" id="{739DF122-C6FB-F660-55C5-ADB3189F66A6}"/>
              </a:ext>
            </a:extLst>
          </p:cNvPr>
          <p:cNvGrpSpPr/>
          <p:nvPr/>
        </p:nvGrpSpPr>
        <p:grpSpPr>
          <a:xfrm>
            <a:off x="7333475" y="2786164"/>
            <a:ext cx="646430" cy="252095"/>
            <a:chOff x="7333475" y="2786164"/>
            <a:chExt cx="646430" cy="252095"/>
          </a:xfrm>
        </p:grpSpPr>
        <p:sp>
          <p:nvSpPr>
            <p:cNvPr id="54" name="object 92">
              <a:extLst>
                <a:ext uri="{FF2B5EF4-FFF2-40B4-BE49-F238E27FC236}">
                  <a16:creationId xmlns:a16="http://schemas.microsoft.com/office/drawing/2014/main" id="{0BF793C3-90FB-515D-4AA5-B4BE11CCA60E}"/>
                </a:ext>
              </a:extLst>
            </p:cNvPr>
            <p:cNvSpPr/>
            <p:nvPr/>
          </p:nvSpPr>
          <p:spPr>
            <a:xfrm>
              <a:off x="7346175" y="2818244"/>
              <a:ext cx="582295" cy="207010"/>
            </a:xfrm>
            <a:custGeom>
              <a:avLst/>
              <a:gdLst/>
              <a:ahLst/>
              <a:cxnLst/>
              <a:rect l="l" t="t" r="r" b="b"/>
              <a:pathLst>
                <a:path w="582295" h="207010">
                  <a:moveTo>
                    <a:pt x="0" y="206921"/>
                  </a:moveTo>
                  <a:lnTo>
                    <a:pt x="581977" y="0"/>
                  </a:lnTo>
                </a:path>
              </a:pathLst>
            </a:custGeom>
            <a:ln w="25400">
              <a:solidFill>
                <a:srgbClr val="002E6E"/>
              </a:solidFill>
            </a:ln>
          </p:spPr>
          <p:txBody>
            <a:bodyPr wrap="square" lIns="0" tIns="0" rIns="0" bIns="0" rtlCol="0"/>
            <a:lstStyle/>
            <a:p>
              <a:endParaRPr/>
            </a:p>
          </p:txBody>
        </p:sp>
        <p:sp>
          <p:nvSpPr>
            <p:cNvPr id="55" name="object 93">
              <a:extLst>
                <a:ext uri="{FF2B5EF4-FFF2-40B4-BE49-F238E27FC236}">
                  <a16:creationId xmlns:a16="http://schemas.microsoft.com/office/drawing/2014/main" id="{44FD6C31-1313-90DF-9784-AA50C0E5909F}"/>
                </a:ext>
              </a:extLst>
            </p:cNvPr>
            <p:cNvSpPr/>
            <p:nvPr/>
          </p:nvSpPr>
          <p:spPr>
            <a:xfrm>
              <a:off x="7904937" y="2786164"/>
              <a:ext cx="74930" cy="71755"/>
            </a:xfrm>
            <a:custGeom>
              <a:avLst/>
              <a:gdLst/>
              <a:ahLst/>
              <a:cxnLst/>
              <a:rect l="l" t="t" r="r" b="b"/>
              <a:pathLst>
                <a:path w="74929" h="71755">
                  <a:moveTo>
                    <a:pt x="0" y="0"/>
                  </a:moveTo>
                  <a:lnTo>
                    <a:pt x="25463" y="71602"/>
                  </a:lnTo>
                  <a:lnTo>
                    <a:pt x="74726" y="13766"/>
                  </a:lnTo>
                  <a:lnTo>
                    <a:pt x="0" y="0"/>
                  </a:lnTo>
                  <a:close/>
                </a:path>
              </a:pathLst>
            </a:custGeom>
            <a:solidFill>
              <a:srgbClr val="002E6E"/>
            </a:solidFill>
          </p:spPr>
          <p:txBody>
            <a:bodyPr wrap="square" lIns="0" tIns="0" rIns="0" bIns="0" rtlCol="0"/>
            <a:lstStyle/>
            <a:p>
              <a:endParaRPr/>
            </a:p>
          </p:txBody>
        </p:sp>
      </p:grpSp>
      <p:grpSp>
        <p:nvGrpSpPr>
          <p:cNvPr id="56" name="object 94">
            <a:extLst>
              <a:ext uri="{FF2B5EF4-FFF2-40B4-BE49-F238E27FC236}">
                <a16:creationId xmlns:a16="http://schemas.microsoft.com/office/drawing/2014/main" id="{6FE72D5B-6860-5535-5161-74F52463C124}"/>
              </a:ext>
            </a:extLst>
          </p:cNvPr>
          <p:cNvGrpSpPr/>
          <p:nvPr/>
        </p:nvGrpSpPr>
        <p:grpSpPr>
          <a:xfrm>
            <a:off x="7333475" y="3230063"/>
            <a:ext cx="646430" cy="252095"/>
            <a:chOff x="7333475" y="3230063"/>
            <a:chExt cx="646430" cy="252095"/>
          </a:xfrm>
        </p:grpSpPr>
        <p:sp>
          <p:nvSpPr>
            <p:cNvPr id="57" name="object 95">
              <a:extLst>
                <a:ext uri="{FF2B5EF4-FFF2-40B4-BE49-F238E27FC236}">
                  <a16:creationId xmlns:a16="http://schemas.microsoft.com/office/drawing/2014/main" id="{BFD3A780-8988-900A-D9B1-7AF2BECF0779}"/>
                </a:ext>
              </a:extLst>
            </p:cNvPr>
            <p:cNvSpPr/>
            <p:nvPr/>
          </p:nvSpPr>
          <p:spPr>
            <a:xfrm>
              <a:off x="7346175" y="3242763"/>
              <a:ext cx="582295" cy="207010"/>
            </a:xfrm>
            <a:custGeom>
              <a:avLst/>
              <a:gdLst/>
              <a:ahLst/>
              <a:cxnLst/>
              <a:rect l="l" t="t" r="r" b="b"/>
              <a:pathLst>
                <a:path w="582295" h="207010">
                  <a:moveTo>
                    <a:pt x="0" y="0"/>
                  </a:moveTo>
                  <a:lnTo>
                    <a:pt x="581977" y="206921"/>
                  </a:lnTo>
                </a:path>
              </a:pathLst>
            </a:custGeom>
            <a:ln w="25400">
              <a:solidFill>
                <a:srgbClr val="9DA4C6"/>
              </a:solidFill>
            </a:ln>
          </p:spPr>
          <p:txBody>
            <a:bodyPr wrap="square" lIns="0" tIns="0" rIns="0" bIns="0" rtlCol="0"/>
            <a:lstStyle/>
            <a:p>
              <a:endParaRPr/>
            </a:p>
          </p:txBody>
        </p:sp>
        <p:sp>
          <p:nvSpPr>
            <p:cNvPr id="58" name="object 96">
              <a:extLst>
                <a:ext uri="{FF2B5EF4-FFF2-40B4-BE49-F238E27FC236}">
                  <a16:creationId xmlns:a16="http://schemas.microsoft.com/office/drawing/2014/main" id="{18E7C21F-1D28-00E0-AF6F-FD002217AD39}"/>
                </a:ext>
              </a:extLst>
            </p:cNvPr>
            <p:cNvSpPr/>
            <p:nvPr/>
          </p:nvSpPr>
          <p:spPr>
            <a:xfrm>
              <a:off x="7904942" y="3410159"/>
              <a:ext cx="74930" cy="71755"/>
            </a:xfrm>
            <a:custGeom>
              <a:avLst/>
              <a:gdLst/>
              <a:ahLst/>
              <a:cxnLst/>
              <a:rect l="l" t="t" r="r" b="b"/>
              <a:pathLst>
                <a:path w="74929" h="71754">
                  <a:moveTo>
                    <a:pt x="25463" y="0"/>
                  </a:moveTo>
                  <a:lnTo>
                    <a:pt x="0" y="71602"/>
                  </a:lnTo>
                  <a:lnTo>
                    <a:pt x="74726" y="57848"/>
                  </a:lnTo>
                  <a:lnTo>
                    <a:pt x="25463" y="0"/>
                  </a:lnTo>
                  <a:close/>
                </a:path>
              </a:pathLst>
            </a:custGeom>
            <a:solidFill>
              <a:srgbClr val="9DA4C6"/>
            </a:solidFill>
          </p:spPr>
          <p:txBody>
            <a:bodyPr wrap="square" lIns="0" tIns="0" rIns="0" bIns="0" rtlCol="0"/>
            <a:lstStyle/>
            <a:p>
              <a:endParaRPr/>
            </a:p>
          </p:txBody>
        </p:sp>
        <p:sp>
          <p:nvSpPr>
            <p:cNvPr id="59" name="object 97">
              <a:extLst>
                <a:ext uri="{FF2B5EF4-FFF2-40B4-BE49-F238E27FC236}">
                  <a16:creationId xmlns:a16="http://schemas.microsoft.com/office/drawing/2014/main" id="{A1CA2FD6-4D25-CFC8-CEDD-D1DC51F82DEF}"/>
                </a:ext>
              </a:extLst>
            </p:cNvPr>
            <p:cNvSpPr/>
            <p:nvPr/>
          </p:nvSpPr>
          <p:spPr>
            <a:xfrm>
              <a:off x="7597742" y="3285732"/>
              <a:ext cx="147955" cy="147955"/>
            </a:xfrm>
            <a:custGeom>
              <a:avLst/>
              <a:gdLst/>
              <a:ahLst/>
              <a:cxnLst/>
              <a:rect l="l" t="t" r="r" b="b"/>
              <a:pathLst>
                <a:path w="147954" h="147954">
                  <a:moveTo>
                    <a:pt x="0" y="0"/>
                  </a:moveTo>
                  <a:lnTo>
                    <a:pt x="147535" y="147535"/>
                  </a:lnTo>
                </a:path>
              </a:pathLst>
            </a:custGeom>
            <a:ln w="12700">
              <a:solidFill>
                <a:srgbClr val="231F20"/>
              </a:solidFill>
            </a:ln>
          </p:spPr>
          <p:txBody>
            <a:bodyPr wrap="square" lIns="0" tIns="0" rIns="0" bIns="0" rtlCol="0"/>
            <a:lstStyle/>
            <a:p>
              <a:endParaRPr/>
            </a:p>
          </p:txBody>
        </p:sp>
        <p:sp>
          <p:nvSpPr>
            <p:cNvPr id="60" name="object 98">
              <a:extLst>
                <a:ext uri="{FF2B5EF4-FFF2-40B4-BE49-F238E27FC236}">
                  <a16:creationId xmlns:a16="http://schemas.microsoft.com/office/drawing/2014/main" id="{E76179F7-2840-CC0F-219C-1364B40528B3}"/>
                </a:ext>
              </a:extLst>
            </p:cNvPr>
            <p:cNvSpPr/>
            <p:nvPr/>
          </p:nvSpPr>
          <p:spPr>
            <a:xfrm>
              <a:off x="7597742" y="3285729"/>
              <a:ext cx="147955" cy="147955"/>
            </a:xfrm>
            <a:custGeom>
              <a:avLst/>
              <a:gdLst/>
              <a:ahLst/>
              <a:cxnLst/>
              <a:rect l="l" t="t" r="r" b="b"/>
              <a:pathLst>
                <a:path w="147954" h="147954">
                  <a:moveTo>
                    <a:pt x="0" y="147535"/>
                  </a:moveTo>
                  <a:lnTo>
                    <a:pt x="147535" y="0"/>
                  </a:lnTo>
                </a:path>
              </a:pathLst>
            </a:custGeom>
            <a:ln w="12700">
              <a:solidFill>
                <a:srgbClr val="231F20"/>
              </a:solidFill>
            </a:ln>
          </p:spPr>
          <p:txBody>
            <a:bodyPr wrap="square" lIns="0" tIns="0" rIns="0" bIns="0" rtlCol="0"/>
            <a:lstStyle/>
            <a:p>
              <a:endParaRPr/>
            </a:p>
          </p:txBody>
        </p:sp>
      </p:grpSp>
      <p:pic>
        <p:nvPicPr>
          <p:cNvPr id="65" name="object 121">
            <a:extLst>
              <a:ext uri="{FF2B5EF4-FFF2-40B4-BE49-F238E27FC236}">
                <a16:creationId xmlns:a16="http://schemas.microsoft.com/office/drawing/2014/main" id="{A57EAE58-AAA0-C258-FE11-F91DB8AD33AF}"/>
              </a:ext>
            </a:extLst>
          </p:cNvPr>
          <p:cNvPicPr/>
          <p:nvPr/>
        </p:nvPicPr>
        <p:blipFill>
          <a:blip r:embed="rId6" cstate="print"/>
          <a:stretch>
            <a:fillRect/>
          </a:stretch>
        </p:blipFill>
        <p:spPr>
          <a:xfrm>
            <a:off x="4782854" y="3094103"/>
            <a:ext cx="533509" cy="270375"/>
          </a:xfrm>
          <a:prstGeom prst="rect">
            <a:avLst/>
          </a:prstGeom>
        </p:spPr>
      </p:pic>
      <p:pic>
        <p:nvPicPr>
          <p:cNvPr id="74" name="図 73">
            <a:extLst>
              <a:ext uri="{FF2B5EF4-FFF2-40B4-BE49-F238E27FC236}">
                <a16:creationId xmlns:a16="http://schemas.microsoft.com/office/drawing/2014/main" id="{B8988A3C-13D3-7ED0-AECD-928BE81573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7351" y="3348022"/>
            <a:ext cx="368300" cy="368300"/>
          </a:xfrm>
          <a:prstGeom prst="rect">
            <a:avLst/>
          </a:prstGeom>
        </p:spPr>
      </p:pic>
      <p:pic>
        <p:nvPicPr>
          <p:cNvPr id="110" name="図 109">
            <a:extLst>
              <a:ext uri="{FF2B5EF4-FFF2-40B4-BE49-F238E27FC236}">
                <a16:creationId xmlns:a16="http://schemas.microsoft.com/office/drawing/2014/main" id="{141BDDBF-2F2B-0198-6CAD-10042B058D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7351" y="2949812"/>
            <a:ext cx="368300" cy="368300"/>
          </a:xfrm>
          <a:prstGeom prst="rect">
            <a:avLst/>
          </a:prstGeom>
        </p:spPr>
      </p:pic>
      <p:pic>
        <p:nvPicPr>
          <p:cNvPr id="111" name="図 110">
            <a:extLst>
              <a:ext uri="{FF2B5EF4-FFF2-40B4-BE49-F238E27FC236}">
                <a16:creationId xmlns:a16="http://schemas.microsoft.com/office/drawing/2014/main" id="{5A9BFBA2-DB18-411B-8D26-C1EEC05B3E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7351" y="2551603"/>
            <a:ext cx="368300" cy="368300"/>
          </a:xfrm>
          <a:prstGeom prst="rect">
            <a:avLst/>
          </a:prstGeom>
        </p:spPr>
      </p:pic>
      <p:pic>
        <p:nvPicPr>
          <p:cNvPr id="112" name="図 111">
            <a:extLst>
              <a:ext uri="{FF2B5EF4-FFF2-40B4-BE49-F238E27FC236}">
                <a16:creationId xmlns:a16="http://schemas.microsoft.com/office/drawing/2014/main" id="{8E8DD860-574D-DC74-DD1D-538CD05A90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3049" y="3357807"/>
            <a:ext cx="330200" cy="393700"/>
          </a:xfrm>
          <a:prstGeom prst="rect">
            <a:avLst/>
          </a:prstGeom>
        </p:spPr>
      </p:pic>
      <p:pic>
        <p:nvPicPr>
          <p:cNvPr id="113" name="図 112">
            <a:extLst>
              <a:ext uri="{FF2B5EF4-FFF2-40B4-BE49-F238E27FC236}">
                <a16:creationId xmlns:a16="http://schemas.microsoft.com/office/drawing/2014/main" id="{A97B8CA6-F2BA-9AD1-AC12-553F9097A3A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3049" y="2953666"/>
            <a:ext cx="330200" cy="368300"/>
          </a:xfrm>
          <a:prstGeom prst="rect">
            <a:avLst/>
          </a:prstGeom>
        </p:spPr>
      </p:pic>
      <p:pic>
        <p:nvPicPr>
          <p:cNvPr id="114" name="図 113">
            <a:extLst>
              <a:ext uri="{FF2B5EF4-FFF2-40B4-BE49-F238E27FC236}">
                <a16:creationId xmlns:a16="http://schemas.microsoft.com/office/drawing/2014/main" id="{A9AE98CB-377F-AC71-7964-857151A336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15749" y="2562225"/>
            <a:ext cx="304800" cy="355600"/>
          </a:xfrm>
          <a:prstGeom prst="rect">
            <a:avLst/>
          </a:prstGeom>
        </p:spPr>
      </p:pic>
      <p:pic>
        <p:nvPicPr>
          <p:cNvPr id="76" name="図 75">
            <a:extLst>
              <a:ext uri="{FF2B5EF4-FFF2-40B4-BE49-F238E27FC236}">
                <a16:creationId xmlns:a16="http://schemas.microsoft.com/office/drawing/2014/main" id="{197ECF38-A4DA-9A43-9A4B-6C44A74DD2D4}"/>
              </a:ext>
            </a:extLst>
          </p:cNvPr>
          <p:cNvPicPr>
            <a:picLocks noChangeAspect="1"/>
          </p:cNvPicPr>
          <p:nvPr/>
        </p:nvPicPr>
        <p:blipFill>
          <a:blip r:embed="rId13"/>
          <a:stretch>
            <a:fillRect/>
          </a:stretch>
        </p:blipFill>
        <p:spPr>
          <a:xfrm>
            <a:off x="4562019" y="2770951"/>
            <a:ext cx="889304" cy="348968"/>
          </a:xfrm>
          <a:prstGeom prst="rect">
            <a:avLst/>
          </a:prstGeom>
        </p:spPr>
      </p:pic>
      <p:sp>
        <p:nvSpPr>
          <p:cNvPr id="77" name="object 70">
            <a:extLst>
              <a:ext uri="{FF2B5EF4-FFF2-40B4-BE49-F238E27FC236}">
                <a16:creationId xmlns:a16="http://schemas.microsoft.com/office/drawing/2014/main" id="{8B6ADFD3-1B0A-2CC6-F74B-B71533AF49ED}"/>
              </a:ext>
            </a:extLst>
          </p:cNvPr>
          <p:cNvSpPr txBox="1"/>
          <p:nvPr/>
        </p:nvSpPr>
        <p:spPr>
          <a:xfrm>
            <a:off x="635303" y="5410344"/>
            <a:ext cx="1551940" cy="147320"/>
          </a:xfrm>
          <a:prstGeom prst="rect">
            <a:avLst/>
          </a:prstGeom>
        </p:spPr>
        <p:txBody>
          <a:bodyPr vert="horz" wrap="square" lIns="0" tIns="12700" rIns="0" bIns="0" rtlCol="0">
            <a:spAutoFit/>
          </a:bodyPr>
          <a:lstStyle/>
          <a:p>
            <a:pPr marL="114935" indent="-102235">
              <a:lnSpc>
                <a:spcPct val="100000"/>
              </a:lnSpc>
              <a:spcBef>
                <a:spcPts val="100"/>
              </a:spcBef>
              <a:buClr>
                <a:srgbClr val="47578E"/>
              </a:buClr>
              <a:buSzPct val="87500"/>
              <a:buChar char="■"/>
              <a:tabLst>
                <a:tab pos="114935" algn="l"/>
              </a:tabLst>
            </a:pPr>
            <a:r>
              <a:rPr sz="800" b="1" spc="-35" dirty="0">
                <a:solidFill>
                  <a:srgbClr val="231F20"/>
                </a:solidFill>
                <a:latin typeface="Yu Gothic"/>
                <a:cs typeface="Yu Gothic"/>
              </a:rPr>
              <a:t>ビジネスネクサス メニュー詳細</a:t>
            </a:r>
            <a:endParaRPr sz="800" dirty="0">
              <a:latin typeface="Yu Gothic"/>
              <a:cs typeface="Yu Gothic"/>
            </a:endParaRPr>
          </a:p>
        </p:txBody>
      </p:sp>
      <p:sp>
        <p:nvSpPr>
          <p:cNvPr id="78" name="テキスト ボックス 77">
            <a:extLst>
              <a:ext uri="{FF2B5EF4-FFF2-40B4-BE49-F238E27FC236}">
                <a16:creationId xmlns:a16="http://schemas.microsoft.com/office/drawing/2014/main" id="{823FEDEC-1522-4C13-1415-19E97DD3C08D}"/>
              </a:ext>
            </a:extLst>
          </p:cNvPr>
          <p:cNvSpPr txBox="1"/>
          <p:nvPr/>
        </p:nvSpPr>
        <p:spPr>
          <a:xfrm>
            <a:off x="635302" y="7037005"/>
            <a:ext cx="9387235" cy="215444"/>
          </a:xfrm>
          <a:prstGeom prst="rect">
            <a:avLst/>
          </a:prstGeom>
          <a:noFill/>
        </p:spPr>
        <p:txBody>
          <a:bodyPr wrap="square" rtlCol="0">
            <a:spAutoFit/>
          </a:bodyPr>
          <a:lstStyle/>
          <a:p>
            <a:r>
              <a:rPr kumimoji="1" lang="en-US" altLang="ja-JP" sz="800" b="1" dirty="0">
                <a:latin typeface="+mn-ea"/>
                <a:ea typeface="+mn-ea"/>
              </a:rPr>
              <a:t>※</a:t>
            </a:r>
            <a:r>
              <a:rPr kumimoji="1" lang="ja-JP" altLang="en-US" sz="800" b="1" dirty="0">
                <a:latin typeface="+mn-ea"/>
                <a:ea typeface="+mn-ea"/>
              </a:rPr>
              <a:t>企業名指定：</a:t>
            </a:r>
            <a:r>
              <a:rPr kumimoji="1" lang="en-US" altLang="ja-JP" sz="800" b="1" dirty="0">
                <a:latin typeface="+mn-ea"/>
                <a:ea typeface="+mn-ea"/>
              </a:rPr>
              <a:t>500,000</a:t>
            </a:r>
            <a:r>
              <a:rPr kumimoji="1" lang="ja-JP" altLang="en-US" sz="800" b="1" dirty="0">
                <a:latin typeface="+mn-ea"/>
                <a:ea typeface="+mn-ea"/>
              </a:rPr>
              <a:t>円以上かつ企業数を</a:t>
            </a:r>
            <a:r>
              <a:rPr kumimoji="1" lang="en-US" altLang="ja-JP" sz="800" b="1" dirty="0">
                <a:latin typeface="+mn-ea"/>
                <a:ea typeface="+mn-ea"/>
              </a:rPr>
              <a:t>300</a:t>
            </a:r>
            <a:r>
              <a:rPr kumimoji="1" lang="ja-JP" altLang="en-US" sz="800" b="1" dirty="0">
                <a:latin typeface="+mn-ea"/>
                <a:ea typeface="+mn-ea"/>
              </a:rPr>
              <a:t>社以上指定して配信をした場合、企業ごとのレポートを提出可能。詳細はお問合せください。</a:t>
            </a:r>
            <a:endParaRPr kumimoji="1" lang="en-US" altLang="ja-JP" sz="800" b="1" dirty="0">
              <a:latin typeface="+mn-ea"/>
              <a:ea typeface="+mn-ea"/>
            </a:endParaRPr>
          </a:p>
        </p:txBody>
      </p:sp>
      <p:pic>
        <p:nvPicPr>
          <p:cNvPr id="50" name="object 119">
            <a:extLst>
              <a:ext uri="{FF2B5EF4-FFF2-40B4-BE49-F238E27FC236}">
                <a16:creationId xmlns:a16="http://schemas.microsoft.com/office/drawing/2014/main" id="{FB2CAF21-A00D-DD1A-5F78-CA6DB4B0EE43}"/>
              </a:ext>
            </a:extLst>
          </p:cNvPr>
          <p:cNvPicPr/>
          <p:nvPr/>
        </p:nvPicPr>
        <p:blipFill>
          <a:blip r:embed="rId14" cstate="print"/>
          <a:stretch>
            <a:fillRect/>
          </a:stretch>
        </p:blipFill>
        <p:spPr>
          <a:xfrm>
            <a:off x="4652825" y="3323074"/>
            <a:ext cx="738900" cy="339126"/>
          </a:xfrm>
          <a:prstGeom prst="rect">
            <a:avLst/>
          </a:prstGeom>
        </p:spPr>
      </p:pic>
      <p:sp>
        <p:nvSpPr>
          <p:cNvPr id="61" name="object 81">
            <a:extLst>
              <a:ext uri="{FF2B5EF4-FFF2-40B4-BE49-F238E27FC236}">
                <a16:creationId xmlns:a16="http://schemas.microsoft.com/office/drawing/2014/main" id="{DC67D555-D3F9-2079-A831-78702F056522}"/>
              </a:ext>
            </a:extLst>
          </p:cNvPr>
          <p:cNvSpPr/>
          <p:nvPr/>
        </p:nvSpPr>
        <p:spPr>
          <a:xfrm>
            <a:off x="5868027" y="2714000"/>
            <a:ext cx="417195" cy="840105"/>
          </a:xfrm>
          <a:custGeom>
            <a:avLst/>
            <a:gdLst/>
            <a:ahLst/>
            <a:cxnLst/>
            <a:rect l="l" t="t" r="r" b="b"/>
            <a:pathLst>
              <a:path w="417195" h="840104">
                <a:moveTo>
                  <a:pt x="211162" y="0"/>
                </a:moveTo>
                <a:lnTo>
                  <a:pt x="211162" y="126428"/>
                </a:lnTo>
                <a:lnTo>
                  <a:pt x="0" y="126428"/>
                </a:lnTo>
                <a:lnTo>
                  <a:pt x="0" y="713498"/>
                </a:lnTo>
                <a:lnTo>
                  <a:pt x="211162" y="713498"/>
                </a:lnTo>
                <a:lnTo>
                  <a:pt x="211162" y="839927"/>
                </a:lnTo>
                <a:lnTo>
                  <a:pt x="416699" y="419963"/>
                </a:lnTo>
                <a:lnTo>
                  <a:pt x="211162" y="0"/>
                </a:lnTo>
                <a:close/>
              </a:path>
            </a:pathLst>
          </a:custGeom>
          <a:solidFill>
            <a:srgbClr val="002E6E"/>
          </a:solidFill>
        </p:spPr>
        <p:txBody>
          <a:bodyPr wrap="square" lIns="0" tIns="0" rIns="0" bIns="0" rtlCol="0"/>
          <a:lstStyle/>
          <a:p>
            <a:endParaRPr/>
          </a:p>
        </p:txBody>
      </p:sp>
      <p:sp>
        <p:nvSpPr>
          <p:cNvPr id="62" name="object 82">
            <a:extLst>
              <a:ext uri="{FF2B5EF4-FFF2-40B4-BE49-F238E27FC236}">
                <a16:creationId xmlns:a16="http://schemas.microsoft.com/office/drawing/2014/main" id="{3B4DF9A4-9D02-D957-E915-FBFB6EF497AC}"/>
              </a:ext>
            </a:extLst>
          </p:cNvPr>
          <p:cNvSpPr txBox="1"/>
          <p:nvPr/>
        </p:nvSpPr>
        <p:spPr>
          <a:xfrm>
            <a:off x="5938992" y="2895396"/>
            <a:ext cx="114300" cy="479425"/>
          </a:xfrm>
          <a:prstGeom prst="rect">
            <a:avLst/>
          </a:prstGeom>
        </p:spPr>
        <p:txBody>
          <a:bodyPr vert="eaVert" wrap="square" lIns="0" tIns="0" rIns="0" bIns="0" rtlCol="0">
            <a:spAutoFit/>
          </a:bodyPr>
          <a:lstStyle/>
          <a:p>
            <a:pPr marL="12700">
              <a:lnSpc>
                <a:spcPct val="70000"/>
              </a:lnSpc>
            </a:pPr>
            <a:r>
              <a:rPr sz="700" b="1" spc="5" dirty="0">
                <a:solidFill>
                  <a:srgbClr val="FFFFFF"/>
                </a:solidFill>
                <a:latin typeface="Yu Gothic"/>
                <a:cs typeface="Yu Gothic"/>
              </a:rPr>
              <a:t>デー</a:t>
            </a:r>
            <a:r>
              <a:rPr sz="700" b="1" spc="25" dirty="0">
                <a:solidFill>
                  <a:srgbClr val="FFFFFF"/>
                </a:solidFill>
                <a:latin typeface="Yu Gothic"/>
                <a:cs typeface="Yu Gothic"/>
              </a:rPr>
              <a:t>タ</a:t>
            </a:r>
            <a:r>
              <a:rPr sz="700" b="1" spc="35" dirty="0">
                <a:solidFill>
                  <a:srgbClr val="FFFFFF"/>
                </a:solidFill>
                <a:latin typeface="Yu Gothic"/>
                <a:cs typeface="Yu Gothic"/>
              </a:rPr>
              <a:t>連</a:t>
            </a:r>
            <a:r>
              <a:rPr sz="700" b="1" dirty="0">
                <a:solidFill>
                  <a:srgbClr val="FFFFFF"/>
                </a:solidFill>
                <a:latin typeface="Yu Gothic"/>
                <a:cs typeface="Yu Gothic"/>
              </a:rPr>
              <a:t>携</a:t>
            </a:r>
            <a:endParaRPr sz="700" dirty="0">
              <a:latin typeface="Yu Gothic"/>
              <a:cs typeface="Yu Gothic"/>
            </a:endParaRPr>
          </a:p>
        </p:txBody>
      </p:sp>
      <p:grpSp>
        <p:nvGrpSpPr>
          <p:cNvPr id="64" name="object 67">
            <a:extLst>
              <a:ext uri="{FF2B5EF4-FFF2-40B4-BE49-F238E27FC236}">
                <a16:creationId xmlns:a16="http://schemas.microsoft.com/office/drawing/2014/main" id="{47B7E5DA-08E9-F6CE-8390-5291AD5CE18E}"/>
              </a:ext>
            </a:extLst>
          </p:cNvPr>
          <p:cNvGrpSpPr/>
          <p:nvPr/>
        </p:nvGrpSpPr>
        <p:grpSpPr>
          <a:xfrm>
            <a:off x="4810125" y="4395066"/>
            <a:ext cx="307975" cy="307975"/>
            <a:chOff x="5378779" y="3641344"/>
            <a:chExt cx="307975" cy="307975"/>
          </a:xfrm>
        </p:grpSpPr>
        <p:sp>
          <p:nvSpPr>
            <p:cNvPr id="66" name="object 68">
              <a:extLst>
                <a:ext uri="{FF2B5EF4-FFF2-40B4-BE49-F238E27FC236}">
                  <a16:creationId xmlns:a16="http://schemas.microsoft.com/office/drawing/2014/main" id="{581F52A0-D95D-5582-044C-BF753503034F}"/>
                </a:ext>
              </a:extLst>
            </p:cNvPr>
            <p:cNvSpPr/>
            <p:nvPr/>
          </p:nvSpPr>
          <p:spPr>
            <a:xfrm>
              <a:off x="5385129" y="3647699"/>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67" name="object 69">
              <a:extLst>
                <a:ext uri="{FF2B5EF4-FFF2-40B4-BE49-F238E27FC236}">
                  <a16:creationId xmlns:a16="http://schemas.microsoft.com/office/drawing/2014/main" id="{DF6E5CDD-1B2B-BE34-5F08-6035D47A0DB8}"/>
                </a:ext>
              </a:extLst>
            </p:cNvPr>
            <p:cNvSpPr/>
            <p:nvPr/>
          </p:nvSpPr>
          <p:spPr>
            <a:xfrm>
              <a:off x="5385129" y="364769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a:p>
          </p:txBody>
        </p:sp>
      </p:grpSp>
      <p:pic>
        <p:nvPicPr>
          <p:cNvPr id="70" name="図 69">
            <a:extLst>
              <a:ext uri="{FF2B5EF4-FFF2-40B4-BE49-F238E27FC236}">
                <a16:creationId xmlns:a16="http://schemas.microsoft.com/office/drawing/2014/main" id="{DC4EC414-6FD3-21BA-C09E-6508E9FD294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682946" y="4227211"/>
            <a:ext cx="800100" cy="635000"/>
          </a:xfrm>
          <a:prstGeom prst="rect">
            <a:avLst/>
          </a:prstGeom>
        </p:spPr>
      </p:pic>
      <p:pic>
        <p:nvPicPr>
          <p:cNvPr id="75" name="図 74">
            <a:extLst>
              <a:ext uri="{FF2B5EF4-FFF2-40B4-BE49-F238E27FC236}">
                <a16:creationId xmlns:a16="http://schemas.microsoft.com/office/drawing/2014/main" id="{A800F801-9CBA-4529-F017-6DCC8BFE65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73712" y="4086225"/>
            <a:ext cx="669143" cy="831998"/>
          </a:xfrm>
          <a:prstGeom prst="rect">
            <a:avLst/>
          </a:prstGeom>
        </p:spPr>
      </p:pic>
      <p:sp>
        <p:nvSpPr>
          <p:cNvPr id="15" name="object 45">
            <a:extLst>
              <a:ext uri="{FF2B5EF4-FFF2-40B4-BE49-F238E27FC236}">
                <a16:creationId xmlns:a16="http://schemas.microsoft.com/office/drawing/2014/main" id="{C39E28B0-FDA3-AF88-5F91-39131DE58FDB}"/>
              </a:ext>
            </a:extLst>
          </p:cNvPr>
          <p:cNvSpPr txBox="1"/>
          <p:nvPr/>
        </p:nvSpPr>
        <p:spPr>
          <a:xfrm>
            <a:off x="3526004" y="4961713"/>
            <a:ext cx="720090" cy="151323"/>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dirty="0">
                <a:latin typeface="Yu Gothic"/>
                <a:cs typeface="Yu Gothic"/>
              </a:rPr>
              <a:t>企業</a:t>
            </a:r>
            <a:endParaRPr sz="900" b="1" dirty="0">
              <a:latin typeface="Yu Gothic"/>
              <a:cs typeface="Yu Gothic"/>
            </a:endParaRPr>
          </a:p>
        </p:txBody>
      </p:sp>
      <p:sp>
        <p:nvSpPr>
          <p:cNvPr id="68" name="object 63">
            <a:extLst>
              <a:ext uri="{FF2B5EF4-FFF2-40B4-BE49-F238E27FC236}">
                <a16:creationId xmlns:a16="http://schemas.microsoft.com/office/drawing/2014/main" id="{939E2462-DEAB-7803-A4DE-E80E6F53BA80}"/>
              </a:ext>
            </a:extLst>
          </p:cNvPr>
          <p:cNvSpPr txBox="1"/>
          <p:nvPr/>
        </p:nvSpPr>
        <p:spPr>
          <a:xfrm>
            <a:off x="7012652" y="4391025"/>
            <a:ext cx="3134648" cy="666849"/>
          </a:xfrm>
          <a:prstGeom prst="rect">
            <a:avLst/>
          </a:prstGeom>
        </p:spPr>
        <p:txBody>
          <a:bodyPr vert="horz" wrap="square" lIns="0" tIns="12700" rIns="0" bIns="0" rtlCol="0">
            <a:spAutoFit/>
          </a:bodyPr>
          <a:lstStyle/>
          <a:p>
            <a:pPr marL="12700" marR="5080">
              <a:lnSpc>
                <a:spcPct val="100000"/>
              </a:lnSpc>
              <a:spcBef>
                <a:spcPts val="100"/>
              </a:spcBef>
            </a:pPr>
            <a:r>
              <a:rPr lang="ja-JP" altLang="en-US" sz="1000" b="1" dirty="0">
                <a:latin typeface="Yu Gothic"/>
                <a:cs typeface="Yu Gothic"/>
              </a:rPr>
              <a:t>企業のインターネット回線情報や</a:t>
            </a:r>
            <a:endParaRPr lang="en-US" altLang="ja-JP" sz="1000" b="1" dirty="0">
              <a:latin typeface="Yu Gothic"/>
              <a:cs typeface="Yu Gothic"/>
            </a:endParaRPr>
          </a:p>
          <a:p>
            <a:pPr marL="12700" marR="5080">
              <a:lnSpc>
                <a:spcPct val="100000"/>
              </a:lnSpc>
              <a:spcBef>
                <a:spcPts val="100"/>
              </a:spcBef>
            </a:pPr>
            <a:r>
              <a:rPr lang="ja-JP" altLang="en-US" sz="1000" b="1" dirty="0">
                <a:latin typeface="Yu Gothic"/>
                <a:cs typeface="Yu Gothic"/>
              </a:rPr>
              <a:t>位置情報を利用し、</a:t>
            </a:r>
            <a:endParaRPr lang="en-US" altLang="ja-JP" sz="1000" b="1" dirty="0">
              <a:latin typeface="Yu Gothic"/>
              <a:cs typeface="Yu Gothic"/>
            </a:endParaRPr>
          </a:p>
          <a:p>
            <a:pPr marL="12700" marR="5080">
              <a:lnSpc>
                <a:spcPct val="100000"/>
              </a:lnSpc>
              <a:spcBef>
                <a:spcPts val="100"/>
              </a:spcBef>
            </a:pPr>
            <a:r>
              <a:rPr lang="ja-JP" altLang="en-US" sz="1000" b="1" dirty="0">
                <a:latin typeface="Yu Gothic"/>
                <a:cs typeface="Yu Gothic"/>
              </a:rPr>
              <a:t>範囲内に居る人、居た人に配信</a:t>
            </a:r>
          </a:p>
          <a:p>
            <a:pPr marL="12700" marR="5080">
              <a:lnSpc>
                <a:spcPct val="100000"/>
              </a:lnSpc>
              <a:spcBef>
                <a:spcPts val="100"/>
              </a:spcBef>
            </a:pPr>
            <a:endParaRPr lang="ja-JP" altLang="en-US" sz="1000" dirty="0">
              <a:latin typeface="Yu Gothic"/>
              <a:cs typeface="Yu Gothic"/>
            </a:endParaRPr>
          </a:p>
        </p:txBody>
      </p:sp>
      <p:sp>
        <p:nvSpPr>
          <p:cNvPr id="16" name="object 67">
            <a:extLst>
              <a:ext uri="{FF2B5EF4-FFF2-40B4-BE49-F238E27FC236}">
                <a16:creationId xmlns:a16="http://schemas.microsoft.com/office/drawing/2014/main" id="{601C5F9D-245D-AA14-A62E-88E43740B4E2}"/>
              </a:ext>
            </a:extLst>
          </p:cNvPr>
          <p:cNvSpPr txBox="1"/>
          <p:nvPr/>
        </p:nvSpPr>
        <p:spPr>
          <a:xfrm>
            <a:off x="1552693" y="2175626"/>
            <a:ext cx="1112520" cy="166712"/>
          </a:xfrm>
          <a:prstGeom prst="rect">
            <a:avLst/>
          </a:prstGeom>
        </p:spPr>
        <p:txBody>
          <a:bodyPr vert="horz" wrap="square" lIns="0" tIns="12700" rIns="0" bIns="0" rtlCol="0">
            <a:spAutoFit/>
          </a:bodyPr>
          <a:lstStyle/>
          <a:p>
            <a:pPr marL="12700">
              <a:spcBef>
                <a:spcPts val="100"/>
              </a:spcBef>
            </a:pPr>
            <a:r>
              <a:rPr lang="ja-JP" altLang="en-US" sz="1000" b="1" spc="-35" dirty="0">
                <a:solidFill>
                  <a:srgbClr val="231F20"/>
                </a:solidFill>
                <a:latin typeface="Yu Gothic"/>
                <a:cs typeface="Yu Gothic"/>
              </a:rPr>
              <a:t>ビジネスネクサス</a:t>
            </a:r>
            <a:endParaRPr lang="ja-JP" altLang="en-US" sz="1000" dirty="0">
              <a:latin typeface="Yu Gothic"/>
              <a:cs typeface="Yu Gothic"/>
            </a:endParaRPr>
          </a:p>
        </p:txBody>
      </p:sp>
      <p:graphicFrame>
        <p:nvGraphicFramePr>
          <p:cNvPr id="17" name="表 16">
            <a:extLst>
              <a:ext uri="{FF2B5EF4-FFF2-40B4-BE49-F238E27FC236}">
                <a16:creationId xmlns:a16="http://schemas.microsoft.com/office/drawing/2014/main" id="{535569D1-8963-F578-7129-D4AEBD79101D}"/>
              </a:ext>
            </a:extLst>
          </p:cNvPr>
          <p:cNvGraphicFramePr>
            <a:graphicFrameLocks noGrp="1"/>
          </p:cNvGraphicFramePr>
          <p:nvPr>
            <p:extLst>
              <p:ext uri="{D42A27DB-BD31-4B8C-83A1-F6EECF244321}">
                <p14:modId xmlns:p14="http://schemas.microsoft.com/office/powerpoint/2010/main" val="3865749837"/>
              </p:ext>
            </p:extLst>
          </p:nvPr>
        </p:nvGraphicFramePr>
        <p:xfrm>
          <a:off x="649924" y="5593817"/>
          <a:ext cx="9393553" cy="719455"/>
        </p:xfrm>
        <a:graphic>
          <a:graphicData uri="http://schemas.openxmlformats.org/drawingml/2006/table">
            <a:tbl>
              <a:tblPr firstRow="1" bandRow="1"/>
              <a:tblGrid>
                <a:gridCol w="1691005">
                  <a:extLst>
                    <a:ext uri="{9D8B030D-6E8A-4147-A177-3AD203B41FA5}">
                      <a16:colId xmlns:a16="http://schemas.microsoft.com/office/drawing/2014/main" val="2445252104"/>
                    </a:ext>
                  </a:extLst>
                </a:gridCol>
                <a:gridCol w="1151890">
                  <a:extLst>
                    <a:ext uri="{9D8B030D-6E8A-4147-A177-3AD203B41FA5}">
                      <a16:colId xmlns:a16="http://schemas.microsoft.com/office/drawing/2014/main" val="3887652291"/>
                    </a:ext>
                  </a:extLst>
                </a:gridCol>
                <a:gridCol w="1151889">
                  <a:extLst>
                    <a:ext uri="{9D8B030D-6E8A-4147-A177-3AD203B41FA5}">
                      <a16:colId xmlns:a16="http://schemas.microsoft.com/office/drawing/2014/main" val="1079073898"/>
                    </a:ext>
                  </a:extLst>
                </a:gridCol>
                <a:gridCol w="1799589">
                  <a:extLst>
                    <a:ext uri="{9D8B030D-6E8A-4147-A177-3AD203B41FA5}">
                      <a16:colId xmlns:a16="http://schemas.microsoft.com/office/drawing/2014/main" val="3144814207"/>
                    </a:ext>
                  </a:extLst>
                </a:gridCol>
                <a:gridCol w="1799590">
                  <a:extLst>
                    <a:ext uri="{9D8B030D-6E8A-4147-A177-3AD203B41FA5}">
                      <a16:colId xmlns:a16="http://schemas.microsoft.com/office/drawing/2014/main" val="3589540393"/>
                    </a:ext>
                  </a:extLst>
                </a:gridCol>
                <a:gridCol w="1799590">
                  <a:extLst>
                    <a:ext uri="{9D8B030D-6E8A-4147-A177-3AD203B41FA5}">
                      <a16:colId xmlns:a16="http://schemas.microsoft.com/office/drawing/2014/main" val="1424933733"/>
                    </a:ext>
                  </a:extLst>
                </a:gridCol>
              </a:tblGrid>
              <a:tr h="17970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0320"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メニュー名</a:t>
                      </a:r>
                      <a:endParaRPr sz="600" b="1" i="0" spc="0" dirty="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課金形態</a:t>
                      </a:r>
                      <a:endParaRPr sz="600" b="1" i="0" spc="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想定クリック 単価</a:t>
                      </a:r>
                      <a:endParaRPr sz="600" b="1" i="0" spc="0" dirty="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最小対応エリア</a:t>
                      </a:r>
                      <a:endParaRPr sz="600" b="1" i="0" spc="0" dirty="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2700" cap="flat" cmpd="sng" algn="ctr">
                      <a:solidFill>
                        <a:srgbClr val="F6F6F9"/>
                      </a:solidFill>
                      <a:prstDash val="solid"/>
                      <a:round/>
                      <a:headEnd type="none" w="med" len="med"/>
                      <a:tailEnd type="none" w="med" len="me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extLst>
                  <a:ext uri="{0D108BD9-81ED-4DB2-BD59-A6C34878D82A}">
                    <a16:rowId xmlns:a16="http://schemas.microsoft.com/office/drawing/2014/main" val="244542323"/>
                  </a:ext>
                </a:extLst>
              </a:tr>
              <a:tr h="539750">
                <a:tc>
                  <a:txBody>
                    <a:bodyPr/>
                    <a:lstStyle/>
                    <a:p>
                      <a:pPr>
                        <a:lnSpc>
                          <a:spcPct val="100000"/>
                        </a:lnSpc>
                        <a:spcBef>
                          <a:spcPts val="15"/>
                        </a:spcBef>
                      </a:pPr>
                      <a:endParaRPr sz="1350" b="1" i="0" dirty="0">
                        <a:latin typeface="Yu Gothic" panose="020B0400000000000000" pitchFamily="34" charset="-128"/>
                        <a:ea typeface="Yu Gothic" panose="020B0400000000000000" pitchFamily="34" charset="-128"/>
                        <a:cs typeface="Times New Roman"/>
                      </a:endParaRPr>
                    </a:p>
                    <a:p>
                      <a:pPr marL="29209" algn="ctr">
                        <a:lnSpc>
                          <a:spcPct val="100000"/>
                        </a:lnSpc>
                      </a:pPr>
                      <a:r>
                        <a:rPr sz="900" b="1" i="0" spc="-10" dirty="0">
                          <a:solidFill>
                            <a:srgbClr val="231F20"/>
                          </a:solidFill>
                          <a:latin typeface="Yu Gothic" panose="020B0400000000000000" pitchFamily="34" charset="-128"/>
                          <a:ea typeface="Yu Gothic" panose="020B0400000000000000" pitchFamily="34" charset="-128"/>
                          <a:cs typeface="Yu Gothic"/>
                        </a:rPr>
                        <a:t>企業群指定</a:t>
                      </a:r>
                      <a:endParaRPr sz="900" b="1" i="0" dirty="0">
                        <a:latin typeface="Yu Gothic" panose="020B0400000000000000" pitchFamily="34" charset="-128"/>
                        <a:ea typeface="Yu Gothic" panose="020B0400000000000000" pitchFamily="34" charset="-128"/>
                        <a:cs typeface="Yu Gothic"/>
                      </a:endParaRPr>
                    </a:p>
                  </a:txBody>
                  <a:tcPr marL="0" marR="0" marT="1905" marB="0">
                    <a:lnL>
                      <a:noFill/>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7CADF"/>
                    </a:solidFill>
                  </a:tcPr>
                </a:tc>
                <a:tc>
                  <a:txBody>
                    <a:bodyPr/>
                    <a:lstStyle/>
                    <a:p>
                      <a:pPr>
                        <a:lnSpc>
                          <a:spcPct val="100000"/>
                        </a:lnSpc>
                        <a:spcBef>
                          <a:spcPts val="50"/>
                        </a:spcBef>
                      </a:pPr>
                      <a:endParaRPr sz="1000" b="1" i="0" dirty="0">
                        <a:latin typeface="Yu Gothic" panose="020B0400000000000000" pitchFamily="34" charset="-128"/>
                        <a:ea typeface="Yu Gothic" panose="020B0400000000000000" pitchFamily="34" charset="-128"/>
                        <a:cs typeface="Times New Roman"/>
                      </a:endParaRPr>
                    </a:p>
                    <a:p>
                      <a:pPr algn="ctr">
                        <a:lnSpc>
                          <a:spcPct val="100000"/>
                        </a:lnSpc>
                        <a:spcBef>
                          <a:spcPts val="5"/>
                        </a:spcBef>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dirty="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dirty="0">
                        <a:latin typeface="Yu Gothic" panose="020B0400000000000000" pitchFamily="34" charset="-128"/>
                        <a:ea typeface="Yu Gothic" panose="020B0400000000000000" pitchFamily="34" charset="-128"/>
                        <a:cs typeface="Yu Gothic"/>
                      </a:endParaRPr>
                    </a:p>
                  </a:txBody>
                  <a:tcPr marL="0" marR="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pPr>
                      <a:endParaRPr sz="700" b="1" i="0" dirty="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dirty="0">
                        <a:latin typeface="Yu Gothic" panose="020B0400000000000000" pitchFamily="34" charset="-128"/>
                        <a:ea typeface="Yu Gothic" panose="020B0400000000000000" pitchFamily="34" charset="-128"/>
                        <a:cs typeface="Times New Roman"/>
                      </a:endParaRPr>
                    </a:p>
                    <a:p>
                      <a:pPr algn="ctr">
                        <a:lnSpc>
                          <a:spcPct val="100000"/>
                        </a:lnSpc>
                      </a:pPr>
                      <a:r>
                        <a:rPr sz="700" b="1" i="0" dirty="0">
                          <a:solidFill>
                            <a:srgbClr val="231F20"/>
                          </a:solidFill>
                          <a:latin typeface="Yu Gothic" panose="020B0400000000000000" pitchFamily="34" charset="-128"/>
                          <a:ea typeface="Yu Gothic" panose="020B0400000000000000" pitchFamily="34" charset="-128"/>
                          <a:cs typeface="Yu Gothic"/>
                        </a:rPr>
                        <a:t>200円～300</a:t>
                      </a:r>
                      <a:r>
                        <a:rPr sz="700" b="1" i="0" spc="-50" dirty="0">
                          <a:solidFill>
                            <a:srgbClr val="231F20"/>
                          </a:solidFill>
                          <a:latin typeface="Yu Gothic" panose="020B0400000000000000" pitchFamily="34" charset="-128"/>
                          <a:ea typeface="Yu Gothic" panose="020B0400000000000000" pitchFamily="34" charset="-128"/>
                          <a:cs typeface="Yu Gothic"/>
                        </a:rPr>
                        <a:t>円</a:t>
                      </a:r>
                      <a:endParaRPr sz="700" b="1" i="0" dirty="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pPr>
                      <a:endParaRPr sz="700" b="1" i="0" dirty="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dirty="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都道府県単位</a:t>
                      </a:r>
                      <a:endParaRPr sz="700" b="1" i="0" dirty="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sz="900" b="1" i="0" dirty="0">
                          <a:solidFill>
                            <a:srgbClr val="231F20"/>
                          </a:solidFill>
                          <a:latin typeface="Yu Gothic" panose="020B0400000000000000" pitchFamily="34" charset="-128"/>
                          <a:ea typeface="Yu Gothic" panose="020B0400000000000000" pitchFamily="34" charset="-128"/>
                          <a:cs typeface="Hypatia Sans Pro"/>
                        </a:rPr>
                        <a:t>100,000</a:t>
                      </a:r>
                      <a:r>
                        <a:rPr sz="700" b="1" i="0" dirty="0">
                          <a:solidFill>
                            <a:srgbClr val="231F20"/>
                          </a:solidFill>
                          <a:latin typeface="Yu Gothic" panose="020B0400000000000000" pitchFamily="34" charset="-128"/>
                          <a:ea typeface="Yu Gothic" panose="020B0400000000000000" pitchFamily="34" charset="-128"/>
                          <a:cs typeface="Yu Gothic"/>
                        </a:rPr>
                        <a:t>円</a:t>
                      </a:r>
                      <a:endParaRPr sz="700" b="1"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0" i="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a:noFill/>
                    </a:lnR>
                    <a:lnT w="12700" cap="flat" cmpd="sng" algn="ctr">
                      <a:solidFill>
                        <a:srgbClr val="F6F6F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3023769270"/>
                  </a:ext>
                </a:extLst>
              </a:tr>
            </a:tbl>
          </a:graphicData>
        </a:graphic>
      </p:graphicFrame>
      <p:graphicFrame>
        <p:nvGraphicFramePr>
          <p:cNvPr id="18" name="表 17">
            <a:extLst>
              <a:ext uri="{FF2B5EF4-FFF2-40B4-BE49-F238E27FC236}">
                <a16:creationId xmlns:a16="http://schemas.microsoft.com/office/drawing/2014/main" id="{4FCFF2FD-822D-E63A-80F6-759B069EB422}"/>
              </a:ext>
            </a:extLst>
          </p:cNvPr>
          <p:cNvGraphicFramePr>
            <a:graphicFrameLocks noGrp="1"/>
          </p:cNvGraphicFramePr>
          <p:nvPr>
            <p:extLst>
              <p:ext uri="{D42A27DB-BD31-4B8C-83A1-F6EECF244321}">
                <p14:modId xmlns:p14="http://schemas.microsoft.com/office/powerpoint/2010/main" val="2562439119"/>
              </p:ext>
            </p:extLst>
          </p:nvPr>
        </p:nvGraphicFramePr>
        <p:xfrm>
          <a:off x="649923" y="6321983"/>
          <a:ext cx="9393553" cy="719455"/>
        </p:xfrm>
        <a:graphic>
          <a:graphicData uri="http://schemas.openxmlformats.org/drawingml/2006/table">
            <a:tbl>
              <a:tblPr firstRow="1" bandRow="1"/>
              <a:tblGrid>
                <a:gridCol w="1691005">
                  <a:extLst>
                    <a:ext uri="{9D8B030D-6E8A-4147-A177-3AD203B41FA5}">
                      <a16:colId xmlns:a16="http://schemas.microsoft.com/office/drawing/2014/main" val="2445252104"/>
                    </a:ext>
                  </a:extLst>
                </a:gridCol>
                <a:gridCol w="1151890">
                  <a:extLst>
                    <a:ext uri="{9D8B030D-6E8A-4147-A177-3AD203B41FA5}">
                      <a16:colId xmlns:a16="http://schemas.microsoft.com/office/drawing/2014/main" val="3887652291"/>
                    </a:ext>
                  </a:extLst>
                </a:gridCol>
                <a:gridCol w="1151889">
                  <a:extLst>
                    <a:ext uri="{9D8B030D-6E8A-4147-A177-3AD203B41FA5}">
                      <a16:colId xmlns:a16="http://schemas.microsoft.com/office/drawing/2014/main" val="1079073898"/>
                    </a:ext>
                  </a:extLst>
                </a:gridCol>
                <a:gridCol w="1799589">
                  <a:extLst>
                    <a:ext uri="{9D8B030D-6E8A-4147-A177-3AD203B41FA5}">
                      <a16:colId xmlns:a16="http://schemas.microsoft.com/office/drawing/2014/main" val="3144814207"/>
                    </a:ext>
                  </a:extLst>
                </a:gridCol>
                <a:gridCol w="1799590">
                  <a:extLst>
                    <a:ext uri="{9D8B030D-6E8A-4147-A177-3AD203B41FA5}">
                      <a16:colId xmlns:a16="http://schemas.microsoft.com/office/drawing/2014/main" val="3589540393"/>
                    </a:ext>
                  </a:extLst>
                </a:gridCol>
                <a:gridCol w="1799590">
                  <a:extLst>
                    <a:ext uri="{9D8B030D-6E8A-4147-A177-3AD203B41FA5}">
                      <a16:colId xmlns:a16="http://schemas.microsoft.com/office/drawing/2014/main" val="1424933733"/>
                    </a:ext>
                  </a:extLst>
                </a:gridCol>
              </a:tblGrid>
              <a:tr h="17970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0320"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メニュー名</a:t>
                      </a:r>
                      <a:endParaRPr sz="600" b="1" i="0" spc="0" dirty="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課金形態</a:t>
                      </a:r>
                      <a:endParaRPr sz="600" b="1" i="0" spc="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想定クリック 単価</a:t>
                      </a:r>
                      <a:endParaRPr sz="600" b="1" i="0" spc="0" dirty="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企業数</a:t>
                      </a:r>
                      <a:endParaRPr sz="600" b="1" i="0" spc="0" dirty="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2700" cap="flat" cmpd="sng" algn="ctr">
                      <a:solidFill>
                        <a:srgbClr val="F6F6F9"/>
                      </a:solidFill>
                      <a:prstDash val="solid"/>
                      <a:round/>
                      <a:headEnd type="none" w="med" len="med"/>
                      <a:tailEnd type="none" w="med" len="me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23427E"/>
                    </a:solidFill>
                  </a:tcPr>
                </a:tc>
                <a:extLst>
                  <a:ext uri="{0D108BD9-81ED-4DB2-BD59-A6C34878D82A}">
                    <a16:rowId xmlns:a16="http://schemas.microsoft.com/office/drawing/2014/main" val="244542323"/>
                  </a:ext>
                </a:extLst>
              </a:tr>
              <a:tr h="539750">
                <a:tc>
                  <a:txBody>
                    <a:bodyPr/>
                    <a:lstStyle/>
                    <a:p>
                      <a:pPr>
                        <a:lnSpc>
                          <a:spcPct val="100000"/>
                        </a:lnSpc>
                        <a:spcBef>
                          <a:spcPts val="10"/>
                        </a:spcBef>
                      </a:pPr>
                      <a:endParaRPr sz="1350" b="1" i="0" dirty="0">
                        <a:latin typeface="Yu Gothic" panose="020B0400000000000000" pitchFamily="34" charset="-128"/>
                        <a:ea typeface="Yu Gothic" panose="020B0400000000000000" pitchFamily="34" charset="-128"/>
                        <a:cs typeface="Times New Roman"/>
                      </a:endParaRPr>
                    </a:p>
                    <a:p>
                      <a:pPr marL="29209" algn="ctr">
                        <a:lnSpc>
                          <a:spcPct val="100000"/>
                        </a:lnSpc>
                        <a:spcBef>
                          <a:spcPts val="5"/>
                        </a:spcBef>
                      </a:pPr>
                      <a:r>
                        <a:rPr sz="900" b="1" i="0" spc="-10" dirty="0">
                          <a:solidFill>
                            <a:srgbClr val="231F20"/>
                          </a:solidFill>
                          <a:latin typeface="Yu Gothic" panose="020B0400000000000000" pitchFamily="34" charset="-128"/>
                          <a:ea typeface="Yu Gothic" panose="020B0400000000000000" pitchFamily="34" charset="-128"/>
                          <a:cs typeface="Yu Gothic"/>
                        </a:rPr>
                        <a:t>企業名指定</a:t>
                      </a:r>
                      <a:endParaRPr sz="900" b="1" i="0" dirty="0">
                        <a:latin typeface="Yu Gothic" panose="020B0400000000000000" pitchFamily="34" charset="-128"/>
                        <a:ea typeface="Yu Gothic" panose="020B0400000000000000" pitchFamily="34" charset="-128"/>
                        <a:cs typeface="Yu Gothic"/>
                      </a:endParaRPr>
                    </a:p>
                  </a:txBody>
                  <a:tcPr marL="0" marR="0" marT="1270" marB="0">
                    <a:lnL>
                      <a:noFill/>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AB0CE"/>
                    </a:solidFill>
                  </a:tcPr>
                </a:tc>
                <a:tc>
                  <a:txBody>
                    <a:bodyPr/>
                    <a:lstStyle/>
                    <a:p>
                      <a:pPr>
                        <a:lnSpc>
                          <a:spcPct val="100000"/>
                        </a:lnSpc>
                        <a:spcBef>
                          <a:spcPts val="50"/>
                        </a:spcBef>
                      </a:pPr>
                      <a:endParaRPr sz="1000" b="1" i="0" dirty="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dirty="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dirty="0">
                        <a:latin typeface="Yu Gothic" panose="020B0400000000000000" pitchFamily="34" charset="-128"/>
                        <a:ea typeface="Yu Gothic" panose="020B0400000000000000" pitchFamily="34" charset="-128"/>
                        <a:cs typeface="Yu Gothic"/>
                      </a:endParaRPr>
                    </a:p>
                  </a:txBody>
                  <a:tcPr marL="0" marR="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pPr>
                      <a:endParaRPr sz="700" b="1" i="0" dirty="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dirty="0">
                        <a:latin typeface="Yu Gothic" panose="020B0400000000000000" pitchFamily="34" charset="-128"/>
                        <a:ea typeface="Yu Gothic" panose="020B0400000000000000" pitchFamily="34" charset="-128"/>
                        <a:cs typeface="Times New Roman"/>
                      </a:endParaRPr>
                    </a:p>
                    <a:p>
                      <a:pPr algn="ctr">
                        <a:lnSpc>
                          <a:spcPct val="100000"/>
                        </a:lnSpc>
                      </a:pPr>
                      <a:r>
                        <a:rPr sz="700" b="1" i="0" dirty="0">
                          <a:solidFill>
                            <a:srgbClr val="231F20"/>
                          </a:solidFill>
                          <a:latin typeface="Yu Gothic" panose="020B0400000000000000" pitchFamily="34" charset="-128"/>
                          <a:ea typeface="Yu Gothic" panose="020B0400000000000000" pitchFamily="34" charset="-128"/>
                          <a:cs typeface="Yu Gothic"/>
                        </a:rPr>
                        <a:t>200円～300</a:t>
                      </a:r>
                      <a:r>
                        <a:rPr sz="700" b="1" i="0" spc="-50" dirty="0">
                          <a:solidFill>
                            <a:srgbClr val="231F20"/>
                          </a:solidFill>
                          <a:latin typeface="Yu Gothic" panose="020B0400000000000000" pitchFamily="34" charset="-128"/>
                          <a:ea typeface="Yu Gothic" panose="020B0400000000000000" pitchFamily="34" charset="-128"/>
                          <a:cs typeface="Yu Gothic"/>
                        </a:rPr>
                        <a:t>円</a:t>
                      </a:r>
                      <a:endParaRPr sz="700" b="1" i="0" dirty="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pPr>
                      <a:endParaRPr sz="700" b="1" i="0" dirty="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sz="700" b="1" i="0" dirty="0">
                          <a:latin typeface="Yu Gothic" panose="020B0400000000000000" pitchFamily="34" charset="-128"/>
                          <a:ea typeface="Yu Gothic" panose="020B0400000000000000" pitchFamily="34" charset="-128"/>
                          <a:cs typeface="Yu Gothic"/>
                        </a:rPr>
                        <a:t>20</a:t>
                      </a:r>
                      <a:r>
                        <a:rPr lang="ja-JP" altLang="en-US" sz="700" b="1" i="0" dirty="0">
                          <a:latin typeface="Yu Gothic" panose="020B0400000000000000" pitchFamily="34" charset="-128"/>
                          <a:ea typeface="Yu Gothic" panose="020B0400000000000000" pitchFamily="34" charset="-128"/>
                          <a:cs typeface="Yu Gothic"/>
                        </a:rPr>
                        <a:t>～上限</a:t>
                      </a:r>
                      <a:r>
                        <a:rPr lang="en-US" altLang="ja-JP" sz="700" b="1" i="0" dirty="0">
                          <a:latin typeface="Yu Gothic" panose="020B0400000000000000" pitchFamily="34" charset="-128"/>
                          <a:ea typeface="Yu Gothic" panose="020B0400000000000000" pitchFamily="34" charset="-128"/>
                          <a:cs typeface="Yu Gothic"/>
                        </a:rPr>
                        <a:t>100</a:t>
                      </a:r>
                      <a:r>
                        <a:rPr lang="ja-JP" altLang="en-US" sz="700" b="1" i="0" dirty="0">
                          <a:latin typeface="Yu Gothic" panose="020B0400000000000000" pitchFamily="34" charset="-128"/>
                          <a:ea typeface="Yu Gothic" panose="020B0400000000000000" pitchFamily="34" charset="-128"/>
                          <a:cs typeface="Yu Gothic"/>
                        </a:rPr>
                        <a:t>社</a:t>
                      </a:r>
                      <a:endParaRPr sz="700" b="1" i="0" dirty="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sz="900" b="1" i="0" dirty="0">
                          <a:solidFill>
                            <a:srgbClr val="231F20"/>
                          </a:solidFill>
                          <a:latin typeface="Yu Gothic" panose="020B0400000000000000" pitchFamily="34" charset="-128"/>
                          <a:ea typeface="Yu Gothic" panose="020B0400000000000000" pitchFamily="34" charset="-128"/>
                          <a:cs typeface="Hypatia Sans Pro"/>
                        </a:rPr>
                        <a:t>3</a:t>
                      </a:r>
                      <a:r>
                        <a:rPr sz="900" b="1" i="0" dirty="0">
                          <a:solidFill>
                            <a:srgbClr val="231F20"/>
                          </a:solidFill>
                          <a:latin typeface="Yu Gothic" panose="020B0400000000000000" pitchFamily="34" charset="-128"/>
                          <a:ea typeface="Yu Gothic" panose="020B0400000000000000" pitchFamily="34" charset="-128"/>
                          <a:cs typeface="Hypatia Sans Pro"/>
                        </a:rPr>
                        <a:t>00,000</a:t>
                      </a:r>
                      <a:r>
                        <a:rPr sz="700" b="1" i="0" dirty="0">
                          <a:solidFill>
                            <a:srgbClr val="231F20"/>
                          </a:solidFill>
                          <a:latin typeface="Yu Gothic" panose="020B0400000000000000" pitchFamily="34" charset="-128"/>
                          <a:ea typeface="Yu Gothic" panose="020B0400000000000000" pitchFamily="34" charset="-128"/>
                          <a:cs typeface="Yu Gothic"/>
                        </a:rPr>
                        <a:t>円</a:t>
                      </a:r>
                      <a:endParaRPr sz="700" b="1"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tc>
                  <a:txBody>
                    <a:body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300,000</a:t>
                      </a:r>
                      <a:r>
                        <a:rPr lang="ja-JP" altLang="en-US" sz="700" b="0" i="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dirty="0">
                          <a:solidFill>
                            <a:srgbClr val="231F20"/>
                          </a:solidFill>
                          <a:latin typeface="Yu Gothic" panose="020B0400000000000000" pitchFamily="34" charset="-128"/>
                          <a:ea typeface="Yu Gothic" panose="020B0400000000000000" pitchFamily="34" charset="-128"/>
                          <a:cs typeface="Yu Gothic"/>
                        </a:rPr>
                        <a:t>50</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a:noFill/>
                    </a:lnR>
                    <a:lnT w="12700" cap="flat" cmpd="sng" algn="ctr">
                      <a:solidFill>
                        <a:srgbClr val="F6F6F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3023769270"/>
                  </a:ext>
                </a:extLst>
              </a:tr>
            </a:tbl>
          </a:graphicData>
        </a:graphic>
      </p:graphicFrame>
    </p:spTree>
    <p:extLst>
      <p:ext uri="{BB962C8B-B14F-4D97-AF65-F5344CB8AC3E}">
        <p14:creationId xmlns:p14="http://schemas.microsoft.com/office/powerpoint/2010/main" val="195682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F533-12E0-966C-F32C-20ED1216CC24}"/>
            </a:ext>
          </a:extLst>
        </p:cNvPr>
        <p:cNvGrpSpPr/>
        <p:nvPr/>
      </p:nvGrpSpPr>
      <p:grpSpPr>
        <a:xfrm>
          <a:off x="0" y="0"/>
          <a:ext cx="0" cy="0"/>
          <a:chOff x="0" y="0"/>
          <a:chExt cx="0" cy="0"/>
        </a:xfrm>
      </p:grpSpPr>
      <p:sp>
        <p:nvSpPr>
          <p:cNvPr id="32" name="角丸四角形 27">
            <a:extLst>
              <a:ext uri="{FF2B5EF4-FFF2-40B4-BE49-F238E27FC236}">
                <a16:creationId xmlns:a16="http://schemas.microsoft.com/office/drawing/2014/main" id="{CFBE6631-043E-C385-C6F5-C2736E85E48C}"/>
              </a:ext>
            </a:extLst>
          </p:cNvPr>
          <p:cNvSpPr/>
          <p:nvPr/>
        </p:nvSpPr>
        <p:spPr>
          <a:xfrm>
            <a:off x="882001" y="5046231"/>
            <a:ext cx="4103992" cy="2087994"/>
          </a:xfrm>
          <a:prstGeom prst="roundRect">
            <a:avLst>
              <a:gd name="adj" fmla="val 4838"/>
            </a:avLst>
          </a:prstGeom>
          <a:solidFill>
            <a:srgbClr val="E4E7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60" name="円/楕円 76">
            <a:extLst>
              <a:ext uri="{FF2B5EF4-FFF2-40B4-BE49-F238E27FC236}">
                <a16:creationId xmlns:a16="http://schemas.microsoft.com/office/drawing/2014/main" id="{CE233096-3FDC-29D8-A43E-05CB372DF98A}"/>
              </a:ext>
            </a:extLst>
          </p:cNvPr>
          <p:cNvSpPr/>
          <p:nvPr/>
        </p:nvSpPr>
        <p:spPr>
          <a:xfrm>
            <a:off x="1025753" y="4983682"/>
            <a:ext cx="575995" cy="576008"/>
          </a:xfrm>
          <a:prstGeom prst="ellipse">
            <a:avLst/>
          </a:prstGeom>
          <a:solidFill>
            <a:srgbClr val="002060"/>
          </a:soli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mn-ea"/>
              <a:ea typeface="+mn-ea"/>
            </a:endParaRPr>
          </a:p>
        </p:txBody>
      </p:sp>
      <p:sp>
        <p:nvSpPr>
          <p:cNvPr id="6" name="object 30">
            <a:extLst>
              <a:ext uri="{FF2B5EF4-FFF2-40B4-BE49-F238E27FC236}">
                <a16:creationId xmlns:a16="http://schemas.microsoft.com/office/drawing/2014/main" id="{778BD502-AB94-C8A0-1C6C-D1DD8CA84122}"/>
              </a:ext>
            </a:extLst>
          </p:cNvPr>
          <p:cNvSpPr/>
          <p:nvPr/>
        </p:nvSpPr>
        <p:spPr>
          <a:xfrm>
            <a:off x="0" y="0"/>
            <a:ext cx="10692130" cy="586105"/>
          </a:xfrm>
          <a:custGeom>
            <a:avLst/>
            <a:gdLst/>
            <a:ahLst/>
            <a:cxnLst/>
            <a:rect l="l" t="t" r="r" b="b"/>
            <a:pathLst>
              <a:path w="10692130" h="586105">
                <a:moveTo>
                  <a:pt x="10692003" y="585724"/>
                </a:moveTo>
                <a:lnTo>
                  <a:pt x="0" y="585724"/>
                </a:lnTo>
                <a:lnTo>
                  <a:pt x="0" y="0"/>
                </a:lnTo>
                <a:lnTo>
                  <a:pt x="10692003" y="0"/>
                </a:lnTo>
                <a:lnTo>
                  <a:pt x="10692003" y="585724"/>
                </a:lnTo>
                <a:close/>
              </a:path>
            </a:pathLst>
          </a:custGeom>
          <a:solidFill>
            <a:srgbClr val="002E6E"/>
          </a:solidFill>
        </p:spPr>
        <p:txBody>
          <a:bodyPr wrap="square" lIns="0" tIns="0" rIns="0" bIns="0" rtlCol="0"/>
          <a:lstStyle/>
          <a:p>
            <a:endParaRPr/>
          </a:p>
        </p:txBody>
      </p:sp>
      <p:sp>
        <p:nvSpPr>
          <p:cNvPr id="3" name="object 3">
            <a:extLst>
              <a:ext uri="{FF2B5EF4-FFF2-40B4-BE49-F238E27FC236}">
                <a16:creationId xmlns:a16="http://schemas.microsoft.com/office/drawing/2014/main" id="{9F0B5E3E-C516-621D-13F9-4783B8F1503D}"/>
              </a:ext>
            </a:extLst>
          </p:cNvPr>
          <p:cNvSpPr txBox="1"/>
          <p:nvPr/>
        </p:nvSpPr>
        <p:spPr>
          <a:xfrm>
            <a:off x="347303" y="301328"/>
            <a:ext cx="1630045" cy="228268"/>
          </a:xfrm>
          <a:prstGeom prst="rect">
            <a:avLst/>
          </a:prstGeom>
        </p:spPr>
        <p:txBody>
          <a:bodyPr vert="horz" wrap="square" lIns="0" tIns="12700" rIns="0" bIns="0" rtlCol="0">
            <a:spAutoFit/>
          </a:bodyPr>
          <a:lstStyle/>
          <a:p>
            <a:pPr marL="12700">
              <a:spcBef>
                <a:spcPts val="100"/>
              </a:spcBef>
            </a:pPr>
            <a:r>
              <a:rPr lang="en-US" altLang="ja-JP" sz="1400" b="1" spc="110" dirty="0">
                <a:solidFill>
                  <a:srgbClr val="FFFFFF"/>
                </a:solidFill>
                <a:latin typeface="Yu Gothic"/>
                <a:cs typeface="Yu Gothic"/>
              </a:rPr>
              <a:t>Business</a:t>
            </a:r>
            <a:r>
              <a:rPr sz="1400" b="1" spc="295"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
        <p:nvSpPr>
          <p:cNvPr id="4" name="object 4">
            <a:extLst>
              <a:ext uri="{FF2B5EF4-FFF2-40B4-BE49-F238E27FC236}">
                <a16:creationId xmlns:a16="http://schemas.microsoft.com/office/drawing/2014/main" id="{E78B184C-DCD7-FDA6-B340-DE232A81BC3B}"/>
              </a:ext>
            </a:extLst>
          </p:cNvPr>
          <p:cNvSpPr txBox="1"/>
          <p:nvPr/>
        </p:nvSpPr>
        <p:spPr>
          <a:xfrm>
            <a:off x="2138455" y="301328"/>
            <a:ext cx="734695" cy="238760"/>
          </a:xfrm>
          <a:prstGeom prst="rect">
            <a:avLst/>
          </a:prstGeom>
        </p:spPr>
        <p:txBody>
          <a:bodyPr vert="horz" wrap="square" lIns="0" tIns="12700" rIns="0" bIns="0" rtlCol="0">
            <a:spAutoFit/>
          </a:bodyPr>
          <a:lstStyle/>
          <a:p>
            <a:pPr marL="12700">
              <a:spcBef>
                <a:spcPts val="100"/>
              </a:spcBef>
            </a:pPr>
            <a:r>
              <a:rPr sz="1400" b="1" spc="-30" dirty="0">
                <a:solidFill>
                  <a:srgbClr val="FFFFFF"/>
                </a:solidFill>
                <a:latin typeface="Yu Gothic"/>
                <a:cs typeface="Yu Gothic"/>
              </a:rPr>
              <a:t>カスタム</a:t>
            </a:r>
            <a:endParaRPr sz="1400">
              <a:latin typeface="Yu Gothic"/>
              <a:cs typeface="Yu Gothic"/>
            </a:endParaRPr>
          </a:p>
        </p:txBody>
      </p:sp>
      <p:sp>
        <p:nvSpPr>
          <p:cNvPr id="94" name="object 37">
            <a:extLst>
              <a:ext uri="{FF2B5EF4-FFF2-40B4-BE49-F238E27FC236}">
                <a16:creationId xmlns:a16="http://schemas.microsoft.com/office/drawing/2014/main" id="{3BAE532F-3383-31ED-5AD4-55BC8D616ADB}"/>
              </a:ext>
            </a:extLst>
          </p:cNvPr>
          <p:cNvSpPr/>
          <p:nvPr/>
        </p:nvSpPr>
        <p:spPr>
          <a:xfrm>
            <a:off x="1155699" y="1299767"/>
            <a:ext cx="2880000"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latin typeface="+mn-ea"/>
              <a:ea typeface="+mn-ea"/>
            </a:endParaRPr>
          </a:p>
        </p:txBody>
      </p:sp>
      <p:graphicFrame>
        <p:nvGraphicFramePr>
          <p:cNvPr id="97" name="表 96">
            <a:extLst>
              <a:ext uri="{FF2B5EF4-FFF2-40B4-BE49-F238E27FC236}">
                <a16:creationId xmlns:a16="http://schemas.microsoft.com/office/drawing/2014/main" id="{7874BBC1-6066-0879-48B0-220BF1DF434C}"/>
              </a:ext>
            </a:extLst>
          </p:cNvPr>
          <p:cNvGraphicFramePr>
            <a:graphicFrameLocks noGrp="1"/>
          </p:cNvGraphicFramePr>
          <p:nvPr>
            <p:extLst>
              <p:ext uri="{D42A27DB-BD31-4B8C-83A1-F6EECF244321}">
                <p14:modId xmlns:p14="http://schemas.microsoft.com/office/powerpoint/2010/main" val="355961594"/>
              </p:ext>
            </p:extLst>
          </p:nvPr>
        </p:nvGraphicFramePr>
        <p:xfrm>
          <a:off x="1155699" y="1647825"/>
          <a:ext cx="5638800" cy="2628209"/>
        </p:xfrm>
        <a:graphic>
          <a:graphicData uri="http://schemas.openxmlformats.org/drawingml/2006/table">
            <a:tbl>
              <a:tblPr/>
              <a:tblGrid>
                <a:gridCol w="1366647">
                  <a:extLst>
                    <a:ext uri="{9D8B030D-6E8A-4147-A177-3AD203B41FA5}">
                      <a16:colId xmlns:a16="http://schemas.microsoft.com/office/drawing/2014/main" val="20000"/>
                    </a:ext>
                  </a:extLst>
                </a:gridCol>
                <a:gridCol w="1452753">
                  <a:extLst>
                    <a:ext uri="{9D8B030D-6E8A-4147-A177-3AD203B41FA5}">
                      <a16:colId xmlns:a16="http://schemas.microsoft.com/office/drawing/2014/main" val="205747616"/>
                    </a:ext>
                  </a:extLst>
                </a:gridCol>
                <a:gridCol w="939800">
                  <a:extLst>
                    <a:ext uri="{9D8B030D-6E8A-4147-A177-3AD203B41FA5}">
                      <a16:colId xmlns:a16="http://schemas.microsoft.com/office/drawing/2014/main" val="1063795101"/>
                    </a:ext>
                  </a:extLst>
                </a:gridCol>
                <a:gridCol w="939800">
                  <a:extLst>
                    <a:ext uri="{9D8B030D-6E8A-4147-A177-3AD203B41FA5}">
                      <a16:colId xmlns:a16="http://schemas.microsoft.com/office/drawing/2014/main" val="4147150783"/>
                    </a:ext>
                  </a:extLst>
                </a:gridCol>
                <a:gridCol w="939800">
                  <a:extLst>
                    <a:ext uri="{9D8B030D-6E8A-4147-A177-3AD203B41FA5}">
                      <a16:colId xmlns:a16="http://schemas.microsoft.com/office/drawing/2014/main" val="610296198"/>
                    </a:ext>
                  </a:extLst>
                </a:gridCol>
              </a:tblGrid>
              <a:tr h="180000">
                <a:tc gridSpan="2">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bg1"/>
                          </a:solidFill>
                          <a:latin typeface="+mn-ea"/>
                          <a:ea typeface="+mn-ea"/>
                          <a:cs typeface="M PLUS 1p"/>
                          <a:sym typeface="M PLUS 1p"/>
                        </a:rPr>
                        <a:t>業種</a:t>
                      </a:r>
                      <a:endParaRPr sz="800" b="1" dirty="0">
                        <a:solidFill>
                          <a:schemeClr val="bg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hMerge="1">
                  <a:txBody>
                    <a:bodyPr/>
                    <a:lstStyle/>
                    <a:p>
                      <a:pPr marL="0" marR="0" lvl="0" indent="0" algn="ctr" rtl="0">
                        <a:lnSpc>
                          <a:spcPct val="100000"/>
                        </a:lnSpc>
                        <a:spcBef>
                          <a:spcPts val="0"/>
                        </a:spcBef>
                        <a:spcAft>
                          <a:spcPts val="0"/>
                        </a:spcAft>
                        <a:buClr>
                          <a:srgbClr val="000000"/>
                        </a:buClr>
                        <a:buSzPts val="900"/>
                        <a:buFont typeface="Arial"/>
                        <a:buNone/>
                      </a:pPr>
                      <a:endParaRPr sz="800" b="1" dirty="0">
                        <a:solidFill>
                          <a:schemeClr val="bg1"/>
                        </a:solidFill>
                        <a:latin typeface="+mn-ea"/>
                        <a:ea typeface="+mn-ea"/>
                        <a:cs typeface="M PLUS 1p"/>
                        <a:sym typeface="M PLUS 1p"/>
                      </a:endParaRPr>
                    </a:p>
                  </a:txBody>
                  <a:tcPr marL="7718" marR="7718" marT="7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bg1"/>
                          </a:solidFill>
                          <a:latin typeface="+mn-ea"/>
                          <a:ea typeface="+mn-ea"/>
                          <a:cs typeface="M PLUS 1p"/>
                          <a:sym typeface="M PLUS 1p"/>
                        </a:rPr>
                        <a:t>上場区分</a:t>
                      </a:r>
                      <a:endParaRPr sz="800" b="1" dirty="0">
                        <a:solidFill>
                          <a:schemeClr val="bg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bg1"/>
                          </a:solidFill>
                          <a:latin typeface="+mn-ea"/>
                          <a:ea typeface="+mn-ea"/>
                          <a:cs typeface="M PLUS 1p"/>
                          <a:sym typeface="M PLUS 1p"/>
                        </a:rPr>
                        <a:t>売上区分</a:t>
                      </a:r>
                      <a:endParaRPr sz="800" b="1" dirty="0">
                        <a:solidFill>
                          <a:schemeClr val="bg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bg1"/>
                          </a:solidFill>
                          <a:latin typeface="+mn-ea"/>
                          <a:ea typeface="+mn-ea"/>
                          <a:cs typeface="M PLUS 1p"/>
                          <a:sym typeface="M PLUS 1p"/>
                        </a:rPr>
                        <a:t>従業員規模</a:t>
                      </a:r>
                      <a:endParaRPr sz="800" b="1" dirty="0">
                        <a:solidFill>
                          <a:schemeClr val="bg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3650810049"/>
                  </a:ext>
                </a:extLst>
              </a:tr>
              <a:tr h="323205">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u="none" strike="noStrike" cap="none" dirty="0">
                          <a:solidFill>
                            <a:schemeClr val="tx1"/>
                          </a:solidFill>
                          <a:latin typeface="+mn-ea"/>
                          <a:ea typeface="+mn-ea"/>
                          <a:cs typeface="M PLUS 1p"/>
                          <a:sym typeface="M PLUS 1p"/>
                        </a:rPr>
                        <a:t>農業・林業業</a:t>
                      </a: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u="none" strike="noStrike" cap="none" dirty="0">
                          <a:solidFill>
                            <a:schemeClr val="tx1"/>
                          </a:solidFill>
                          <a:latin typeface="+mn-ea"/>
                          <a:ea typeface="+mn-ea"/>
                          <a:cs typeface="M PLUS 1p"/>
                          <a:sym typeface="M PLUS 1p"/>
                        </a:rPr>
                        <a:t>金融・保険業</a:t>
                      </a: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800" b="1" i="0" u="none" strike="noStrike" dirty="0">
                          <a:solidFill>
                            <a:schemeClr val="tx1"/>
                          </a:solidFill>
                          <a:effectLst/>
                          <a:latin typeface="+mn-ea"/>
                          <a:ea typeface="+mn-ea"/>
                        </a:rPr>
                        <a:t>プライム</a:t>
                      </a: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〜1億円</a:t>
                      </a:r>
                      <a:r>
                        <a:rPr lang="en-US" sz="800" b="1" i="0" u="none" strike="noStrike" cap="none" dirty="0">
                          <a:solidFill>
                            <a:srgbClr val="434343"/>
                          </a:solidFill>
                          <a:latin typeface="+mn-ea"/>
                          <a:ea typeface="+mn-ea"/>
                          <a:cs typeface="M PLUS 1p"/>
                          <a:sym typeface="M PLUS 1p"/>
                        </a:rPr>
                        <a:t>未満</a:t>
                      </a: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dirty="0">
                          <a:solidFill>
                            <a:srgbClr val="434343"/>
                          </a:solidFill>
                          <a:latin typeface="+mn-ea"/>
                          <a:ea typeface="+mn-ea"/>
                          <a:cs typeface="M PLUS 1p"/>
                          <a:sym typeface="M PLUS 1p"/>
                        </a:rPr>
                        <a:t>〜100人</a:t>
                      </a: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3205">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tx1"/>
                          </a:solidFill>
                          <a:latin typeface="+mn-ea"/>
                          <a:ea typeface="+mn-ea"/>
                          <a:cs typeface="M PLUS 1p"/>
                          <a:sym typeface="M PLUS 1p"/>
                        </a:rPr>
                        <a:t>生活関連サービス業・娯楽業</a:t>
                      </a:r>
                      <a:endParaRPr sz="800" b="1" dirty="0">
                        <a:solidFill>
                          <a:schemeClr val="tx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altLang="ja-JP" sz="800" b="1" u="none" strike="noStrike" cap="none" dirty="0" err="1">
                          <a:solidFill>
                            <a:schemeClr val="tx1"/>
                          </a:solidFill>
                          <a:latin typeface="+mn-ea"/>
                          <a:ea typeface="+mn-ea"/>
                          <a:cs typeface="M PLUS 1p"/>
                          <a:sym typeface="M PLUS 1p"/>
                        </a:rPr>
                        <a:t>不動産業</a:t>
                      </a:r>
                      <a:r>
                        <a:rPr lang="ja-JP" altLang="en-US" sz="800" b="1" u="none" strike="noStrike" cap="none" dirty="0">
                          <a:solidFill>
                            <a:schemeClr val="tx1"/>
                          </a:solidFill>
                          <a:latin typeface="+mn-ea"/>
                          <a:ea typeface="+mn-ea"/>
                          <a:cs typeface="M PLUS 1p"/>
                          <a:sym typeface="M PLUS 1p"/>
                        </a:rPr>
                        <a:t>、</a:t>
                      </a:r>
                      <a:r>
                        <a:rPr lang="en-US" altLang="ja-JP" sz="800" b="1" u="none" strike="noStrike" cap="none" dirty="0" err="1">
                          <a:solidFill>
                            <a:schemeClr val="tx1"/>
                          </a:solidFill>
                          <a:latin typeface="+mn-ea"/>
                          <a:ea typeface="+mn-ea"/>
                          <a:cs typeface="M PLUS 1p"/>
                          <a:sym typeface="M PLUS 1p"/>
                        </a:rPr>
                        <a:t>物品賃貸業</a:t>
                      </a:r>
                      <a:endParaRPr sz="800" b="1" dirty="0">
                        <a:solidFill>
                          <a:schemeClr val="tx1"/>
                        </a:solidFill>
                        <a:latin typeface="+mn-ea"/>
                        <a:ea typeface="+mn-ea"/>
                        <a:cs typeface="M PLUS 1p"/>
                        <a:sym typeface="M PLUS 1p"/>
                      </a:endParaRP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800" b="1" i="0" u="none" strike="noStrike" dirty="0">
                          <a:solidFill>
                            <a:schemeClr val="tx1"/>
                          </a:solidFill>
                          <a:effectLst/>
                          <a:latin typeface="+mn-ea"/>
                          <a:ea typeface="+mn-ea"/>
                        </a:rPr>
                        <a:t>スタンダード</a:t>
                      </a: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1億円〜</a:t>
                      </a: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dirty="0">
                          <a:solidFill>
                            <a:srgbClr val="434343"/>
                          </a:solidFill>
                          <a:latin typeface="+mn-ea"/>
                          <a:ea typeface="+mn-ea"/>
                          <a:cs typeface="M PLUS 1p"/>
                          <a:sym typeface="M PLUS 1p"/>
                        </a:rPr>
                        <a:t>100人〜199人</a:t>
                      </a: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4000843"/>
                  </a:ext>
                </a:extLst>
              </a:tr>
              <a:tr h="323205">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ja-JP" altLang="en-US" sz="800" b="1" u="none" strike="noStrike" cap="none" dirty="0">
                          <a:solidFill>
                            <a:schemeClr val="tx1"/>
                          </a:solidFill>
                          <a:latin typeface="+mn-ea"/>
                          <a:ea typeface="+mn-ea"/>
                          <a:cs typeface="M PLUS 1p"/>
                          <a:sym typeface="M PLUS 1p"/>
                        </a:rPr>
                        <a:t>鉱業・採石業・砂利採取業</a:t>
                      </a: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altLang="ja-JP" sz="800" b="1" u="none" strike="noStrike" cap="none" dirty="0" err="1">
                          <a:solidFill>
                            <a:schemeClr val="tx1"/>
                          </a:solidFill>
                          <a:latin typeface="+mn-ea"/>
                          <a:ea typeface="+mn-ea"/>
                          <a:cs typeface="M PLUS 1p"/>
                          <a:sym typeface="M PLUS 1p"/>
                        </a:rPr>
                        <a:t>電気</a:t>
                      </a:r>
                      <a:r>
                        <a:rPr lang="ja-JP" altLang="en-US" sz="800" b="1" u="none" strike="noStrike" cap="none" dirty="0">
                          <a:solidFill>
                            <a:schemeClr val="tx1"/>
                          </a:solidFill>
                          <a:latin typeface="+mn-ea"/>
                          <a:ea typeface="+mn-ea"/>
                          <a:cs typeface="M PLUS 1p"/>
                          <a:sym typeface="M PLUS 1p"/>
                        </a:rPr>
                        <a:t>、</a:t>
                      </a:r>
                      <a:r>
                        <a:rPr lang="en-US" altLang="ja-JP" sz="800" b="1" u="none" strike="noStrike" cap="none" dirty="0" err="1">
                          <a:solidFill>
                            <a:schemeClr val="tx1"/>
                          </a:solidFill>
                          <a:latin typeface="+mn-ea"/>
                          <a:ea typeface="+mn-ea"/>
                          <a:cs typeface="M PLUS 1p"/>
                          <a:sym typeface="M PLUS 1p"/>
                        </a:rPr>
                        <a:t>ガス</a:t>
                      </a:r>
                      <a:r>
                        <a:rPr lang="ja-JP" altLang="en-US" sz="800" b="1" u="none" strike="noStrike" cap="none" dirty="0">
                          <a:solidFill>
                            <a:schemeClr val="tx1"/>
                          </a:solidFill>
                          <a:latin typeface="+mn-ea"/>
                          <a:ea typeface="+mn-ea"/>
                          <a:cs typeface="M PLUS 1p"/>
                          <a:sym typeface="M PLUS 1p"/>
                        </a:rPr>
                        <a:t>、</a:t>
                      </a:r>
                      <a:r>
                        <a:rPr lang="en-US" altLang="ja-JP" sz="800" b="1" u="none" strike="noStrike" cap="none" dirty="0" err="1">
                          <a:solidFill>
                            <a:schemeClr val="tx1"/>
                          </a:solidFill>
                          <a:latin typeface="+mn-ea"/>
                          <a:ea typeface="+mn-ea"/>
                          <a:cs typeface="M PLUS 1p"/>
                          <a:sym typeface="M PLUS 1p"/>
                        </a:rPr>
                        <a:t>熱供給</a:t>
                      </a:r>
                      <a:r>
                        <a:rPr lang="ja-JP" altLang="en-US" sz="800" b="1" u="none" strike="noStrike" cap="none" dirty="0">
                          <a:solidFill>
                            <a:schemeClr val="tx1"/>
                          </a:solidFill>
                          <a:latin typeface="+mn-ea"/>
                          <a:ea typeface="+mn-ea"/>
                          <a:cs typeface="M PLUS 1p"/>
                          <a:sym typeface="M PLUS 1p"/>
                        </a:rPr>
                        <a:t>、</a:t>
                      </a:r>
                      <a:r>
                        <a:rPr lang="en-US" altLang="ja-JP" sz="800" b="1" u="none" strike="noStrike" cap="none" dirty="0" err="1">
                          <a:solidFill>
                            <a:schemeClr val="tx1"/>
                          </a:solidFill>
                          <a:latin typeface="+mn-ea"/>
                          <a:ea typeface="+mn-ea"/>
                          <a:cs typeface="M PLUS 1p"/>
                          <a:sym typeface="M PLUS 1p"/>
                        </a:rPr>
                        <a:t>水道業</a:t>
                      </a:r>
                      <a:endParaRPr sz="800" b="1" u="none" strike="noStrike" cap="none" dirty="0">
                        <a:solidFill>
                          <a:schemeClr val="tx1"/>
                        </a:solidFill>
                        <a:latin typeface="+mn-ea"/>
                        <a:ea typeface="+mn-ea"/>
                        <a:cs typeface="M PLUS 1p"/>
                        <a:sym typeface="M PLUS 1p"/>
                      </a:endParaRP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800" b="1" i="0" u="none" strike="noStrike" dirty="0">
                          <a:solidFill>
                            <a:schemeClr val="tx1"/>
                          </a:solidFill>
                          <a:effectLst/>
                          <a:latin typeface="+mn-ea"/>
                          <a:ea typeface="+mn-ea"/>
                        </a:rPr>
                        <a:t>地方上場</a:t>
                      </a:r>
                      <a:endParaRPr lang="en-US" altLang="ja-JP" sz="800" b="1" i="0" u="none" strike="noStrike" dirty="0">
                        <a:solidFill>
                          <a:schemeClr val="tx1"/>
                        </a:solidFill>
                        <a:effectLst/>
                        <a:latin typeface="+mn-ea"/>
                        <a:ea typeface="+mn-ea"/>
                      </a:endParaRP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10億円〜</a:t>
                      </a:r>
                      <a:endParaRPr sz="1050" b="1"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dirty="0">
                          <a:solidFill>
                            <a:srgbClr val="434343"/>
                          </a:solidFill>
                          <a:latin typeface="+mn-ea"/>
                          <a:ea typeface="+mn-ea"/>
                          <a:cs typeface="M PLUS 1p"/>
                          <a:sym typeface="M PLUS 1p"/>
                        </a:rPr>
                        <a:t>200人〜299人</a:t>
                      </a: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6086943"/>
                  </a:ext>
                </a:extLst>
              </a:tr>
              <a:tr h="350851">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u="none" strike="noStrike" cap="none" dirty="0">
                          <a:solidFill>
                            <a:schemeClr val="tx1"/>
                          </a:solidFill>
                          <a:latin typeface="+mn-ea"/>
                          <a:ea typeface="+mn-ea"/>
                          <a:cs typeface="M PLUS 1p"/>
                          <a:sym typeface="M PLUS 1p"/>
                        </a:rPr>
                        <a:t>建設業</a:t>
                      </a:r>
                      <a:endParaRPr sz="800" b="1" u="none" strike="noStrike" cap="none" dirty="0">
                        <a:solidFill>
                          <a:schemeClr val="tx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altLang="ja-JP" sz="800" b="1" u="none" strike="noStrike" cap="none" dirty="0" err="1">
                          <a:solidFill>
                            <a:schemeClr val="tx1"/>
                          </a:solidFill>
                          <a:latin typeface="+mn-ea"/>
                          <a:ea typeface="+mn-ea"/>
                          <a:cs typeface="M PLUS 1p"/>
                          <a:sym typeface="M PLUS 1p"/>
                        </a:rPr>
                        <a:t>運輸業</a:t>
                      </a:r>
                      <a:r>
                        <a:rPr lang="ja-JP" altLang="en-US" sz="800" b="1" u="none" strike="noStrike" cap="none" dirty="0">
                          <a:solidFill>
                            <a:schemeClr val="tx1"/>
                          </a:solidFill>
                          <a:latin typeface="+mn-ea"/>
                          <a:ea typeface="+mn-ea"/>
                          <a:cs typeface="M PLUS 1p"/>
                          <a:sym typeface="M PLUS 1p"/>
                        </a:rPr>
                        <a:t>、</a:t>
                      </a:r>
                      <a:r>
                        <a:rPr lang="en-US" altLang="ja-JP" sz="800" b="1" u="none" strike="noStrike" cap="none" dirty="0" err="1">
                          <a:solidFill>
                            <a:schemeClr val="tx1"/>
                          </a:solidFill>
                          <a:latin typeface="+mn-ea"/>
                          <a:ea typeface="+mn-ea"/>
                          <a:cs typeface="M PLUS 1p"/>
                          <a:sym typeface="M PLUS 1p"/>
                        </a:rPr>
                        <a:t>郵便業</a:t>
                      </a:r>
                      <a:endParaRPr sz="800" b="1" u="none" strike="noStrike" cap="none" dirty="0">
                        <a:solidFill>
                          <a:schemeClr val="tx1"/>
                        </a:solidFill>
                        <a:latin typeface="+mn-ea"/>
                        <a:ea typeface="+mn-ea"/>
                        <a:cs typeface="M PLUS 1p"/>
                        <a:sym typeface="M PLUS 1p"/>
                      </a:endParaRP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800" b="1" i="0" u="none" strike="noStrike" dirty="0">
                          <a:solidFill>
                            <a:schemeClr val="tx1"/>
                          </a:solidFill>
                          <a:effectLst/>
                          <a:latin typeface="+mn-ea"/>
                          <a:ea typeface="+mn-ea"/>
                        </a:rPr>
                        <a:t>グロース</a:t>
                      </a:r>
                      <a:endParaRPr lang="en-US" altLang="ja-JP" sz="800" b="1" i="0" u="none" strike="noStrike" dirty="0">
                        <a:solidFill>
                          <a:schemeClr val="tx1"/>
                        </a:solidFill>
                        <a:effectLst/>
                        <a:latin typeface="+mn-ea"/>
                        <a:ea typeface="+mn-ea"/>
                      </a:endParaRP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100億円〜</a:t>
                      </a:r>
                      <a:endParaRPr sz="1050" b="1"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dirty="0">
                          <a:solidFill>
                            <a:srgbClr val="434343"/>
                          </a:solidFill>
                          <a:latin typeface="+mn-ea"/>
                          <a:ea typeface="+mn-ea"/>
                          <a:cs typeface="M PLUS 1p"/>
                          <a:sym typeface="M PLUS 1p"/>
                        </a:rPr>
                        <a:t>300人〜499人</a:t>
                      </a: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6041">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ja-JP" altLang="en-US" sz="800" b="1" u="none" strike="noStrike" cap="none" dirty="0">
                          <a:solidFill>
                            <a:schemeClr val="tx1"/>
                          </a:solidFill>
                          <a:latin typeface="+mn-ea"/>
                          <a:ea typeface="+mn-ea"/>
                          <a:cs typeface="M PLUS 1p"/>
                          <a:sym typeface="M PLUS 1p"/>
                        </a:rPr>
                        <a:t>製造業</a:t>
                      </a: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u="none" strike="noStrike" cap="none" dirty="0">
                          <a:solidFill>
                            <a:schemeClr val="tx1"/>
                          </a:solidFill>
                          <a:latin typeface="+mn-ea"/>
                          <a:ea typeface="+mn-ea"/>
                          <a:cs typeface="M PLUS 1p"/>
                          <a:sym typeface="M PLUS 1p"/>
                        </a:rPr>
                        <a:t>教育・学習支援業</a:t>
                      </a: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800" b="1" i="0" u="none" strike="noStrike" dirty="0">
                          <a:solidFill>
                            <a:schemeClr val="tx1"/>
                          </a:solidFill>
                          <a:effectLst/>
                          <a:latin typeface="+mn-ea"/>
                          <a:ea typeface="+mn-ea"/>
                        </a:rPr>
                        <a:t>非上場</a:t>
                      </a: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500億円〜</a:t>
                      </a:r>
                      <a:endParaRPr sz="1050" b="1"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i="0" u="none" strike="noStrike" cap="none" dirty="0">
                          <a:solidFill>
                            <a:srgbClr val="434343"/>
                          </a:solidFill>
                          <a:latin typeface="+mn-ea"/>
                          <a:ea typeface="+mn-ea"/>
                          <a:cs typeface="M PLUS 1p"/>
                          <a:sym typeface="M PLUS 1p"/>
                        </a:rPr>
                        <a:t>500人〜</a:t>
                      </a:r>
                      <a:endParaRPr sz="1050" b="1"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851">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u="none" strike="noStrike" cap="none" dirty="0">
                          <a:solidFill>
                            <a:schemeClr val="tx1"/>
                          </a:solidFill>
                          <a:latin typeface="+mn-ea"/>
                          <a:ea typeface="+mn-ea"/>
                          <a:cs typeface="M PLUS 1p"/>
                          <a:sym typeface="M PLUS 1p"/>
                        </a:rPr>
                        <a:t>情報通信業</a:t>
                      </a:r>
                      <a:endParaRPr sz="800" b="1" u="none" strike="noStrike" cap="none" dirty="0">
                        <a:solidFill>
                          <a:schemeClr val="tx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ja-JP" altLang="en-US" sz="800" b="1" u="none" strike="noStrike" cap="none" dirty="0">
                          <a:solidFill>
                            <a:schemeClr val="tx1"/>
                          </a:solidFill>
                          <a:latin typeface="+mn-ea"/>
                          <a:ea typeface="+mn-ea"/>
                          <a:cs typeface="M PLUS 1p"/>
                          <a:sym typeface="M PLUS 1p"/>
                        </a:rPr>
                        <a:t>宿泊業、飲食サービス業</a:t>
                      </a: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800" b="1" i="0" u="none" strike="noStrike" dirty="0">
                        <a:solidFill>
                          <a:schemeClr val="tx1"/>
                        </a:solidFill>
                        <a:effectLst/>
                        <a:latin typeface="+mn-ea"/>
                        <a:ea typeface="+mn-ea"/>
                      </a:endParaRP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1,000億円〜</a:t>
                      </a:r>
                      <a:endParaRPr sz="1050" b="1"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0851">
                <a:tc>
                  <a:txBody>
                    <a:bodyPr/>
                    <a:lstStyle/>
                    <a:p>
                      <a:pPr marL="0" marR="0" lvl="0" indent="0" algn="ctr" rtl="0">
                        <a:lnSpc>
                          <a:spcPct val="100000"/>
                        </a:lnSpc>
                        <a:spcBef>
                          <a:spcPts val="0"/>
                        </a:spcBef>
                        <a:spcAft>
                          <a:spcPts val="0"/>
                        </a:spcAft>
                        <a:buClr>
                          <a:srgbClr val="000000"/>
                        </a:buClr>
                        <a:buSzPts val="900"/>
                        <a:buFont typeface="Arial"/>
                        <a:buNone/>
                      </a:pPr>
                      <a:r>
                        <a:rPr lang="en-US" altLang="ja-JP" sz="800" b="1" u="none" strike="noStrike" cap="none" dirty="0" err="1">
                          <a:solidFill>
                            <a:schemeClr val="tx1"/>
                          </a:solidFill>
                          <a:latin typeface="+mn-ea"/>
                          <a:ea typeface="+mn-ea"/>
                          <a:cs typeface="M PLUS 1p"/>
                          <a:sym typeface="M PLUS 1p"/>
                        </a:rPr>
                        <a:t>卸売業</a:t>
                      </a:r>
                      <a:r>
                        <a:rPr lang="ja-JP" altLang="en-US" sz="800" b="1" u="none" strike="noStrike" cap="none" dirty="0">
                          <a:solidFill>
                            <a:schemeClr val="tx1"/>
                          </a:solidFill>
                          <a:latin typeface="+mn-ea"/>
                          <a:ea typeface="+mn-ea"/>
                          <a:cs typeface="M PLUS 1p"/>
                          <a:sym typeface="M PLUS 1p"/>
                        </a:rPr>
                        <a:t>・</a:t>
                      </a:r>
                      <a:r>
                        <a:rPr lang="en-US" altLang="ja-JP" sz="800" b="1" u="none" strike="noStrike" cap="none" dirty="0" err="1">
                          <a:solidFill>
                            <a:schemeClr val="tx1"/>
                          </a:solidFill>
                          <a:latin typeface="+mn-ea"/>
                          <a:ea typeface="+mn-ea"/>
                          <a:cs typeface="M PLUS 1p"/>
                          <a:sym typeface="M PLUS 1p"/>
                        </a:rPr>
                        <a:t>小売業</a:t>
                      </a:r>
                      <a:endParaRPr sz="800" b="1" u="none" strike="noStrike" cap="none" dirty="0">
                        <a:solidFill>
                          <a:schemeClr val="tx1"/>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u="none" strike="noStrike" cap="none" dirty="0">
                          <a:solidFill>
                            <a:schemeClr val="tx1"/>
                          </a:solidFill>
                          <a:latin typeface="+mn-ea"/>
                          <a:ea typeface="+mn-ea"/>
                          <a:cs typeface="M PLUS 1p"/>
                          <a:sym typeface="M PLUS 1p"/>
                        </a:rPr>
                        <a:t>医療、福祉</a:t>
                      </a:r>
                    </a:p>
                  </a:txBody>
                  <a:tcPr marL="7718" marR="7718" marT="7718" marB="0" anchor="ctr">
                    <a:lnL w="12700" cap="flat" cmpd="sng" algn="ctr">
                      <a:solidFill>
                        <a:schemeClr val="bg1">
                          <a:lumMod val="85000"/>
                        </a:schemeClr>
                      </a:solidFill>
                      <a:prstDash val="sysDot"/>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800" b="1" i="0" u="none" strike="noStrike" dirty="0">
                        <a:solidFill>
                          <a:schemeClr val="tx1"/>
                        </a:solidFill>
                        <a:effectLst/>
                        <a:latin typeface="+mn-ea"/>
                        <a:ea typeface="+mn-ea"/>
                      </a:endParaRPr>
                    </a:p>
                  </a:txBody>
                  <a:tcPr marL="6855" marR="6855" marT="685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800" b="1" u="none" strike="noStrike" cap="none" dirty="0">
                          <a:solidFill>
                            <a:srgbClr val="434343"/>
                          </a:solidFill>
                          <a:latin typeface="+mn-ea"/>
                          <a:ea typeface="+mn-ea"/>
                          <a:cs typeface="M PLUS 1p"/>
                          <a:sym typeface="M PLUS 1p"/>
                        </a:rPr>
                        <a:t>5,000億円〜</a:t>
                      </a:r>
                      <a:endParaRPr sz="1050" b="1"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900"/>
                        <a:buFont typeface="Arial"/>
                        <a:buNone/>
                      </a:pPr>
                      <a:endParaRPr sz="800" b="1" u="none" strike="noStrike" cap="none" dirty="0">
                        <a:solidFill>
                          <a:srgbClr val="434343"/>
                        </a:solidFill>
                        <a:latin typeface="+mn-ea"/>
                        <a:ea typeface="+mn-ea"/>
                        <a:cs typeface="M PLUS 1p"/>
                        <a:sym typeface="M PLUS 1p"/>
                      </a:endParaRPr>
                    </a:p>
                  </a:txBody>
                  <a:tcPr marL="7718" marR="7718" marT="77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33" name="object 9">
            <a:extLst>
              <a:ext uri="{FF2B5EF4-FFF2-40B4-BE49-F238E27FC236}">
                <a16:creationId xmlns:a16="http://schemas.microsoft.com/office/drawing/2014/main" id="{60277621-1117-FCE1-45B6-869E1AE0487A}"/>
              </a:ext>
            </a:extLst>
          </p:cNvPr>
          <p:cNvSpPr txBox="1"/>
          <p:nvPr/>
        </p:nvSpPr>
        <p:spPr>
          <a:xfrm>
            <a:off x="1191032" y="1112835"/>
            <a:ext cx="4989292" cy="166712"/>
          </a:xfrm>
          <a:prstGeom prst="rect">
            <a:avLst/>
          </a:prstGeom>
        </p:spPr>
        <p:txBody>
          <a:bodyPr vert="horz" wrap="square" lIns="0" tIns="12700" rIns="0" bIns="0" rtlCol="0">
            <a:spAutoFit/>
          </a:bodyPr>
          <a:lstStyle/>
          <a:p>
            <a:pPr>
              <a:spcBef>
                <a:spcPts val="100"/>
              </a:spcBef>
            </a:pPr>
            <a:r>
              <a:rPr lang="ja-JP" altLang="en-US" sz="1000" b="1" spc="-40" dirty="0">
                <a:solidFill>
                  <a:schemeClr val="tx1"/>
                </a:solidFill>
                <a:latin typeface="+mn-ea"/>
                <a:ea typeface="+mn-ea"/>
                <a:cs typeface="Yu Gothic"/>
              </a:rPr>
              <a:t>企業群指定　</a:t>
            </a:r>
            <a:r>
              <a:rPr lang="en-US" altLang="ja-JP" sz="1000" b="1" spc="-40" dirty="0">
                <a:solidFill>
                  <a:srgbClr val="FF0000"/>
                </a:solidFill>
                <a:latin typeface="+mn-ea"/>
                <a:ea typeface="+mn-ea"/>
                <a:cs typeface="Yu Gothic"/>
              </a:rPr>
              <a:t>※</a:t>
            </a:r>
            <a:r>
              <a:rPr lang="ja-JP" altLang="en-US" sz="1000" b="1" spc="-40" dirty="0">
                <a:solidFill>
                  <a:srgbClr val="FF0000"/>
                </a:solidFill>
                <a:latin typeface="+mn-ea"/>
                <a:ea typeface="+mn-ea"/>
                <a:cs typeface="Yu Gothic"/>
              </a:rPr>
              <a:t>カテゴリーの掛け合わせは</a:t>
            </a:r>
            <a:r>
              <a:rPr lang="en-US" altLang="ja-JP" sz="1000" b="1" spc="-40" dirty="0">
                <a:solidFill>
                  <a:srgbClr val="FF0000"/>
                </a:solidFill>
                <a:latin typeface="+mn-ea"/>
                <a:ea typeface="+mn-ea"/>
                <a:cs typeface="Yu Gothic"/>
              </a:rPr>
              <a:t>2</a:t>
            </a:r>
            <a:r>
              <a:rPr lang="ja-JP" altLang="en-US" sz="1000" b="1" spc="-40" dirty="0">
                <a:solidFill>
                  <a:srgbClr val="FF0000"/>
                </a:solidFill>
                <a:latin typeface="+mn-ea"/>
                <a:ea typeface="+mn-ea"/>
                <a:cs typeface="Yu Gothic"/>
              </a:rPr>
              <a:t>種まで</a:t>
            </a:r>
          </a:p>
        </p:txBody>
      </p:sp>
      <p:sp>
        <p:nvSpPr>
          <p:cNvPr id="158" name="object 22">
            <a:extLst>
              <a:ext uri="{FF2B5EF4-FFF2-40B4-BE49-F238E27FC236}">
                <a16:creationId xmlns:a16="http://schemas.microsoft.com/office/drawing/2014/main" id="{50D48FE6-9B2D-04A9-84BB-F071D98EB2A1}"/>
              </a:ext>
            </a:extLst>
          </p:cNvPr>
          <p:cNvSpPr/>
          <p:nvPr/>
        </p:nvSpPr>
        <p:spPr>
          <a:xfrm>
            <a:off x="882000" y="956846"/>
            <a:ext cx="8927999" cy="3588506"/>
          </a:xfrm>
          <a:custGeom>
            <a:avLst/>
            <a:gdLst/>
            <a:ahLst/>
            <a:cxnLst/>
            <a:rect l="l" t="t" r="r" b="b"/>
            <a:pathLst>
              <a:path w="1944370" h="2831465">
                <a:moveTo>
                  <a:pt x="1944001" y="2831058"/>
                </a:moveTo>
                <a:lnTo>
                  <a:pt x="0" y="2831058"/>
                </a:lnTo>
                <a:lnTo>
                  <a:pt x="0" y="0"/>
                </a:lnTo>
                <a:lnTo>
                  <a:pt x="1944001" y="0"/>
                </a:lnTo>
                <a:lnTo>
                  <a:pt x="1944001" y="2831058"/>
                </a:lnTo>
                <a:close/>
              </a:path>
            </a:pathLst>
          </a:custGeom>
          <a:ln w="49657">
            <a:solidFill>
              <a:schemeClr val="accent1">
                <a:lumMod val="20000"/>
                <a:lumOff val="80000"/>
              </a:schemeClr>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mn-ea"/>
              <a:ea typeface="+mn-ea"/>
            </a:endParaRPr>
          </a:p>
        </p:txBody>
      </p:sp>
      <p:sp>
        <p:nvSpPr>
          <p:cNvPr id="31" name="角丸四角形 30">
            <a:extLst>
              <a:ext uri="{FF2B5EF4-FFF2-40B4-BE49-F238E27FC236}">
                <a16:creationId xmlns:a16="http://schemas.microsoft.com/office/drawing/2014/main" id="{9E891730-5FCF-C1C3-0370-558A0561DE00}"/>
              </a:ext>
            </a:extLst>
          </p:cNvPr>
          <p:cNvSpPr/>
          <p:nvPr/>
        </p:nvSpPr>
        <p:spPr>
          <a:xfrm>
            <a:off x="5706008" y="5046231"/>
            <a:ext cx="4103992" cy="2087994"/>
          </a:xfrm>
          <a:prstGeom prst="roundRect">
            <a:avLst>
              <a:gd name="adj" fmla="val 4838"/>
            </a:avLst>
          </a:prstGeom>
          <a:solidFill>
            <a:srgbClr val="E4E7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33" name="object 53">
            <a:extLst>
              <a:ext uri="{FF2B5EF4-FFF2-40B4-BE49-F238E27FC236}">
                <a16:creationId xmlns:a16="http://schemas.microsoft.com/office/drawing/2014/main" id="{267B785E-289A-849D-DBEE-03045A2C14B6}"/>
              </a:ext>
            </a:extLst>
          </p:cNvPr>
          <p:cNvSpPr txBox="1"/>
          <p:nvPr/>
        </p:nvSpPr>
        <p:spPr>
          <a:xfrm>
            <a:off x="7936001" y="63327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gn="ctr">
              <a:lnSpc>
                <a:spcPct val="100000"/>
              </a:lnSpc>
              <a:spcBef>
                <a:spcPts val="100"/>
              </a:spcBef>
              <a:defRPr sz="800" b="1" spc="-30">
                <a:solidFill>
                  <a:srgbClr val="231F20"/>
                </a:solidFill>
                <a:latin typeface="Yu Gothic"/>
                <a:cs typeface="Yu Gothic"/>
              </a:defRPr>
            </a:lvl1pPr>
          </a:lstStyle>
          <a:p>
            <a:r>
              <a:rPr lang="ja-JP" altLang="en-US" dirty="0">
                <a:latin typeface="+mn-ea"/>
                <a:ea typeface="+mn-ea"/>
              </a:rPr>
              <a:t>企業名指定</a:t>
            </a:r>
          </a:p>
        </p:txBody>
      </p:sp>
      <p:sp>
        <p:nvSpPr>
          <p:cNvPr id="34" name="object 53">
            <a:extLst>
              <a:ext uri="{FF2B5EF4-FFF2-40B4-BE49-F238E27FC236}">
                <a16:creationId xmlns:a16="http://schemas.microsoft.com/office/drawing/2014/main" id="{E25608BC-8E31-D743-7ACF-2283E5234901}"/>
              </a:ext>
            </a:extLst>
          </p:cNvPr>
          <p:cNvSpPr txBox="1"/>
          <p:nvPr/>
        </p:nvSpPr>
        <p:spPr>
          <a:xfrm>
            <a:off x="3111995" y="63327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nSpc>
                <a:spcPct val="100000"/>
              </a:lnSpc>
              <a:spcBef>
                <a:spcPts val="100"/>
              </a:spcBef>
              <a:defRPr sz="800" b="1" spc="-30">
                <a:solidFill>
                  <a:srgbClr val="231F20"/>
                </a:solidFill>
                <a:latin typeface="Yu Gothic"/>
                <a:cs typeface="Yu Gothic"/>
              </a:defRPr>
            </a:lvl1pPr>
          </a:lstStyle>
          <a:p>
            <a:pPr algn="ctr"/>
            <a:r>
              <a:rPr lang="ja-JP" altLang="en-US" dirty="0">
                <a:latin typeface="+mn-ea"/>
                <a:ea typeface="+mn-ea"/>
              </a:rPr>
              <a:t>企業群指定</a:t>
            </a:r>
            <a:endParaRPr dirty="0">
              <a:latin typeface="+mn-ea"/>
              <a:ea typeface="+mn-ea"/>
            </a:endParaRPr>
          </a:p>
        </p:txBody>
      </p:sp>
      <p:sp>
        <p:nvSpPr>
          <p:cNvPr id="35" name="object 45">
            <a:extLst>
              <a:ext uri="{FF2B5EF4-FFF2-40B4-BE49-F238E27FC236}">
                <a16:creationId xmlns:a16="http://schemas.microsoft.com/office/drawing/2014/main" id="{C97BDBFB-B483-B58A-C766-A7B8F52BD6FB}"/>
              </a:ext>
            </a:extLst>
          </p:cNvPr>
          <p:cNvSpPr txBox="1"/>
          <p:nvPr/>
        </p:nvSpPr>
        <p:spPr>
          <a:xfrm>
            <a:off x="1880505" y="5244776"/>
            <a:ext cx="2019142" cy="135935"/>
          </a:xfrm>
          <a:prstGeom prst="rect">
            <a:avLst/>
          </a:prstGeom>
        </p:spPr>
        <p:txBody>
          <a:bodyPr vert="horz" wrap="none" lIns="0" tIns="12700" rIns="0" bIns="0" rtlCol="0">
            <a:noAutofit/>
          </a:bodyPr>
          <a:lstStyle/>
          <a:p>
            <a:pPr marL="12700">
              <a:lnSpc>
                <a:spcPct val="100000"/>
              </a:lnSpc>
              <a:spcBef>
                <a:spcPts val="100"/>
              </a:spcBef>
              <a:tabLst>
                <a:tab pos="370205" algn="l"/>
              </a:tabLst>
            </a:pPr>
            <a:r>
              <a:rPr sz="800" b="1" dirty="0">
                <a:solidFill>
                  <a:srgbClr val="433529"/>
                </a:solidFill>
                <a:latin typeface="+mn-ea"/>
                <a:ea typeface="+mn-ea"/>
                <a:cs typeface="Yu Gothic"/>
              </a:rPr>
              <a:t>対象	</a:t>
            </a:r>
            <a:r>
              <a:rPr lang="ja-JP" altLang="en-US" sz="800" b="1" dirty="0">
                <a:solidFill>
                  <a:srgbClr val="433529"/>
                </a:solidFill>
                <a:latin typeface="+mn-ea"/>
                <a:ea typeface="+mn-ea"/>
                <a:cs typeface="Yu Gothic"/>
              </a:rPr>
              <a:t>指定業種の勤務者</a:t>
            </a:r>
            <a:endParaRPr lang="ja-JP" altLang="en-US" sz="800" dirty="0">
              <a:latin typeface="+mn-ea"/>
              <a:ea typeface="+mn-ea"/>
              <a:cs typeface="Yu Gothic"/>
            </a:endParaRPr>
          </a:p>
        </p:txBody>
      </p:sp>
      <p:sp>
        <p:nvSpPr>
          <p:cNvPr id="36" name="object 46">
            <a:extLst>
              <a:ext uri="{FF2B5EF4-FFF2-40B4-BE49-F238E27FC236}">
                <a16:creationId xmlns:a16="http://schemas.microsoft.com/office/drawing/2014/main" id="{B76BFDFD-1FB6-759C-4B4A-235C91B8CD32}"/>
              </a:ext>
            </a:extLst>
          </p:cNvPr>
          <p:cNvSpPr txBox="1"/>
          <p:nvPr/>
        </p:nvSpPr>
        <p:spPr>
          <a:xfrm>
            <a:off x="1880505" y="5608707"/>
            <a:ext cx="210314" cy="135935"/>
          </a:xfrm>
          <a:prstGeom prst="rect">
            <a:avLst/>
          </a:prstGeom>
        </p:spPr>
        <p:txBody>
          <a:bodyPr vert="horz" wrap="none" lIns="0" tIns="12700" rIns="0" bIns="0" rtlCol="0">
            <a:noAutofit/>
          </a:bodyPr>
          <a:lstStyle/>
          <a:p>
            <a:pPr marL="12700">
              <a:lnSpc>
                <a:spcPct val="100000"/>
              </a:lnSpc>
              <a:spcBef>
                <a:spcPts val="100"/>
              </a:spcBef>
            </a:pPr>
            <a:r>
              <a:rPr sz="800" b="1" dirty="0">
                <a:solidFill>
                  <a:srgbClr val="433529"/>
                </a:solidFill>
                <a:latin typeface="+mn-ea"/>
                <a:ea typeface="+mn-ea"/>
                <a:cs typeface="Yu Gothic"/>
              </a:rPr>
              <a:t>内容</a:t>
            </a:r>
            <a:endParaRPr sz="800">
              <a:latin typeface="+mn-ea"/>
              <a:ea typeface="+mn-ea"/>
              <a:cs typeface="Yu Gothic"/>
            </a:endParaRPr>
          </a:p>
        </p:txBody>
      </p:sp>
      <p:sp>
        <p:nvSpPr>
          <p:cNvPr id="37" name="object 47">
            <a:extLst>
              <a:ext uri="{FF2B5EF4-FFF2-40B4-BE49-F238E27FC236}">
                <a16:creationId xmlns:a16="http://schemas.microsoft.com/office/drawing/2014/main" id="{D5F854BD-68E3-8D22-10BF-0CF2FB04EDDE}"/>
              </a:ext>
            </a:extLst>
          </p:cNvPr>
          <p:cNvSpPr txBox="1"/>
          <p:nvPr/>
        </p:nvSpPr>
        <p:spPr>
          <a:xfrm>
            <a:off x="2238239" y="5553640"/>
            <a:ext cx="2808000" cy="260649"/>
          </a:xfrm>
          <a:prstGeom prst="rect">
            <a:avLst/>
          </a:prstGeom>
        </p:spPr>
        <p:txBody>
          <a:bodyPr vert="horz" wrap="none" lIns="0" tIns="7620" rIns="0" bIns="0" rtlCol="0">
            <a:noAutofit/>
          </a:bodyPr>
          <a:lstStyle/>
          <a:p>
            <a:pPr marL="12700" marR="5080">
              <a:lnSpc>
                <a:spcPct val="104200"/>
              </a:lnSpc>
              <a:spcBef>
                <a:spcPts val="60"/>
              </a:spcBef>
            </a:pPr>
            <a:r>
              <a:rPr lang="ja-JP" altLang="en-US" sz="800" b="1" dirty="0">
                <a:solidFill>
                  <a:srgbClr val="433529"/>
                </a:solidFill>
                <a:latin typeface="+mn-ea"/>
                <a:ea typeface="+mn-ea"/>
                <a:cs typeface="Yu Gothic"/>
              </a:rPr>
              <a:t>法人向け商材を扱う企業ブランディングの為、</a:t>
            </a:r>
            <a:endParaRPr lang="en-US" altLang="ja-JP" sz="800" b="1" dirty="0">
              <a:solidFill>
                <a:srgbClr val="433529"/>
              </a:solidFill>
              <a:latin typeface="+mn-ea"/>
              <a:ea typeface="+mn-ea"/>
              <a:cs typeface="Yu Gothic"/>
            </a:endParaRPr>
          </a:p>
          <a:p>
            <a:pPr marL="12700" marR="5080">
              <a:lnSpc>
                <a:spcPct val="104200"/>
              </a:lnSpc>
              <a:spcBef>
                <a:spcPts val="60"/>
              </a:spcBef>
            </a:pPr>
            <a:r>
              <a:rPr lang="ja-JP" altLang="en-US" sz="800" b="1" dirty="0">
                <a:solidFill>
                  <a:srgbClr val="433529"/>
                </a:solidFill>
                <a:latin typeface="+mn-ea"/>
                <a:ea typeface="+mn-ea"/>
                <a:cs typeface="Yu Gothic"/>
              </a:rPr>
              <a:t>指定業種の勤務者に対して配信</a:t>
            </a:r>
            <a:endParaRPr lang="ja-JP" altLang="en-US" sz="800" dirty="0">
              <a:latin typeface="+mn-ea"/>
              <a:ea typeface="+mn-ea"/>
              <a:cs typeface="Yu Gothic"/>
            </a:endParaRPr>
          </a:p>
        </p:txBody>
      </p:sp>
      <p:sp>
        <p:nvSpPr>
          <p:cNvPr id="38" name="object 49">
            <a:extLst>
              <a:ext uri="{FF2B5EF4-FFF2-40B4-BE49-F238E27FC236}">
                <a16:creationId xmlns:a16="http://schemas.microsoft.com/office/drawing/2014/main" id="{B7CEEA5F-79B0-4E3C-9C49-D39CBA85021A}"/>
              </a:ext>
            </a:extLst>
          </p:cNvPr>
          <p:cNvSpPr/>
          <p:nvPr/>
        </p:nvSpPr>
        <p:spPr>
          <a:xfrm>
            <a:off x="2189355" y="51861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latin typeface="+mn-ea"/>
              <a:ea typeface="+mn-ea"/>
            </a:endParaRPr>
          </a:p>
        </p:txBody>
      </p:sp>
      <p:sp>
        <p:nvSpPr>
          <p:cNvPr id="39" name="object 50">
            <a:extLst>
              <a:ext uri="{FF2B5EF4-FFF2-40B4-BE49-F238E27FC236}">
                <a16:creationId xmlns:a16="http://schemas.microsoft.com/office/drawing/2014/main" id="{66DFE4DD-F1F4-141D-E59A-8B57184B10B1}"/>
              </a:ext>
            </a:extLst>
          </p:cNvPr>
          <p:cNvSpPr/>
          <p:nvPr/>
        </p:nvSpPr>
        <p:spPr>
          <a:xfrm>
            <a:off x="2189355" y="55501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latin typeface="+mn-ea"/>
              <a:ea typeface="+mn-ea"/>
            </a:endParaRPr>
          </a:p>
        </p:txBody>
      </p:sp>
      <p:sp>
        <p:nvSpPr>
          <p:cNvPr id="40" name="object 52">
            <a:extLst>
              <a:ext uri="{FF2B5EF4-FFF2-40B4-BE49-F238E27FC236}">
                <a16:creationId xmlns:a16="http://schemas.microsoft.com/office/drawing/2014/main" id="{15170CF9-5533-5AB2-5DDB-4D072F29F706}"/>
              </a:ext>
            </a:extLst>
          </p:cNvPr>
          <p:cNvSpPr/>
          <p:nvPr/>
        </p:nvSpPr>
        <p:spPr>
          <a:xfrm>
            <a:off x="3086303"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mn-ea"/>
                <a:ea typeface="+mn-ea"/>
                <a:cs typeface="Yu Gothic"/>
              </a:rPr>
              <a:t>実施メニュー</a:t>
            </a:r>
            <a:endParaRPr lang="ja-JP" altLang="en-US" sz="700">
              <a:latin typeface="+mn-ea"/>
              <a:ea typeface="+mn-ea"/>
              <a:cs typeface="Yu Gothic"/>
            </a:endParaRPr>
          </a:p>
        </p:txBody>
      </p:sp>
      <p:sp>
        <p:nvSpPr>
          <p:cNvPr id="41" name="object 55">
            <a:extLst>
              <a:ext uri="{FF2B5EF4-FFF2-40B4-BE49-F238E27FC236}">
                <a16:creationId xmlns:a16="http://schemas.microsoft.com/office/drawing/2014/main" id="{303A45D0-12CB-5010-4941-68F80D2C5D36}"/>
              </a:ext>
            </a:extLst>
          </p:cNvPr>
          <p:cNvSpPr txBox="1"/>
          <p:nvPr/>
        </p:nvSpPr>
        <p:spPr>
          <a:xfrm>
            <a:off x="6704509" y="5244776"/>
            <a:ext cx="1916550" cy="135935"/>
          </a:xfrm>
          <a:prstGeom prst="rect">
            <a:avLst/>
          </a:prstGeom>
        </p:spPr>
        <p:txBody>
          <a:bodyPr vert="horz" wrap="none" lIns="0" tIns="12700" rIns="0" bIns="0" rtlCol="0">
            <a:noAutofit/>
          </a:bodyPr>
          <a:lstStyle/>
          <a:p>
            <a:pPr marL="12700">
              <a:lnSpc>
                <a:spcPct val="100000"/>
              </a:lnSpc>
              <a:spcBef>
                <a:spcPts val="100"/>
              </a:spcBef>
              <a:tabLst>
                <a:tab pos="370205" algn="l"/>
              </a:tabLst>
            </a:pPr>
            <a:r>
              <a:rPr sz="800" b="1" dirty="0">
                <a:solidFill>
                  <a:srgbClr val="433529"/>
                </a:solidFill>
                <a:latin typeface="+mn-ea"/>
                <a:ea typeface="+mn-ea"/>
                <a:cs typeface="Yu Gothic"/>
              </a:rPr>
              <a:t>対象	</a:t>
            </a:r>
            <a:r>
              <a:rPr lang="ja-JP" altLang="en-US" sz="800" b="1" dirty="0">
                <a:solidFill>
                  <a:srgbClr val="433529"/>
                </a:solidFill>
                <a:latin typeface="+mn-ea"/>
                <a:ea typeface="+mn-ea"/>
                <a:cs typeface="Yu Gothic"/>
              </a:rPr>
              <a:t>指定企業の勤務者</a:t>
            </a:r>
            <a:endParaRPr sz="800" dirty="0">
              <a:latin typeface="+mn-ea"/>
              <a:ea typeface="+mn-ea"/>
              <a:cs typeface="Yu Gothic"/>
            </a:endParaRPr>
          </a:p>
        </p:txBody>
      </p:sp>
      <p:sp>
        <p:nvSpPr>
          <p:cNvPr id="42" name="object 56">
            <a:extLst>
              <a:ext uri="{FF2B5EF4-FFF2-40B4-BE49-F238E27FC236}">
                <a16:creationId xmlns:a16="http://schemas.microsoft.com/office/drawing/2014/main" id="{91B0EE06-74C1-1641-48F0-0F13AD25515A}"/>
              </a:ext>
            </a:extLst>
          </p:cNvPr>
          <p:cNvSpPr txBox="1"/>
          <p:nvPr/>
        </p:nvSpPr>
        <p:spPr>
          <a:xfrm>
            <a:off x="6704509" y="5608707"/>
            <a:ext cx="210314" cy="135935"/>
          </a:xfrm>
          <a:prstGeom prst="rect">
            <a:avLst/>
          </a:prstGeom>
        </p:spPr>
        <p:txBody>
          <a:bodyPr vert="horz" wrap="none" lIns="0" tIns="12700" rIns="0" bIns="0" rtlCol="0">
            <a:noAutofit/>
          </a:bodyPr>
          <a:lstStyle/>
          <a:p>
            <a:pPr marL="12700">
              <a:lnSpc>
                <a:spcPct val="100000"/>
              </a:lnSpc>
              <a:spcBef>
                <a:spcPts val="100"/>
              </a:spcBef>
            </a:pPr>
            <a:r>
              <a:rPr sz="800" b="1" dirty="0">
                <a:solidFill>
                  <a:srgbClr val="433529"/>
                </a:solidFill>
                <a:latin typeface="+mn-ea"/>
                <a:ea typeface="+mn-ea"/>
                <a:cs typeface="Yu Gothic"/>
              </a:rPr>
              <a:t>内容</a:t>
            </a:r>
            <a:endParaRPr sz="800">
              <a:latin typeface="+mn-ea"/>
              <a:ea typeface="+mn-ea"/>
              <a:cs typeface="Yu Gothic"/>
            </a:endParaRPr>
          </a:p>
        </p:txBody>
      </p:sp>
      <p:sp>
        <p:nvSpPr>
          <p:cNvPr id="43" name="object 57">
            <a:extLst>
              <a:ext uri="{FF2B5EF4-FFF2-40B4-BE49-F238E27FC236}">
                <a16:creationId xmlns:a16="http://schemas.microsoft.com/office/drawing/2014/main" id="{77D5DF63-1546-E466-61D4-77CAEBD89D81}"/>
              </a:ext>
            </a:extLst>
          </p:cNvPr>
          <p:cNvSpPr txBox="1"/>
          <p:nvPr/>
        </p:nvSpPr>
        <p:spPr>
          <a:xfrm>
            <a:off x="7062242" y="5553640"/>
            <a:ext cx="2545569" cy="260649"/>
          </a:xfrm>
          <a:prstGeom prst="rect">
            <a:avLst/>
          </a:prstGeom>
        </p:spPr>
        <p:txBody>
          <a:bodyPr vert="horz" wrap="none" lIns="0" tIns="7620" rIns="0" bIns="0" rtlCol="0">
            <a:noAutofit/>
          </a:bodyPr>
          <a:lstStyle/>
          <a:p>
            <a:pPr marL="12700" marR="5080">
              <a:lnSpc>
                <a:spcPct val="104200"/>
              </a:lnSpc>
              <a:spcBef>
                <a:spcPts val="60"/>
              </a:spcBef>
            </a:pPr>
            <a:r>
              <a:rPr lang="ja-JP" altLang="en-US" sz="800" b="1" dirty="0">
                <a:solidFill>
                  <a:srgbClr val="433529"/>
                </a:solidFill>
                <a:latin typeface="+mn-ea"/>
                <a:ea typeface="+mn-ea"/>
                <a:cs typeface="Yu Gothic"/>
              </a:rPr>
              <a:t>マンション訴求の為、近隣の指定企業勤務者に対して</a:t>
            </a:r>
            <a:endParaRPr lang="en-US" altLang="ja-JP" sz="800" b="1" dirty="0">
              <a:solidFill>
                <a:srgbClr val="433529"/>
              </a:solidFill>
              <a:latin typeface="+mn-ea"/>
              <a:ea typeface="+mn-ea"/>
              <a:cs typeface="Yu Gothic"/>
            </a:endParaRPr>
          </a:p>
          <a:p>
            <a:pPr marL="12700" marR="5080">
              <a:lnSpc>
                <a:spcPct val="104200"/>
              </a:lnSpc>
              <a:spcBef>
                <a:spcPts val="60"/>
              </a:spcBef>
            </a:pPr>
            <a:r>
              <a:rPr lang="ja-JP" altLang="en-US" sz="800" b="1" dirty="0">
                <a:solidFill>
                  <a:srgbClr val="433529"/>
                </a:solidFill>
                <a:latin typeface="+mn-ea"/>
                <a:ea typeface="+mn-ea"/>
                <a:cs typeface="Yu Gothic"/>
              </a:rPr>
              <a:t>配信</a:t>
            </a:r>
            <a:endParaRPr lang="ja-JP" altLang="en-US" sz="800" dirty="0">
              <a:latin typeface="+mn-ea"/>
              <a:ea typeface="+mn-ea"/>
              <a:cs typeface="Yu Gothic"/>
            </a:endParaRPr>
          </a:p>
        </p:txBody>
      </p:sp>
      <p:sp>
        <p:nvSpPr>
          <p:cNvPr id="44" name="object 59">
            <a:extLst>
              <a:ext uri="{FF2B5EF4-FFF2-40B4-BE49-F238E27FC236}">
                <a16:creationId xmlns:a16="http://schemas.microsoft.com/office/drawing/2014/main" id="{99E9986B-E46E-0167-5A8C-D4EB22A29DD9}"/>
              </a:ext>
            </a:extLst>
          </p:cNvPr>
          <p:cNvSpPr/>
          <p:nvPr/>
        </p:nvSpPr>
        <p:spPr>
          <a:xfrm>
            <a:off x="7013355" y="51861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latin typeface="+mn-ea"/>
              <a:ea typeface="+mn-ea"/>
            </a:endParaRPr>
          </a:p>
        </p:txBody>
      </p:sp>
      <p:sp>
        <p:nvSpPr>
          <p:cNvPr id="45" name="object 60">
            <a:extLst>
              <a:ext uri="{FF2B5EF4-FFF2-40B4-BE49-F238E27FC236}">
                <a16:creationId xmlns:a16="http://schemas.microsoft.com/office/drawing/2014/main" id="{7B732A35-2201-C04E-D764-553F778E1E00}"/>
              </a:ext>
            </a:extLst>
          </p:cNvPr>
          <p:cNvSpPr/>
          <p:nvPr/>
        </p:nvSpPr>
        <p:spPr>
          <a:xfrm>
            <a:off x="7013355" y="55501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endParaRPr>
              <a:latin typeface="+mn-ea"/>
              <a:ea typeface="+mn-ea"/>
            </a:endParaRPr>
          </a:p>
        </p:txBody>
      </p:sp>
      <p:sp>
        <p:nvSpPr>
          <p:cNvPr id="49" name="object 67">
            <a:extLst>
              <a:ext uri="{FF2B5EF4-FFF2-40B4-BE49-F238E27FC236}">
                <a16:creationId xmlns:a16="http://schemas.microsoft.com/office/drawing/2014/main" id="{E1F3E8D2-05A9-3965-2319-138D36E520D7}"/>
              </a:ext>
            </a:extLst>
          </p:cNvPr>
          <p:cNvSpPr txBox="1"/>
          <p:nvPr/>
        </p:nvSpPr>
        <p:spPr>
          <a:xfrm>
            <a:off x="869304" y="4782058"/>
            <a:ext cx="558800" cy="135935"/>
          </a:xfrm>
          <a:prstGeom prst="rect">
            <a:avLst/>
          </a:prstGeom>
        </p:spPr>
        <p:txBody>
          <a:bodyPr vert="horz" wrap="square" lIns="0" tIns="12700" rIns="0" bIns="0" rtlCol="0">
            <a:spAutoFit/>
          </a:bodyPr>
          <a:lstStyle/>
          <a:p>
            <a:pPr marL="119380" indent="-106680">
              <a:lnSpc>
                <a:spcPct val="100000"/>
              </a:lnSpc>
              <a:spcBef>
                <a:spcPts val="100"/>
              </a:spcBef>
              <a:buClr>
                <a:srgbClr val="002060"/>
              </a:buClr>
              <a:buSzPct val="87500"/>
              <a:buChar char="■"/>
              <a:tabLst>
                <a:tab pos="119380" algn="l"/>
              </a:tabLst>
            </a:pPr>
            <a:r>
              <a:rPr sz="800" b="1" spc="-15" dirty="0">
                <a:solidFill>
                  <a:srgbClr val="231F20"/>
                </a:solidFill>
                <a:latin typeface="+mn-ea"/>
                <a:ea typeface="+mn-ea"/>
                <a:cs typeface="Yu Gothic"/>
              </a:rPr>
              <a:t>導入事例</a:t>
            </a:r>
            <a:endParaRPr sz="800" dirty="0">
              <a:latin typeface="+mn-ea"/>
              <a:ea typeface="+mn-ea"/>
              <a:cs typeface="Yu Gothic"/>
            </a:endParaRPr>
          </a:p>
        </p:txBody>
      </p:sp>
      <p:sp>
        <p:nvSpPr>
          <p:cNvPr id="50" name="object 68">
            <a:extLst>
              <a:ext uri="{FF2B5EF4-FFF2-40B4-BE49-F238E27FC236}">
                <a16:creationId xmlns:a16="http://schemas.microsoft.com/office/drawing/2014/main" id="{A2748D2F-508B-EE43-3D59-8D693D7EF166}"/>
              </a:ext>
            </a:extLst>
          </p:cNvPr>
          <p:cNvSpPr txBox="1"/>
          <p:nvPr/>
        </p:nvSpPr>
        <p:spPr>
          <a:xfrm>
            <a:off x="1123255" y="5102856"/>
            <a:ext cx="381000" cy="120546"/>
          </a:xfrm>
          <a:prstGeom prst="rect">
            <a:avLst/>
          </a:prstGeom>
          <a:solidFill>
            <a:srgbClr val="002060"/>
          </a:solidFill>
        </p:spPr>
        <p:txBody>
          <a:bodyPr vert="horz" wrap="square" lIns="0" tIns="12700" rIns="0" bIns="0" rtlCol="0">
            <a:spAutoFit/>
          </a:bodyPr>
          <a:lstStyle/>
          <a:p>
            <a:pPr marL="12700">
              <a:lnSpc>
                <a:spcPct val="100000"/>
              </a:lnSpc>
              <a:spcBef>
                <a:spcPts val="100"/>
              </a:spcBef>
            </a:pPr>
            <a:r>
              <a:rPr sz="700" b="1" spc="-15" dirty="0">
                <a:solidFill>
                  <a:srgbClr val="FFFFFF"/>
                </a:solidFill>
                <a:latin typeface="+mn-ea"/>
                <a:ea typeface="+mn-ea"/>
                <a:cs typeface="Yu Gothic"/>
              </a:rPr>
              <a:t>導入事例</a:t>
            </a:r>
            <a:endParaRPr sz="700">
              <a:latin typeface="+mn-ea"/>
              <a:ea typeface="+mn-ea"/>
              <a:cs typeface="Yu Gothic"/>
            </a:endParaRPr>
          </a:p>
        </p:txBody>
      </p:sp>
      <p:sp>
        <p:nvSpPr>
          <p:cNvPr id="51" name="object 69">
            <a:extLst>
              <a:ext uri="{FF2B5EF4-FFF2-40B4-BE49-F238E27FC236}">
                <a16:creationId xmlns:a16="http://schemas.microsoft.com/office/drawing/2014/main" id="{E9550A93-F68B-1C81-FDCB-A7A40DD819BE}"/>
              </a:ext>
            </a:extLst>
          </p:cNvPr>
          <p:cNvSpPr txBox="1"/>
          <p:nvPr/>
        </p:nvSpPr>
        <p:spPr>
          <a:xfrm>
            <a:off x="1246906" y="5198579"/>
            <a:ext cx="133985" cy="246221"/>
          </a:xfrm>
          <a:prstGeom prst="rect">
            <a:avLst/>
          </a:prstGeom>
          <a:solidFill>
            <a:srgbClr val="002060"/>
          </a:solidFill>
        </p:spPr>
        <p:txBody>
          <a:bodyPr vert="horz" wrap="none" lIns="0" tIns="0" rIns="0" bIns="0" rtlCol="0">
            <a:noAutofit/>
          </a:bodyPr>
          <a:lstStyle/>
          <a:p>
            <a:pPr marL="12700" algn="l">
              <a:lnSpc>
                <a:spcPct val="100000"/>
              </a:lnSpc>
              <a:spcBef>
                <a:spcPts val="100"/>
              </a:spcBef>
            </a:pPr>
            <a:r>
              <a:rPr sz="1600" spc="-215" dirty="0">
                <a:solidFill>
                  <a:srgbClr val="FFFFFF"/>
                </a:solidFill>
                <a:latin typeface="+mn-ea"/>
                <a:ea typeface="+mn-ea"/>
                <a:cs typeface="Arial Black"/>
              </a:rPr>
              <a:t>1</a:t>
            </a:r>
            <a:endParaRPr sz="1600">
              <a:latin typeface="+mn-ea"/>
              <a:ea typeface="+mn-ea"/>
              <a:cs typeface="Arial Black"/>
            </a:endParaRPr>
          </a:p>
        </p:txBody>
      </p:sp>
      <p:sp>
        <p:nvSpPr>
          <p:cNvPr id="58" name="object 52">
            <a:extLst>
              <a:ext uri="{FF2B5EF4-FFF2-40B4-BE49-F238E27FC236}">
                <a16:creationId xmlns:a16="http://schemas.microsoft.com/office/drawing/2014/main" id="{DACF31A8-FFA0-005E-5749-7745CDCB8213}"/>
              </a:ext>
            </a:extLst>
          </p:cNvPr>
          <p:cNvSpPr/>
          <p:nvPr/>
        </p:nvSpPr>
        <p:spPr>
          <a:xfrm>
            <a:off x="7910309"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mn-ea"/>
                <a:ea typeface="+mn-ea"/>
                <a:cs typeface="Yu Gothic"/>
              </a:rPr>
              <a:t>実施メニュー</a:t>
            </a:r>
            <a:endParaRPr lang="ja-JP" altLang="en-US" sz="700">
              <a:latin typeface="+mn-ea"/>
              <a:ea typeface="+mn-ea"/>
            </a:endParaRPr>
          </a:p>
        </p:txBody>
      </p:sp>
      <p:sp>
        <p:nvSpPr>
          <p:cNvPr id="67" name="円/楕円 77">
            <a:extLst>
              <a:ext uri="{FF2B5EF4-FFF2-40B4-BE49-F238E27FC236}">
                <a16:creationId xmlns:a16="http://schemas.microsoft.com/office/drawing/2014/main" id="{6D9B47B0-752E-C723-97D0-4A4BC89858E7}"/>
              </a:ext>
            </a:extLst>
          </p:cNvPr>
          <p:cNvSpPr/>
          <p:nvPr/>
        </p:nvSpPr>
        <p:spPr>
          <a:xfrm>
            <a:off x="5850346" y="4983682"/>
            <a:ext cx="575995" cy="576008"/>
          </a:xfrm>
          <a:prstGeom prst="ellipse">
            <a:avLst/>
          </a:prstGeom>
          <a:solidFill>
            <a:srgbClr val="002060"/>
          </a:soli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n-ea"/>
              <a:ea typeface="+mn-ea"/>
            </a:endParaRPr>
          </a:p>
        </p:txBody>
      </p:sp>
      <p:sp>
        <p:nvSpPr>
          <p:cNvPr id="68" name="object 74">
            <a:extLst>
              <a:ext uri="{FF2B5EF4-FFF2-40B4-BE49-F238E27FC236}">
                <a16:creationId xmlns:a16="http://schemas.microsoft.com/office/drawing/2014/main" id="{FF0EAED4-C101-EC79-18D6-230A25DE3478}"/>
              </a:ext>
            </a:extLst>
          </p:cNvPr>
          <p:cNvSpPr txBox="1"/>
          <p:nvPr/>
        </p:nvSpPr>
        <p:spPr>
          <a:xfrm>
            <a:off x="6070910" y="5198579"/>
            <a:ext cx="133985" cy="246221"/>
          </a:xfrm>
          <a:prstGeom prst="rect">
            <a:avLst/>
          </a:prstGeom>
          <a:solidFill>
            <a:srgbClr val="002060"/>
          </a:solidFill>
        </p:spPr>
        <p:txBody>
          <a:bodyPr vert="horz" wrap="none" lIns="0" tIns="0" rIns="0" bIns="0" rtlCol="0">
            <a:noAutofit/>
          </a:bodyPr>
          <a:lstStyle/>
          <a:p>
            <a:pPr marL="12700" algn="l">
              <a:lnSpc>
                <a:spcPct val="100000"/>
              </a:lnSpc>
              <a:spcBef>
                <a:spcPts val="100"/>
              </a:spcBef>
            </a:pPr>
            <a:r>
              <a:rPr sz="1600" spc="-215" dirty="0">
                <a:solidFill>
                  <a:srgbClr val="FFFFFF"/>
                </a:solidFill>
                <a:latin typeface="+mn-ea"/>
                <a:ea typeface="+mn-ea"/>
                <a:cs typeface="Arial Black"/>
              </a:rPr>
              <a:t>2</a:t>
            </a:r>
            <a:endParaRPr sz="1600" dirty="0">
              <a:latin typeface="+mn-ea"/>
              <a:ea typeface="+mn-ea"/>
              <a:cs typeface="Arial Black"/>
            </a:endParaRPr>
          </a:p>
        </p:txBody>
      </p:sp>
      <p:sp>
        <p:nvSpPr>
          <p:cNvPr id="69" name="object 64">
            <a:extLst>
              <a:ext uri="{FF2B5EF4-FFF2-40B4-BE49-F238E27FC236}">
                <a16:creationId xmlns:a16="http://schemas.microsoft.com/office/drawing/2014/main" id="{98389376-3988-5992-A998-6C6945E6B496}"/>
              </a:ext>
            </a:extLst>
          </p:cNvPr>
          <p:cNvSpPr txBox="1"/>
          <p:nvPr/>
        </p:nvSpPr>
        <p:spPr>
          <a:xfrm>
            <a:off x="5956300" y="5108679"/>
            <a:ext cx="381000" cy="120546"/>
          </a:xfrm>
          <a:prstGeom prst="rect">
            <a:avLst/>
          </a:prstGeom>
          <a:solidFill>
            <a:srgbClr val="002060"/>
          </a:solidFill>
        </p:spPr>
        <p:txBody>
          <a:bodyPr vert="horz" wrap="square" lIns="0" tIns="12700" rIns="0" bIns="0" rtlCol="0">
            <a:spAutoFit/>
          </a:bodyPr>
          <a:lstStyle/>
          <a:p>
            <a:pPr marL="12700" algn="ctr">
              <a:spcBef>
                <a:spcPts val="100"/>
              </a:spcBef>
            </a:pPr>
            <a:r>
              <a:rPr sz="700" b="1" dirty="0">
                <a:solidFill>
                  <a:srgbClr val="FFFFFF"/>
                </a:solidFill>
                <a:latin typeface="+mn-ea"/>
                <a:ea typeface="+mn-ea"/>
                <a:cs typeface="Yu Gothic"/>
              </a:rPr>
              <a:t>導入事例</a:t>
            </a:r>
            <a:endParaRPr sz="700" dirty="0">
              <a:latin typeface="+mn-ea"/>
              <a:ea typeface="+mn-ea"/>
              <a:cs typeface="Yu Gothic"/>
            </a:endParaRPr>
          </a:p>
        </p:txBody>
      </p:sp>
      <p:pic>
        <p:nvPicPr>
          <p:cNvPr id="7" name="図 6" descr="黒板に描かれたロゴ&#10;&#10;自動的に生成された説明">
            <a:extLst>
              <a:ext uri="{FF2B5EF4-FFF2-40B4-BE49-F238E27FC236}">
                <a16:creationId xmlns:a16="http://schemas.microsoft.com/office/drawing/2014/main" id="{A0CF8954-D500-F3C9-9A14-DA4AB4A0E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922" y="5938215"/>
            <a:ext cx="1218378" cy="1154253"/>
          </a:xfrm>
          <a:prstGeom prst="rect">
            <a:avLst/>
          </a:prstGeom>
        </p:spPr>
      </p:pic>
      <p:pic>
        <p:nvPicPr>
          <p:cNvPr id="9" name="図 8" descr="黒い背景と白い文字と絵が描かれた絵&#10;&#10;低い精度で自動的に生成された説明">
            <a:extLst>
              <a:ext uri="{FF2B5EF4-FFF2-40B4-BE49-F238E27FC236}">
                <a16:creationId xmlns:a16="http://schemas.microsoft.com/office/drawing/2014/main" id="{34B19D31-08A4-8271-4BD1-FE2775F9D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0605" y="6157489"/>
            <a:ext cx="1180800" cy="728606"/>
          </a:xfrm>
          <a:prstGeom prst="rect">
            <a:avLst/>
          </a:prstGeom>
        </p:spPr>
      </p:pic>
      <p:sp>
        <p:nvSpPr>
          <p:cNvPr id="5" name="object 9">
            <a:extLst>
              <a:ext uri="{FF2B5EF4-FFF2-40B4-BE49-F238E27FC236}">
                <a16:creationId xmlns:a16="http://schemas.microsoft.com/office/drawing/2014/main" id="{14266438-CB09-717B-231E-A81383E8036A}"/>
              </a:ext>
            </a:extLst>
          </p:cNvPr>
          <p:cNvSpPr txBox="1"/>
          <p:nvPr/>
        </p:nvSpPr>
        <p:spPr>
          <a:xfrm>
            <a:off x="1155700" y="1407784"/>
            <a:ext cx="5638800" cy="135935"/>
          </a:xfrm>
          <a:prstGeom prst="rect">
            <a:avLst/>
          </a:prstGeom>
          <a:solidFill>
            <a:srgbClr val="002060"/>
          </a:solidFill>
          <a:ln>
            <a:noFill/>
          </a:ln>
        </p:spPr>
        <p:txBody>
          <a:bodyPr vert="horz" wrap="square" lIns="0" tIns="12700" rIns="0" bIns="0" rtlCol="0">
            <a:spAutoFit/>
          </a:bodyPr>
          <a:lstStyle/>
          <a:p>
            <a:pPr algn="ctr">
              <a:spcBef>
                <a:spcPts val="100"/>
              </a:spcBef>
            </a:pPr>
            <a:r>
              <a:rPr lang="ja-JP" altLang="en-US" sz="800" b="1" spc="-40" dirty="0">
                <a:solidFill>
                  <a:schemeClr val="bg1"/>
                </a:solidFill>
                <a:latin typeface="+mn-ea"/>
                <a:ea typeface="+mn-ea"/>
                <a:cs typeface="Yu Gothic"/>
              </a:rPr>
              <a:t>カテゴリー</a:t>
            </a:r>
          </a:p>
        </p:txBody>
      </p:sp>
      <p:sp>
        <p:nvSpPr>
          <p:cNvPr id="2" name="object 37">
            <a:extLst>
              <a:ext uri="{FF2B5EF4-FFF2-40B4-BE49-F238E27FC236}">
                <a16:creationId xmlns:a16="http://schemas.microsoft.com/office/drawing/2014/main" id="{613618C1-6186-C05C-550E-D2EBD3B02E7B}"/>
              </a:ext>
            </a:extLst>
          </p:cNvPr>
          <p:cNvSpPr/>
          <p:nvPr/>
        </p:nvSpPr>
        <p:spPr>
          <a:xfrm flipV="1">
            <a:off x="7909560" y="1449706"/>
            <a:ext cx="847091" cy="45719"/>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latin typeface="+mn-ea"/>
              <a:ea typeface="+mn-ea"/>
            </a:endParaRPr>
          </a:p>
        </p:txBody>
      </p:sp>
      <p:sp>
        <p:nvSpPr>
          <p:cNvPr id="8" name="object 9">
            <a:extLst>
              <a:ext uri="{FF2B5EF4-FFF2-40B4-BE49-F238E27FC236}">
                <a16:creationId xmlns:a16="http://schemas.microsoft.com/office/drawing/2014/main" id="{06B9799D-C024-BA07-57A7-3998580A74EB}"/>
              </a:ext>
            </a:extLst>
          </p:cNvPr>
          <p:cNvSpPr txBox="1"/>
          <p:nvPr/>
        </p:nvSpPr>
        <p:spPr>
          <a:xfrm>
            <a:off x="7936001" y="1308493"/>
            <a:ext cx="1451591" cy="166712"/>
          </a:xfrm>
          <a:prstGeom prst="rect">
            <a:avLst/>
          </a:prstGeom>
        </p:spPr>
        <p:txBody>
          <a:bodyPr vert="horz" wrap="square" lIns="0" tIns="12700" rIns="0" bIns="0" rtlCol="0">
            <a:spAutoFit/>
          </a:bodyPr>
          <a:lstStyle/>
          <a:p>
            <a:pPr>
              <a:spcBef>
                <a:spcPts val="100"/>
              </a:spcBef>
            </a:pPr>
            <a:r>
              <a:rPr lang="ja-JP" altLang="en-US" sz="1000" b="1" spc="-40" dirty="0">
                <a:solidFill>
                  <a:schemeClr val="tx1"/>
                </a:solidFill>
                <a:latin typeface="+mn-ea"/>
                <a:ea typeface="+mn-ea"/>
                <a:cs typeface="Yu Gothic"/>
              </a:rPr>
              <a:t>掛け合わせ例　</a:t>
            </a:r>
            <a:endParaRPr lang="ja-JP" altLang="en-US" sz="1000" b="1" spc="-40" dirty="0">
              <a:solidFill>
                <a:srgbClr val="FF0000"/>
              </a:solidFill>
              <a:latin typeface="+mn-ea"/>
              <a:ea typeface="+mn-ea"/>
              <a:cs typeface="Yu Gothic"/>
            </a:endParaRPr>
          </a:p>
        </p:txBody>
      </p:sp>
      <p:graphicFrame>
        <p:nvGraphicFramePr>
          <p:cNvPr id="12" name="表 11">
            <a:extLst>
              <a:ext uri="{FF2B5EF4-FFF2-40B4-BE49-F238E27FC236}">
                <a16:creationId xmlns:a16="http://schemas.microsoft.com/office/drawing/2014/main" id="{F3530308-5FCE-9A45-E59B-5787666440E4}"/>
              </a:ext>
            </a:extLst>
          </p:cNvPr>
          <p:cNvGraphicFramePr>
            <a:graphicFrameLocks noGrp="1"/>
          </p:cNvGraphicFramePr>
          <p:nvPr>
            <p:extLst>
              <p:ext uri="{D42A27DB-BD31-4B8C-83A1-F6EECF244321}">
                <p14:modId xmlns:p14="http://schemas.microsoft.com/office/powerpoint/2010/main" val="4097155618"/>
              </p:ext>
            </p:extLst>
          </p:nvPr>
        </p:nvGraphicFramePr>
        <p:xfrm>
          <a:off x="7785100" y="1814309"/>
          <a:ext cx="1100407" cy="503205"/>
        </p:xfrm>
        <a:graphic>
          <a:graphicData uri="http://schemas.openxmlformats.org/drawingml/2006/table">
            <a:tbl>
              <a:tblPr/>
              <a:tblGrid>
                <a:gridCol w="1100407">
                  <a:extLst>
                    <a:ext uri="{9D8B030D-6E8A-4147-A177-3AD203B41FA5}">
                      <a16:colId xmlns:a16="http://schemas.microsoft.com/office/drawing/2014/main" val="965689329"/>
                    </a:ext>
                  </a:extLst>
                </a:gridCol>
              </a:tblGrid>
              <a:tr h="180000">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tx1"/>
                          </a:solidFill>
                          <a:latin typeface="+mn-ea"/>
                          <a:ea typeface="+mn-ea"/>
                          <a:cs typeface="M PLUS 1p"/>
                          <a:sym typeface="M PLUS 1p"/>
                        </a:rPr>
                        <a:t>エリア</a:t>
                      </a:r>
                      <a:endParaRPr sz="800" b="1" dirty="0">
                        <a:solidFill>
                          <a:schemeClr val="tx1"/>
                        </a:solidFill>
                        <a:latin typeface="+mn-ea"/>
                        <a:ea typeface="+mn-ea"/>
                        <a:cs typeface="M PLUS 1p"/>
                        <a:sym typeface="M PLUS 1p"/>
                      </a:endParaRPr>
                    </a:p>
                  </a:txBody>
                  <a:tcPr marL="7718" marR="7718" marT="7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78482290"/>
                  </a:ext>
                </a:extLst>
              </a:tr>
              <a:tr h="323205">
                <a:tc>
                  <a:txBody>
                    <a:bodyPr/>
                    <a:lstStyle/>
                    <a:p>
                      <a:pPr algn="ctr" fontAlgn="ctr"/>
                      <a:r>
                        <a:rPr lang="ja-JP" altLang="en-US" sz="800" b="1" i="0" u="none" strike="noStrike" dirty="0">
                          <a:solidFill>
                            <a:schemeClr val="tx1"/>
                          </a:solidFill>
                          <a:effectLst/>
                          <a:latin typeface="+mn-ea"/>
                          <a:ea typeface="+mn-ea"/>
                        </a:rPr>
                        <a:t>都道府県単位</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626429"/>
                  </a:ext>
                </a:extLst>
              </a:tr>
            </a:tbl>
          </a:graphicData>
        </a:graphic>
      </p:graphicFrame>
      <p:graphicFrame>
        <p:nvGraphicFramePr>
          <p:cNvPr id="13" name="表 12">
            <a:extLst>
              <a:ext uri="{FF2B5EF4-FFF2-40B4-BE49-F238E27FC236}">
                <a16:creationId xmlns:a16="http://schemas.microsoft.com/office/drawing/2014/main" id="{E410A8C7-D032-BAB3-24C8-F9B0A1867B15}"/>
              </a:ext>
            </a:extLst>
          </p:cNvPr>
          <p:cNvGraphicFramePr>
            <a:graphicFrameLocks noGrp="1"/>
          </p:cNvGraphicFramePr>
          <p:nvPr>
            <p:extLst>
              <p:ext uri="{D42A27DB-BD31-4B8C-83A1-F6EECF244321}">
                <p14:modId xmlns:p14="http://schemas.microsoft.com/office/powerpoint/2010/main" val="1487209992"/>
              </p:ext>
            </p:extLst>
          </p:nvPr>
        </p:nvGraphicFramePr>
        <p:xfrm>
          <a:off x="7065693" y="3196094"/>
          <a:ext cx="1100407" cy="503205"/>
        </p:xfrm>
        <a:graphic>
          <a:graphicData uri="http://schemas.openxmlformats.org/drawingml/2006/table">
            <a:tbl>
              <a:tblPr/>
              <a:tblGrid>
                <a:gridCol w="1100407">
                  <a:extLst>
                    <a:ext uri="{9D8B030D-6E8A-4147-A177-3AD203B41FA5}">
                      <a16:colId xmlns:a16="http://schemas.microsoft.com/office/drawing/2014/main" val="965689329"/>
                    </a:ext>
                  </a:extLst>
                </a:gridCol>
              </a:tblGrid>
              <a:tr h="180000">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bg1"/>
                          </a:solidFill>
                          <a:latin typeface="+mn-ea"/>
                          <a:ea typeface="+mn-ea"/>
                          <a:cs typeface="M PLUS 1p"/>
                          <a:sym typeface="M PLUS 1p"/>
                        </a:rPr>
                        <a:t>業種</a:t>
                      </a:r>
                      <a:endParaRPr sz="800" b="1" dirty="0">
                        <a:solidFill>
                          <a:schemeClr val="bg1"/>
                        </a:solidFill>
                        <a:latin typeface="+mn-ea"/>
                        <a:ea typeface="+mn-ea"/>
                        <a:cs typeface="M PLUS 1p"/>
                        <a:sym typeface="M PLUS 1p"/>
                      </a:endParaRPr>
                    </a:p>
                  </a:txBody>
                  <a:tcPr marL="7718" marR="7718" marT="7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778482290"/>
                  </a:ext>
                </a:extLst>
              </a:tr>
              <a:tr h="323205">
                <a:tc>
                  <a:txBody>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zh-TW" altLang="en-US" sz="8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 PLUS 1p"/>
                          <a:sym typeface="M PLUS 1p"/>
                        </a:rPr>
                        <a:t>不動産業、物品賃貸業</a:t>
                      </a:r>
                      <a:endParaRPr kumimoji="0" lang="zh-TW" altLang="en-US" sz="800" b="1" i="0" u="none" strike="noStrike" kern="0" cap="none" spc="0" normalizeH="0" baseline="0" noProof="0" dirty="0">
                        <a:ln>
                          <a:noFill/>
                        </a:ln>
                        <a:solidFill>
                          <a:prstClr val="black"/>
                        </a:solidFill>
                        <a:effectLst/>
                        <a:uLnTx/>
                        <a:uFillTx/>
                        <a:latin typeface="+mn-lt"/>
                        <a:ea typeface="+mn-ea"/>
                        <a:cs typeface="M PLUS 1p"/>
                        <a:sym typeface="M PLUS 1p"/>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626429"/>
                  </a:ext>
                </a:extLst>
              </a:tr>
            </a:tbl>
          </a:graphicData>
        </a:graphic>
      </p:graphicFrame>
      <p:sp>
        <p:nvSpPr>
          <p:cNvPr id="14" name="テキスト ボックス 13">
            <a:extLst>
              <a:ext uri="{FF2B5EF4-FFF2-40B4-BE49-F238E27FC236}">
                <a16:creationId xmlns:a16="http://schemas.microsoft.com/office/drawing/2014/main" id="{73B6E2C5-42A8-45A4-DF98-30C89CD14EDD}"/>
              </a:ext>
            </a:extLst>
          </p:cNvPr>
          <p:cNvSpPr txBox="1"/>
          <p:nvPr/>
        </p:nvSpPr>
        <p:spPr>
          <a:xfrm>
            <a:off x="8128523" y="2434430"/>
            <a:ext cx="416261" cy="369332"/>
          </a:xfrm>
          <a:prstGeom prst="rect">
            <a:avLst/>
          </a:prstGeom>
          <a:noFill/>
        </p:spPr>
        <p:txBody>
          <a:bodyPr wrap="square" rtlCol="0">
            <a:spAutoFit/>
          </a:bodyPr>
          <a:lstStyle/>
          <a:p>
            <a:pPr algn="ctr"/>
            <a:r>
              <a:rPr kumimoji="1" lang="en-US" altLang="ja-JP" b="1" dirty="0">
                <a:latin typeface="+mn-ea"/>
                <a:ea typeface="+mn-ea"/>
              </a:rPr>
              <a:t>×</a:t>
            </a:r>
            <a:endParaRPr kumimoji="1" lang="ja-JP" altLang="en-US" b="1" dirty="0">
              <a:latin typeface="+mn-ea"/>
              <a:ea typeface="+mn-ea"/>
            </a:endParaRPr>
          </a:p>
        </p:txBody>
      </p:sp>
      <p:graphicFrame>
        <p:nvGraphicFramePr>
          <p:cNvPr id="16" name="表 15">
            <a:extLst>
              <a:ext uri="{FF2B5EF4-FFF2-40B4-BE49-F238E27FC236}">
                <a16:creationId xmlns:a16="http://schemas.microsoft.com/office/drawing/2014/main" id="{A18309AC-D72C-F573-451B-93FF25D16921}"/>
              </a:ext>
            </a:extLst>
          </p:cNvPr>
          <p:cNvGraphicFramePr>
            <a:graphicFrameLocks noGrp="1"/>
          </p:cNvGraphicFramePr>
          <p:nvPr>
            <p:extLst>
              <p:ext uri="{D42A27DB-BD31-4B8C-83A1-F6EECF244321}">
                <p14:modId xmlns:p14="http://schemas.microsoft.com/office/powerpoint/2010/main" val="3403020832"/>
              </p:ext>
            </p:extLst>
          </p:nvPr>
        </p:nvGraphicFramePr>
        <p:xfrm>
          <a:off x="8513493" y="3202020"/>
          <a:ext cx="1100407" cy="503205"/>
        </p:xfrm>
        <a:graphic>
          <a:graphicData uri="http://schemas.openxmlformats.org/drawingml/2006/table">
            <a:tbl>
              <a:tblPr/>
              <a:tblGrid>
                <a:gridCol w="1100407">
                  <a:extLst>
                    <a:ext uri="{9D8B030D-6E8A-4147-A177-3AD203B41FA5}">
                      <a16:colId xmlns:a16="http://schemas.microsoft.com/office/drawing/2014/main" val="965689329"/>
                    </a:ext>
                  </a:extLst>
                </a:gridCol>
              </a:tblGrid>
              <a:tr h="180000">
                <a:tc>
                  <a:txBody>
                    <a:bodyPr/>
                    <a:lstStyle/>
                    <a:p>
                      <a:pPr marL="0" marR="0" lvl="0" indent="0" algn="ctr" rtl="0">
                        <a:lnSpc>
                          <a:spcPct val="100000"/>
                        </a:lnSpc>
                        <a:spcBef>
                          <a:spcPts val="0"/>
                        </a:spcBef>
                        <a:spcAft>
                          <a:spcPts val="0"/>
                        </a:spcAft>
                        <a:buClr>
                          <a:srgbClr val="000000"/>
                        </a:buClr>
                        <a:buSzPts val="900"/>
                        <a:buFont typeface="Arial"/>
                        <a:buNone/>
                      </a:pPr>
                      <a:r>
                        <a:rPr lang="ja-JP" altLang="en-US" sz="800" b="1" dirty="0">
                          <a:solidFill>
                            <a:schemeClr val="bg1"/>
                          </a:solidFill>
                          <a:latin typeface="+mn-ea"/>
                          <a:ea typeface="+mn-ea"/>
                          <a:cs typeface="M PLUS 1p"/>
                          <a:sym typeface="M PLUS 1p"/>
                        </a:rPr>
                        <a:t>売上区分</a:t>
                      </a:r>
                      <a:endParaRPr sz="800" b="1" dirty="0">
                        <a:solidFill>
                          <a:schemeClr val="bg1"/>
                        </a:solidFill>
                        <a:latin typeface="+mn-ea"/>
                        <a:ea typeface="+mn-ea"/>
                        <a:cs typeface="M PLUS 1p"/>
                        <a:sym typeface="M PLUS 1p"/>
                      </a:endParaRPr>
                    </a:p>
                  </a:txBody>
                  <a:tcPr marL="7718" marR="7718" marT="77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778482290"/>
                  </a:ext>
                </a:extLst>
              </a:tr>
              <a:tr h="323205">
                <a:tc>
                  <a:txBody>
                    <a:bodyPr/>
                    <a:lstStyle/>
                    <a:p>
                      <a:pPr algn="ctr" fontAlgn="ctr"/>
                      <a:r>
                        <a:rPr lang="en-US" altLang="ja-JP" sz="800" b="1" i="0" u="none" strike="noStrike" dirty="0">
                          <a:solidFill>
                            <a:schemeClr val="tx1"/>
                          </a:solidFill>
                          <a:effectLst/>
                          <a:latin typeface="+mn-ea"/>
                          <a:ea typeface="+mn-ea"/>
                        </a:rPr>
                        <a:t>1</a:t>
                      </a:r>
                      <a:r>
                        <a:rPr lang="ja-JP" altLang="en-US" sz="800" b="1" i="0" u="none" strike="noStrike" dirty="0">
                          <a:solidFill>
                            <a:schemeClr val="tx1"/>
                          </a:solidFill>
                          <a:effectLst/>
                          <a:latin typeface="+mn-ea"/>
                          <a:ea typeface="+mn-ea"/>
                        </a:rPr>
                        <a:t>億円～</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626429"/>
                  </a:ext>
                </a:extLst>
              </a:tr>
            </a:tbl>
          </a:graphicData>
        </a:graphic>
      </p:graphicFrame>
      <p:sp>
        <p:nvSpPr>
          <p:cNvPr id="18" name="object 9">
            <a:extLst>
              <a:ext uri="{FF2B5EF4-FFF2-40B4-BE49-F238E27FC236}">
                <a16:creationId xmlns:a16="http://schemas.microsoft.com/office/drawing/2014/main" id="{F2FA483C-2650-109B-F728-19AF6BB01C8D}"/>
              </a:ext>
            </a:extLst>
          </p:cNvPr>
          <p:cNvSpPr txBox="1"/>
          <p:nvPr/>
        </p:nvSpPr>
        <p:spPr>
          <a:xfrm>
            <a:off x="7062242" y="2920678"/>
            <a:ext cx="2545569" cy="166712"/>
          </a:xfrm>
          <a:prstGeom prst="rect">
            <a:avLst/>
          </a:prstGeom>
          <a:solidFill>
            <a:srgbClr val="002060"/>
          </a:solidFill>
          <a:ln>
            <a:noFill/>
          </a:ln>
        </p:spPr>
        <p:txBody>
          <a:bodyPr vert="horz" wrap="square" lIns="0" tIns="12700" rIns="0" bIns="0" rtlCol="0">
            <a:spAutoFit/>
          </a:bodyPr>
          <a:lstStyle/>
          <a:p>
            <a:pPr algn="ctr">
              <a:spcBef>
                <a:spcPts val="100"/>
              </a:spcBef>
            </a:pPr>
            <a:r>
              <a:rPr lang="ja-JP" altLang="en-US" sz="1000" b="1" spc="-40" dirty="0">
                <a:solidFill>
                  <a:schemeClr val="bg1"/>
                </a:solidFill>
                <a:latin typeface="+mn-ea"/>
                <a:ea typeface="+mn-ea"/>
                <a:cs typeface="Yu Gothic"/>
              </a:rPr>
              <a:t>カテゴリー</a:t>
            </a:r>
            <a:r>
              <a:rPr lang="en-US" altLang="ja-JP" sz="1000" b="1" spc="-40" dirty="0">
                <a:solidFill>
                  <a:schemeClr val="bg1"/>
                </a:solidFill>
                <a:latin typeface="+mn-ea"/>
                <a:ea typeface="+mn-ea"/>
                <a:cs typeface="Yu Gothic"/>
              </a:rPr>
              <a:t>2</a:t>
            </a:r>
            <a:r>
              <a:rPr lang="ja-JP" altLang="en-US" sz="1000" b="1" spc="-40" dirty="0">
                <a:solidFill>
                  <a:schemeClr val="bg1"/>
                </a:solidFill>
                <a:latin typeface="+mn-ea"/>
                <a:ea typeface="+mn-ea"/>
                <a:cs typeface="Yu Gothic"/>
              </a:rPr>
              <a:t>種</a:t>
            </a:r>
          </a:p>
        </p:txBody>
      </p:sp>
    </p:spTree>
    <p:extLst>
      <p:ext uri="{BB962C8B-B14F-4D97-AF65-F5344CB8AC3E}">
        <p14:creationId xmlns:p14="http://schemas.microsoft.com/office/powerpoint/2010/main" val="414295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object 2">
            <a:extLst>
              <a:ext uri="{FF2B5EF4-FFF2-40B4-BE49-F238E27FC236}">
                <a16:creationId xmlns:a16="http://schemas.microsoft.com/office/drawing/2014/main" id="{BE6FD02A-7AD4-6743-A870-E48C075CA502}"/>
              </a:ext>
            </a:extLst>
          </p:cNvPr>
          <p:cNvPicPr/>
          <p:nvPr/>
        </p:nvPicPr>
        <p:blipFill>
          <a:blip r:embed="rId2" cstate="email">
            <a:extLst>
              <a:ext uri="{28A0092B-C50C-407E-A947-70E740481C1C}">
                <a14:useLocalDpi xmlns:a14="http://schemas.microsoft.com/office/drawing/2010/main"/>
              </a:ext>
            </a:extLst>
          </a:blip>
          <a:stretch>
            <a:fillRect/>
          </a:stretch>
        </p:blipFill>
        <p:spPr>
          <a:xfrm>
            <a:off x="6732003" y="585724"/>
            <a:ext cx="3959987" cy="2340012"/>
          </a:xfrm>
          <a:prstGeom prst="rect">
            <a:avLst/>
          </a:prstGeom>
        </p:spPr>
      </p:pic>
      <p:pic>
        <p:nvPicPr>
          <p:cNvPr id="105" name="object 4">
            <a:extLst>
              <a:ext uri="{FF2B5EF4-FFF2-40B4-BE49-F238E27FC236}">
                <a16:creationId xmlns:a16="http://schemas.microsoft.com/office/drawing/2014/main" id="{0962F08F-541E-6F2E-7724-EFF46A652828}"/>
              </a:ext>
            </a:extLst>
          </p:cNvPr>
          <p:cNvPicPr/>
          <p:nvPr/>
        </p:nvPicPr>
        <p:blipFill>
          <a:blip r:embed="rId3" cstate="email">
            <a:extLst>
              <a:ext uri="{28A0092B-C50C-407E-A947-70E740481C1C}">
                <a14:useLocalDpi xmlns:a14="http://schemas.microsoft.com/office/drawing/2010/main"/>
              </a:ext>
            </a:extLst>
          </a:blip>
          <a:stretch>
            <a:fillRect/>
          </a:stretch>
        </p:blipFill>
        <p:spPr>
          <a:xfrm>
            <a:off x="650138" y="2569235"/>
            <a:ext cx="4535995" cy="2987293"/>
          </a:xfrm>
          <a:prstGeom prst="rect">
            <a:avLst/>
          </a:prstGeom>
        </p:spPr>
      </p:pic>
      <p:pic>
        <p:nvPicPr>
          <p:cNvPr id="108" name="object 7">
            <a:extLst>
              <a:ext uri="{FF2B5EF4-FFF2-40B4-BE49-F238E27FC236}">
                <a16:creationId xmlns:a16="http://schemas.microsoft.com/office/drawing/2014/main" id="{AB8EC7AF-50CB-E0B0-A195-93310A2492A5}"/>
              </a:ext>
            </a:extLst>
          </p:cNvPr>
          <p:cNvPicPr/>
          <p:nvPr/>
        </p:nvPicPr>
        <p:blipFill>
          <a:blip r:embed="rId3" cstate="email">
            <a:extLst>
              <a:ext uri="{28A0092B-C50C-407E-A947-70E740481C1C}">
                <a14:useLocalDpi xmlns:a14="http://schemas.microsoft.com/office/drawing/2010/main"/>
              </a:ext>
            </a:extLst>
          </a:blip>
          <a:stretch>
            <a:fillRect/>
          </a:stretch>
        </p:blipFill>
        <p:spPr>
          <a:xfrm>
            <a:off x="5508002" y="2569235"/>
            <a:ext cx="4535995" cy="2987293"/>
          </a:xfrm>
          <a:prstGeom prst="rect">
            <a:avLst/>
          </a:prstGeom>
        </p:spPr>
      </p:pic>
      <p:sp>
        <p:nvSpPr>
          <p:cNvPr id="110" name="object 9">
            <a:extLst>
              <a:ext uri="{FF2B5EF4-FFF2-40B4-BE49-F238E27FC236}">
                <a16:creationId xmlns:a16="http://schemas.microsoft.com/office/drawing/2014/main" id="{0588880D-741C-FFBD-4166-6784EB8ED16E}"/>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B8292F"/>
          </a:solidFill>
        </p:spPr>
        <p:txBody>
          <a:bodyPr wrap="square" lIns="0" tIns="0" rIns="0" bIns="0" rtlCol="0"/>
          <a:lstStyle/>
          <a:p>
            <a:endParaRPr/>
          </a:p>
        </p:txBody>
      </p:sp>
      <p:sp>
        <p:nvSpPr>
          <p:cNvPr id="213" name="object 112">
            <a:extLst>
              <a:ext uri="{FF2B5EF4-FFF2-40B4-BE49-F238E27FC236}">
                <a16:creationId xmlns:a16="http://schemas.microsoft.com/office/drawing/2014/main" id="{88B59BD9-BDD3-E113-B2EC-EC739BF969C0}"/>
              </a:ext>
            </a:extLst>
          </p:cNvPr>
          <p:cNvSpPr txBox="1"/>
          <p:nvPr/>
        </p:nvSpPr>
        <p:spPr>
          <a:xfrm>
            <a:off x="337132" y="301328"/>
            <a:ext cx="1263650" cy="238760"/>
          </a:xfrm>
          <a:prstGeom prst="rect">
            <a:avLst/>
          </a:prstGeom>
        </p:spPr>
        <p:txBody>
          <a:bodyPr vert="horz" wrap="square" lIns="0" tIns="12700" rIns="0" bIns="0" rtlCol="0">
            <a:spAutoFit/>
          </a:bodyPr>
          <a:lstStyle/>
          <a:p>
            <a:pPr marL="12700">
              <a:lnSpc>
                <a:spcPct val="100000"/>
              </a:lnSpc>
              <a:spcBef>
                <a:spcPts val="100"/>
              </a:spcBef>
            </a:pPr>
            <a:r>
              <a:rPr sz="1400" b="1" spc="105" dirty="0">
                <a:solidFill>
                  <a:srgbClr val="FFFFFF"/>
                </a:solidFill>
                <a:latin typeface="Yu Gothic"/>
                <a:cs typeface="Yu Gothic"/>
              </a:rPr>
              <a:t>CoCo</a:t>
            </a:r>
            <a:r>
              <a:rPr sz="1400" b="1" spc="265" dirty="0">
                <a:solidFill>
                  <a:srgbClr val="FFFFFF"/>
                </a:solidFill>
                <a:latin typeface="Yu Gothic"/>
                <a:cs typeface="Yu Gothic"/>
              </a:rPr>
              <a:t> </a:t>
            </a:r>
            <a:r>
              <a:rPr sz="1400" b="1" spc="100" dirty="0">
                <a:solidFill>
                  <a:srgbClr val="FFFFFF"/>
                </a:solidFill>
                <a:latin typeface="Yu Gothic"/>
                <a:cs typeface="Yu Gothic"/>
              </a:rPr>
              <a:t>Nexus </a:t>
            </a:r>
            <a:endParaRPr sz="1400">
              <a:latin typeface="Yu Gothic"/>
              <a:cs typeface="Yu Gothic"/>
            </a:endParaRPr>
          </a:p>
        </p:txBody>
      </p:sp>
      <p:sp>
        <p:nvSpPr>
          <p:cNvPr id="214" name="object 113">
            <a:extLst>
              <a:ext uri="{FF2B5EF4-FFF2-40B4-BE49-F238E27FC236}">
                <a16:creationId xmlns:a16="http://schemas.microsoft.com/office/drawing/2014/main" id="{EB413860-4B1F-726B-100A-E575B787903D}"/>
              </a:ext>
            </a:extLst>
          </p:cNvPr>
          <p:cNvSpPr txBox="1"/>
          <p:nvPr/>
        </p:nvSpPr>
        <p:spPr>
          <a:xfrm>
            <a:off x="1757226" y="352128"/>
            <a:ext cx="2512695" cy="166712"/>
          </a:xfrm>
          <a:prstGeom prst="rect">
            <a:avLst/>
          </a:prstGeom>
        </p:spPr>
        <p:txBody>
          <a:bodyPr vert="horz" wrap="square" lIns="0" tIns="12700" rIns="0" bIns="0" rtlCol="0">
            <a:spAutoFit/>
          </a:bodyPr>
          <a:lstStyle/>
          <a:p>
            <a:pPr marL="12700">
              <a:lnSpc>
                <a:spcPct val="100000"/>
              </a:lnSpc>
              <a:spcBef>
                <a:spcPts val="100"/>
              </a:spcBef>
            </a:pPr>
            <a:r>
              <a:rPr sz="1000" b="1" spc="100" dirty="0">
                <a:solidFill>
                  <a:srgbClr val="FFFFFF"/>
                </a:solidFill>
                <a:latin typeface="Yu Gothic"/>
                <a:cs typeface="Yu Gothic"/>
              </a:rPr>
              <a:t>～</a:t>
            </a:r>
            <a:r>
              <a:rPr lang="ja-JP" altLang="en-US" sz="1000" b="1" spc="100" dirty="0">
                <a:solidFill>
                  <a:srgbClr val="FFFFFF"/>
                </a:solidFill>
                <a:latin typeface="Yu Gothic"/>
                <a:cs typeface="Yu Gothic"/>
              </a:rPr>
              <a:t>位置情報を基に配信</a:t>
            </a:r>
            <a:r>
              <a:rPr sz="1000" b="1" spc="-50" dirty="0">
                <a:solidFill>
                  <a:srgbClr val="FFFFFF"/>
                </a:solidFill>
                <a:latin typeface="Yu Gothic"/>
                <a:cs typeface="Yu Gothic"/>
              </a:rPr>
              <a:t>～ </a:t>
            </a:r>
            <a:endParaRPr sz="1000" dirty="0">
              <a:latin typeface="Yu Gothic"/>
              <a:cs typeface="Yu Gothic"/>
            </a:endParaRPr>
          </a:p>
        </p:txBody>
      </p:sp>
      <p:sp>
        <p:nvSpPr>
          <p:cNvPr id="215" name="object 114">
            <a:extLst>
              <a:ext uri="{FF2B5EF4-FFF2-40B4-BE49-F238E27FC236}">
                <a16:creationId xmlns:a16="http://schemas.microsoft.com/office/drawing/2014/main" id="{59D9995C-C83F-664E-B762-DE6C92087469}"/>
              </a:ext>
            </a:extLst>
          </p:cNvPr>
          <p:cNvSpPr txBox="1"/>
          <p:nvPr/>
        </p:nvSpPr>
        <p:spPr>
          <a:xfrm>
            <a:off x="3570969" y="1307440"/>
            <a:ext cx="3250565" cy="374461"/>
          </a:xfrm>
          <a:prstGeom prst="rect">
            <a:avLst/>
          </a:prstGeom>
        </p:spPr>
        <p:txBody>
          <a:bodyPr vert="horz" wrap="square" lIns="0" tIns="40640" rIns="0" bIns="0" rtlCol="0">
            <a:spAutoFit/>
          </a:bodyPr>
          <a:lstStyle/>
          <a:p>
            <a:pPr marL="12700">
              <a:lnSpc>
                <a:spcPct val="100000"/>
              </a:lnSpc>
              <a:spcBef>
                <a:spcPts val="320"/>
              </a:spcBef>
            </a:pPr>
            <a:r>
              <a:rPr sz="1000" b="1" spc="-45" dirty="0">
                <a:solidFill>
                  <a:schemeClr val="tx1"/>
                </a:solidFill>
                <a:latin typeface="Yu Gothic"/>
                <a:cs typeface="Yu Gothic"/>
              </a:rPr>
              <a:t>『端末位置情報』を利用した</a:t>
            </a:r>
            <a:endParaRPr sz="1000" dirty="0">
              <a:solidFill>
                <a:schemeClr val="tx1"/>
              </a:solidFill>
              <a:latin typeface="Yu Gothic"/>
              <a:cs typeface="Yu Gothic"/>
            </a:endParaRPr>
          </a:p>
          <a:p>
            <a:pPr marL="101600">
              <a:lnSpc>
                <a:spcPct val="100000"/>
              </a:lnSpc>
              <a:spcBef>
                <a:spcPts val="219"/>
              </a:spcBef>
            </a:pPr>
            <a:r>
              <a:rPr sz="1000" b="1" spc="-55" dirty="0">
                <a:solidFill>
                  <a:schemeClr val="tx1"/>
                </a:solidFill>
                <a:latin typeface="Yu Gothic"/>
                <a:cs typeface="Yu Gothic"/>
              </a:rPr>
              <a:t>精密なエリア配信ができるコースです。</a:t>
            </a:r>
            <a:endParaRPr sz="1000" dirty="0">
              <a:solidFill>
                <a:schemeClr val="tx1"/>
              </a:solidFill>
              <a:latin typeface="Yu Gothic"/>
              <a:cs typeface="Yu Gothic"/>
            </a:endParaRPr>
          </a:p>
        </p:txBody>
      </p:sp>
      <p:sp>
        <p:nvSpPr>
          <p:cNvPr id="231" name="object 130">
            <a:extLst>
              <a:ext uri="{FF2B5EF4-FFF2-40B4-BE49-F238E27FC236}">
                <a16:creationId xmlns:a16="http://schemas.microsoft.com/office/drawing/2014/main" id="{2026CD17-CCF3-7065-E93A-C321AA20845A}"/>
              </a:ext>
            </a:extLst>
          </p:cNvPr>
          <p:cNvSpPr txBox="1"/>
          <p:nvPr/>
        </p:nvSpPr>
        <p:spPr>
          <a:xfrm>
            <a:off x="1232390" y="3405136"/>
            <a:ext cx="3371490" cy="502830"/>
          </a:xfrm>
          <a:prstGeom prst="rect">
            <a:avLst/>
          </a:prstGeom>
        </p:spPr>
        <p:txBody>
          <a:bodyPr vert="horz" wrap="square" lIns="0" tIns="40640" rIns="0" bIns="0" rtlCol="0">
            <a:spAutoFit/>
          </a:bodyPr>
          <a:lstStyle/>
          <a:p>
            <a:pPr marL="20955">
              <a:lnSpc>
                <a:spcPct val="100000"/>
              </a:lnSpc>
              <a:spcBef>
                <a:spcPts val="320"/>
              </a:spcBef>
            </a:pPr>
            <a:r>
              <a:rPr sz="900" b="1" dirty="0">
                <a:solidFill>
                  <a:srgbClr val="231F20"/>
                </a:solidFill>
                <a:latin typeface="Yu Gothic"/>
                <a:cs typeface="Yu Gothic"/>
              </a:rPr>
              <a:t>WEBサイト面、アプリ面からのアプローチでリーチ数を補完。</a:t>
            </a:r>
            <a:endParaRPr sz="900" dirty="0">
              <a:latin typeface="Yu Gothic"/>
              <a:cs typeface="Yu Gothic"/>
            </a:endParaRPr>
          </a:p>
          <a:p>
            <a:pPr marL="12700" marR="5080" indent="-635">
              <a:lnSpc>
                <a:spcPct val="120300"/>
              </a:lnSpc>
            </a:pPr>
            <a:r>
              <a:rPr sz="900" b="1" dirty="0">
                <a:solidFill>
                  <a:srgbClr val="231F20"/>
                </a:solidFill>
                <a:latin typeface="Yu Gothic"/>
                <a:cs typeface="Yu Gothic"/>
              </a:rPr>
              <a:t>クリックされない限りは費用が発生しないので、無駄な広告費が掛かりません。</a:t>
            </a:r>
            <a:endParaRPr sz="900" dirty="0">
              <a:latin typeface="Yu Gothic"/>
              <a:cs typeface="Yu Gothic"/>
            </a:endParaRPr>
          </a:p>
        </p:txBody>
      </p:sp>
      <p:sp>
        <p:nvSpPr>
          <p:cNvPr id="232" name="object 131">
            <a:extLst>
              <a:ext uri="{FF2B5EF4-FFF2-40B4-BE49-F238E27FC236}">
                <a16:creationId xmlns:a16="http://schemas.microsoft.com/office/drawing/2014/main" id="{F7DC9FC9-66A1-AA79-7061-E6432542973E}"/>
              </a:ext>
            </a:extLst>
          </p:cNvPr>
          <p:cNvSpPr/>
          <p:nvPr/>
        </p:nvSpPr>
        <p:spPr>
          <a:xfrm>
            <a:off x="2512987" y="2517208"/>
            <a:ext cx="797560" cy="177165"/>
          </a:xfrm>
          <a:custGeom>
            <a:avLst/>
            <a:gdLst/>
            <a:ahLst/>
            <a:cxnLst/>
            <a:rect l="l" t="t" r="r" b="b"/>
            <a:pathLst>
              <a:path w="797560" h="177164">
                <a:moveTo>
                  <a:pt x="797394" y="0"/>
                </a:moveTo>
                <a:lnTo>
                  <a:pt x="47447" y="0"/>
                </a:lnTo>
                <a:lnTo>
                  <a:pt x="0" y="177076"/>
                </a:lnTo>
                <a:lnTo>
                  <a:pt x="749947" y="177076"/>
                </a:lnTo>
                <a:lnTo>
                  <a:pt x="797394" y="0"/>
                </a:lnTo>
                <a:close/>
              </a:path>
            </a:pathLst>
          </a:custGeom>
          <a:solidFill>
            <a:srgbClr val="090204"/>
          </a:solidFill>
        </p:spPr>
        <p:txBody>
          <a:bodyPr wrap="square" lIns="0" tIns="0" rIns="0" bIns="0" rtlCol="0"/>
          <a:lstStyle/>
          <a:p>
            <a:endParaRPr/>
          </a:p>
        </p:txBody>
      </p:sp>
      <p:sp>
        <p:nvSpPr>
          <p:cNvPr id="233" name="object 132">
            <a:extLst>
              <a:ext uri="{FF2B5EF4-FFF2-40B4-BE49-F238E27FC236}">
                <a16:creationId xmlns:a16="http://schemas.microsoft.com/office/drawing/2014/main" id="{1302FDC0-68BA-E71A-B386-147150CF0CB3}"/>
              </a:ext>
            </a:extLst>
          </p:cNvPr>
          <p:cNvSpPr txBox="1"/>
          <p:nvPr/>
        </p:nvSpPr>
        <p:spPr>
          <a:xfrm>
            <a:off x="2077143" y="2492181"/>
            <a:ext cx="1717046" cy="677545"/>
          </a:xfrm>
          <a:prstGeom prst="rect">
            <a:avLst/>
          </a:prstGeom>
        </p:spPr>
        <p:txBody>
          <a:bodyPr vert="horz" wrap="square" lIns="0" tIns="41910" rIns="0" bIns="0" rtlCol="0">
            <a:spAutoFit/>
          </a:bodyPr>
          <a:lstStyle/>
          <a:p>
            <a:pPr marR="30480" algn="ctr">
              <a:lnSpc>
                <a:spcPct val="100000"/>
              </a:lnSpc>
              <a:spcBef>
                <a:spcPts val="330"/>
              </a:spcBef>
            </a:pPr>
            <a:r>
              <a:rPr sz="1000" b="1" dirty="0">
                <a:solidFill>
                  <a:srgbClr val="FFFFFF"/>
                </a:solidFill>
                <a:latin typeface="Yu Gothic" panose="020B0400000000000000" pitchFamily="34" charset="-128"/>
                <a:ea typeface="Yu Gothic" panose="020B0400000000000000" pitchFamily="34" charset="-128"/>
                <a:cs typeface="Arial Black"/>
              </a:rPr>
              <a:t>IMAGE 1</a:t>
            </a:r>
            <a:endParaRPr sz="1000" b="1">
              <a:latin typeface="Yu Gothic" panose="020B0400000000000000" pitchFamily="34" charset="-128"/>
              <a:ea typeface="Yu Gothic" panose="020B0400000000000000" pitchFamily="34" charset="-128"/>
              <a:cs typeface="Arial Black"/>
            </a:endParaRPr>
          </a:p>
          <a:p>
            <a:pPr marL="12700" marR="5080" algn="ctr">
              <a:lnSpc>
                <a:spcPts val="1600"/>
              </a:lnSpc>
              <a:spcBef>
                <a:spcPts val="420"/>
              </a:spcBef>
            </a:pPr>
            <a:r>
              <a:rPr sz="1400" b="1" dirty="0">
                <a:solidFill>
                  <a:srgbClr val="FFFFFF"/>
                </a:solidFill>
                <a:latin typeface="Yu Gothic" panose="020B0400000000000000" pitchFamily="34" charset="-128"/>
                <a:ea typeface="Yu Gothic" panose="020B0400000000000000" pitchFamily="34" charset="-128"/>
                <a:cs typeface="Yu Gothic"/>
              </a:rPr>
              <a:t>チラシ・交通広告・屋外広告の補完</a:t>
            </a:r>
            <a:endParaRPr sz="1400" b="1">
              <a:latin typeface="Yu Gothic" panose="020B0400000000000000" pitchFamily="34" charset="-128"/>
              <a:ea typeface="Yu Gothic" panose="020B0400000000000000" pitchFamily="34" charset="-128"/>
              <a:cs typeface="Yu Gothic"/>
            </a:endParaRPr>
          </a:p>
        </p:txBody>
      </p:sp>
      <p:sp>
        <p:nvSpPr>
          <p:cNvPr id="234" name="object 133">
            <a:extLst>
              <a:ext uri="{FF2B5EF4-FFF2-40B4-BE49-F238E27FC236}">
                <a16:creationId xmlns:a16="http://schemas.microsoft.com/office/drawing/2014/main" id="{A4B68334-5623-AC0E-B3CF-AB489C4C8200}"/>
              </a:ext>
            </a:extLst>
          </p:cNvPr>
          <p:cNvSpPr txBox="1"/>
          <p:nvPr/>
        </p:nvSpPr>
        <p:spPr>
          <a:xfrm>
            <a:off x="5872862" y="3405136"/>
            <a:ext cx="3806275" cy="336118"/>
          </a:xfrm>
          <a:prstGeom prst="rect">
            <a:avLst/>
          </a:prstGeom>
        </p:spPr>
        <p:txBody>
          <a:bodyPr vert="horz" wrap="square" lIns="0" tIns="12700" rIns="0" bIns="0" rtlCol="0">
            <a:spAutoFit/>
          </a:bodyPr>
          <a:lstStyle/>
          <a:p>
            <a:pPr marL="12700" marR="5080">
              <a:lnSpc>
                <a:spcPct val="120300"/>
              </a:lnSpc>
              <a:spcBef>
                <a:spcPts val="100"/>
              </a:spcBef>
            </a:pPr>
            <a:r>
              <a:rPr sz="900" b="1" dirty="0">
                <a:solidFill>
                  <a:srgbClr val="231F20"/>
                </a:solidFill>
                <a:latin typeface="Yu Gothic"/>
                <a:cs typeface="Yu Gothic"/>
              </a:rPr>
              <a:t>住宅展示場、カーディーラー、スーパーなど、その場所への訪問理由が</a:t>
            </a:r>
            <a:br>
              <a:rPr lang="en-US" sz="900" b="1" dirty="0">
                <a:solidFill>
                  <a:srgbClr val="231F20"/>
                </a:solidFill>
                <a:latin typeface="Yu Gothic"/>
                <a:cs typeface="Yu Gothic"/>
              </a:rPr>
            </a:br>
            <a:r>
              <a:rPr sz="900" b="1" dirty="0">
                <a:solidFill>
                  <a:srgbClr val="231F20"/>
                </a:solidFill>
                <a:latin typeface="Yu Gothic"/>
                <a:cs typeface="Yu Gothic"/>
              </a:rPr>
              <a:t>明確なユーザーに向けてアプローチすることができます。</a:t>
            </a:r>
            <a:endParaRPr sz="900">
              <a:latin typeface="Yu Gothic"/>
              <a:cs typeface="Yu Gothic"/>
            </a:endParaRPr>
          </a:p>
        </p:txBody>
      </p:sp>
      <p:sp>
        <p:nvSpPr>
          <p:cNvPr id="235" name="object 134">
            <a:extLst>
              <a:ext uri="{FF2B5EF4-FFF2-40B4-BE49-F238E27FC236}">
                <a16:creationId xmlns:a16="http://schemas.microsoft.com/office/drawing/2014/main" id="{A0A0EDF4-3025-06CC-FA31-5F6FA23461B6}"/>
              </a:ext>
            </a:extLst>
          </p:cNvPr>
          <p:cNvSpPr/>
          <p:nvPr/>
        </p:nvSpPr>
        <p:spPr>
          <a:xfrm>
            <a:off x="7370850" y="2517208"/>
            <a:ext cx="797560" cy="177165"/>
          </a:xfrm>
          <a:custGeom>
            <a:avLst/>
            <a:gdLst/>
            <a:ahLst/>
            <a:cxnLst/>
            <a:rect l="l" t="t" r="r" b="b"/>
            <a:pathLst>
              <a:path w="797559" h="177164">
                <a:moveTo>
                  <a:pt x="797394" y="0"/>
                </a:moveTo>
                <a:lnTo>
                  <a:pt x="47447" y="0"/>
                </a:lnTo>
                <a:lnTo>
                  <a:pt x="0" y="177076"/>
                </a:lnTo>
                <a:lnTo>
                  <a:pt x="749947" y="177076"/>
                </a:lnTo>
                <a:lnTo>
                  <a:pt x="797394" y="0"/>
                </a:lnTo>
                <a:close/>
              </a:path>
            </a:pathLst>
          </a:custGeom>
          <a:solidFill>
            <a:srgbClr val="090204"/>
          </a:solidFill>
        </p:spPr>
        <p:txBody>
          <a:bodyPr wrap="square" lIns="0" tIns="0" rIns="0" bIns="0" rtlCol="0"/>
          <a:lstStyle/>
          <a:p>
            <a:endParaRPr/>
          </a:p>
        </p:txBody>
      </p:sp>
      <p:sp>
        <p:nvSpPr>
          <p:cNvPr id="236" name="object 135">
            <a:extLst>
              <a:ext uri="{FF2B5EF4-FFF2-40B4-BE49-F238E27FC236}">
                <a16:creationId xmlns:a16="http://schemas.microsoft.com/office/drawing/2014/main" id="{C5273366-A8B4-1020-5D4D-C0427FF211AA}"/>
              </a:ext>
            </a:extLst>
          </p:cNvPr>
          <p:cNvSpPr txBox="1"/>
          <p:nvPr/>
        </p:nvSpPr>
        <p:spPr>
          <a:xfrm>
            <a:off x="6927719" y="2492181"/>
            <a:ext cx="1694180" cy="677545"/>
          </a:xfrm>
          <a:prstGeom prst="rect">
            <a:avLst/>
          </a:prstGeom>
        </p:spPr>
        <p:txBody>
          <a:bodyPr vert="horz" wrap="square" lIns="0" tIns="41910" rIns="0" bIns="0" rtlCol="0">
            <a:spAutoFit/>
          </a:bodyPr>
          <a:lstStyle/>
          <a:p>
            <a:pPr algn="ctr">
              <a:lnSpc>
                <a:spcPct val="100000"/>
              </a:lnSpc>
              <a:spcBef>
                <a:spcPts val="330"/>
              </a:spcBef>
            </a:pPr>
            <a:r>
              <a:rPr sz="1000" b="1" dirty="0">
                <a:solidFill>
                  <a:srgbClr val="FFFFFF"/>
                </a:solidFill>
                <a:latin typeface="Yu Gothic" panose="020B0400000000000000" pitchFamily="34" charset="-128"/>
                <a:ea typeface="Yu Gothic" panose="020B0400000000000000" pitchFamily="34" charset="-128"/>
                <a:cs typeface="Arial Black"/>
              </a:rPr>
              <a:t>IMAGE 2</a:t>
            </a:r>
            <a:endParaRPr sz="1000" b="1">
              <a:latin typeface="Yu Gothic" panose="020B0400000000000000" pitchFamily="34" charset="-128"/>
              <a:ea typeface="Yu Gothic" panose="020B0400000000000000" pitchFamily="34" charset="-128"/>
              <a:cs typeface="Arial Black"/>
            </a:endParaRPr>
          </a:p>
          <a:p>
            <a:pPr marL="12700" marR="5080" algn="ctr">
              <a:lnSpc>
                <a:spcPts val="1600"/>
              </a:lnSpc>
              <a:spcBef>
                <a:spcPts val="420"/>
              </a:spcBef>
            </a:pPr>
            <a:r>
              <a:rPr sz="1400" b="1" dirty="0">
                <a:solidFill>
                  <a:srgbClr val="FFFFFF"/>
                </a:solidFill>
                <a:latin typeface="Yu Gothic" panose="020B0400000000000000" pitchFamily="34" charset="-128"/>
                <a:ea typeface="Yu Gothic" panose="020B0400000000000000" pitchFamily="34" charset="-128"/>
                <a:cs typeface="Yu Gothic"/>
              </a:rPr>
              <a:t>競合店舗訪問者へのアプローチ</a:t>
            </a:r>
            <a:endParaRPr sz="1400" b="1">
              <a:latin typeface="Yu Gothic" panose="020B0400000000000000" pitchFamily="34" charset="-128"/>
              <a:ea typeface="Yu Gothic" panose="020B0400000000000000" pitchFamily="34" charset="-128"/>
              <a:cs typeface="Yu Gothic"/>
            </a:endParaRPr>
          </a:p>
        </p:txBody>
      </p:sp>
      <p:grpSp>
        <p:nvGrpSpPr>
          <p:cNvPr id="237" name="object 136">
            <a:extLst>
              <a:ext uri="{FF2B5EF4-FFF2-40B4-BE49-F238E27FC236}">
                <a16:creationId xmlns:a16="http://schemas.microsoft.com/office/drawing/2014/main" id="{8964A353-CB3B-561C-5F36-6BAE05EC013A}"/>
              </a:ext>
            </a:extLst>
          </p:cNvPr>
          <p:cNvGrpSpPr/>
          <p:nvPr/>
        </p:nvGrpSpPr>
        <p:grpSpPr>
          <a:xfrm>
            <a:off x="341563" y="690590"/>
            <a:ext cx="2518437" cy="396067"/>
            <a:chOff x="1351177" y="711879"/>
            <a:chExt cx="1309370" cy="270288"/>
          </a:xfrm>
        </p:grpSpPr>
        <p:sp>
          <p:nvSpPr>
            <p:cNvPr id="238" name="object 137">
              <a:extLst>
                <a:ext uri="{FF2B5EF4-FFF2-40B4-BE49-F238E27FC236}">
                  <a16:creationId xmlns:a16="http://schemas.microsoft.com/office/drawing/2014/main" id="{CE501323-F3D8-989D-A7A1-69265AFCF533}"/>
                </a:ext>
              </a:extLst>
            </p:cNvPr>
            <p:cNvSpPr/>
            <p:nvPr/>
          </p:nvSpPr>
          <p:spPr>
            <a:xfrm>
              <a:off x="1392692" y="711879"/>
              <a:ext cx="901700" cy="205104"/>
            </a:xfrm>
            <a:custGeom>
              <a:avLst/>
              <a:gdLst/>
              <a:ahLst/>
              <a:cxnLst/>
              <a:rect l="l" t="t" r="r" b="b"/>
              <a:pathLst>
                <a:path w="901700" h="205105">
                  <a:moveTo>
                    <a:pt x="901077" y="0"/>
                  </a:moveTo>
                  <a:lnTo>
                    <a:pt x="118148" y="0"/>
                  </a:lnTo>
                  <a:lnTo>
                    <a:pt x="40335" y="134785"/>
                  </a:lnTo>
                  <a:lnTo>
                    <a:pt x="0" y="204635"/>
                  </a:lnTo>
                  <a:lnTo>
                    <a:pt x="108826" y="134785"/>
                  </a:lnTo>
                  <a:lnTo>
                    <a:pt x="823264" y="134785"/>
                  </a:lnTo>
                  <a:lnTo>
                    <a:pt x="901077" y="0"/>
                  </a:lnTo>
                  <a:close/>
                </a:path>
              </a:pathLst>
            </a:custGeom>
            <a:solidFill>
              <a:schemeClr val="tx1"/>
            </a:solidFill>
          </p:spPr>
          <p:txBody>
            <a:bodyPr wrap="square" lIns="0" tIns="0" rIns="0" bIns="0" rtlCol="0"/>
            <a:lstStyle/>
            <a:p>
              <a:endParaRPr sz="2000" dirty="0"/>
            </a:p>
          </p:txBody>
        </p:sp>
        <p:sp>
          <p:nvSpPr>
            <p:cNvPr id="239" name="object 138">
              <a:extLst>
                <a:ext uri="{FF2B5EF4-FFF2-40B4-BE49-F238E27FC236}">
                  <a16:creationId xmlns:a16="http://schemas.microsoft.com/office/drawing/2014/main" id="{558B2C02-F6CA-0D4A-7281-9646AF44A7BB}"/>
                </a:ext>
              </a:extLst>
            </p:cNvPr>
            <p:cNvSpPr/>
            <p:nvPr/>
          </p:nvSpPr>
          <p:spPr>
            <a:xfrm>
              <a:off x="1351177" y="846912"/>
              <a:ext cx="1309370" cy="135255"/>
            </a:xfrm>
            <a:custGeom>
              <a:avLst/>
              <a:gdLst/>
              <a:ahLst/>
              <a:cxnLst/>
              <a:rect l="l" t="t" r="r" b="b"/>
              <a:pathLst>
                <a:path w="1309370" h="135255">
                  <a:moveTo>
                    <a:pt x="1308900" y="0"/>
                  </a:moveTo>
                  <a:lnTo>
                    <a:pt x="77812" y="0"/>
                  </a:lnTo>
                  <a:lnTo>
                    <a:pt x="0" y="134785"/>
                  </a:lnTo>
                  <a:lnTo>
                    <a:pt x="1231087" y="134785"/>
                  </a:lnTo>
                  <a:lnTo>
                    <a:pt x="1308900" y="0"/>
                  </a:lnTo>
                  <a:close/>
                </a:path>
              </a:pathLst>
            </a:custGeom>
            <a:solidFill>
              <a:srgbClr val="C00000"/>
            </a:solidFill>
          </p:spPr>
          <p:txBody>
            <a:bodyPr wrap="square" lIns="0" tIns="0" rIns="0" bIns="0" rtlCol="0"/>
            <a:lstStyle/>
            <a:p>
              <a:endParaRPr sz="2000" dirty="0"/>
            </a:p>
          </p:txBody>
        </p:sp>
      </p:grpSp>
      <p:sp>
        <p:nvSpPr>
          <p:cNvPr id="240" name="object 139">
            <a:extLst>
              <a:ext uri="{FF2B5EF4-FFF2-40B4-BE49-F238E27FC236}">
                <a16:creationId xmlns:a16="http://schemas.microsoft.com/office/drawing/2014/main" id="{A0136E5F-89BA-B7FB-D5DA-A28BA0CFF614}"/>
              </a:ext>
            </a:extLst>
          </p:cNvPr>
          <p:cNvSpPr txBox="1"/>
          <p:nvPr/>
        </p:nvSpPr>
        <p:spPr>
          <a:xfrm>
            <a:off x="879820" y="687658"/>
            <a:ext cx="748923" cy="190240"/>
          </a:xfrm>
          <a:prstGeom prst="rect">
            <a:avLst/>
          </a:prstGeom>
        </p:spPr>
        <p:txBody>
          <a:bodyPr vert="horz" wrap="none" lIns="0" tIns="36000" rIns="0" bIns="0" rtlCol="0">
            <a:spAutoFit/>
          </a:bodyPr>
          <a:lstStyle/>
          <a:p>
            <a:pPr marL="12700">
              <a:lnSpc>
                <a:spcPct val="100000"/>
              </a:lnSpc>
              <a:spcBef>
                <a:spcPts val="200"/>
              </a:spcBef>
            </a:pPr>
            <a:r>
              <a:rPr sz="1000" b="1" spc="75" dirty="0">
                <a:solidFill>
                  <a:srgbClr val="FFFFFF"/>
                </a:solidFill>
                <a:latin typeface="Yu Gothic"/>
                <a:cs typeface="Yu Gothic"/>
              </a:rPr>
              <a:t>SP</a:t>
            </a:r>
            <a:r>
              <a:rPr sz="1000" b="1" spc="60" dirty="0">
                <a:solidFill>
                  <a:srgbClr val="FFFFFF"/>
                </a:solidFill>
                <a:latin typeface="Yu Gothic"/>
                <a:cs typeface="Yu Gothic"/>
              </a:rPr>
              <a:t>配信限定</a:t>
            </a:r>
            <a:endParaRPr sz="1000" dirty="0">
              <a:latin typeface="Yu Gothic"/>
              <a:cs typeface="Yu Gothic"/>
            </a:endParaRPr>
          </a:p>
        </p:txBody>
      </p:sp>
      <p:sp>
        <p:nvSpPr>
          <p:cNvPr id="628" name="object 527">
            <a:extLst>
              <a:ext uri="{FF2B5EF4-FFF2-40B4-BE49-F238E27FC236}">
                <a16:creationId xmlns:a16="http://schemas.microsoft.com/office/drawing/2014/main" id="{CFB8A371-F680-4992-C5D7-1988AFE73D76}"/>
              </a:ext>
            </a:extLst>
          </p:cNvPr>
          <p:cNvSpPr txBox="1"/>
          <p:nvPr/>
        </p:nvSpPr>
        <p:spPr>
          <a:xfrm>
            <a:off x="1116583" y="5224302"/>
            <a:ext cx="3603551" cy="135935"/>
          </a:xfrm>
          <a:prstGeom prst="rect">
            <a:avLst/>
          </a:prstGeom>
        </p:spPr>
        <p:txBody>
          <a:bodyPr vert="horz" wrap="none" lIns="0" tIns="12700" rIns="0" bIns="0" rtlCol="0">
            <a:spAutoFit/>
          </a:bodyPr>
          <a:lstStyle/>
          <a:p>
            <a:pPr marL="12700">
              <a:lnSpc>
                <a:spcPct val="100000"/>
              </a:lnSpc>
              <a:spcBef>
                <a:spcPts val="100"/>
              </a:spcBef>
            </a:pPr>
            <a:r>
              <a:rPr sz="800" b="1" dirty="0">
                <a:solidFill>
                  <a:srgbClr val="231F20"/>
                </a:solidFill>
                <a:latin typeface="Yu Gothic"/>
                <a:cs typeface="Yu Gothic"/>
              </a:rPr>
              <a:t>例）山手線駅近くでの物販イベントへの集客を山手線各駅を半径指定して配信</a:t>
            </a:r>
            <a:endParaRPr sz="800" dirty="0">
              <a:latin typeface="Yu Gothic"/>
              <a:cs typeface="Yu Gothic"/>
            </a:endParaRPr>
          </a:p>
        </p:txBody>
      </p:sp>
      <p:sp>
        <p:nvSpPr>
          <p:cNvPr id="631" name="object 528">
            <a:extLst>
              <a:ext uri="{FF2B5EF4-FFF2-40B4-BE49-F238E27FC236}">
                <a16:creationId xmlns:a16="http://schemas.microsoft.com/office/drawing/2014/main" id="{A09E30AE-95AF-DEF5-03C5-366B9CCB471E}"/>
              </a:ext>
            </a:extLst>
          </p:cNvPr>
          <p:cNvSpPr txBox="1"/>
          <p:nvPr/>
        </p:nvSpPr>
        <p:spPr>
          <a:xfrm>
            <a:off x="6128112" y="5224302"/>
            <a:ext cx="3295774" cy="135935"/>
          </a:xfrm>
          <a:prstGeom prst="rect">
            <a:avLst/>
          </a:prstGeom>
        </p:spPr>
        <p:txBody>
          <a:bodyPr vert="horz" wrap="none" lIns="0" tIns="12700" rIns="0" bIns="0" rtlCol="0">
            <a:spAutoFit/>
          </a:bodyPr>
          <a:lstStyle/>
          <a:p>
            <a:pPr marL="12700">
              <a:lnSpc>
                <a:spcPct val="100000"/>
              </a:lnSpc>
              <a:spcBef>
                <a:spcPts val="100"/>
              </a:spcBef>
            </a:pPr>
            <a:r>
              <a:rPr sz="800" b="1" dirty="0">
                <a:solidFill>
                  <a:srgbClr val="231F20"/>
                </a:solidFill>
                <a:latin typeface="Yu Gothic"/>
                <a:cs typeface="Yu Gothic"/>
              </a:rPr>
              <a:t>例）各店舗へのキャンペーン集客を近くの店舗をポリゴン指定して配信</a:t>
            </a:r>
            <a:endParaRPr sz="800">
              <a:latin typeface="Yu Gothic"/>
              <a:cs typeface="Yu Gothic"/>
            </a:endParaRPr>
          </a:p>
        </p:txBody>
      </p:sp>
      <p:sp>
        <p:nvSpPr>
          <p:cNvPr id="633" name="object 530">
            <a:extLst>
              <a:ext uri="{FF2B5EF4-FFF2-40B4-BE49-F238E27FC236}">
                <a16:creationId xmlns:a16="http://schemas.microsoft.com/office/drawing/2014/main" id="{27FC5BB6-B881-2DEC-61CB-BBAA08392A6C}"/>
              </a:ext>
            </a:extLst>
          </p:cNvPr>
          <p:cNvSpPr txBox="1"/>
          <p:nvPr/>
        </p:nvSpPr>
        <p:spPr>
          <a:xfrm>
            <a:off x="635297" y="6022854"/>
            <a:ext cx="1343660" cy="147320"/>
          </a:xfrm>
          <a:prstGeom prst="rect">
            <a:avLst/>
          </a:prstGeom>
        </p:spPr>
        <p:txBody>
          <a:bodyPr vert="horz" wrap="square" lIns="0" tIns="12700" rIns="0" bIns="0" rtlCol="0">
            <a:spAutoFit/>
          </a:bodyPr>
          <a:lstStyle/>
          <a:p>
            <a:pPr marL="114935" indent="-102235">
              <a:lnSpc>
                <a:spcPct val="100000"/>
              </a:lnSpc>
              <a:spcBef>
                <a:spcPts val="100"/>
              </a:spcBef>
              <a:buClr>
                <a:srgbClr val="B8292F"/>
              </a:buClr>
              <a:buSzPct val="87500"/>
              <a:buChar char="■"/>
              <a:tabLst>
                <a:tab pos="114935" algn="l"/>
              </a:tabLst>
            </a:pPr>
            <a:r>
              <a:rPr sz="800" b="1" spc="-40" dirty="0">
                <a:solidFill>
                  <a:srgbClr val="231F20"/>
                </a:solidFill>
                <a:latin typeface="Yu Gothic"/>
                <a:cs typeface="Yu Gothic"/>
              </a:rPr>
              <a:t>ココネクサス メニュー詳細</a:t>
            </a:r>
            <a:endParaRPr sz="800" dirty="0">
              <a:latin typeface="Yu Gothic"/>
              <a:cs typeface="Yu Gothic"/>
            </a:endParaRPr>
          </a:p>
        </p:txBody>
      </p:sp>
      <p:pic>
        <p:nvPicPr>
          <p:cNvPr id="643" name="図 642">
            <a:extLst>
              <a:ext uri="{FF2B5EF4-FFF2-40B4-BE49-F238E27FC236}">
                <a16:creationId xmlns:a16="http://schemas.microsoft.com/office/drawing/2014/main" id="{8ED60A18-10F8-907E-A965-D3B734C350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0301" y="4565903"/>
            <a:ext cx="1231900" cy="546100"/>
          </a:xfrm>
          <a:prstGeom prst="rect">
            <a:avLst/>
          </a:prstGeom>
        </p:spPr>
      </p:pic>
      <p:pic>
        <p:nvPicPr>
          <p:cNvPr id="645" name="図 644">
            <a:extLst>
              <a:ext uri="{FF2B5EF4-FFF2-40B4-BE49-F238E27FC236}">
                <a16:creationId xmlns:a16="http://schemas.microsoft.com/office/drawing/2014/main" id="{07370C5F-D6E2-E1E5-8CBB-ACDFDAC8DC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0571" y="4518248"/>
            <a:ext cx="1079500" cy="596900"/>
          </a:xfrm>
          <a:prstGeom prst="rect">
            <a:avLst/>
          </a:prstGeom>
        </p:spPr>
      </p:pic>
      <p:pic>
        <p:nvPicPr>
          <p:cNvPr id="647" name="図 646">
            <a:extLst>
              <a:ext uri="{FF2B5EF4-FFF2-40B4-BE49-F238E27FC236}">
                <a16:creationId xmlns:a16="http://schemas.microsoft.com/office/drawing/2014/main" id="{330F1F66-5EF2-7874-2E41-45989ED597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1584" y="4368473"/>
            <a:ext cx="1727200" cy="711200"/>
          </a:xfrm>
          <a:prstGeom prst="rect">
            <a:avLst/>
          </a:prstGeom>
        </p:spPr>
      </p:pic>
      <p:pic>
        <p:nvPicPr>
          <p:cNvPr id="649" name="図 648">
            <a:extLst>
              <a:ext uri="{FF2B5EF4-FFF2-40B4-BE49-F238E27FC236}">
                <a16:creationId xmlns:a16="http://schemas.microsoft.com/office/drawing/2014/main" id="{28BFBB54-DA36-BABC-1291-36462B87DC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77786" y="4279157"/>
            <a:ext cx="1320800" cy="800100"/>
          </a:xfrm>
          <a:prstGeom prst="rect">
            <a:avLst/>
          </a:prstGeom>
        </p:spPr>
      </p:pic>
      <p:pic>
        <p:nvPicPr>
          <p:cNvPr id="651" name="図 650">
            <a:extLst>
              <a:ext uri="{FF2B5EF4-FFF2-40B4-BE49-F238E27FC236}">
                <a16:creationId xmlns:a16="http://schemas.microsoft.com/office/drawing/2014/main" id="{61A6BC98-E613-DC3E-FCCB-AA4DCDEE80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69060" y="4086203"/>
            <a:ext cx="1117600" cy="1003300"/>
          </a:xfrm>
          <a:prstGeom prst="rect">
            <a:avLst/>
          </a:prstGeom>
        </p:spPr>
      </p:pic>
      <p:pic>
        <p:nvPicPr>
          <p:cNvPr id="653" name="図 652">
            <a:extLst>
              <a:ext uri="{FF2B5EF4-FFF2-40B4-BE49-F238E27FC236}">
                <a16:creationId xmlns:a16="http://schemas.microsoft.com/office/drawing/2014/main" id="{22400A3A-374F-6AB7-334C-BFC1AE5193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7991" y="4208245"/>
            <a:ext cx="914400" cy="787400"/>
          </a:xfrm>
          <a:prstGeom prst="rect">
            <a:avLst/>
          </a:prstGeom>
        </p:spPr>
      </p:pic>
      <p:pic>
        <p:nvPicPr>
          <p:cNvPr id="657" name="図 656">
            <a:extLst>
              <a:ext uri="{FF2B5EF4-FFF2-40B4-BE49-F238E27FC236}">
                <a16:creationId xmlns:a16="http://schemas.microsoft.com/office/drawing/2014/main" id="{1D3A4CF6-2F14-D748-3811-C9F4DFF4FFA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8232" y="1140057"/>
            <a:ext cx="2692400" cy="927100"/>
          </a:xfrm>
          <a:prstGeom prst="rect">
            <a:avLst/>
          </a:prstGeom>
        </p:spPr>
      </p:pic>
      <p:sp>
        <p:nvSpPr>
          <p:cNvPr id="2" name="object 139">
            <a:extLst>
              <a:ext uri="{FF2B5EF4-FFF2-40B4-BE49-F238E27FC236}">
                <a16:creationId xmlns:a16="http://schemas.microsoft.com/office/drawing/2014/main" id="{CD9DFB26-F9D0-E8EC-491F-AA03C936C36A}"/>
              </a:ext>
            </a:extLst>
          </p:cNvPr>
          <p:cNvSpPr txBox="1"/>
          <p:nvPr/>
        </p:nvSpPr>
        <p:spPr>
          <a:xfrm>
            <a:off x="889242" y="888461"/>
            <a:ext cx="1464503" cy="179536"/>
          </a:xfrm>
          <a:prstGeom prst="rect">
            <a:avLst/>
          </a:prstGeom>
        </p:spPr>
        <p:txBody>
          <a:bodyPr vert="horz" wrap="none" lIns="0" tIns="25400" rIns="0" bIns="0" rtlCol="0">
            <a:spAutoFit/>
          </a:bodyPr>
          <a:lstStyle/>
          <a:p>
            <a:pPr marL="148590">
              <a:lnSpc>
                <a:spcPct val="100000"/>
              </a:lnSpc>
              <a:spcBef>
                <a:spcPts val="100"/>
              </a:spcBef>
            </a:pPr>
            <a:r>
              <a:rPr sz="1000" b="1" spc="-50" dirty="0">
                <a:solidFill>
                  <a:srgbClr val="FFFFFF"/>
                </a:solidFill>
                <a:latin typeface="Yu Gothic"/>
                <a:cs typeface="Yu Gothic"/>
              </a:rPr>
              <a:t>ブランディングメニュー</a:t>
            </a:r>
            <a:endParaRPr sz="1000" dirty="0">
              <a:latin typeface="Yu Gothic"/>
              <a:cs typeface="Yu Gothic"/>
            </a:endParaRPr>
          </a:p>
        </p:txBody>
      </p:sp>
      <p:graphicFrame>
        <p:nvGraphicFramePr>
          <p:cNvPr id="4" name="object 129">
            <a:extLst>
              <a:ext uri="{FF2B5EF4-FFF2-40B4-BE49-F238E27FC236}">
                <a16:creationId xmlns:a16="http://schemas.microsoft.com/office/drawing/2014/main" id="{0A59D04D-5D42-0B99-805D-1D4D79E1E6FA}"/>
              </a:ext>
            </a:extLst>
          </p:cNvPr>
          <p:cNvGraphicFramePr>
            <a:graphicFrameLocks noGrp="1"/>
          </p:cNvGraphicFramePr>
          <p:nvPr>
            <p:extLst>
              <p:ext uri="{D42A27DB-BD31-4B8C-83A1-F6EECF244321}">
                <p14:modId xmlns:p14="http://schemas.microsoft.com/office/powerpoint/2010/main" val="1436636915"/>
              </p:ext>
            </p:extLst>
          </p:nvPr>
        </p:nvGraphicFramePr>
        <p:xfrm>
          <a:off x="641654" y="6186170"/>
          <a:ext cx="9402343" cy="719455"/>
        </p:xfrm>
        <a:graphic>
          <a:graphicData uri="http://schemas.openxmlformats.org/drawingml/2006/table">
            <a:tbl>
              <a:tblPr firstRow="1" bandRow="1">
                <a:tableStyleId>{2D5ABB26-0587-4C30-8999-92F81FD0307C}</a:tableStyleId>
              </a:tblPr>
              <a:tblGrid>
                <a:gridCol w="3853723">
                  <a:extLst>
                    <a:ext uri="{9D8B030D-6E8A-4147-A177-3AD203B41FA5}">
                      <a16:colId xmlns:a16="http://schemas.microsoft.com/office/drawing/2014/main" val="20000"/>
                    </a:ext>
                  </a:extLst>
                </a:gridCol>
                <a:gridCol w="1152811">
                  <a:extLst>
                    <a:ext uri="{9D8B030D-6E8A-4147-A177-3AD203B41FA5}">
                      <a16:colId xmlns:a16="http://schemas.microsoft.com/office/drawing/2014/main" val="20001"/>
                    </a:ext>
                  </a:extLst>
                </a:gridCol>
                <a:gridCol w="1152811">
                  <a:extLst>
                    <a:ext uri="{9D8B030D-6E8A-4147-A177-3AD203B41FA5}">
                      <a16:colId xmlns:a16="http://schemas.microsoft.com/office/drawing/2014/main" val="20002"/>
                    </a:ext>
                  </a:extLst>
                </a:gridCol>
                <a:gridCol w="1081000">
                  <a:extLst>
                    <a:ext uri="{9D8B030D-6E8A-4147-A177-3AD203B41FA5}">
                      <a16:colId xmlns:a16="http://schemas.microsoft.com/office/drawing/2014/main" val="20003"/>
                    </a:ext>
                  </a:extLst>
                </a:gridCol>
                <a:gridCol w="1080999">
                  <a:extLst>
                    <a:ext uri="{9D8B030D-6E8A-4147-A177-3AD203B41FA5}">
                      <a16:colId xmlns:a16="http://schemas.microsoft.com/office/drawing/2014/main" val="20004"/>
                    </a:ext>
                  </a:extLst>
                </a:gridCol>
                <a:gridCol w="1080999">
                  <a:extLst>
                    <a:ext uri="{9D8B030D-6E8A-4147-A177-3AD203B41FA5}">
                      <a16:colId xmlns:a16="http://schemas.microsoft.com/office/drawing/2014/main" val="20005"/>
                    </a:ext>
                  </a:extLst>
                </a:gridCol>
              </a:tblGrid>
              <a:tr h="179705">
                <a:tc>
                  <a:txBody>
                    <a:bodyPr/>
                    <a:lstStyle/>
                    <a:p>
                      <a:pPr marL="27305" algn="ctr">
                        <a:lnSpc>
                          <a:spcPct val="100000"/>
                        </a:lnSpc>
                        <a:spcBef>
                          <a:spcPts val="350"/>
                        </a:spcBef>
                      </a:pPr>
                      <a:r>
                        <a:rPr sz="600" b="1" spc="0" dirty="0" err="1">
                          <a:solidFill>
                            <a:srgbClr val="FFFFFF"/>
                          </a:solidFill>
                          <a:latin typeface="Yu Gothic"/>
                          <a:cs typeface="Yu Gothic"/>
                        </a:rPr>
                        <a:t>導入実績</a:t>
                      </a:r>
                      <a:endParaRPr sz="600" spc="0" dirty="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gradFill>
                      <a:gsLst>
                        <a:gs pos="0">
                          <a:srgbClr val="B0252C"/>
                        </a:gs>
                        <a:gs pos="99000">
                          <a:srgbClr val="7B1315"/>
                        </a:gs>
                      </a:gsLst>
                      <a:lin ang="5400000" scaled="1"/>
                    </a:gradFill>
                  </a:tcPr>
                </a:tc>
                <a:tc>
                  <a:txBody>
                    <a:bodyPr/>
                    <a:lstStyle/>
                    <a:p>
                      <a:pPr algn="ctr">
                        <a:lnSpc>
                          <a:spcPct val="100000"/>
                        </a:lnSpc>
                        <a:spcBef>
                          <a:spcPts val="350"/>
                        </a:spcBef>
                      </a:pPr>
                      <a:r>
                        <a:rPr sz="600" b="1" spc="0" dirty="0">
                          <a:solidFill>
                            <a:srgbClr val="FFFFFF"/>
                          </a:solidFill>
                          <a:latin typeface="Yu Gothic"/>
                          <a:cs typeface="Yu Gothic"/>
                        </a:rPr>
                        <a:t>課金形態</a:t>
                      </a:r>
                      <a:endParaRPr sz="600" spc="0">
                        <a:latin typeface="Yu Gothic"/>
                        <a:cs typeface="Yu Gothic"/>
                      </a:endParaRPr>
                    </a:p>
                  </a:txBody>
                  <a:tcPr marL="0" marR="0" marT="44450" marB="0">
                    <a:lnL w="1905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gradFill>
                      <a:gsLst>
                        <a:gs pos="0">
                          <a:srgbClr val="B0252C"/>
                        </a:gs>
                        <a:gs pos="99000">
                          <a:srgbClr val="7B1315"/>
                        </a:gs>
                      </a:gsLst>
                      <a:lin ang="5400000" scaled="1"/>
                    </a:gradFill>
                  </a:tcPr>
                </a:tc>
                <a:tc>
                  <a:txBody>
                    <a:bodyPr/>
                    <a:lstStyle/>
                    <a:p>
                      <a:pPr marL="268605">
                        <a:lnSpc>
                          <a:spcPct val="100000"/>
                        </a:lnSpc>
                        <a:spcBef>
                          <a:spcPts val="350"/>
                        </a:spcBef>
                      </a:pPr>
                      <a:r>
                        <a:rPr sz="600" b="1" spc="0" dirty="0">
                          <a:solidFill>
                            <a:srgbClr val="FFFFFF"/>
                          </a:solidFill>
                          <a:latin typeface="Yu Gothic"/>
                          <a:cs typeface="Yu Gothic"/>
                        </a:rPr>
                        <a:t>想定クリック 単価</a:t>
                      </a:r>
                      <a:endParaRPr sz="600" spc="0" dirty="0">
                        <a:latin typeface="Yu Gothic"/>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gradFill>
                      <a:gsLst>
                        <a:gs pos="0">
                          <a:srgbClr val="B0252C"/>
                        </a:gs>
                        <a:gs pos="99000">
                          <a:srgbClr val="7B1315"/>
                        </a:gs>
                      </a:gsLst>
                      <a:lin ang="5400000" scaled="1"/>
                    </a:gradFill>
                  </a:tcPr>
                </a:tc>
                <a:tc>
                  <a:txBody>
                    <a:bodyPr/>
                    <a:lstStyle/>
                    <a:p>
                      <a:pPr marL="272415">
                        <a:lnSpc>
                          <a:spcPct val="100000"/>
                        </a:lnSpc>
                        <a:spcBef>
                          <a:spcPts val="350"/>
                        </a:spcBef>
                      </a:pPr>
                      <a:r>
                        <a:rPr sz="600" b="1" spc="0" dirty="0">
                          <a:solidFill>
                            <a:srgbClr val="FFFFFF"/>
                          </a:solidFill>
                          <a:latin typeface="Yu Gothic"/>
                          <a:cs typeface="Yu Gothic"/>
                        </a:rPr>
                        <a:t>最小対応エリア</a:t>
                      </a:r>
                      <a:endParaRPr sz="600" spc="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gradFill>
                      <a:gsLst>
                        <a:gs pos="0">
                          <a:srgbClr val="B0252C"/>
                        </a:gs>
                        <a:gs pos="99000">
                          <a:srgbClr val="7B1315"/>
                        </a:gs>
                      </a:gsLst>
                      <a:lin ang="5400000" scaled="1"/>
                    </a:gradFill>
                  </a:tcPr>
                </a:tc>
                <a:tc>
                  <a:txBody>
                    <a:bodyPr/>
                    <a:lstStyle/>
                    <a:p>
                      <a:pPr marL="299085">
                        <a:lnSpc>
                          <a:spcPct val="100000"/>
                        </a:lnSpc>
                        <a:spcBef>
                          <a:spcPts val="350"/>
                        </a:spcBef>
                      </a:pPr>
                      <a:r>
                        <a:rPr sz="600" b="1" spc="0" dirty="0">
                          <a:solidFill>
                            <a:srgbClr val="FFFFFF"/>
                          </a:solidFill>
                          <a:latin typeface="Yu Gothic"/>
                          <a:cs typeface="Yu Gothic"/>
                        </a:rPr>
                        <a:t>推奨掲載予算</a:t>
                      </a:r>
                      <a:endParaRPr sz="600" spc="0" dirty="0">
                        <a:latin typeface="Yu Gothic"/>
                        <a:cs typeface="Yu Gothic"/>
                      </a:endParaRPr>
                    </a:p>
                  </a:txBody>
                  <a:tcPr marL="0" marR="0" marT="44450" marB="0">
                    <a:lnL w="1905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gradFill>
                      <a:gsLst>
                        <a:gs pos="0">
                          <a:srgbClr val="B0252C"/>
                        </a:gs>
                        <a:gs pos="99000">
                          <a:srgbClr val="7B1315"/>
                        </a:gs>
                      </a:gsLst>
                      <a:lin ang="5400000" scaled="1"/>
                    </a:gradFill>
                  </a:tcPr>
                </a:tc>
                <a:tc>
                  <a:txBody>
                    <a:bodyPr/>
                    <a:lstStyle/>
                    <a:p>
                      <a:pPr marL="220345">
                        <a:lnSpc>
                          <a:spcPct val="100000"/>
                        </a:lnSpc>
                        <a:spcBef>
                          <a:spcPts val="350"/>
                        </a:spcBef>
                      </a:pPr>
                      <a:r>
                        <a:rPr sz="600" b="1" spc="0" dirty="0">
                          <a:solidFill>
                            <a:srgbClr val="FFFFFF"/>
                          </a:solidFill>
                          <a:latin typeface="Yu Gothic"/>
                          <a:cs typeface="Yu Gothic"/>
                        </a:rPr>
                        <a:t>月額最低掲載予算</a:t>
                      </a:r>
                      <a:endParaRPr sz="600" spc="0">
                        <a:latin typeface="Yu Gothic"/>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gradFill>
                      <a:gsLst>
                        <a:gs pos="0">
                          <a:srgbClr val="B0252C"/>
                        </a:gs>
                        <a:gs pos="99000">
                          <a:srgbClr val="7B1315"/>
                        </a:gs>
                      </a:gsLst>
                      <a:lin ang="5400000" scaled="1"/>
                    </a:gradFill>
                  </a:tcPr>
                </a:tc>
                <a:extLst>
                  <a:ext uri="{0D108BD9-81ED-4DB2-BD59-A6C34878D82A}">
                    <a16:rowId xmlns:a16="http://schemas.microsoft.com/office/drawing/2014/main" val="10000"/>
                  </a:ext>
                </a:extLst>
              </a:tr>
              <a:tr h="539750">
                <a:tc>
                  <a:txBody>
                    <a:bodyPr/>
                    <a:lstStyle/>
                    <a:p>
                      <a:pPr marL="23495" algn="ctr">
                        <a:lnSpc>
                          <a:spcPct val="100000"/>
                        </a:lnSpc>
                        <a:spcBef>
                          <a:spcPts val="5"/>
                        </a:spcBef>
                      </a:pPr>
                      <a:r>
                        <a:rPr sz="900" b="1" spc="0" dirty="0">
                          <a:solidFill>
                            <a:srgbClr val="231F20"/>
                          </a:solidFill>
                          <a:latin typeface="Yu Gothic" panose="020B0400000000000000" pitchFamily="34" charset="-128"/>
                          <a:ea typeface="Yu Gothic" panose="020B0400000000000000" pitchFamily="34" charset="-128"/>
                          <a:cs typeface="Yu Gothic"/>
                        </a:rPr>
                        <a:t>実店舗の認知拡大(展示場・カーディーラー)</a:t>
                      </a:r>
                    </a:p>
                    <a:p>
                      <a:pPr marL="22860" algn="ctr">
                        <a:lnSpc>
                          <a:spcPct val="100000"/>
                        </a:lnSpc>
                      </a:pPr>
                      <a:r>
                        <a:rPr sz="900" b="1" spc="0" dirty="0">
                          <a:solidFill>
                            <a:srgbClr val="231F20"/>
                          </a:solidFill>
                          <a:latin typeface="Yu Gothic" panose="020B0400000000000000" pitchFamily="34" charset="-128"/>
                          <a:ea typeface="Yu Gothic" panose="020B0400000000000000" pitchFamily="34" charset="-128"/>
                        </a:rPr>
                        <a:t>イベントへの認知拡大(オープンキャンパス、セール告知)</a:t>
                      </a:r>
                      <a:endParaRPr sz="900" spc="0" dirty="0">
                        <a:latin typeface="Yu Gothic" panose="020B0400000000000000" pitchFamily="34" charset="-128"/>
                        <a:ea typeface="Yu Gothic" panose="020B0400000000000000" pitchFamily="34" charset="-128"/>
                      </a:endParaRPr>
                    </a:p>
                  </a:txBody>
                  <a:tcPr marL="0" marR="0" marT="0" marB="0" anchor="ctr">
                    <a:lnR w="3175" cap="flat" cmpd="sng" algn="ctr">
                      <a:solidFill>
                        <a:schemeClr val="tx1"/>
                      </a:solidFill>
                      <a:prstDash val="solid"/>
                      <a:round/>
                      <a:headEnd type="none" w="med" len="med"/>
                      <a:tailEnd type="none" w="med" len="med"/>
                    </a:lnR>
                    <a:lnT w="12700">
                      <a:solidFill>
                        <a:srgbClr val="F6F6F9"/>
                      </a:solidFill>
                      <a:prstDash val="solid"/>
                    </a:lnT>
                    <a:solidFill>
                      <a:srgbClr val="F0D8CE"/>
                    </a:solidFill>
                  </a:tcPr>
                </a:tc>
                <a:tc>
                  <a:txBody>
                    <a:bodyPr/>
                    <a:lstStyle/>
                    <a:p>
                      <a:pPr algn="ctr">
                        <a:lnSpc>
                          <a:spcPct val="100000"/>
                        </a:lnSpc>
                      </a:pPr>
                      <a:r>
                        <a:rPr sz="700" b="1" spc="0" dirty="0">
                          <a:solidFill>
                            <a:srgbClr val="231F20"/>
                          </a:solidFill>
                          <a:latin typeface="Yu Gothic" panose="020B0400000000000000" pitchFamily="34" charset="-128"/>
                          <a:ea typeface="Yu Gothic" panose="020B0400000000000000" pitchFamily="34" charset="-128"/>
                          <a:cs typeface="Yu Gothic"/>
                        </a:rPr>
                        <a:t>予算運用型</a:t>
                      </a:r>
                      <a:endParaRPr sz="700" spc="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spc="0" dirty="0">
                          <a:solidFill>
                            <a:srgbClr val="231F20"/>
                          </a:solidFill>
                          <a:latin typeface="Yu Gothic" panose="020B0400000000000000" pitchFamily="34" charset="-128"/>
                          <a:ea typeface="Yu Gothic" panose="020B0400000000000000" pitchFamily="34" charset="-128"/>
                          <a:cs typeface="Yu Gothic"/>
                        </a:rPr>
                        <a:t>(クリック単価変動)</a:t>
                      </a:r>
                      <a:endParaRPr sz="700" spc="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700" b="1" spc="0" dirty="0">
                          <a:solidFill>
                            <a:srgbClr val="231F20"/>
                          </a:solidFill>
                          <a:latin typeface="Yu Gothic" panose="020B0400000000000000" pitchFamily="34" charset="-128"/>
                          <a:ea typeface="Yu Gothic" panose="020B0400000000000000" pitchFamily="34" charset="-128"/>
                          <a:cs typeface="Yu Gothic"/>
                        </a:rPr>
                        <a:t>100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r>
                        <a:rPr lang="en-US" altLang="ja-JP" sz="700" b="1" spc="0" dirty="0">
                          <a:solidFill>
                            <a:srgbClr val="231F20"/>
                          </a:solidFill>
                          <a:latin typeface="Yu Gothic" panose="020B0400000000000000" pitchFamily="34" charset="-128"/>
                          <a:ea typeface="Yu Gothic" panose="020B0400000000000000" pitchFamily="34" charset="-128"/>
                          <a:cs typeface="Yu Gothic"/>
                        </a:rPr>
                        <a:t>300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円前後</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ja-JP" altLang="en-US" sz="700" b="1" spc="0" dirty="0">
                          <a:solidFill>
                            <a:srgbClr val="231F20"/>
                          </a:solidFill>
                          <a:latin typeface="Yu Gothic" panose="020B0400000000000000" pitchFamily="34" charset="-128"/>
                          <a:ea typeface="Yu Gothic" panose="020B0400000000000000" pitchFamily="34" charset="-128"/>
                          <a:cs typeface="Yu Gothic"/>
                        </a:rPr>
                        <a:t>半径</a:t>
                      </a:r>
                      <a:r>
                        <a:rPr lang="en-US" altLang="ja-JP" sz="700" b="1" spc="0" dirty="0">
                          <a:solidFill>
                            <a:srgbClr val="231F20"/>
                          </a:solidFill>
                          <a:latin typeface="Yu Gothic" panose="020B0400000000000000" pitchFamily="34" charset="-128"/>
                          <a:ea typeface="Yu Gothic" panose="020B0400000000000000" pitchFamily="34" charset="-128"/>
                          <a:cs typeface="Yu Gothic"/>
                        </a:rPr>
                        <a:t>10</a:t>
                      </a:r>
                      <a:r>
                        <a:rPr lang="en" sz="700" b="1" spc="0" dirty="0">
                          <a:solidFill>
                            <a:srgbClr val="231F20"/>
                          </a:solidFill>
                          <a:latin typeface="Yu Gothic" panose="020B0400000000000000" pitchFamily="34" charset="-128"/>
                          <a:ea typeface="Yu Gothic" panose="020B0400000000000000" pitchFamily="34" charset="-128"/>
                          <a:cs typeface="Yu Gothic"/>
                        </a:rPr>
                        <a:t>ｍ</a:t>
                      </a:r>
                    </a:p>
                    <a:p>
                      <a:pPr algn="ctr">
                        <a:lnSpc>
                          <a:spcPct val="100000"/>
                        </a:lnSpc>
                      </a:pPr>
                      <a:r>
                        <a:rPr lang="en" sz="700" b="1" spc="0" dirty="0">
                          <a:solidFill>
                            <a:srgbClr val="231F20"/>
                          </a:solidFill>
                          <a:latin typeface="Yu Gothic" panose="020B0400000000000000" pitchFamily="34" charset="-128"/>
                          <a:ea typeface="Yu Gothic" panose="020B0400000000000000" pitchFamily="34" charset="-128"/>
                          <a:cs typeface="Yu Gothic"/>
                        </a:rPr>
                        <a:t>or</a:t>
                      </a:r>
                    </a:p>
                    <a:p>
                      <a:pPr algn="ctr">
                        <a:lnSpc>
                          <a:spcPct val="100000"/>
                        </a:lnSpc>
                      </a:pPr>
                      <a:r>
                        <a:rPr lang="ja-JP" altLang="en-US" sz="700" b="1" spc="0" dirty="0">
                          <a:solidFill>
                            <a:srgbClr val="231F20"/>
                          </a:solidFill>
                          <a:latin typeface="Yu Gothic" panose="020B0400000000000000" pitchFamily="34" charset="-128"/>
                          <a:ea typeface="Yu Gothic" panose="020B0400000000000000" pitchFamily="34" charset="-128"/>
                          <a:cs typeface="Yu Gothic"/>
                        </a:rPr>
                        <a:t>ポリゴン指定</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ja-JP" altLang="en-US" sz="700" b="1" spc="0" dirty="0">
                          <a:solidFill>
                            <a:srgbClr val="231F20"/>
                          </a:solidFill>
                          <a:latin typeface="Yu Gothic" panose="020B0400000000000000" pitchFamily="34" charset="-128"/>
                          <a:ea typeface="Yu Gothic" panose="020B0400000000000000" pitchFamily="34" charset="-128"/>
                          <a:cs typeface="Yu Gothic"/>
                        </a:rPr>
                        <a:t>都度見積もり</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900" b="1" spc="0" dirty="0">
                          <a:solidFill>
                            <a:srgbClr val="231F20"/>
                          </a:solidFill>
                          <a:latin typeface="Yu Gothic" panose="020B0400000000000000" pitchFamily="34" charset="-128"/>
                          <a:ea typeface="Yu Gothic" panose="020B0400000000000000" pitchFamily="34" charset="-128"/>
                          <a:cs typeface="Yu Gothic"/>
                        </a:rPr>
                        <a:t>100,000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T w="12700">
                      <a:solidFill>
                        <a:srgbClr val="F6F6F9"/>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5" name="object 67">
            <a:extLst>
              <a:ext uri="{FF2B5EF4-FFF2-40B4-BE49-F238E27FC236}">
                <a16:creationId xmlns:a16="http://schemas.microsoft.com/office/drawing/2014/main" id="{121DF246-8267-3B18-BC65-AB651D55959D}"/>
              </a:ext>
            </a:extLst>
          </p:cNvPr>
          <p:cNvSpPr txBox="1"/>
          <p:nvPr/>
        </p:nvSpPr>
        <p:spPr>
          <a:xfrm>
            <a:off x="1552693" y="2175626"/>
            <a:ext cx="1112520" cy="166712"/>
          </a:xfrm>
          <a:prstGeom prst="rect">
            <a:avLst/>
          </a:prstGeom>
        </p:spPr>
        <p:txBody>
          <a:bodyPr vert="horz" wrap="square" lIns="0" tIns="12700" rIns="0" bIns="0" rtlCol="0">
            <a:spAutoFit/>
          </a:bodyPr>
          <a:lstStyle/>
          <a:p>
            <a:pPr marL="12700">
              <a:spcBef>
                <a:spcPts val="100"/>
              </a:spcBef>
            </a:pPr>
            <a:r>
              <a:rPr lang="ja-JP" altLang="en-US" sz="1000" b="1" spc="-35" dirty="0">
                <a:solidFill>
                  <a:srgbClr val="231F20"/>
                </a:solidFill>
                <a:latin typeface="Yu Gothic"/>
                <a:cs typeface="Yu Gothic"/>
              </a:rPr>
              <a:t>ココネクサス</a:t>
            </a:r>
            <a:endParaRPr lang="ja-JP" altLang="en-US" sz="1000" dirty="0">
              <a:latin typeface="Yu Gothic"/>
              <a:cs typeface="Yu Gothic"/>
            </a:endParaRPr>
          </a:p>
        </p:txBody>
      </p:sp>
    </p:spTree>
    <p:extLst>
      <p:ext uri="{BB962C8B-B14F-4D97-AF65-F5344CB8AC3E}">
        <p14:creationId xmlns:p14="http://schemas.microsoft.com/office/powerpoint/2010/main" val="315346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FF627CB-D79C-A586-3724-63CAE3D01A07}"/>
              </a:ext>
            </a:extLst>
          </p:cNvPr>
          <p:cNvSpPr>
            <a:spLocks noGrp="1"/>
          </p:cNvSpPr>
          <p:nvPr>
            <p:ph type="ftr" sz="quarter" idx="5"/>
          </p:nvPr>
        </p:nvSpPr>
        <p:spPr/>
        <p:txBody>
          <a:bodyPr/>
          <a:lstStyle/>
          <a:p>
            <a:pPr marL="12700">
              <a:lnSpc>
                <a:spcPct val="100000"/>
              </a:lnSpc>
              <a:spcBef>
                <a:spcPts val="10"/>
              </a:spcBef>
            </a:pPr>
            <a:r>
              <a:rPr lang="en" dirty="0"/>
              <a:t>Copyright</a:t>
            </a:r>
            <a:r>
              <a:rPr lang="en" spc="-5" dirty="0"/>
              <a:t> </a:t>
            </a:r>
            <a:r>
              <a:rPr lang="en" dirty="0"/>
              <a:t>(c) Dream Nexus </a:t>
            </a:r>
            <a:r>
              <a:rPr lang="en" spc="-10" dirty="0"/>
              <a:t>Co.,Ltd.</a:t>
            </a:r>
            <a:r>
              <a:rPr lang="en" spc="-5" dirty="0"/>
              <a:t> </a:t>
            </a:r>
            <a:r>
              <a:rPr lang="en" dirty="0"/>
              <a:t>All Rights </a:t>
            </a:r>
            <a:r>
              <a:rPr lang="en" spc="-10" dirty="0"/>
              <a:t>Reserved.</a:t>
            </a:r>
          </a:p>
        </p:txBody>
      </p:sp>
      <p:pic>
        <p:nvPicPr>
          <p:cNvPr id="3" name="object 2">
            <a:extLst>
              <a:ext uri="{FF2B5EF4-FFF2-40B4-BE49-F238E27FC236}">
                <a16:creationId xmlns:a16="http://schemas.microsoft.com/office/drawing/2014/main" id="{2909D9AE-0C75-3DBA-43A3-931BFD31D8B2}"/>
              </a:ext>
            </a:extLst>
          </p:cNvPr>
          <p:cNvPicPr/>
          <p:nvPr/>
        </p:nvPicPr>
        <p:blipFill>
          <a:blip r:embed="rId2" cstate="email">
            <a:extLst>
              <a:ext uri="{28A0092B-C50C-407E-A947-70E740481C1C}">
                <a14:useLocalDpi xmlns:a14="http://schemas.microsoft.com/office/drawing/2010/main"/>
              </a:ext>
            </a:extLst>
          </a:blip>
          <a:stretch>
            <a:fillRect/>
          </a:stretch>
        </p:blipFill>
        <p:spPr>
          <a:xfrm>
            <a:off x="6731990" y="585736"/>
            <a:ext cx="3959999" cy="2280826"/>
          </a:xfrm>
          <a:prstGeom prst="rect">
            <a:avLst/>
          </a:prstGeom>
        </p:spPr>
      </p:pic>
      <p:pic>
        <p:nvPicPr>
          <p:cNvPr id="5" name="object 4">
            <a:extLst>
              <a:ext uri="{FF2B5EF4-FFF2-40B4-BE49-F238E27FC236}">
                <a16:creationId xmlns:a16="http://schemas.microsoft.com/office/drawing/2014/main" id="{EE072C31-8C62-26FB-8D84-3846C3771924}"/>
              </a:ext>
            </a:extLst>
          </p:cNvPr>
          <p:cNvPicPr/>
          <p:nvPr/>
        </p:nvPicPr>
        <p:blipFill>
          <a:blip r:embed="rId3" cstate="email">
            <a:extLst>
              <a:ext uri="{28A0092B-C50C-407E-A947-70E740481C1C}">
                <a14:useLocalDpi xmlns:a14="http://schemas.microsoft.com/office/drawing/2010/main"/>
              </a:ext>
            </a:extLst>
          </a:blip>
          <a:stretch>
            <a:fillRect/>
          </a:stretch>
        </p:blipFill>
        <p:spPr>
          <a:xfrm>
            <a:off x="650138" y="2569235"/>
            <a:ext cx="4535995" cy="2987293"/>
          </a:xfrm>
          <a:prstGeom prst="rect">
            <a:avLst/>
          </a:prstGeom>
        </p:spPr>
      </p:pic>
      <p:pic>
        <p:nvPicPr>
          <p:cNvPr id="8" name="object 7">
            <a:extLst>
              <a:ext uri="{FF2B5EF4-FFF2-40B4-BE49-F238E27FC236}">
                <a16:creationId xmlns:a16="http://schemas.microsoft.com/office/drawing/2014/main" id="{7C450985-5797-15AA-8D1F-034E3C74A193}"/>
              </a:ext>
            </a:extLst>
          </p:cNvPr>
          <p:cNvPicPr/>
          <p:nvPr/>
        </p:nvPicPr>
        <p:blipFill>
          <a:blip r:embed="rId4" cstate="email">
            <a:extLst>
              <a:ext uri="{28A0092B-C50C-407E-A947-70E740481C1C}">
                <a14:useLocalDpi xmlns:a14="http://schemas.microsoft.com/office/drawing/2010/main"/>
              </a:ext>
            </a:extLst>
          </a:blip>
          <a:stretch>
            <a:fillRect/>
          </a:stretch>
        </p:blipFill>
        <p:spPr>
          <a:xfrm>
            <a:off x="5508002" y="2569235"/>
            <a:ext cx="4535995" cy="2987293"/>
          </a:xfrm>
          <a:prstGeom prst="rect">
            <a:avLst/>
          </a:prstGeom>
        </p:spPr>
      </p:pic>
      <p:sp>
        <p:nvSpPr>
          <p:cNvPr id="10" name="object 9">
            <a:extLst>
              <a:ext uri="{FF2B5EF4-FFF2-40B4-BE49-F238E27FC236}">
                <a16:creationId xmlns:a16="http://schemas.microsoft.com/office/drawing/2014/main" id="{9803424F-C6F2-AEB2-69B5-457528B68F16}"/>
              </a:ext>
            </a:extLst>
          </p:cNvPr>
          <p:cNvSpPr/>
          <p:nvPr/>
        </p:nvSpPr>
        <p:spPr>
          <a:xfrm>
            <a:off x="0" y="0"/>
            <a:ext cx="10692130" cy="586105"/>
          </a:xfrm>
          <a:custGeom>
            <a:avLst/>
            <a:gdLst/>
            <a:ahLst/>
            <a:cxnLst/>
            <a:rect l="l" t="t" r="r" b="b"/>
            <a:pathLst>
              <a:path w="10692130" h="586105">
                <a:moveTo>
                  <a:pt x="10692003" y="585724"/>
                </a:moveTo>
                <a:lnTo>
                  <a:pt x="0" y="585724"/>
                </a:lnTo>
                <a:lnTo>
                  <a:pt x="0" y="0"/>
                </a:lnTo>
                <a:lnTo>
                  <a:pt x="10692003" y="0"/>
                </a:lnTo>
                <a:lnTo>
                  <a:pt x="10692003" y="585724"/>
                </a:lnTo>
                <a:close/>
              </a:path>
            </a:pathLst>
          </a:custGeom>
          <a:solidFill>
            <a:srgbClr val="BF6636"/>
          </a:solidFill>
        </p:spPr>
        <p:txBody>
          <a:bodyPr wrap="square" lIns="0" tIns="0" rIns="0" bIns="0" rtlCol="0"/>
          <a:lstStyle/>
          <a:p>
            <a:endParaRPr/>
          </a:p>
        </p:txBody>
      </p:sp>
      <p:sp>
        <p:nvSpPr>
          <p:cNvPr id="41" name="object 40">
            <a:extLst>
              <a:ext uri="{FF2B5EF4-FFF2-40B4-BE49-F238E27FC236}">
                <a16:creationId xmlns:a16="http://schemas.microsoft.com/office/drawing/2014/main" id="{CB8C53FF-4435-9153-4A14-12291C26F501}"/>
              </a:ext>
            </a:extLst>
          </p:cNvPr>
          <p:cNvSpPr txBox="1"/>
          <p:nvPr/>
        </p:nvSpPr>
        <p:spPr>
          <a:xfrm>
            <a:off x="347303" y="301328"/>
            <a:ext cx="988694" cy="238760"/>
          </a:xfrm>
          <a:prstGeom prst="rect">
            <a:avLst/>
          </a:prstGeom>
        </p:spPr>
        <p:txBody>
          <a:bodyPr vert="horz" wrap="square" lIns="0" tIns="12700" rIns="0" bIns="0" rtlCol="0">
            <a:spAutoFit/>
          </a:bodyPr>
          <a:lstStyle/>
          <a:p>
            <a:pPr marL="12700">
              <a:lnSpc>
                <a:spcPct val="100000"/>
              </a:lnSpc>
              <a:spcBef>
                <a:spcPts val="100"/>
              </a:spcBef>
            </a:pPr>
            <a:r>
              <a:rPr sz="1400" b="1" spc="60" dirty="0">
                <a:solidFill>
                  <a:srgbClr val="FFFFFF"/>
                </a:solidFill>
                <a:latin typeface="Yu Gothic"/>
                <a:cs typeface="Yu Gothic"/>
              </a:rPr>
              <a:t>Re</a:t>
            </a:r>
            <a:r>
              <a:rPr sz="1400" b="1" spc="280"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
        <p:nvSpPr>
          <p:cNvPr id="42" name="object 41">
            <a:extLst>
              <a:ext uri="{FF2B5EF4-FFF2-40B4-BE49-F238E27FC236}">
                <a16:creationId xmlns:a16="http://schemas.microsoft.com/office/drawing/2014/main" id="{D910F1AA-4693-694A-B202-EA319544D333}"/>
              </a:ext>
            </a:extLst>
          </p:cNvPr>
          <p:cNvSpPr txBox="1"/>
          <p:nvPr/>
        </p:nvSpPr>
        <p:spPr>
          <a:xfrm>
            <a:off x="1492497" y="352128"/>
            <a:ext cx="1824355" cy="177800"/>
          </a:xfrm>
          <a:prstGeom prst="rect">
            <a:avLst/>
          </a:prstGeom>
        </p:spPr>
        <p:txBody>
          <a:bodyPr vert="horz" wrap="square" lIns="0" tIns="12700" rIns="0" bIns="0" rtlCol="0">
            <a:spAutoFit/>
          </a:bodyPr>
          <a:lstStyle/>
          <a:p>
            <a:pPr marL="12700">
              <a:lnSpc>
                <a:spcPct val="100000"/>
              </a:lnSpc>
              <a:spcBef>
                <a:spcPts val="100"/>
              </a:spcBef>
            </a:pPr>
            <a:r>
              <a:rPr sz="1000" b="1" spc="100" dirty="0">
                <a:solidFill>
                  <a:srgbClr val="FFFFFF"/>
                </a:solidFill>
                <a:latin typeface="Yu Gothic"/>
                <a:cs typeface="Yu Gothic"/>
              </a:rPr>
              <a:t>～</a:t>
            </a:r>
            <a:r>
              <a:rPr sz="1000" b="1" spc="75" dirty="0">
                <a:solidFill>
                  <a:srgbClr val="FFFFFF"/>
                </a:solidFill>
                <a:latin typeface="Yu Gothic"/>
                <a:cs typeface="Yu Gothic"/>
              </a:rPr>
              <a:t>築年数や賃料を基に配信</a:t>
            </a:r>
            <a:r>
              <a:rPr sz="1000" b="1" spc="-50" dirty="0">
                <a:solidFill>
                  <a:srgbClr val="FFFFFF"/>
                </a:solidFill>
                <a:latin typeface="Yu Gothic"/>
                <a:cs typeface="Yu Gothic"/>
              </a:rPr>
              <a:t>～ </a:t>
            </a:r>
            <a:endParaRPr sz="1000">
              <a:latin typeface="Yu Gothic"/>
              <a:cs typeface="Yu Gothic"/>
            </a:endParaRPr>
          </a:p>
        </p:txBody>
      </p:sp>
      <p:sp>
        <p:nvSpPr>
          <p:cNvPr id="43" name="object 42">
            <a:extLst>
              <a:ext uri="{FF2B5EF4-FFF2-40B4-BE49-F238E27FC236}">
                <a16:creationId xmlns:a16="http://schemas.microsoft.com/office/drawing/2014/main" id="{5B13776A-8692-5557-6CD2-D7F7E27D7450}"/>
              </a:ext>
            </a:extLst>
          </p:cNvPr>
          <p:cNvSpPr txBox="1"/>
          <p:nvPr/>
        </p:nvSpPr>
        <p:spPr>
          <a:xfrm>
            <a:off x="3173982" y="1307440"/>
            <a:ext cx="3163318" cy="365998"/>
          </a:xfrm>
          <a:prstGeom prst="rect">
            <a:avLst/>
          </a:prstGeom>
        </p:spPr>
        <p:txBody>
          <a:bodyPr vert="horz" wrap="square" lIns="0" tIns="12700" rIns="0" bIns="0" rtlCol="0">
            <a:spAutoFit/>
          </a:bodyPr>
          <a:lstStyle/>
          <a:p>
            <a:pPr marL="100965" marR="5080" indent="-88900">
              <a:lnSpc>
                <a:spcPct val="113100"/>
              </a:lnSpc>
              <a:spcBef>
                <a:spcPts val="100"/>
              </a:spcBef>
            </a:pPr>
            <a:r>
              <a:rPr sz="1000" b="1" dirty="0">
                <a:solidFill>
                  <a:schemeClr val="tx1"/>
                </a:solidFill>
                <a:latin typeface="Yu Gothic"/>
                <a:cs typeface="Yu Gothic"/>
              </a:rPr>
              <a:t>『</a:t>
            </a:r>
            <a:r>
              <a:rPr sz="1000" b="1" dirty="0" err="1">
                <a:solidFill>
                  <a:schemeClr val="tx1"/>
                </a:solidFill>
                <a:latin typeface="Yu Gothic"/>
                <a:cs typeface="Yu Gothic"/>
              </a:rPr>
              <a:t>築年数や賃料のデータ』を利用した配信ができる</a:t>
            </a:r>
            <a:endParaRPr lang="en-US" sz="1000" b="1" dirty="0">
              <a:solidFill>
                <a:schemeClr val="tx1"/>
              </a:solidFill>
              <a:latin typeface="Yu Gothic"/>
              <a:cs typeface="Yu Gothic"/>
            </a:endParaRPr>
          </a:p>
          <a:p>
            <a:pPr marL="100965" marR="5080" indent="-88900">
              <a:lnSpc>
                <a:spcPct val="113100"/>
              </a:lnSpc>
              <a:spcBef>
                <a:spcPts val="100"/>
              </a:spcBef>
            </a:pPr>
            <a:r>
              <a:rPr sz="1000" b="1" dirty="0" err="1">
                <a:solidFill>
                  <a:schemeClr val="tx1"/>
                </a:solidFill>
                <a:latin typeface="Yu Gothic"/>
                <a:cs typeface="Yu Gothic"/>
              </a:rPr>
              <a:t>コースです</a:t>
            </a:r>
            <a:r>
              <a:rPr sz="1000" b="1" dirty="0">
                <a:solidFill>
                  <a:schemeClr val="tx1"/>
                </a:solidFill>
                <a:latin typeface="Yu Gothic"/>
                <a:cs typeface="Yu Gothic"/>
              </a:rPr>
              <a:t>。</a:t>
            </a:r>
            <a:endParaRPr sz="1000" dirty="0">
              <a:solidFill>
                <a:schemeClr val="tx1"/>
              </a:solidFill>
              <a:latin typeface="Yu Gothic"/>
              <a:cs typeface="Yu Gothic"/>
            </a:endParaRPr>
          </a:p>
        </p:txBody>
      </p:sp>
      <p:sp>
        <p:nvSpPr>
          <p:cNvPr id="57" name="object 56">
            <a:extLst>
              <a:ext uri="{FF2B5EF4-FFF2-40B4-BE49-F238E27FC236}">
                <a16:creationId xmlns:a16="http://schemas.microsoft.com/office/drawing/2014/main" id="{D6693637-EA68-62BC-EFE1-88361DC5ED08}"/>
              </a:ext>
            </a:extLst>
          </p:cNvPr>
          <p:cNvSpPr txBox="1"/>
          <p:nvPr/>
        </p:nvSpPr>
        <p:spPr>
          <a:xfrm>
            <a:off x="1095945" y="3405135"/>
            <a:ext cx="3644826" cy="595035"/>
          </a:xfrm>
          <a:prstGeom prst="rect">
            <a:avLst/>
          </a:prstGeom>
        </p:spPr>
        <p:txBody>
          <a:bodyPr vert="horz" wrap="square" lIns="0" tIns="40640" rIns="0" bIns="0" rtlCol="0">
            <a:spAutoFit/>
          </a:bodyPr>
          <a:lstStyle>
            <a:defPPr>
              <a:defRPr kern="0"/>
            </a:defPPr>
            <a:lvl1pPr marL="20955">
              <a:lnSpc>
                <a:spcPct val="100000"/>
              </a:lnSpc>
              <a:spcBef>
                <a:spcPts val="320"/>
              </a:spcBef>
              <a:defRPr sz="900" b="1">
                <a:solidFill>
                  <a:srgbClr val="231F20"/>
                </a:solidFill>
                <a:latin typeface="Yu Gothic"/>
                <a:cs typeface="Yu Gothic"/>
              </a:defRPr>
            </a:lvl1pPr>
          </a:lstStyle>
          <a:p>
            <a:r>
              <a:rPr dirty="0"/>
              <a:t>リ</a:t>
            </a:r>
            <a:r>
              <a:rPr lang="ja-JP" altLang="en-US" dirty="0"/>
              <a:t>フォームニーズ、住宅ローンの借り換え、不動産売却など築年数からターゲットを絞り込むことができます。築年数に合わせてアプローチの仕方を変えることができポスティングが難しい集合住宅にも配信することが可能です。</a:t>
            </a:r>
            <a:endParaRPr/>
          </a:p>
        </p:txBody>
      </p:sp>
      <p:sp>
        <p:nvSpPr>
          <p:cNvPr id="58" name="object 57">
            <a:extLst>
              <a:ext uri="{FF2B5EF4-FFF2-40B4-BE49-F238E27FC236}">
                <a16:creationId xmlns:a16="http://schemas.microsoft.com/office/drawing/2014/main" id="{6628B0D9-2225-194A-1709-107426F22412}"/>
              </a:ext>
            </a:extLst>
          </p:cNvPr>
          <p:cNvSpPr/>
          <p:nvPr/>
        </p:nvSpPr>
        <p:spPr>
          <a:xfrm>
            <a:off x="2512988" y="2517208"/>
            <a:ext cx="797560" cy="177165"/>
          </a:xfrm>
          <a:custGeom>
            <a:avLst/>
            <a:gdLst/>
            <a:ahLst/>
            <a:cxnLst/>
            <a:rect l="l" t="t" r="r" b="b"/>
            <a:pathLst>
              <a:path w="797560" h="177164">
                <a:moveTo>
                  <a:pt x="797394" y="0"/>
                </a:moveTo>
                <a:lnTo>
                  <a:pt x="47447" y="0"/>
                </a:lnTo>
                <a:lnTo>
                  <a:pt x="0" y="177076"/>
                </a:lnTo>
                <a:lnTo>
                  <a:pt x="749947" y="177076"/>
                </a:lnTo>
                <a:lnTo>
                  <a:pt x="797394" y="0"/>
                </a:lnTo>
                <a:close/>
              </a:path>
            </a:pathLst>
          </a:custGeom>
          <a:solidFill>
            <a:srgbClr val="090204"/>
          </a:solidFill>
        </p:spPr>
        <p:txBody>
          <a:bodyPr wrap="square" lIns="0" tIns="0" rIns="0" bIns="0" rtlCol="0"/>
          <a:lstStyle/>
          <a:p>
            <a:endParaRPr/>
          </a:p>
        </p:txBody>
      </p:sp>
      <p:sp>
        <p:nvSpPr>
          <p:cNvPr id="59" name="object 58">
            <a:extLst>
              <a:ext uri="{FF2B5EF4-FFF2-40B4-BE49-F238E27FC236}">
                <a16:creationId xmlns:a16="http://schemas.microsoft.com/office/drawing/2014/main" id="{03E5FAE7-F092-911F-8558-22A3FCF8A18D}"/>
              </a:ext>
            </a:extLst>
          </p:cNvPr>
          <p:cNvSpPr txBox="1"/>
          <p:nvPr/>
        </p:nvSpPr>
        <p:spPr>
          <a:xfrm>
            <a:off x="2190805" y="2492181"/>
            <a:ext cx="1457325" cy="677545"/>
          </a:xfrm>
          <a:prstGeom prst="rect">
            <a:avLst/>
          </a:prstGeom>
        </p:spPr>
        <p:txBody>
          <a:bodyPr vert="horz" wrap="square" lIns="0" tIns="41910" rIns="0" bIns="0" rtlCol="0">
            <a:spAutoFit/>
          </a:bodyPr>
          <a:lstStyle/>
          <a:p>
            <a:pPr algn="ctr">
              <a:lnSpc>
                <a:spcPct val="100000"/>
              </a:lnSpc>
              <a:spcBef>
                <a:spcPts val="330"/>
              </a:spcBef>
            </a:pPr>
            <a:r>
              <a:rPr sz="1000" b="1" dirty="0">
                <a:solidFill>
                  <a:srgbClr val="FFFFFF"/>
                </a:solidFill>
                <a:latin typeface="Yu Gothic" panose="020B0400000000000000" pitchFamily="34" charset="-128"/>
                <a:ea typeface="Yu Gothic" panose="020B0400000000000000" pitchFamily="34" charset="-128"/>
                <a:cs typeface="Arial Black"/>
              </a:rPr>
              <a:t>IMAGE 1</a:t>
            </a:r>
            <a:endParaRPr sz="1000" b="1">
              <a:latin typeface="Yu Gothic" panose="020B0400000000000000" pitchFamily="34" charset="-128"/>
              <a:ea typeface="Yu Gothic" panose="020B0400000000000000" pitchFamily="34" charset="-128"/>
              <a:cs typeface="Arial Black"/>
            </a:endParaRPr>
          </a:p>
          <a:p>
            <a:pPr marL="12065" marR="5080" algn="ctr">
              <a:lnSpc>
                <a:spcPts val="1600"/>
              </a:lnSpc>
              <a:spcBef>
                <a:spcPts val="420"/>
              </a:spcBef>
            </a:pPr>
            <a:r>
              <a:rPr sz="1400" b="1" dirty="0">
                <a:solidFill>
                  <a:srgbClr val="FFFFFF"/>
                </a:solidFill>
                <a:latin typeface="Yu Gothic" panose="020B0400000000000000" pitchFamily="34" charset="-128"/>
                <a:ea typeface="Yu Gothic" panose="020B0400000000000000" pitchFamily="34" charset="-128"/>
                <a:cs typeface="Yu Gothic"/>
              </a:rPr>
              <a:t>築年数のデータを利用した配信</a:t>
            </a:r>
            <a:endParaRPr sz="1400" b="1">
              <a:latin typeface="Yu Gothic" panose="020B0400000000000000" pitchFamily="34" charset="-128"/>
              <a:ea typeface="Yu Gothic" panose="020B0400000000000000" pitchFamily="34" charset="-128"/>
              <a:cs typeface="Yu Gothic"/>
            </a:endParaRPr>
          </a:p>
        </p:txBody>
      </p:sp>
      <p:sp>
        <p:nvSpPr>
          <p:cNvPr id="66" name="object 65">
            <a:extLst>
              <a:ext uri="{FF2B5EF4-FFF2-40B4-BE49-F238E27FC236}">
                <a16:creationId xmlns:a16="http://schemas.microsoft.com/office/drawing/2014/main" id="{1DAC5482-69D8-AB95-3188-8ACC1741023C}"/>
              </a:ext>
            </a:extLst>
          </p:cNvPr>
          <p:cNvSpPr txBox="1"/>
          <p:nvPr/>
        </p:nvSpPr>
        <p:spPr>
          <a:xfrm>
            <a:off x="6061054" y="3405135"/>
            <a:ext cx="3430336" cy="456535"/>
          </a:xfrm>
          <a:prstGeom prst="rect">
            <a:avLst/>
          </a:prstGeom>
        </p:spPr>
        <p:txBody>
          <a:bodyPr vert="horz" wrap="square" lIns="0" tIns="40640" rIns="0" bIns="0" rtlCol="0">
            <a:spAutoFit/>
          </a:bodyPr>
          <a:lstStyle>
            <a:defPPr>
              <a:defRPr kern="0"/>
            </a:defPPr>
            <a:lvl1pPr marL="20955">
              <a:lnSpc>
                <a:spcPct val="100000"/>
              </a:lnSpc>
              <a:spcBef>
                <a:spcPts val="320"/>
              </a:spcBef>
              <a:defRPr sz="900" b="1">
                <a:solidFill>
                  <a:srgbClr val="231F20"/>
                </a:solidFill>
                <a:latin typeface="Yu Gothic"/>
                <a:cs typeface="Yu Gothic"/>
              </a:defRPr>
            </a:lvl1pPr>
          </a:lstStyle>
          <a:p>
            <a:r>
              <a:rPr dirty="0"/>
              <a:t>賃料でターゲティングすることで、同賃料帯の賃貸物件やローン返済額が賃料同程度のマンション販売で優良ユーザーに配信することができます。</a:t>
            </a:r>
            <a:endParaRPr/>
          </a:p>
        </p:txBody>
      </p:sp>
      <p:sp>
        <p:nvSpPr>
          <p:cNvPr id="67" name="object 66">
            <a:extLst>
              <a:ext uri="{FF2B5EF4-FFF2-40B4-BE49-F238E27FC236}">
                <a16:creationId xmlns:a16="http://schemas.microsoft.com/office/drawing/2014/main" id="{7FBBBAFF-3170-11B4-D72F-2BEA9A06FC7D}"/>
              </a:ext>
            </a:extLst>
          </p:cNvPr>
          <p:cNvSpPr/>
          <p:nvPr/>
        </p:nvSpPr>
        <p:spPr>
          <a:xfrm>
            <a:off x="7370851" y="2517208"/>
            <a:ext cx="797560" cy="177165"/>
          </a:xfrm>
          <a:custGeom>
            <a:avLst/>
            <a:gdLst/>
            <a:ahLst/>
            <a:cxnLst/>
            <a:rect l="l" t="t" r="r" b="b"/>
            <a:pathLst>
              <a:path w="797559" h="177164">
                <a:moveTo>
                  <a:pt x="797394" y="0"/>
                </a:moveTo>
                <a:lnTo>
                  <a:pt x="47447" y="0"/>
                </a:lnTo>
                <a:lnTo>
                  <a:pt x="0" y="177076"/>
                </a:lnTo>
                <a:lnTo>
                  <a:pt x="749947" y="177076"/>
                </a:lnTo>
                <a:lnTo>
                  <a:pt x="797394" y="0"/>
                </a:lnTo>
                <a:close/>
              </a:path>
            </a:pathLst>
          </a:custGeom>
          <a:solidFill>
            <a:srgbClr val="090204"/>
          </a:solidFill>
        </p:spPr>
        <p:txBody>
          <a:bodyPr wrap="square" lIns="0" tIns="0" rIns="0" bIns="0" rtlCol="0"/>
          <a:lstStyle/>
          <a:p>
            <a:endParaRPr/>
          </a:p>
        </p:txBody>
      </p:sp>
      <p:sp>
        <p:nvSpPr>
          <p:cNvPr id="68" name="object 67">
            <a:extLst>
              <a:ext uri="{FF2B5EF4-FFF2-40B4-BE49-F238E27FC236}">
                <a16:creationId xmlns:a16="http://schemas.microsoft.com/office/drawing/2014/main" id="{95566D10-58D8-60D0-24E7-934EBC3C856B}"/>
              </a:ext>
            </a:extLst>
          </p:cNvPr>
          <p:cNvSpPr txBox="1"/>
          <p:nvPr/>
        </p:nvSpPr>
        <p:spPr>
          <a:xfrm>
            <a:off x="7142013" y="2492181"/>
            <a:ext cx="1270635" cy="677545"/>
          </a:xfrm>
          <a:prstGeom prst="rect">
            <a:avLst/>
          </a:prstGeom>
        </p:spPr>
        <p:txBody>
          <a:bodyPr vert="horz" wrap="square" lIns="0" tIns="41910" rIns="0" bIns="0" rtlCol="0">
            <a:spAutoFit/>
          </a:bodyPr>
          <a:lstStyle/>
          <a:p>
            <a:pPr algn="ctr">
              <a:lnSpc>
                <a:spcPct val="100000"/>
              </a:lnSpc>
              <a:spcBef>
                <a:spcPts val="330"/>
              </a:spcBef>
            </a:pPr>
            <a:r>
              <a:rPr sz="1000" b="1" dirty="0">
                <a:solidFill>
                  <a:srgbClr val="FFFFFF"/>
                </a:solidFill>
                <a:latin typeface="Yu Gothic" panose="020B0400000000000000" pitchFamily="34" charset="-128"/>
                <a:ea typeface="Yu Gothic" panose="020B0400000000000000" pitchFamily="34" charset="-128"/>
                <a:cs typeface="Arial Black"/>
              </a:rPr>
              <a:t>IMAGE 2</a:t>
            </a:r>
            <a:endParaRPr sz="1000" b="1">
              <a:latin typeface="Yu Gothic" panose="020B0400000000000000" pitchFamily="34" charset="-128"/>
              <a:ea typeface="Yu Gothic" panose="020B0400000000000000" pitchFamily="34" charset="-128"/>
              <a:cs typeface="Arial Black"/>
            </a:endParaRPr>
          </a:p>
          <a:p>
            <a:pPr marL="12700" marR="5080" algn="ctr">
              <a:lnSpc>
                <a:spcPts val="1600"/>
              </a:lnSpc>
              <a:spcBef>
                <a:spcPts val="420"/>
              </a:spcBef>
            </a:pPr>
            <a:r>
              <a:rPr sz="1400" b="1" dirty="0">
                <a:solidFill>
                  <a:srgbClr val="FFFFFF"/>
                </a:solidFill>
                <a:latin typeface="Yu Gothic" panose="020B0400000000000000" pitchFamily="34" charset="-128"/>
                <a:ea typeface="Yu Gothic" panose="020B0400000000000000" pitchFamily="34" charset="-128"/>
                <a:cs typeface="Yu Gothic"/>
              </a:rPr>
              <a:t>賃料のデータを利用した配信</a:t>
            </a:r>
            <a:endParaRPr sz="1400" b="1">
              <a:latin typeface="Yu Gothic" panose="020B0400000000000000" pitchFamily="34" charset="-128"/>
              <a:ea typeface="Yu Gothic" panose="020B0400000000000000" pitchFamily="34" charset="-128"/>
              <a:cs typeface="Yu Gothic"/>
            </a:endParaRPr>
          </a:p>
        </p:txBody>
      </p:sp>
      <p:sp>
        <p:nvSpPr>
          <p:cNvPr id="100" name="object 99">
            <a:extLst>
              <a:ext uri="{FF2B5EF4-FFF2-40B4-BE49-F238E27FC236}">
                <a16:creationId xmlns:a16="http://schemas.microsoft.com/office/drawing/2014/main" id="{91B3F393-619A-F87C-CA43-A85DD61CB62A}"/>
              </a:ext>
            </a:extLst>
          </p:cNvPr>
          <p:cNvSpPr txBox="1"/>
          <p:nvPr/>
        </p:nvSpPr>
        <p:spPr>
          <a:xfrm>
            <a:off x="635303" y="6022854"/>
            <a:ext cx="1640205" cy="147320"/>
          </a:xfrm>
          <a:prstGeom prst="rect">
            <a:avLst/>
          </a:prstGeom>
        </p:spPr>
        <p:txBody>
          <a:bodyPr vert="horz" wrap="square" lIns="0" tIns="12700" rIns="0" bIns="0" rtlCol="0">
            <a:spAutoFit/>
          </a:bodyPr>
          <a:lstStyle/>
          <a:p>
            <a:pPr marL="114935" indent="-102235">
              <a:lnSpc>
                <a:spcPct val="100000"/>
              </a:lnSpc>
              <a:spcBef>
                <a:spcPts val="100"/>
              </a:spcBef>
              <a:buClr>
                <a:srgbClr val="BF6636"/>
              </a:buClr>
              <a:buSzPct val="87500"/>
              <a:buChar char="■"/>
              <a:tabLst>
                <a:tab pos="114935" algn="l"/>
              </a:tabLst>
            </a:pPr>
            <a:r>
              <a:rPr sz="800" b="1" spc="-45" dirty="0">
                <a:solidFill>
                  <a:srgbClr val="231F20"/>
                </a:solidFill>
                <a:latin typeface="Yu Gothic"/>
                <a:cs typeface="Yu Gothic"/>
              </a:rPr>
              <a:t>アールイーネクサス メニュー詳細</a:t>
            </a:r>
            <a:endParaRPr sz="800">
              <a:latin typeface="Yu Gothic"/>
              <a:cs typeface="Yu Gothic"/>
            </a:endParaRPr>
          </a:p>
        </p:txBody>
      </p:sp>
      <p:sp>
        <p:nvSpPr>
          <p:cNvPr id="101" name="object 100">
            <a:extLst>
              <a:ext uri="{FF2B5EF4-FFF2-40B4-BE49-F238E27FC236}">
                <a16:creationId xmlns:a16="http://schemas.microsoft.com/office/drawing/2014/main" id="{66E7866F-3FF1-EDD6-0328-767B013FA6CE}"/>
              </a:ext>
            </a:extLst>
          </p:cNvPr>
          <p:cNvSpPr txBox="1"/>
          <p:nvPr/>
        </p:nvSpPr>
        <p:spPr>
          <a:xfrm>
            <a:off x="2706179" y="4607272"/>
            <a:ext cx="2111475" cy="633507"/>
          </a:xfrm>
          <a:prstGeom prst="rect">
            <a:avLst/>
          </a:prstGeom>
        </p:spPr>
        <p:txBody>
          <a:bodyPr vert="horz" wrap="none" lIns="0" tIns="40640" rIns="0" bIns="0" rtlCol="0">
            <a:spAutoFit/>
          </a:bodyPr>
          <a:lstStyle/>
          <a:p>
            <a:pPr marL="12700">
              <a:spcBef>
                <a:spcPts val="320"/>
              </a:spcBef>
            </a:pPr>
            <a:r>
              <a:rPr sz="1000" b="1" dirty="0">
                <a:solidFill>
                  <a:srgbClr val="231F20"/>
                </a:solidFill>
                <a:latin typeface="Yu Gothic"/>
                <a:cs typeface="Yu Gothic"/>
              </a:rPr>
              <a:t>例）住宅リフォーム</a:t>
            </a:r>
            <a:endParaRPr sz="1000" dirty="0">
              <a:latin typeface="Yu Gothic"/>
              <a:cs typeface="Yu Gothic"/>
            </a:endParaRPr>
          </a:p>
          <a:p>
            <a:pPr marL="12700" marR="5080">
              <a:spcBef>
                <a:spcPts val="60"/>
              </a:spcBef>
            </a:pPr>
            <a:r>
              <a:rPr sz="900" b="1" dirty="0">
                <a:solidFill>
                  <a:srgbClr val="231F20"/>
                </a:solidFill>
                <a:latin typeface="Yu Gothic"/>
                <a:cs typeface="Yu Gothic"/>
              </a:rPr>
              <a:t>築年数15年</a:t>
            </a:r>
            <a:r>
              <a:rPr lang="ja-JP" altLang="en-US" sz="900" b="1" dirty="0">
                <a:solidFill>
                  <a:srgbClr val="231F20"/>
                </a:solidFill>
                <a:latin typeface="Yu Gothic"/>
                <a:cs typeface="Yu Gothic"/>
              </a:rPr>
              <a:t>以上</a:t>
            </a:r>
            <a:r>
              <a:rPr sz="900" b="1" dirty="0">
                <a:solidFill>
                  <a:srgbClr val="231F20"/>
                </a:solidFill>
                <a:latin typeface="Yu Gothic"/>
                <a:cs typeface="Yu Gothic"/>
              </a:rPr>
              <a:t>：水回りリフォーム訴求</a:t>
            </a:r>
            <a:endParaRPr lang="en-US" sz="900" b="1" dirty="0">
              <a:solidFill>
                <a:srgbClr val="231F20"/>
              </a:solidFill>
              <a:latin typeface="Yu Gothic"/>
              <a:cs typeface="Yu Gothic"/>
            </a:endParaRPr>
          </a:p>
          <a:p>
            <a:pPr marL="12700" marR="5080">
              <a:spcBef>
                <a:spcPts val="60"/>
              </a:spcBef>
            </a:pPr>
            <a:r>
              <a:rPr sz="900" b="1" dirty="0">
                <a:solidFill>
                  <a:srgbClr val="231F20"/>
                </a:solidFill>
                <a:latin typeface="Yu Gothic"/>
                <a:cs typeface="Yu Gothic"/>
              </a:rPr>
              <a:t>築年数20年以上：大規模リフォーム訴求</a:t>
            </a:r>
            <a:endParaRPr lang="en-US" sz="900" b="1" dirty="0">
              <a:solidFill>
                <a:srgbClr val="231F20"/>
              </a:solidFill>
              <a:latin typeface="Yu Gothic"/>
              <a:cs typeface="Yu Gothic"/>
            </a:endParaRPr>
          </a:p>
          <a:p>
            <a:pPr marL="12700" marR="5080">
              <a:spcBef>
                <a:spcPts val="60"/>
              </a:spcBef>
            </a:pPr>
            <a:r>
              <a:rPr lang="en-US" altLang="ja-JP" sz="800" b="1" dirty="0">
                <a:solidFill>
                  <a:srgbClr val="231F20"/>
                </a:solidFill>
                <a:latin typeface="Yu Gothic"/>
                <a:cs typeface="Yu Gothic"/>
              </a:rPr>
              <a:t>※5</a:t>
            </a:r>
            <a:r>
              <a:rPr lang="ja-JP" altLang="en-US" sz="800" b="1" dirty="0">
                <a:solidFill>
                  <a:srgbClr val="231F20"/>
                </a:solidFill>
                <a:latin typeface="Yu Gothic"/>
                <a:cs typeface="Yu Gothic"/>
              </a:rPr>
              <a:t>年単位で指定可</a:t>
            </a:r>
            <a:endParaRPr lang="ja-JP" altLang="en-US" sz="800" dirty="0">
              <a:latin typeface="Yu Gothic"/>
              <a:cs typeface="Yu Gothic"/>
            </a:endParaRPr>
          </a:p>
        </p:txBody>
      </p:sp>
      <p:sp>
        <p:nvSpPr>
          <p:cNvPr id="102" name="object 101">
            <a:extLst>
              <a:ext uri="{FF2B5EF4-FFF2-40B4-BE49-F238E27FC236}">
                <a16:creationId xmlns:a16="http://schemas.microsoft.com/office/drawing/2014/main" id="{CDCE0F5B-7EA9-D735-FFBE-30359271FAF5}"/>
              </a:ext>
            </a:extLst>
          </p:cNvPr>
          <p:cNvSpPr txBox="1"/>
          <p:nvPr/>
        </p:nvSpPr>
        <p:spPr>
          <a:xfrm>
            <a:off x="7765652" y="4619687"/>
            <a:ext cx="1793761" cy="467436"/>
          </a:xfrm>
          <a:prstGeom prst="rect">
            <a:avLst/>
          </a:prstGeom>
        </p:spPr>
        <p:txBody>
          <a:bodyPr vert="horz" wrap="none" lIns="0" tIns="28575" rIns="0" bIns="0" rtlCol="0">
            <a:spAutoFit/>
          </a:bodyPr>
          <a:lstStyle/>
          <a:p>
            <a:pPr marL="12700">
              <a:spcBef>
                <a:spcPts val="225"/>
              </a:spcBef>
            </a:pPr>
            <a:r>
              <a:rPr sz="1000" b="1" dirty="0">
                <a:solidFill>
                  <a:srgbClr val="231F20"/>
                </a:solidFill>
                <a:latin typeface="Yu Gothic"/>
                <a:cs typeface="Yu Gothic"/>
              </a:rPr>
              <a:t>例）賃貸マンション</a:t>
            </a:r>
            <a:endParaRPr sz="1000" dirty="0">
              <a:latin typeface="Yu Gothic"/>
              <a:cs typeface="Yu Gothic"/>
            </a:endParaRPr>
          </a:p>
          <a:p>
            <a:pPr marL="12700">
              <a:spcBef>
                <a:spcPts val="110"/>
              </a:spcBef>
            </a:pPr>
            <a:r>
              <a:rPr sz="900" b="1" dirty="0">
                <a:solidFill>
                  <a:srgbClr val="231F20"/>
                </a:solidFill>
                <a:latin typeface="Yu Gothic"/>
                <a:cs typeface="Yu Gothic"/>
              </a:rPr>
              <a:t>5万円未満~50万円以上から指定可</a:t>
            </a:r>
            <a:endParaRPr sz="900" dirty="0">
              <a:latin typeface="Yu Gothic"/>
              <a:cs typeface="Yu Gothic"/>
            </a:endParaRPr>
          </a:p>
          <a:p>
            <a:pPr marL="12700">
              <a:spcBef>
                <a:spcPts val="245"/>
              </a:spcBef>
            </a:pPr>
            <a:r>
              <a:rPr sz="700" b="1" dirty="0">
                <a:solidFill>
                  <a:srgbClr val="231F20"/>
                </a:solidFill>
                <a:latin typeface="Yu Gothic"/>
                <a:cs typeface="Yu Gothic"/>
              </a:rPr>
              <a:t>※2.5万円単位で指定可</a:t>
            </a:r>
            <a:endParaRPr sz="700" dirty="0">
              <a:latin typeface="Yu Gothic"/>
              <a:cs typeface="Yu Gothic"/>
            </a:endParaRPr>
          </a:p>
        </p:txBody>
      </p:sp>
      <p:pic>
        <p:nvPicPr>
          <p:cNvPr id="104" name="図 103">
            <a:extLst>
              <a:ext uri="{FF2B5EF4-FFF2-40B4-BE49-F238E27FC236}">
                <a16:creationId xmlns:a16="http://schemas.microsoft.com/office/drawing/2014/main" id="{19E13844-8867-5A23-D89F-7589588124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5685" y="4512132"/>
            <a:ext cx="1612900" cy="647700"/>
          </a:xfrm>
          <a:prstGeom prst="rect">
            <a:avLst/>
          </a:prstGeom>
        </p:spPr>
      </p:pic>
      <p:pic>
        <p:nvPicPr>
          <p:cNvPr id="105" name="図 104">
            <a:extLst>
              <a:ext uri="{FF2B5EF4-FFF2-40B4-BE49-F238E27FC236}">
                <a16:creationId xmlns:a16="http://schemas.microsoft.com/office/drawing/2014/main" id="{C7F6F12C-E6D3-5B25-94CF-9FE65F0626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6054" y="4412730"/>
            <a:ext cx="1524000" cy="749300"/>
          </a:xfrm>
          <a:prstGeom prst="rect">
            <a:avLst/>
          </a:prstGeom>
        </p:spPr>
      </p:pic>
      <p:pic>
        <p:nvPicPr>
          <p:cNvPr id="106" name="図 105">
            <a:extLst>
              <a:ext uri="{FF2B5EF4-FFF2-40B4-BE49-F238E27FC236}">
                <a16:creationId xmlns:a16="http://schemas.microsoft.com/office/drawing/2014/main" id="{701F661C-C1BE-45B1-B041-0B8E0B557C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4706" y="1114425"/>
            <a:ext cx="1204994" cy="1015975"/>
          </a:xfrm>
          <a:prstGeom prst="rect">
            <a:avLst/>
          </a:prstGeom>
        </p:spPr>
      </p:pic>
      <p:graphicFrame>
        <p:nvGraphicFramePr>
          <p:cNvPr id="15" name="object 55">
            <a:extLst>
              <a:ext uri="{FF2B5EF4-FFF2-40B4-BE49-F238E27FC236}">
                <a16:creationId xmlns:a16="http://schemas.microsoft.com/office/drawing/2014/main" id="{E16E6197-5A48-4CC0-BB80-87B7AD1A4E3B}"/>
              </a:ext>
            </a:extLst>
          </p:cNvPr>
          <p:cNvGraphicFramePr>
            <a:graphicFrameLocks noGrp="1"/>
          </p:cNvGraphicFramePr>
          <p:nvPr>
            <p:extLst>
              <p:ext uri="{D42A27DB-BD31-4B8C-83A1-F6EECF244321}">
                <p14:modId xmlns:p14="http://schemas.microsoft.com/office/powerpoint/2010/main" val="2597775778"/>
              </p:ext>
            </p:extLst>
          </p:nvPr>
        </p:nvGraphicFramePr>
        <p:xfrm>
          <a:off x="641654" y="6186170"/>
          <a:ext cx="9402343" cy="719455"/>
        </p:xfrm>
        <a:graphic>
          <a:graphicData uri="http://schemas.openxmlformats.org/drawingml/2006/table">
            <a:tbl>
              <a:tblPr firstRow="1" bandRow="1">
                <a:tableStyleId>{2D5ABB26-0587-4C30-8999-92F81FD0307C}</a:tableStyleId>
              </a:tblPr>
              <a:tblGrid>
                <a:gridCol w="3853723">
                  <a:extLst>
                    <a:ext uri="{9D8B030D-6E8A-4147-A177-3AD203B41FA5}">
                      <a16:colId xmlns:a16="http://schemas.microsoft.com/office/drawing/2014/main" val="20000"/>
                    </a:ext>
                  </a:extLst>
                </a:gridCol>
                <a:gridCol w="1152811">
                  <a:extLst>
                    <a:ext uri="{9D8B030D-6E8A-4147-A177-3AD203B41FA5}">
                      <a16:colId xmlns:a16="http://schemas.microsoft.com/office/drawing/2014/main" val="20001"/>
                    </a:ext>
                  </a:extLst>
                </a:gridCol>
                <a:gridCol w="1152811">
                  <a:extLst>
                    <a:ext uri="{9D8B030D-6E8A-4147-A177-3AD203B41FA5}">
                      <a16:colId xmlns:a16="http://schemas.microsoft.com/office/drawing/2014/main" val="20002"/>
                    </a:ext>
                  </a:extLst>
                </a:gridCol>
                <a:gridCol w="1081000">
                  <a:extLst>
                    <a:ext uri="{9D8B030D-6E8A-4147-A177-3AD203B41FA5}">
                      <a16:colId xmlns:a16="http://schemas.microsoft.com/office/drawing/2014/main" val="20003"/>
                    </a:ext>
                  </a:extLst>
                </a:gridCol>
                <a:gridCol w="1080999">
                  <a:extLst>
                    <a:ext uri="{9D8B030D-6E8A-4147-A177-3AD203B41FA5}">
                      <a16:colId xmlns:a16="http://schemas.microsoft.com/office/drawing/2014/main" val="20004"/>
                    </a:ext>
                  </a:extLst>
                </a:gridCol>
                <a:gridCol w="1080999">
                  <a:extLst>
                    <a:ext uri="{9D8B030D-6E8A-4147-A177-3AD203B41FA5}">
                      <a16:colId xmlns:a16="http://schemas.microsoft.com/office/drawing/2014/main" val="20005"/>
                    </a:ext>
                  </a:extLst>
                </a:gridCol>
              </a:tblGrid>
              <a:tr h="179705">
                <a:tc>
                  <a:txBody>
                    <a:bodyPr/>
                    <a:lstStyle/>
                    <a:p>
                      <a:pPr marL="27305" algn="ctr">
                        <a:lnSpc>
                          <a:spcPct val="100000"/>
                        </a:lnSpc>
                        <a:spcBef>
                          <a:spcPts val="350"/>
                        </a:spcBef>
                      </a:pPr>
                      <a:r>
                        <a:rPr sz="600" b="1" spc="0" dirty="0" err="1">
                          <a:solidFill>
                            <a:srgbClr val="FFFFFF"/>
                          </a:solidFill>
                          <a:latin typeface="Yu Gothic"/>
                          <a:cs typeface="Yu Gothic"/>
                        </a:rPr>
                        <a:t>導入実績</a:t>
                      </a:r>
                      <a:endParaRPr sz="600" spc="0" dirty="0">
                        <a:latin typeface="Yu Gothic"/>
                        <a:cs typeface="Yu Gothic"/>
                      </a:endParaRPr>
                    </a:p>
                  </a:txBody>
                  <a:tcPr marL="0" marR="0" marT="44450" marB="0">
                    <a:lnL w="12700">
                      <a:solidFill>
                        <a:srgbClr val="F6F6F9"/>
                      </a:solidFill>
                      <a:prstDash val="solid"/>
                    </a:lnL>
                    <a:lnR w="12700" cap="flat" cmpd="sng" algn="ctr">
                      <a:solidFill>
                        <a:schemeClr val="bg1"/>
                      </a:solidFill>
                      <a:prstDash val="solid"/>
                      <a:round/>
                      <a:headEnd type="none" w="med" len="med"/>
                      <a:tailEnd type="none" w="med" len="med"/>
                    </a:lnR>
                    <a:lnT w="12700">
                      <a:solidFill>
                        <a:srgbClr val="F6F6F9"/>
                      </a:solidFill>
                      <a:prstDash val="solid"/>
                    </a:lnT>
                    <a:lnB w="12700">
                      <a:solidFill>
                        <a:srgbClr val="F6F6F9"/>
                      </a:solidFill>
                      <a:prstDash val="solid"/>
                    </a:lnB>
                    <a:gradFill>
                      <a:gsLst>
                        <a:gs pos="0">
                          <a:srgbClr val="BC6434"/>
                        </a:gs>
                        <a:gs pos="98000">
                          <a:srgbClr val="873813"/>
                        </a:gs>
                      </a:gsLst>
                      <a:lin ang="5400000" scaled="1"/>
                    </a:gradFill>
                  </a:tcPr>
                </a:tc>
                <a:tc>
                  <a:txBody>
                    <a:bodyPr/>
                    <a:lstStyle/>
                    <a:p>
                      <a:pPr algn="ctr">
                        <a:lnSpc>
                          <a:spcPct val="100000"/>
                        </a:lnSpc>
                        <a:spcBef>
                          <a:spcPts val="350"/>
                        </a:spcBef>
                      </a:pPr>
                      <a:r>
                        <a:rPr sz="600" b="1" spc="0" dirty="0">
                          <a:solidFill>
                            <a:srgbClr val="FFFFFF"/>
                          </a:solidFill>
                          <a:latin typeface="Yu Gothic"/>
                          <a:cs typeface="Yu Gothic"/>
                        </a:rPr>
                        <a:t>課金形態</a:t>
                      </a:r>
                      <a:endParaRPr sz="600" spc="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rgbClr val="F6F6F9"/>
                      </a:solidFill>
                      <a:prstDash val="solid"/>
                    </a:lnT>
                    <a:lnB w="12700">
                      <a:solidFill>
                        <a:srgbClr val="F6F6F9"/>
                      </a:solidFill>
                      <a:prstDash val="solid"/>
                    </a:lnB>
                    <a:gradFill>
                      <a:gsLst>
                        <a:gs pos="0">
                          <a:srgbClr val="BC6434"/>
                        </a:gs>
                        <a:gs pos="98000">
                          <a:srgbClr val="873813"/>
                        </a:gs>
                      </a:gsLst>
                      <a:lin ang="5400000" scaled="1"/>
                    </a:gradFill>
                  </a:tcPr>
                </a:tc>
                <a:tc>
                  <a:txBody>
                    <a:bodyPr/>
                    <a:lstStyle/>
                    <a:p>
                      <a:pPr marL="268605">
                        <a:lnSpc>
                          <a:spcPct val="100000"/>
                        </a:lnSpc>
                        <a:spcBef>
                          <a:spcPts val="350"/>
                        </a:spcBef>
                      </a:pPr>
                      <a:r>
                        <a:rPr sz="600" b="1" spc="0" dirty="0">
                          <a:solidFill>
                            <a:srgbClr val="FFFFFF"/>
                          </a:solidFill>
                          <a:latin typeface="Yu Gothic"/>
                          <a:cs typeface="Yu Gothic"/>
                        </a:rPr>
                        <a:t>想定クリック 単価</a:t>
                      </a:r>
                      <a:endParaRPr sz="600" spc="0" dirty="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rgbClr val="F6F6F9"/>
                      </a:solidFill>
                      <a:prstDash val="solid"/>
                    </a:lnT>
                    <a:lnB w="12700">
                      <a:solidFill>
                        <a:srgbClr val="F6F6F9"/>
                      </a:solidFill>
                      <a:prstDash val="solid"/>
                    </a:lnB>
                    <a:gradFill>
                      <a:gsLst>
                        <a:gs pos="0">
                          <a:srgbClr val="BC6434"/>
                        </a:gs>
                        <a:gs pos="98000">
                          <a:srgbClr val="873813"/>
                        </a:gs>
                      </a:gsLst>
                      <a:lin ang="5400000" scaled="1"/>
                    </a:gradFill>
                  </a:tcPr>
                </a:tc>
                <a:tc>
                  <a:txBody>
                    <a:bodyPr/>
                    <a:lstStyle/>
                    <a:p>
                      <a:pPr marL="272415">
                        <a:lnSpc>
                          <a:spcPct val="100000"/>
                        </a:lnSpc>
                        <a:spcBef>
                          <a:spcPts val="350"/>
                        </a:spcBef>
                      </a:pPr>
                      <a:r>
                        <a:rPr sz="600" b="1" spc="0" dirty="0">
                          <a:solidFill>
                            <a:srgbClr val="FFFFFF"/>
                          </a:solidFill>
                          <a:latin typeface="Yu Gothic"/>
                          <a:cs typeface="Yu Gothic"/>
                        </a:rPr>
                        <a:t>最小対応エリア</a:t>
                      </a:r>
                      <a:endParaRPr sz="600" spc="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rgbClr val="F6F6F9"/>
                      </a:solidFill>
                      <a:prstDash val="solid"/>
                    </a:lnT>
                    <a:lnB w="12700">
                      <a:solidFill>
                        <a:srgbClr val="F6F6F9"/>
                      </a:solidFill>
                      <a:prstDash val="solid"/>
                    </a:lnB>
                    <a:gradFill>
                      <a:gsLst>
                        <a:gs pos="0">
                          <a:srgbClr val="BC6434"/>
                        </a:gs>
                        <a:gs pos="98000">
                          <a:srgbClr val="873813"/>
                        </a:gs>
                      </a:gsLst>
                      <a:lin ang="5400000" scaled="1"/>
                    </a:gradFill>
                  </a:tcPr>
                </a:tc>
                <a:tc>
                  <a:txBody>
                    <a:bodyPr/>
                    <a:lstStyle/>
                    <a:p>
                      <a:pPr marL="299085">
                        <a:lnSpc>
                          <a:spcPct val="100000"/>
                        </a:lnSpc>
                        <a:spcBef>
                          <a:spcPts val="350"/>
                        </a:spcBef>
                      </a:pPr>
                      <a:r>
                        <a:rPr sz="600" b="1" spc="0" dirty="0">
                          <a:solidFill>
                            <a:srgbClr val="FFFFFF"/>
                          </a:solidFill>
                          <a:latin typeface="Yu Gothic"/>
                          <a:cs typeface="Yu Gothic"/>
                        </a:rPr>
                        <a:t>推奨掲載予算</a:t>
                      </a:r>
                      <a:endParaRPr sz="600" spc="0" dirty="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a:solidFill>
                        <a:srgbClr val="F6F6F9"/>
                      </a:solidFill>
                      <a:prstDash val="solid"/>
                    </a:lnT>
                    <a:lnB w="12700">
                      <a:solidFill>
                        <a:srgbClr val="F6F6F9"/>
                      </a:solidFill>
                      <a:prstDash val="solid"/>
                    </a:lnB>
                    <a:gradFill>
                      <a:gsLst>
                        <a:gs pos="0">
                          <a:srgbClr val="BC6434"/>
                        </a:gs>
                        <a:gs pos="98000">
                          <a:srgbClr val="873813"/>
                        </a:gs>
                      </a:gsLst>
                      <a:lin ang="5400000" scaled="1"/>
                    </a:gradFill>
                  </a:tcPr>
                </a:tc>
                <a:tc>
                  <a:txBody>
                    <a:bodyPr/>
                    <a:lstStyle/>
                    <a:p>
                      <a:pPr marL="220345">
                        <a:lnSpc>
                          <a:spcPct val="100000"/>
                        </a:lnSpc>
                        <a:spcBef>
                          <a:spcPts val="350"/>
                        </a:spcBef>
                      </a:pPr>
                      <a:r>
                        <a:rPr sz="600" b="1" spc="0" dirty="0">
                          <a:solidFill>
                            <a:srgbClr val="FFFFFF"/>
                          </a:solidFill>
                          <a:latin typeface="Yu Gothic"/>
                          <a:cs typeface="Yu Gothic"/>
                        </a:rPr>
                        <a:t>月額最低掲載予算</a:t>
                      </a:r>
                      <a:endParaRPr sz="600" spc="0">
                        <a:latin typeface="Yu Gothic"/>
                        <a:cs typeface="Yu Gothic"/>
                      </a:endParaRPr>
                    </a:p>
                  </a:txBody>
                  <a:tcPr marL="0" marR="0" marT="44450" marB="0">
                    <a:lnL w="12700" cap="flat" cmpd="sng" algn="ctr">
                      <a:solidFill>
                        <a:schemeClr val="bg1"/>
                      </a:solidFill>
                      <a:prstDash val="solid"/>
                      <a:round/>
                      <a:headEnd type="none" w="med" len="med"/>
                      <a:tailEnd type="none" w="med" len="med"/>
                    </a:lnL>
                    <a:lnR w="12700">
                      <a:solidFill>
                        <a:srgbClr val="F6F6F9"/>
                      </a:solidFill>
                      <a:prstDash val="solid"/>
                    </a:lnR>
                    <a:lnT w="12700">
                      <a:solidFill>
                        <a:srgbClr val="F6F6F9"/>
                      </a:solidFill>
                      <a:prstDash val="solid"/>
                    </a:lnT>
                    <a:lnB w="12700">
                      <a:solidFill>
                        <a:srgbClr val="F6F6F9"/>
                      </a:solidFill>
                      <a:prstDash val="solid"/>
                    </a:lnB>
                    <a:gradFill>
                      <a:gsLst>
                        <a:gs pos="0">
                          <a:srgbClr val="BC6434"/>
                        </a:gs>
                        <a:gs pos="98000">
                          <a:srgbClr val="873813"/>
                        </a:gs>
                      </a:gsLst>
                      <a:lin ang="5400000" scaled="1"/>
                    </a:gradFill>
                  </a:tcPr>
                </a:tc>
                <a:extLst>
                  <a:ext uri="{0D108BD9-81ED-4DB2-BD59-A6C34878D82A}">
                    <a16:rowId xmlns:a16="http://schemas.microsoft.com/office/drawing/2014/main" val="10000"/>
                  </a:ext>
                </a:extLst>
              </a:tr>
              <a:tr h="539750">
                <a:tc>
                  <a:txBody>
                    <a:bodyPr/>
                    <a:lstStyle/>
                    <a:p>
                      <a:pPr>
                        <a:lnSpc>
                          <a:spcPct val="100000"/>
                        </a:lnSpc>
                      </a:pPr>
                      <a:endParaRPr sz="850" spc="0" dirty="0">
                        <a:latin typeface="Times New Roman"/>
                        <a:cs typeface="Times New Roman"/>
                      </a:endParaRPr>
                    </a:p>
                    <a:p>
                      <a:pPr marL="17780" algn="ctr">
                        <a:lnSpc>
                          <a:spcPct val="100000"/>
                        </a:lnSpc>
                        <a:spcBef>
                          <a:spcPts val="5"/>
                        </a:spcBef>
                      </a:pPr>
                      <a:r>
                        <a:rPr sz="900" b="1" spc="0" dirty="0">
                          <a:solidFill>
                            <a:srgbClr val="231F20"/>
                          </a:solidFill>
                          <a:latin typeface="Yu Gothic"/>
                          <a:cs typeface="Yu Gothic"/>
                        </a:rPr>
                        <a:t>リフォーム・住宅ローン借り換え</a:t>
                      </a:r>
                    </a:p>
                    <a:p>
                      <a:pPr marL="29209" algn="ctr">
                        <a:lnSpc>
                          <a:spcPct val="100000"/>
                        </a:lnSpc>
                      </a:pPr>
                      <a:r>
                        <a:rPr sz="900" b="1" spc="0" dirty="0">
                          <a:solidFill>
                            <a:srgbClr val="231F20"/>
                          </a:solidFill>
                          <a:latin typeface="Yu Gothic"/>
                        </a:rPr>
                        <a:t>不動産売却・賃貸</a:t>
                      </a:r>
                      <a:endParaRPr sz="900" spc="0" dirty="0">
                        <a:latin typeface="Yu Gothic"/>
                      </a:endParaRPr>
                    </a:p>
                  </a:txBody>
                  <a:tcPr marL="0" marR="0" marT="0" marB="0">
                    <a:lnR w="6350">
                      <a:solidFill>
                        <a:srgbClr val="808285"/>
                      </a:solidFill>
                      <a:prstDash val="solid"/>
                    </a:lnR>
                    <a:lnT w="12700">
                      <a:solidFill>
                        <a:srgbClr val="F6F6F9"/>
                      </a:solidFill>
                      <a:prstDash val="solid"/>
                    </a:lnT>
                    <a:solidFill>
                      <a:srgbClr val="F1E1D4"/>
                    </a:solidFill>
                  </a:tcPr>
                </a:tc>
                <a:tc>
                  <a:txBody>
                    <a:bodyPr/>
                    <a:lstStyle/>
                    <a:p>
                      <a:pPr>
                        <a:lnSpc>
                          <a:spcPct val="100000"/>
                        </a:lnSpc>
                        <a:spcBef>
                          <a:spcPts val="50"/>
                        </a:spcBef>
                      </a:pPr>
                      <a:endParaRPr sz="1000" b="1" i="0" spc="0">
                        <a:latin typeface="Yu Gothic" panose="020B0400000000000000" pitchFamily="34" charset="-128"/>
                        <a:ea typeface="Yu Gothic" panose="020B0400000000000000" pitchFamily="34" charset="-128"/>
                        <a:cs typeface="Times New Roman"/>
                      </a:endParaRPr>
                    </a:p>
                    <a:p>
                      <a:pPr algn="ctr">
                        <a:lnSpc>
                          <a:spcPct val="100000"/>
                        </a:lnSpc>
                      </a:pPr>
                      <a:r>
                        <a:rPr sz="700" b="1" i="0" spc="0" dirty="0">
                          <a:solidFill>
                            <a:srgbClr val="231F20"/>
                          </a:solidFill>
                          <a:latin typeface="Yu Gothic" panose="020B0400000000000000" pitchFamily="34" charset="-128"/>
                          <a:ea typeface="Yu Gothic" panose="020B0400000000000000" pitchFamily="34" charset="-128"/>
                          <a:cs typeface="Yu Gothic"/>
                        </a:rPr>
                        <a:t>予算運用型</a:t>
                      </a:r>
                      <a:endParaRPr sz="700" b="1" i="0" spc="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spc="0">
                        <a:latin typeface="Yu Gothic" panose="020B0400000000000000" pitchFamily="34" charset="-128"/>
                        <a:ea typeface="Yu Gothic" panose="020B0400000000000000" pitchFamily="34" charset="-128"/>
                        <a:cs typeface="Yu Gothic"/>
                      </a:endParaRPr>
                    </a:p>
                  </a:txBody>
                  <a:tcPr marL="0" marR="0" marT="6350" marB="0">
                    <a:lnL w="6350">
                      <a:solidFill>
                        <a:srgbClr val="808285"/>
                      </a:solidFill>
                      <a:prstDash val="soli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700" b="1" spc="0" dirty="0">
                          <a:solidFill>
                            <a:srgbClr val="231F20"/>
                          </a:solidFill>
                          <a:latin typeface="Yu Gothic" panose="020B0400000000000000" pitchFamily="34" charset="-128"/>
                          <a:ea typeface="Yu Gothic" panose="020B0400000000000000" pitchFamily="34" charset="-128"/>
                          <a:cs typeface="Yu Gothic"/>
                        </a:rPr>
                        <a:t>100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r>
                        <a:rPr lang="en-US" altLang="ja-JP" sz="700" b="1" spc="0" dirty="0">
                          <a:solidFill>
                            <a:srgbClr val="231F20"/>
                          </a:solidFill>
                          <a:latin typeface="Yu Gothic" panose="020B0400000000000000" pitchFamily="34" charset="-128"/>
                          <a:ea typeface="Yu Gothic" panose="020B0400000000000000" pitchFamily="34" charset="-128"/>
                          <a:cs typeface="Yu Gothic"/>
                        </a:rPr>
                        <a:t>200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円前後</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nSpc>
                          <a:spcPct val="100000"/>
                        </a:lnSpc>
                        <a:spcBef>
                          <a:spcPts val="50"/>
                        </a:spcBef>
                      </a:pPr>
                      <a:endParaRPr sz="1000" b="1" i="0" spc="0" dirty="0">
                        <a:latin typeface="Yu Gothic" panose="020B0400000000000000" pitchFamily="34" charset="-128"/>
                        <a:ea typeface="Yu Gothic" panose="020B0400000000000000" pitchFamily="34" charset="-128"/>
                        <a:cs typeface="Times New Roman"/>
                      </a:endParaRPr>
                    </a:p>
                    <a:p>
                      <a:pPr algn="ctr">
                        <a:lnSpc>
                          <a:spcPct val="100000"/>
                        </a:lnSpc>
                      </a:pPr>
                      <a:r>
                        <a:rPr sz="700" b="1" i="0" spc="0" dirty="0">
                          <a:solidFill>
                            <a:srgbClr val="231F20"/>
                          </a:solidFill>
                          <a:latin typeface="Yu Gothic" panose="020B0400000000000000" pitchFamily="34" charset="-128"/>
                          <a:ea typeface="Yu Gothic" panose="020B0400000000000000" pitchFamily="34" charset="-128"/>
                          <a:cs typeface="Yu Gothic"/>
                        </a:rPr>
                        <a:t>要相談</a:t>
                      </a:r>
                      <a:endParaRPr sz="700" b="1" i="0" spc="0" dirty="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680" b="1" i="0" spc="0" dirty="0">
                          <a:solidFill>
                            <a:srgbClr val="231F20"/>
                          </a:solidFill>
                          <a:latin typeface="Yu Gothic" panose="020B0400000000000000" pitchFamily="34" charset="-128"/>
                          <a:ea typeface="Yu Gothic" panose="020B0400000000000000" pitchFamily="34" charset="-128"/>
                          <a:cs typeface="Yu Gothic"/>
                        </a:rPr>
                        <a:t>（ex.マンション50棟以上）</a:t>
                      </a:r>
                      <a:endParaRPr sz="680" b="1" i="0" spc="0" dirty="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ja-JP" altLang="en-US" sz="700" b="1" spc="0" dirty="0">
                          <a:solidFill>
                            <a:srgbClr val="231F20"/>
                          </a:solidFill>
                          <a:latin typeface="Yu Gothic" panose="020B0400000000000000" pitchFamily="34" charset="-128"/>
                          <a:ea typeface="Yu Gothic" panose="020B0400000000000000" pitchFamily="34" charset="-128"/>
                          <a:cs typeface="Yu Gothic"/>
                        </a:rPr>
                        <a:t>都度見積もり</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900" b="1" spc="0" dirty="0">
                          <a:solidFill>
                            <a:srgbClr val="231F20"/>
                          </a:solidFill>
                          <a:latin typeface="Yu Gothic" panose="020B0400000000000000" pitchFamily="34" charset="-128"/>
                          <a:ea typeface="Yu Gothic" panose="020B0400000000000000" pitchFamily="34" charset="-128"/>
                          <a:cs typeface="Yu Gothic"/>
                        </a:rPr>
                        <a:t>100,000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T w="12700">
                      <a:solidFill>
                        <a:srgbClr val="F6F6F9"/>
                      </a:solidFill>
                      <a:prstDash val="solid"/>
                    </a:lnT>
                    <a:solidFill>
                      <a:srgbClr val="E6E7E8"/>
                    </a:solidFill>
                  </a:tcPr>
                </a:tc>
                <a:extLst>
                  <a:ext uri="{0D108BD9-81ED-4DB2-BD59-A6C34878D82A}">
                    <a16:rowId xmlns:a16="http://schemas.microsoft.com/office/drawing/2014/main" val="10001"/>
                  </a:ext>
                </a:extLst>
              </a:tr>
            </a:tbl>
          </a:graphicData>
        </a:graphic>
      </p:graphicFrame>
      <p:sp>
        <p:nvSpPr>
          <p:cNvPr id="6" name="object 67">
            <a:extLst>
              <a:ext uri="{FF2B5EF4-FFF2-40B4-BE49-F238E27FC236}">
                <a16:creationId xmlns:a16="http://schemas.microsoft.com/office/drawing/2014/main" id="{08AE0296-E04E-C127-7C9A-CA729098694C}"/>
              </a:ext>
            </a:extLst>
          </p:cNvPr>
          <p:cNvSpPr txBox="1"/>
          <p:nvPr/>
        </p:nvSpPr>
        <p:spPr>
          <a:xfrm>
            <a:off x="1552692" y="2175626"/>
            <a:ext cx="1307307" cy="166712"/>
          </a:xfrm>
          <a:prstGeom prst="rect">
            <a:avLst/>
          </a:prstGeom>
        </p:spPr>
        <p:txBody>
          <a:bodyPr vert="horz" wrap="square" lIns="0" tIns="12700" rIns="0" bIns="0" rtlCol="0">
            <a:spAutoFit/>
          </a:bodyPr>
          <a:lstStyle/>
          <a:p>
            <a:pPr marL="12700">
              <a:spcBef>
                <a:spcPts val="100"/>
              </a:spcBef>
            </a:pPr>
            <a:r>
              <a:rPr lang="ja-JP" altLang="en-US" sz="1000" b="1" spc="-35" dirty="0">
                <a:solidFill>
                  <a:srgbClr val="231F20"/>
                </a:solidFill>
                <a:latin typeface="Yu Gothic"/>
                <a:cs typeface="Yu Gothic"/>
              </a:rPr>
              <a:t>アールイーネクサス</a:t>
            </a:r>
            <a:endParaRPr lang="ja-JP" altLang="en-US" sz="1000" dirty="0">
              <a:latin typeface="Yu Gothic"/>
              <a:cs typeface="Yu Gothic"/>
            </a:endParaRPr>
          </a:p>
        </p:txBody>
      </p:sp>
      <p:grpSp>
        <p:nvGrpSpPr>
          <p:cNvPr id="16" name="object 136">
            <a:extLst>
              <a:ext uri="{FF2B5EF4-FFF2-40B4-BE49-F238E27FC236}">
                <a16:creationId xmlns:a16="http://schemas.microsoft.com/office/drawing/2014/main" id="{A4432786-59B3-A2AA-4394-5664DA5210B2}"/>
              </a:ext>
            </a:extLst>
          </p:cNvPr>
          <p:cNvGrpSpPr/>
          <p:nvPr/>
        </p:nvGrpSpPr>
        <p:grpSpPr>
          <a:xfrm>
            <a:off x="341563" y="690590"/>
            <a:ext cx="2518437" cy="396067"/>
            <a:chOff x="1351177" y="711879"/>
            <a:chExt cx="1309370" cy="270288"/>
          </a:xfrm>
        </p:grpSpPr>
        <p:sp>
          <p:nvSpPr>
            <p:cNvPr id="17" name="object 137">
              <a:extLst>
                <a:ext uri="{FF2B5EF4-FFF2-40B4-BE49-F238E27FC236}">
                  <a16:creationId xmlns:a16="http://schemas.microsoft.com/office/drawing/2014/main" id="{5F8B4DA9-A2DD-D877-20F6-70DDDF227E93}"/>
                </a:ext>
              </a:extLst>
            </p:cNvPr>
            <p:cNvSpPr/>
            <p:nvPr/>
          </p:nvSpPr>
          <p:spPr>
            <a:xfrm>
              <a:off x="1392692" y="711879"/>
              <a:ext cx="901700" cy="205104"/>
            </a:xfrm>
            <a:custGeom>
              <a:avLst/>
              <a:gdLst/>
              <a:ahLst/>
              <a:cxnLst/>
              <a:rect l="l" t="t" r="r" b="b"/>
              <a:pathLst>
                <a:path w="901700" h="205105">
                  <a:moveTo>
                    <a:pt x="901077" y="0"/>
                  </a:moveTo>
                  <a:lnTo>
                    <a:pt x="118148" y="0"/>
                  </a:lnTo>
                  <a:lnTo>
                    <a:pt x="40335" y="134785"/>
                  </a:lnTo>
                  <a:lnTo>
                    <a:pt x="0" y="204635"/>
                  </a:lnTo>
                  <a:lnTo>
                    <a:pt x="108826" y="134785"/>
                  </a:lnTo>
                  <a:lnTo>
                    <a:pt x="823264" y="134785"/>
                  </a:lnTo>
                  <a:lnTo>
                    <a:pt x="901077" y="0"/>
                  </a:lnTo>
                  <a:close/>
                </a:path>
              </a:pathLst>
            </a:custGeom>
            <a:solidFill>
              <a:schemeClr val="tx1"/>
            </a:solidFill>
          </p:spPr>
          <p:txBody>
            <a:bodyPr wrap="square" lIns="0" tIns="0" rIns="0" bIns="0" rtlCol="0"/>
            <a:lstStyle/>
            <a:p>
              <a:endParaRPr sz="2000" dirty="0"/>
            </a:p>
          </p:txBody>
        </p:sp>
        <p:sp>
          <p:nvSpPr>
            <p:cNvPr id="18" name="object 138">
              <a:extLst>
                <a:ext uri="{FF2B5EF4-FFF2-40B4-BE49-F238E27FC236}">
                  <a16:creationId xmlns:a16="http://schemas.microsoft.com/office/drawing/2014/main" id="{C56A647B-F64A-B64C-996A-F55AE00325A5}"/>
                </a:ext>
              </a:extLst>
            </p:cNvPr>
            <p:cNvSpPr/>
            <p:nvPr/>
          </p:nvSpPr>
          <p:spPr>
            <a:xfrm>
              <a:off x="1351177" y="846912"/>
              <a:ext cx="1309370" cy="135255"/>
            </a:xfrm>
            <a:custGeom>
              <a:avLst/>
              <a:gdLst/>
              <a:ahLst/>
              <a:cxnLst/>
              <a:rect l="l" t="t" r="r" b="b"/>
              <a:pathLst>
                <a:path w="1309370" h="135255">
                  <a:moveTo>
                    <a:pt x="1308900" y="0"/>
                  </a:moveTo>
                  <a:lnTo>
                    <a:pt x="77812" y="0"/>
                  </a:lnTo>
                  <a:lnTo>
                    <a:pt x="0" y="134785"/>
                  </a:lnTo>
                  <a:lnTo>
                    <a:pt x="1231087" y="134785"/>
                  </a:lnTo>
                  <a:lnTo>
                    <a:pt x="1308900" y="0"/>
                  </a:lnTo>
                  <a:close/>
                </a:path>
              </a:pathLst>
            </a:custGeom>
            <a:solidFill>
              <a:srgbClr val="C00000"/>
            </a:solidFill>
          </p:spPr>
          <p:txBody>
            <a:bodyPr wrap="square" lIns="0" tIns="0" rIns="0" bIns="0" rtlCol="0"/>
            <a:lstStyle/>
            <a:p>
              <a:endParaRPr sz="2000" dirty="0"/>
            </a:p>
          </p:txBody>
        </p:sp>
      </p:grpSp>
      <p:sp>
        <p:nvSpPr>
          <p:cNvPr id="19" name="object 139">
            <a:extLst>
              <a:ext uri="{FF2B5EF4-FFF2-40B4-BE49-F238E27FC236}">
                <a16:creationId xmlns:a16="http://schemas.microsoft.com/office/drawing/2014/main" id="{FA60E0A3-EB99-2D6C-AE36-9E398F1907C6}"/>
              </a:ext>
            </a:extLst>
          </p:cNvPr>
          <p:cNvSpPr txBox="1"/>
          <p:nvPr/>
        </p:nvSpPr>
        <p:spPr>
          <a:xfrm>
            <a:off x="879820" y="687658"/>
            <a:ext cx="748923" cy="190240"/>
          </a:xfrm>
          <a:prstGeom prst="rect">
            <a:avLst/>
          </a:prstGeom>
        </p:spPr>
        <p:txBody>
          <a:bodyPr vert="horz" wrap="none" lIns="0" tIns="36000" rIns="0" bIns="0" rtlCol="0">
            <a:spAutoFit/>
          </a:bodyPr>
          <a:lstStyle/>
          <a:p>
            <a:pPr marL="12700">
              <a:lnSpc>
                <a:spcPct val="100000"/>
              </a:lnSpc>
              <a:spcBef>
                <a:spcPts val="200"/>
              </a:spcBef>
            </a:pPr>
            <a:r>
              <a:rPr sz="1000" b="1" spc="75" dirty="0">
                <a:solidFill>
                  <a:srgbClr val="FFFFFF"/>
                </a:solidFill>
                <a:latin typeface="Yu Gothic"/>
                <a:cs typeface="Yu Gothic"/>
              </a:rPr>
              <a:t>SP</a:t>
            </a:r>
            <a:r>
              <a:rPr sz="1000" b="1" spc="60" dirty="0">
                <a:solidFill>
                  <a:srgbClr val="FFFFFF"/>
                </a:solidFill>
                <a:latin typeface="Yu Gothic"/>
                <a:cs typeface="Yu Gothic"/>
              </a:rPr>
              <a:t>配信限定</a:t>
            </a:r>
            <a:endParaRPr sz="1000" dirty="0">
              <a:latin typeface="Yu Gothic"/>
              <a:cs typeface="Yu Gothic"/>
            </a:endParaRPr>
          </a:p>
        </p:txBody>
      </p:sp>
      <p:sp>
        <p:nvSpPr>
          <p:cNvPr id="20" name="object 139">
            <a:extLst>
              <a:ext uri="{FF2B5EF4-FFF2-40B4-BE49-F238E27FC236}">
                <a16:creationId xmlns:a16="http://schemas.microsoft.com/office/drawing/2014/main" id="{A3AA3486-2CF1-A45F-99BD-EA234C88EA8A}"/>
              </a:ext>
            </a:extLst>
          </p:cNvPr>
          <p:cNvSpPr txBox="1"/>
          <p:nvPr/>
        </p:nvSpPr>
        <p:spPr>
          <a:xfrm>
            <a:off x="889242" y="888461"/>
            <a:ext cx="1464503" cy="179536"/>
          </a:xfrm>
          <a:prstGeom prst="rect">
            <a:avLst/>
          </a:prstGeom>
        </p:spPr>
        <p:txBody>
          <a:bodyPr vert="horz" wrap="none" lIns="0" tIns="25400" rIns="0" bIns="0" rtlCol="0">
            <a:spAutoFit/>
          </a:bodyPr>
          <a:lstStyle/>
          <a:p>
            <a:pPr marL="148590">
              <a:lnSpc>
                <a:spcPct val="100000"/>
              </a:lnSpc>
              <a:spcBef>
                <a:spcPts val="100"/>
              </a:spcBef>
            </a:pPr>
            <a:r>
              <a:rPr sz="1000" b="1" spc="-50" dirty="0">
                <a:solidFill>
                  <a:srgbClr val="FFFFFF"/>
                </a:solidFill>
                <a:latin typeface="Yu Gothic"/>
                <a:cs typeface="Yu Gothic"/>
              </a:rPr>
              <a:t>ブランディングメニュー</a:t>
            </a:r>
            <a:endParaRPr sz="1000" dirty="0">
              <a:latin typeface="Yu Gothic"/>
              <a:cs typeface="Yu Gothic"/>
            </a:endParaRPr>
          </a:p>
        </p:txBody>
      </p:sp>
    </p:spTree>
    <p:extLst>
      <p:ext uri="{BB962C8B-B14F-4D97-AF65-F5344CB8AC3E}">
        <p14:creationId xmlns:p14="http://schemas.microsoft.com/office/powerpoint/2010/main" val="342866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FD09B562-EDF4-5FEF-32EA-AC1C71666E19}"/>
              </a:ext>
            </a:extLst>
          </p:cNvPr>
          <p:cNvSpPr txBox="1"/>
          <p:nvPr/>
        </p:nvSpPr>
        <p:spPr>
          <a:xfrm>
            <a:off x="336141" y="301328"/>
            <a:ext cx="2009775" cy="238760"/>
          </a:xfrm>
          <a:prstGeom prst="rect">
            <a:avLst/>
          </a:prstGeom>
        </p:spPr>
        <p:txBody>
          <a:bodyPr vert="horz" wrap="square" lIns="0" tIns="12700" rIns="0" bIns="0" rtlCol="0">
            <a:spAutoFit/>
          </a:bodyPr>
          <a:lstStyle/>
          <a:p>
            <a:pPr marL="12700">
              <a:spcBef>
                <a:spcPts val="100"/>
              </a:spcBef>
            </a:pPr>
            <a:r>
              <a:rPr sz="1500" b="1" spc="15" baseline="2777" dirty="0">
                <a:solidFill>
                  <a:srgbClr val="231F20"/>
                </a:solidFill>
                <a:latin typeface="Yu Gothic"/>
                <a:cs typeface="Yu Gothic"/>
              </a:rPr>
              <a:t>ネクサス広告 シリーズとは</a:t>
            </a:r>
            <a:r>
              <a:rPr sz="1500" b="1" baseline="2777" dirty="0">
                <a:solidFill>
                  <a:srgbClr val="231F20"/>
                </a:solidFill>
                <a:latin typeface="Yu Gothic"/>
                <a:cs typeface="Yu Gothic"/>
              </a:rPr>
              <a:t>（</a:t>
            </a:r>
            <a:r>
              <a:rPr sz="1500" b="1" spc="-254" baseline="2777" dirty="0">
                <a:solidFill>
                  <a:srgbClr val="231F20"/>
                </a:solidFill>
                <a:latin typeface="Yu Gothic"/>
                <a:cs typeface="Yu Gothic"/>
              </a:rPr>
              <a:t> </a:t>
            </a:r>
            <a:r>
              <a:rPr sz="1400" dirty="0">
                <a:solidFill>
                  <a:srgbClr val="231F20"/>
                </a:solidFill>
                <a:latin typeface="Tw Cen MT"/>
                <a:cs typeface="Tw Cen MT"/>
              </a:rPr>
              <a:t>1</a:t>
            </a:r>
            <a:r>
              <a:rPr sz="1400" spc="-225" dirty="0">
                <a:solidFill>
                  <a:srgbClr val="231F20"/>
                </a:solidFill>
                <a:latin typeface="Tw Cen MT"/>
                <a:cs typeface="Tw Cen MT"/>
              </a:rPr>
              <a:t> </a:t>
            </a:r>
            <a:r>
              <a:rPr sz="1500" b="1" spc="-75" baseline="2777" dirty="0">
                <a:solidFill>
                  <a:srgbClr val="231F20"/>
                </a:solidFill>
                <a:latin typeface="Yu Gothic"/>
                <a:cs typeface="Yu Gothic"/>
              </a:rPr>
              <a:t>）</a:t>
            </a:r>
            <a:endParaRPr sz="1500" baseline="2777" dirty="0">
              <a:latin typeface="Yu Gothic"/>
              <a:cs typeface="Yu Gothic"/>
            </a:endParaRPr>
          </a:p>
        </p:txBody>
      </p:sp>
      <p:sp>
        <p:nvSpPr>
          <p:cNvPr id="27" name="object 6">
            <a:extLst>
              <a:ext uri="{FF2B5EF4-FFF2-40B4-BE49-F238E27FC236}">
                <a16:creationId xmlns:a16="http://schemas.microsoft.com/office/drawing/2014/main" id="{46500F60-00D8-1BAA-C9F6-B6502B354650}"/>
              </a:ext>
            </a:extLst>
          </p:cNvPr>
          <p:cNvSpPr txBox="1">
            <a:spLocks/>
          </p:cNvSpPr>
          <p:nvPr/>
        </p:nvSpPr>
        <p:spPr>
          <a:xfrm>
            <a:off x="625480" y="885825"/>
            <a:ext cx="8172613" cy="613758"/>
          </a:xfrm>
          <a:prstGeom prst="rect">
            <a:avLst/>
          </a:prstGeom>
        </p:spPr>
        <p:txBody>
          <a:bodyPr vert="horz" wrap="square" lIns="0" tIns="12700" rIns="0" bIns="0" rtlCol="0">
            <a:spAutoFit/>
          </a:bodyPr>
          <a:lstStyle>
            <a:lvl1pPr>
              <a:defRPr sz="1700" b="1" i="0">
                <a:solidFill>
                  <a:srgbClr val="231F20"/>
                </a:solidFill>
                <a:latin typeface="Yu Gothic"/>
                <a:ea typeface="+mj-ea"/>
                <a:cs typeface="Yu Gothic"/>
              </a:defRPr>
            </a:lvl1pPr>
          </a:lstStyle>
          <a:p>
            <a:pPr marL="12700" marR="5080" lvl="0" indent="7620" defTabSz="914400" eaLnBrk="1" fontAlgn="auto" latinLnBrk="0" hangingPunct="1">
              <a:lnSpc>
                <a:spcPct val="117700"/>
              </a:lnSpc>
              <a:spcBef>
                <a:spcPts val="100"/>
              </a:spcBef>
              <a:spcAft>
                <a:spcPts val="0"/>
              </a:spcAft>
              <a:buClrTx/>
              <a:buSzTx/>
              <a:buFontTx/>
              <a:buNone/>
              <a:tabLst/>
              <a:defRPr/>
            </a:pPr>
            <a:r>
              <a:rPr kumimoji="0" lang="ja-JP" altLang="en-US" sz="1700" b="1" i="0" u="none" strike="noStrike" kern="0" cap="none" normalizeH="0" baseline="0" noProof="0" dirty="0">
                <a:ln>
                  <a:noFill/>
                </a:ln>
                <a:solidFill>
                  <a:srgbClr val="231F20"/>
                </a:solidFill>
                <a:effectLst/>
                <a:uLnTx/>
                <a:uFillTx/>
                <a:latin typeface="+mn-ea"/>
                <a:ea typeface="+mn-ea"/>
              </a:rPr>
              <a:t>デジタルとアナログを融合し、「ターゲット層へのリーチ」を最大化する</a:t>
            </a:r>
            <a:br>
              <a:rPr kumimoji="0" lang="en-US" altLang="ja-JP" sz="1700" b="1" i="0" u="none" strike="noStrike" kern="0" cap="none" normalizeH="0" baseline="0" noProof="0" dirty="0">
                <a:ln>
                  <a:noFill/>
                </a:ln>
                <a:solidFill>
                  <a:srgbClr val="231F20"/>
                </a:solidFill>
                <a:effectLst/>
                <a:uLnTx/>
                <a:uFillTx/>
                <a:latin typeface="+mn-ea"/>
                <a:ea typeface="+mn-ea"/>
              </a:rPr>
            </a:br>
            <a:r>
              <a:rPr kumimoji="0" lang="ja-JP" altLang="en-US" sz="1700" b="1" i="0" u="none" strike="noStrike" kern="0" cap="none" normalizeH="0" baseline="0" noProof="0" dirty="0">
                <a:ln>
                  <a:noFill/>
                </a:ln>
                <a:solidFill>
                  <a:srgbClr val="231F20"/>
                </a:solidFill>
                <a:effectLst/>
                <a:uLnTx/>
                <a:uFillTx/>
                <a:latin typeface="+mn-ea"/>
                <a:ea typeface="+mn-ea"/>
              </a:rPr>
              <a:t>インターネット広告配信サービスです。</a:t>
            </a:r>
          </a:p>
        </p:txBody>
      </p:sp>
      <p:sp>
        <p:nvSpPr>
          <p:cNvPr id="28" name="object 7">
            <a:extLst>
              <a:ext uri="{FF2B5EF4-FFF2-40B4-BE49-F238E27FC236}">
                <a16:creationId xmlns:a16="http://schemas.microsoft.com/office/drawing/2014/main" id="{90425870-9AE1-6964-95EA-2E73D1F39644}"/>
              </a:ext>
            </a:extLst>
          </p:cNvPr>
          <p:cNvSpPr txBox="1"/>
          <p:nvPr/>
        </p:nvSpPr>
        <p:spPr>
          <a:xfrm>
            <a:off x="625481" y="5137969"/>
            <a:ext cx="3656965" cy="243656"/>
          </a:xfrm>
          <a:prstGeom prst="rect">
            <a:avLst/>
          </a:prstGeom>
        </p:spPr>
        <p:txBody>
          <a:bodyPr vert="horz" wrap="square" lIns="0" tIns="12700" rIns="0" bIns="0" rtlCol="0">
            <a:spAutoFit/>
          </a:bodyPr>
          <a:lstStyle/>
          <a:p>
            <a:pPr marL="12700">
              <a:spcBef>
                <a:spcPts val="100"/>
              </a:spcBef>
            </a:pPr>
            <a:r>
              <a:rPr sz="1500" b="1" dirty="0">
                <a:solidFill>
                  <a:srgbClr val="231F20"/>
                </a:solidFill>
                <a:latin typeface="Yu Gothic"/>
                <a:cs typeface="Yu Gothic"/>
              </a:rPr>
              <a:t>最適な広告手法でターゲットにアプローチ</a:t>
            </a:r>
            <a:endParaRPr sz="1500" dirty="0">
              <a:latin typeface="Yu Gothic"/>
              <a:cs typeface="Yu Gothic"/>
            </a:endParaRPr>
          </a:p>
        </p:txBody>
      </p:sp>
      <p:sp>
        <p:nvSpPr>
          <p:cNvPr id="48" name="object 27">
            <a:extLst>
              <a:ext uri="{FF2B5EF4-FFF2-40B4-BE49-F238E27FC236}">
                <a16:creationId xmlns:a16="http://schemas.microsoft.com/office/drawing/2014/main" id="{8E200914-8183-8986-FC56-112B40FD5CE4}"/>
              </a:ext>
            </a:extLst>
          </p:cNvPr>
          <p:cNvSpPr txBox="1"/>
          <p:nvPr/>
        </p:nvSpPr>
        <p:spPr>
          <a:xfrm>
            <a:off x="7175500" y="2277849"/>
            <a:ext cx="1749197" cy="307905"/>
          </a:xfrm>
          <a:prstGeom prst="rect">
            <a:avLst/>
          </a:prstGeom>
        </p:spPr>
        <p:txBody>
          <a:bodyPr vert="horz" wrap="none" lIns="0" tIns="25400" rIns="0" bIns="0" rtlCol="0">
            <a:noAutofit/>
          </a:bodyPr>
          <a:lstStyle/>
          <a:p>
            <a:pPr marL="12700" marR="5080">
              <a:lnSpc>
                <a:spcPts val="1000"/>
              </a:lnSpc>
              <a:spcBef>
                <a:spcPts val="200"/>
              </a:spcBef>
            </a:pPr>
            <a:r>
              <a:rPr lang="ja-JP" altLang="en-US" sz="900" b="1" spc="50" dirty="0">
                <a:solidFill>
                  <a:srgbClr val="FFFFFF"/>
                </a:solidFill>
                <a:latin typeface="Yu Gothic" panose="020B0400000000000000" pitchFamily="34" charset="-128"/>
                <a:ea typeface="Yu Gothic" panose="020B0400000000000000" pitchFamily="34" charset="-128"/>
                <a:cs typeface="Yu Gothic"/>
              </a:rPr>
              <a:t>これまでの配信ノウハウを</a:t>
            </a:r>
            <a:endParaRPr lang="en-US" altLang="ja-JP" sz="900" b="1" spc="50" dirty="0">
              <a:solidFill>
                <a:srgbClr val="FFFFFF"/>
              </a:solidFill>
              <a:latin typeface="Yu Gothic" panose="020B0400000000000000" pitchFamily="34" charset="-128"/>
              <a:ea typeface="Yu Gothic" panose="020B0400000000000000" pitchFamily="34" charset="-128"/>
              <a:cs typeface="Yu Gothic"/>
            </a:endParaRPr>
          </a:p>
          <a:p>
            <a:pPr marL="12700" marR="5080">
              <a:lnSpc>
                <a:spcPts val="1000"/>
              </a:lnSpc>
              <a:spcBef>
                <a:spcPts val="200"/>
              </a:spcBef>
            </a:pPr>
            <a:r>
              <a:rPr lang="ja-JP" altLang="en-US" sz="900" b="1" spc="50" dirty="0">
                <a:solidFill>
                  <a:srgbClr val="FFFFFF"/>
                </a:solidFill>
                <a:latin typeface="Yu Gothic" panose="020B0400000000000000" pitchFamily="34" charset="-128"/>
                <a:ea typeface="Yu Gothic" panose="020B0400000000000000" pitchFamily="34" charset="-128"/>
                <a:cs typeface="Yu Gothic"/>
              </a:rPr>
              <a:t>生かした運用を実現</a:t>
            </a:r>
            <a:endParaRPr sz="900" b="1" spc="50" dirty="0">
              <a:latin typeface="Yu Gothic" panose="020B0400000000000000" pitchFamily="34" charset="-128"/>
              <a:ea typeface="Yu Gothic" panose="020B0400000000000000" pitchFamily="34" charset="-128"/>
              <a:cs typeface="Yu Gothic"/>
            </a:endParaRPr>
          </a:p>
        </p:txBody>
      </p:sp>
      <p:sp>
        <p:nvSpPr>
          <p:cNvPr id="49" name="object 28">
            <a:extLst>
              <a:ext uri="{FF2B5EF4-FFF2-40B4-BE49-F238E27FC236}">
                <a16:creationId xmlns:a16="http://schemas.microsoft.com/office/drawing/2014/main" id="{783AB04B-60E7-F9E2-1716-3FE8712444F6}"/>
              </a:ext>
            </a:extLst>
          </p:cNvPr>
          <p:cNvSpPr txBox="1"/>
          <p:nvPr/>
        </p:nvSpPr>
        <p:spPr>
          <a:xfrm>
            <a:off x="3814997" y="4519596"/>
            <a:ext cx="1912703" cy="307905"/>
          </a:xfrm>
          <a:prstGeom prst="rect">
            <a:avLst/>
          </a:prstGeom>
        </p:spPr>
        <p:txBody>
          <a:bodyPr vert="horz" wrap="none" lIns="0" tIns="25400" rIns="0" bIns="0" rtlCol="0">
            <a:noAutofit/>
          </a:bodyPr>
          <a:lstStyle/>
          <a:p>
            <a:pPr marL="12700" marR="5080">
              <a:lnSpc>
                <a:spcPts val="1000"/>
              </a:lnSpc>
              <a:spcBef>
                <a:spcPts val="200"/>
              </a:spcBef>
            </a:pPr>
            <a:r>
              <a:rPr sz="900" b="1" spc="50" dirty="0">
                <a:solidFill>
                  <a:srgbClr val="FFFFFF"/>
                </a:solidFill>
                <a:latin typeface="Yu Gothic" panose="020B0400000000000000" pitchFamily="34" charset="-128"/>
                <a:ea typeface="Yu Gothic" panose="020B0400000000000000" pitchFamily="34" charset="-128"/>
                <a:cs typeface="Yu Gothic"/>
              </a:rPr>
              <a:t>1</a:t>
            </a:r>
            <a:r>
              <a:rPr lang="en-US" sz="900" b="1" spc="50" dirty="0">
                <a:solidFill>
                  <a:srgbClr val="FFFFFF"/>
                </a:solidFill>
                <a:latin typeface="Yu Gothic" panose="020B0400000000000000" pitchFamily="34" charset="-128"/>
                <a:ea typeface="Yu Gothic" panose="020B0400000000000000" pitchFamily="34" charset="-128"/>
                <a:cs typeface="Yu Gothic"/>
              </a:rPr>
              <a:t>2</a:t>
            </a:r>
            <a:r>
              <a:rPr sz="900" b="1" spc="50" dirty="0">
                <a:solidFill>
                  <a:srgbClr val="FFFFFF"/>
                </a:solidFill>
                <a:latin typeface="Yu Gothic" panose="020B0400000000000000" pitchFamily="34" charset="-128"/>
                <a:ea typeface="Yu Gothic" panose="020B0400000000000000" pitchFamily="34" charset="-128"/>
                <a:cs typeface="Yu Gothic"/>
              </a:rPr>
              <a:t>年間（202</a:t>
            </a:r>
            <a:r>
              <a:rPr lang="en-US" sz="900" b="1" spc="50" dirty="0">
                <a:solidFill>
                  <a:srgbClr val="FFFFFF"/>
                </a:solidFill>
                <a:latin typeface="Yu Gothic" panose="020B0400000000000000" pitchFamily="34" charset="-128"/>
                <a:ea typeface="Yu Gothic" panose="020B0400000000000000" pitchFamily="34" charset="-128"/>
                <a:cs typeface="Yu Gothic"/>
              </a:rPr>
              <a:t>5</a:t>
            </a:r>
            <a:r>
              <a:rPr sz="900" b="1" spc="50" dirty="0">
                <a:solidFill>
                  <a:srgbClr val="FFFFFF"/>
                </a:solidFill>
                <a:latin typeface="Yu Gothic" panose="020B0400000000000000" pitchFamily="34" charset="-128"/>
                <a:ea typeface="Yu Gothic" panose="020B0400000000000000" pitchFamily="34" charset="-128"/>
                <a:cs typeface="Yu Gothic"/>
              </a:rPr>
              <a:t>年時点）の運用実績と</a:t>
            </a:r>
            <a:endParaRPr lang="en-US" sz="900" b="1" spc="50" dirty="0">
              <a:solidFill>
                <a:srgbClr val="FFFFFF"/>
              </a:solidFill>
              <a:latin typeface="Yu Gothic" panose="020B0400000000000000" pitchFamily="34" charset="-128"/>
              <a:ea typeface="Yu Gothic" panose="020B0400000000000000" pitchFamily="34" charset="-128"/>
              <a:cs typeface="Yu Gothic"/>
            </a:endParaRPr>
          </a:p>
          <a:p>
            <a:pPr marL="12700" marR="5080">
              <a:lnSpc>
                <a:spcPts val="1000"/>
              </a:lnSpc>
              <a:spcBef>
                <a:spcPts val="200"/>
              </a:spcBef>
            </a:pPr>
            <a:r>
              <a:rPr sz="900" b="1" spc="50" dirty="0">
                <a:solidFill>
                  <a:srgbClr val="FFFFFF"/>
                </a:solidFill>
                <a:latin typeface="Yu Gothic" panose="020B0400000000000000" pitchFamily="34" charset="-128"/>
                <a:ea typeface="Yu Gothic" panose="020B0400000000000000" pitchFamily="34" charset="-128"/>
                <a:cs typeface="Yu Gothic"/>
              </a:rPr>
              <a:t>全国累積</a:t>
            </a:r>
            <a:r>
              <a:rPr lang="en-US" sz="900" b="1" spc="50" dirty="0">
                <a:solidFill>
                  <a:srgbClr val="FFFFFF"/>
                </a:solidFill>
                <a:latin typeface="Yu Gothic" panose="020B0400000000000000" pitchFamily="34" charset="-128"/>
                <a:ea typeface="Yu Gothic" panose="020B0400000000000000" pitchFamily="34" charset="-128"/>
                <a:cs typeface="Yu Gothic"/>
              </a:rPr>
              <a:t>8</a:t>
            </a:r>
            <a:r>
              <a:rPr sz="900" b="1" spc="50" dirty="0">
                <a:solidFill>
                  <a:srgbClr val="FFFFFF"/>
                </a:solidFill>
                <a:latin typeface="Yu Gothic" panose="020B0400000000000000" pitchFamily="34" charset="-128"/>
                <a:ea typeface="Yu Gothic" panose="020B0400000000000000" pitchFamily="34" charset="-128"/>
                <a:cs typeface="Yu Gothic"/>
              </a:rPr>
              <a:t>,000案件以上の導入実績</a:t>
            </a:r>
            <a:endParaRPr sz="900" b="1" spc="50" dirty="0">
              <a:latin typeface="Yu Gothic" panose="020B0400000000000000" pitchFamily="34" charset="-128"/>
              <a:ea typeface="Yu Gothic" panose="020B0400000000000000" pitchFamily="34" charset="-128"/>
              <a:cs typeface="Yu Gothic"/>
            </a:endParaRPr>
          </a:p>
        </p:txBody>
      </p:sp>
      <p:sp>
        <p:nvSpPr>
          <p:cNvPr id="51" name="object 26">
            <a:extLst>
              <a:ext uri="{FF2B5EF4-FFF2-40B4-BE49-F238E27FC236}">
                <a16:creationId xmlns:a16="http://schemas.microsoft.com/office/drawing/2014/main" id="{910A0BBB-1C8A-AB9A-2F36-D9F12A714A94}"/>
              </a:ext>
            </a:extLst>
          </p:cNvPr>
          <p:cNvSpPr txBox="1"/>
          <p:nvPr/>
        </p:nvSpPr>
        <p:spPr>
          <a:xfrm>
            <a:off x="1085800" y="3741362"/>
            <a:ext cx="1974900" cy="269433"/>
          </a:xfrm>
          <a:prstGeom prst="rect">
            <a:avLst/>
          </a:prstGeom>
        </p:spPr>
        <p:txBody>
          <a:bodyPr vert="horz" wrap="none" lIns="0" tIns="12700" rIns="0" bIns="0" rtlCol="0">
            <a:noAutofit/>
          </a:bodyPr>
          <a:lstStyle/>
          <a:p>
            <a:pPr marL="12700">
              <a:lnSpc>
                <a:spcPts val="1040"/>
              </a:lnSpc>
              <a:spcBef>
                <a:spcPts val="100"/>
              </a:spcBef>
            </a:pPr>
            <a:r>
              <a:rPr sz="900" b="1" spc="50" dirty="0">
                <a:solidFill>
                  <a:srgbClr val="FFFFFF"/>
                </a:solidFill>
                <a:latin typeface="Yu Gothic" panose="020B0400000000000000" pitchFamily="34" charset="-128"/>
                <a:ea typeface="Yu Gothic" panose="020B0400000000000000" pitchFamily="34" charset="-128"/>
                <a:cs typeface="Yu Gothic"/>
              </a:rPr>
              <a:t>様々なビッグデータを活用し</a:t>
            </a:r>
            <a:endParaRPr sz="900" b="1" spc="50" dirty="0">
              <a:latin typeface="Yu Gothic" panose="020B0400000000000000" pitchFamily="34" charset="-128"/>
              <a:ea typeface="Yu Gothic" panose="020B0400000000000000" pitchFamily="34" charset="-128"/>
              <a:cs typeface="Yu Gothic"/>
            </a:endParaRPr>
          </a:p>
          <a:p>
            <a:pPr marL="12700">
              <a:lnSpc>
                <a:spcPts val="1040"/>
              </a:lnSpc>
            </a:pPr>
            <a:r>
              <a:rPr sz="900" b="1" spc="50" dirty="0">
                <a:solidFill>
                  <a:srgbClr val="FFFFFF"/>
                </a:solidFill>
                <a:latin typeface="Yu Gothic" panose="020B0400000000000000" pitchFamily="34" charset="-128"/>
                <a:ea typeface="Yu Gothic" panose="020B0400000000000000" pitchFamily="34" charset="-128"/>
                <a:cs typeface="Yu Gothic"/>
              </a:rPr>
              <a:t>各業種のターゲット層へリーチを実現</a:t>
            </a:r>
            <a:endParaRPr sz="900" b="1" spc="50" dirty="0">
              <a:latin typeface="Yu Gothic" panose="020B0400000000000000" pitchFamily="34" charset="-128"/>
              <a:ea typeface="Yu Gothic" panose="020B0400000000000000" pitchFamily="34" charset="-128"/>
              <a:cs typeface="Yu Gothic"/>
            </a:endParaRPr>
          </a:p>
        </p:txBody>
      </p:sp>
      <p:pic>
        <p:nvPicPr>
          <p:cNvPr id="4" name="object 8">
            <a:extLst>
              <a:ext uri="{FF2B5EF4-FFF2-40B4-BE49-F238E27FC236}">
                <a16:creationId xmlns:a16="http://schemas.microsoft.com/office/drawing/2014/main" id="{BB058898-1715-8A98-A629-A89E106ACCF9}"/>
              </a:ext>
            </a:extLst>
          </p:cNvPr>
          <p:cNvPicPr/>
          <p:nvPr/>
        </p:nvPicPr>
        <p:blipFill>
          <a:blip r:embed="rId2" cstate="email">
            <a:extLst>
              <a:ext uri="{28A0092B-C50C-407E-A947-70E740481C1C}">
                <a14:useLocalDpi xmlns:a14="http://schemas.microsoft.com/office/drawing/2010/main"/>
              </a:ext>
            </a:extLst>
          </a:blip>
          <a:stretch>
            <a:fillRect/>
          </a:stretch>
        </p:blipFill>
        <p:spPr>
          <a:xfrm>
            <a:off x="4721421" y="5435022"/>
            <a:ext cx="4821935" cy="2156403"/>
          </a:xfrm>
          <a:prstGeom prst="rect">
            <a:avLst/>
          </a:prstGeom>
        </p:spPr>
      </p:pic>
      <p:sp>
        <p:nvSpPr>
          <p:cNvPr id="5" name="object 9">
            <a:extLst>
              <a:ext uri="{FF2B5EF4-FFF2-40B4-BE49-F238E27FC236}">
                <a16:creationId xmlns:a16="http://schemas.microsoft.com/office/drawing/2014/main" id="{FD092151-D29E-891E-D99E-30EFA30B5749}"/>
              </a:ext>
            </a:extLst>
          </p:cNvPr>
          <p:cNvSpPr txBox="1"/>
          <p:nvPr/>
        </p:nvSpPr>
        <p:spPr>
          <a:xfrm>
            <a:off x="622300" y="5434008"/>
            <a:ext cx="2069464" cy="1459230"/>
          </a:xfrm>
          <a:prstGeom prst="rect">
            <a:avLst/>
          </a:prstGeom>
        </p:spPr>
        <p:txBody>
          <a:bodyPr vert="horz" wrap="square" lIns="0" tIns="69215" rIns="0" bIns="0" rtlCol="0">
            <a:spAutoFit/>
          </a:bodyPr>
          <a:lstStyle/>
          <a:p>
            <a:pPr marL="18415">
              <a:spcBef>
                <a:spcPts val="545"/>
              </a:spcBef>
            </a:pPr>
            <a:r>
              <a:rPr sz="900" b="1" dirty="0" err="1">
                <a:solidFill>
                  <a:srgbClr val="03173F"/>
                </a:solidFill>
                <a:latin typeface="+mn-ea"/>
                <a:ea typeface="+mn-ea"/>
                <a:cs typeface="Yu Gothic"/>
              </a:rPr>
              <a:t>ディスプレイ広告</a:t>
            </a:r>
            <a:r>
              <a:rPr lang="ja-JP" altLang="en-US" sz="900" b="1" dirty="0">
                <a:solidFill>
                  <a:srgbClr val="03173F"/>
                </a:solidFill>
                <a:latin typeface="+mn-ea"/>
                <a:ea typeface="+mn-ea"/>
                <a:cs typeface="Yu Gothic"/>
              </a:rPr>
              <a:t>・</a:t>
            </a:r>
            <a:r>
              <a:rPr lang="en-US" altLang="ja-JP" sz="900" b="1" dirty="0">
                <a:solidFill>
                  <a:srgbClr val="03173F"/>
                </a:solidFill>
                <a:latin typeface="+mn-ea"/>
                <a:ea typeface="+mn-ea"/>
                <a:cs typeface="Yu Gothic"/>
              </a:rPr>
              <a:t>SNS</a:t>
            </a:r>
            <a:r>
              <a:rPr lang="ja-JP" altLang="en-US" sz="900" b="1" dirty="0">
                <a:solidFill>
                  <a:srgbClr val="03173F"/>
                </a:solidFill>
                <a:latin typeface="+mn-ea"/>
                <a:ea typeface="+mn-ea"/>
                <a:cs typeface="Yu Gothic"/>
              </a:rPr>
              <a:t>広告</a:t>
            </a:r>
            <a:r>
              <a:rPr sz="900" b="1" dirty="0" err="1">
                <a:solidFill>
                  <a:srgbClr val="03173F"/>
                </a:solidFill>
                <a:latin typeface="+mn-ea"/>
                <a:ea typeface="+mn-ea"/>
                <a:cs typeface="Yu Gothic"/>
              </a:rPr>
              <a:t>とは</a:t>
            </a:r>
            <a:endParaRPr sz="900" dirty="0">
              <a:latin typeface="+mn-ea"/>
              <a:ea typeface="+mn-ea"/>
              <a:cs typeface="Yu Gothic"/>
            </a:endParaRPr>
          </a:p>
          <a:p>
            <a:pPr marL="12700" marR="5080" indent="8255" algn="just">
              <a:lnSpc>
                <a:spcPct val="125000"/>
              </a:lnSpc>
              <a:spcBef>
                <a:spcPts val="160"/>
              </a:spcBef>
            </a:pPr>
            <a:r>
              <a:rPr sz="800" dirty="0">
                <a:solidFill>
                  <a:srgbClr val="231F20"/>
                </a:solidFill>
                <a:latin typeface="+mn-ea"/>
                <a:ea typeface="+mn-ea"/>
                <a:cs typeface="Yu Gothic"/>
              </a:rPr>
              <a:t>Webサイト・アプリ・動画の広告枠に幅広く掲載することでまだサービスを知らない潜在層にプッシュ型のアプローチを行える広告です。潜在層にアプローチすることで顕在化のきっかけを作ることができます。あわせて興味関心を持ってサイトに訪問したユーザーへ配信するリターゲティング広告を行うことで再アプローチすることも可能です。</a:t>
            </a:r>
            <a:endParaRPr sz="800" dirty="0">
              <a:latin typeface="+mn-ea"/>
              <a:ea typeface="+mn-ea"/>
              <a:cs typeface="Yu Gothic"/>
            </a:endParaRPr>
          </a:p>
        </p:txBody>
      </p:sp>
      <p:sp>
        <p:nvSpPr>
          <p:cNvPr id="6" name="object 10">
            <a:extLst>
              <a:ext uri="{FF2B5EF4-FFF2-40B4-BE49-F238E27FC236}">
                <a16:creationId xmlns:a16="http://schemas.microsoft.com/office/drawing/2014/main" id="{F9A3111C-AC38-458C-A359-425326F3FA45}"/>
              </a:ext>
            </a:extLst>
          </p:cNvPr>
          <p:cNvSpPr txBox="1"/>
          <p:nvPr/>
        </p:nvSpPr>
        <p:spPr>
          <a:xfrm>
            <a:off x="2912466" y="5434008"/>
            <a:ext cx="1490980" cy="1306830"/>
          </a:xfrm>
          <a:prstGeom prst="rect">
            <a:avLst/>
          </a:prstGeom>
        </p:spPr>
        <p:txBody>
          <a:bodyPr vert="horz" wrap="square" lIns="0" tIns="69215" rIns="0" bIns="0" rtlCol="0">
            <a:spAutoFit/>
          </a:bodyPr>
          <a:lstStyle/>
          <a:p>
            <a:pPr marL="15875">
              <a:spcBef>
                <a:spcPts val="545"/>
              </a:spcBef>
            </a:pPr>
            <a:r>
              <a:rPr sz="900" b="1" dirty="0">
                <a:solidFill>
                  <a:srgbClr val="03173F"/>
                </a:solidFill>
                <a:latin typeface="+mn-ea"/>
                <a:ea typeface="+mn-ea"/>
                <a:cs typeface="Yu Gothic"/>
              </a:rPr>
              <a:t>検索広告とは</a:t>
            </a:r>
            <a:endParaRPr sz="900" dirty="0">
              <a:latin typeface="+mn-ea"/>
              <a:ea typeface="+mn-ea"/>
              <a:cs typeface="Yu Gothic"/>
            </a:endParaRPr>
          </a:p>
          <a:p>
            <a:pPr marL="12700" marR="5080" indent="1905">
              <a:lnSpc>
                <a:spcPct val="125000"/>
              </a:lnSpc>
              <a:spcBef>
                <a:spcPts val="160"/>
              </a:spcBef>
            </a:pPr>
            <a:r>
              <a:rPr sz="800" dirty="0">
                <a:solidFill>
                  <a:srgbClr val="231F20"/>
                </a:solidFill>
                <a:latin typeface="+mn-ea"/>
                <a:ea typeface="+mn-ea"/>
                <a:cs typeface="Yu Gothic"/>
              </a:rPr>
              <a:t>ユーザーが商品やサービスを検索しているその瞬間に、広告を表示してアピールできます。特定のキーワードの検索結果画面に広告を掲載するため、貴社の商品・サービスに関心の高い人に絞ってアピールできます。</a:t>
            </a:r>
            <a:endParaRPr sz="800" dirty="0">
              <a:latin typeface="+mn-ea"/>
              <a:ea typeface="+mn-ea"/>
              <a:cs typeface="Yu Gothic"/>
            </a:endParaRPr>
          </a:p>
        </p:txBody>
      </p:sp>
      <p:sp>
        <p:nvSpPr>
          <p:cNvPr id="7" name="object 11">
            <a:extLst>
              <a:ext uri="{FF2B5EF4-FFF2-40B4-BE49-F238E27FC236}">
                <a16:creationId xmlns:a16="http://schemas.microsoft.com/office/drawing/2014/main" id="{FFEDF701-BCFE-1F65-5B1E-9DE9D5CE9381}"/>
              </a:ext>
            </a:extLst>
          </p:cNvPr>
          <p:cNvSpPr txBox="1"/>
          <p:nvPr/>
        </p:nvSpPr>
        <p:spPr>
          <a:xfrm>
            <a:off x="7796079" y="5801647"/>
            <a:ext cx="513715" cy="208279"/>
          </a:xfrm>
          <a:prstGeom prst="rect">
            <a:avLst/>
          </a:prstGeom>
        </p:spPr>
        <p:txBody>
          <a:bodyPr vert="horz" wrap="none" lIns="0" tIns="12065" rIns="0" bIns="0" rtlCol="0">
            <a:noAutofit/>
          </a:bodyPr>
          <a:lstStyle/>
          <a:p>
            <a:pPr marL="12700">
              <a:spcBef>
                <a:spcPts val="95"/>
              </a:spcBef>
            </a:pPr>
            <a:r>
              <a:rPr sz="1200" b="1" dirty="0">
                <a:solidFill>
                  <a:srgbClr val="FFFFFF"/>
                </a:solidFill>
                <a:latin typeface="Yu Gothic" panose="020B0400000000000000" pitchFamily="34" charset="-128"/>
                <a:ea typeface="Yu Gothic" panose="020B0400000000000000" pitchFamily="34" charset="-128"/>
                <a:cs typeface="Yu Gothic"/>
              </a:rPr>
              <a:t>顕在層</a:t>
            </a:r>
            <a:endParaRPr sz="1200" b="1">
              <a:latin typeface="Yu Gothic" panose="020B0400000000000000" pitchFamily="34" charset="-128"/>
              <a:ea typeface="Yu Gothic" panose="020B0400000000000000" pitchFamily="34" charset="-128"/>
              <a:cs typeface="Yu Gothic"/>
            </a:endParaRPr>
          </a:p>
        </p:txBody>
      </p:sp>
      <p:sp>
        <p:nvSpPr>
          <p:cNvPr id="8" name="object 12">
            <a:extLst>
              <a:ext uri="{FF2B5EF4-FFF2-40B4-BE49-F238E27FC236}">
                <a16:creationId xmlns:a16="http://schemas.microsoft.com/office/drawing/2014/main" id="{5D021CCB-E1E2-FC11-C46D-38E945D470E3}"/>
              </a:ext>
            </a:extLst>
          </p:cNvPr>
          <p:cNvSpPr txBox="1"/>
          <p:nvPr/>
        </p:nvSpPr>
        <p:spPr>
          <a:xfrm>
            <a:off x="7796079" y="6579270"/>
            <a:ext cx="513715" cy="208279"/>
          </a:xfrm>
          <a:prstGeom prst="rect">
            <a:avLst/>
          </a:prstGeom>
        </p:spPr>
        <p:txBody>
          <a:bodyPr vert="horz" wrap="none" lIns="0" tIns="12065" rIns="0" bIns="0" rtlCol="0">
            <a:noAutofit/>
          </a:bodyPr>
          <a:lstStyle/>
          <a:p>
            <a:pPr marL="12700">
              <a:spcBef>
                <a:spcPts val="95"/>
              </a:spcBef>
            </a:pPr>
            <a:r>
              <a:rPr sz="1200" b="1" dirty="0">
                <a:solidFill>
                  <a:srgbClr val="FFFFFF"/>
                </a:solidFill>
                <a:latin typeface="Yu Gothic" panose="020B0400000000000000" pitchFamily="34" charset="-128"/>
                <a:ea typeface="Yu Gothic" panose="020B0400000000000000" pitchFamily="34" charset="-128"/>
                <a:cs typeface="Yu Gothic"/>
              </a:rPr>
              <a:t>潜在層</a:t>
            </a:r>
            <a:endParaRPr sz="1200" b="1">
              <a:latin typeface="Yu Gothic" panose="020B0400000000000000" pitchFamily="34" charset="-128"/>
              <a:ea typeface="Yu Gothic" panose="020B0400000000000000" pitchFamily="34" charset="-128"/>
              <a:cs typeface="Yu Gothic"/>
            </a:endParaRPr>
          </a:p>
        </p:txBody>
      </p:sp>
      <p:sp>
        <p:nvSpPr>
          <p:cNvPr id="9" name="object 13">
            <a:extLst>
              <a:ext uri="{FF2B5EF4-FFF2-40B4-BE49-F238E27FC236}">
                <a16:creationId xmlns:a16="http://schemas.microsoft.com/office/drawing/2014/main" id="{E33048F2-7694-686D-1D4A-910CF80E1D60}"/>
              </a:ext>
            </a:extLst>
          </p:cNvPr>
          <p:cNvSpPr txBox="1"/>
          <p:nvPr/>
        </p:nvSpPr>
        <p:spPr>
          <a:xfrm>
            <a:off x="5209907" y="5490829"/>
            <a:ext cx="1306830" cy="537210"/>
          </a:xfrm>
          <a:prstGeom prst="rect">
            <a:avLst/>
          </a:prstGeom>
        </p:spPr>
        <p:txBody>
          <a:bodyPr vert="horz" wrap="none" lIns="0" tIns="67945" rIns="0" bIns="0" rtlCol="0">
            <a:noAutofit/>
          </a:bodyPr>
          <a:lstStyle/>
          <a:p>
            <a:pPr marL="18415">
              <a:spcBef>
                <a:spcPts val="535"/>
              </a:spcBef>
            </a:pPr>
            <a:r>
              <a:rPr sz="1200" b="1" dirty="0">
                <a:solidFill>
                  <a:srgbClr val="FFFFFF"/>
                </a:solidFill>
                <a:latin typeface="Yu Gothic" panose="020B0400000000000000" pitchFamily="34" charset="-128"/>
                <a:ea typeface="Yu Gothic" panose="020B0400000000000000" pitchFamily="34" charset="-128"/>
                <a:cs typeface="Yu Gothic"/>
              </a:rPr>
              <a:t>検索広告</a:t>
            </a:r>
            <a:endParaRPr sz="1200" b="1" dirty="0">
              <a:latin typeface="Yu Gothic" panose="020B0400000000000000" pitchFamily="34" charset="-128"/>
              <a:ea typeface="Yu Gothic" panose="020B0400000000000000" pitchFamily="34" charset="-128"/>
              <a:cs typeface="Yu Gothic"/>
            </a:endParaRPr>
          </a:p>
          <a:p>
            <a:pPr marL="12700" marR="5080" indent="5715">
              <a:lnSpc>
                <a:spcPts val="900"/>
              </a:lnSpc>
              <a:spcBef>
                <a:spcPts val="370"/>
              </a:spcBef>
            </a:pPr>
            <a:r>
              <a:rPr sz="800" b="1" dirty="0">
                <a:solidFill>
                  <a:srgbClr val="FFFFFF"/>
                </a:solidFill>
                <a:latin typeface="Yu Gothic" panose="020B0400000000000000" pitchFamily="34" charset="-128"/>
                <a:ea typeface="Yu Gothic" panose="020B0400000000000000" pitchFamily="34" charset="-128"/>
                <a:cs typeface="Yu Gothic"/>
              </a:rPr>
              <a:t>購入意欲の高いユーザーに</a:t>
            </a:r>
            <a:br>
              <a:rPr lang="en-US" sz="800" b="1" dirty="0">
                <a:solidFill>
                  <a:srgbClr val="FFFFFF"/>
                </a:solidFill>
                <a:latin typeface="Yu Gothic" panose="020B0400000000000000" pitchFamily="34" charset="-128"/>
                <a:ea typeface="Yu Gothic" panose="020B0400000000000000" pitchFamily="34" charset="-128"/>
                <a:cs typeface="Yu Gothic"/>
              </a:rPr>
            </a:br>
            <a:r>
              <a:rPr sz="800" b="1" dirty="0">
                <a:solidFill>
                  <a:srgbClr val="FFFFFF"/>
                </a:solidFill>
                <a:latin typeface="Yu Gothic" panose="020B0400000000000000" pitchFamily="34" charset="-128"/>
                <a:ea typeface="Yu Gothic" panose="020B0400000000000000" pitchFamily="34" charset="-128"/>
                <a:cs typeface="Yu Gothic"/>
              </a:rPr>
              <a:t>アプローチする方法</a:t>
            </a:r>
            <a:endParaRPr sz="800" b="1" dirty="0">
              <a:latin typeface="Yu Gothic" panose="020B0400000000000000" pitchFamily="34" charset="-128"/>
              <a:ea typeface="Yu Gothic" panose="020B0400000000000000" pitchFamily="34" charset="-128"/>
              <a:cs typeface="Yu Gothic"/>
            </a:endParaRPr>
          </a:p>
        </p:txBody>
      </p:sp>
      <p:sp>
        <p:nvSpPr>
          <p:cNvPr id="10" name="object 14">
            <a:extLst>
              <a:ext uri="{FF2B5EF4-FFF2-40B4-BE49-F238E27FC236}">
                <a16:creationId xmlns:a16="http://schemas.microsoft.com/office/drawing/2014/main" id="{BDD1FF6F-D7A2-58AC-307F-6C866C0CBA67}"/>
              </a:ext>
            </a:extLst>
          </p:cNvPr>
          <p:cNvSpPr txBox="1"/>
          <p:nvPr/>
        </p:nvSpPr>
        <p:spPr>
          <a:xfrm>
            <a:off x="5212404" y="6312022"/>
            <a:ext cx="3236721" cy="537210"/>
          </a:xfrm>
          <a:prstGeom prst="rect">
            <a:avLst/>
          </a:prstGeom>
        </p:spPr>
        <p:txBody>
          <a:bodyPr vert="horz" wrap="none" lIns="0" tIns="67945" rIns="0" bIns="0" rtlCol="0">
            <a:noAutofit/>
          </a:bodyPr>
          <a:lstStyle/>
          <a:p>
            <a:pPr marL="12700">
              <a:spcBef>
                <a:spcPts val="535"/>
              </a:spcBef>
            </a:pPr>
            <a:r>
              <a:rPr sz="1200" b="1" dirty="0" err="1">
                <a:solidFill>
                  <a:srgbClr val="FFFFFF"/>
                </a:solidFill>
                <a:latin typeface="Yu Gothic" panose="020B0400000000000000" pitchFamily="34" charset="-128"/>
                <a:ea typeface="Yu Gothic" panose="020B0400000000000000" pitchFamily="34" charset="-128"/>
                <a:cs typeface="Yu Gothic"/>
              </a:rPr>
              <a:t>ディスプレイ広告</a:t>
            </a:r>
            <a:r>
              <a:rPr lang="ja-JP" altLang="en-US" sz="1200" b="1" dirty="0">
                <a:solidFill>
                  <a:srgbClr val="FFFFFF"/>
                </a:solidFill>
                <a:latin typeface="Yu Gothic" panose="020B0400000000000000" pitchFamily="34" charset="-128"/>
                <a:ea typeface="Yu Gothic" panose="020B0400000000000000" pitchFamily="34" charset="-128"/>
                <a:cs typeface="Yu Gothic"/>
              </a:rPr>
              <a:t>・</a:t>
            </a:r>
            <a:r>
              <a:rPr lang="en-US" altLang="ja-JP" sz="1200" b="1" dirty="0">
                <a:solidFill>
                  <a:srgbClr val="FFFFFF"/>
                </a:solidFill>
                <a:latin typeface="Yu Gothic" panose="020B0400000000000000" pitchFamily="34" charset="-128"/>
                <a:ea typeface="Yu Gothic" panose="020B0400000000000000" pitchFamily="34" charset="-128"/>
                <a:cs typeface="Yu Gothic"/>
              </a:rPr>
              <a:t>SNS</a:t>
            </a:r>
            <a:r>
              <a:rPr lang="ja-JP" altLang="en-US" sz="1200" b="1" dirty="0">
                <a:solidFill>
                  <a:srgbClr val="FFFFFF"/>
                </a:solidFill>
                <a:latin typeface="Yu Gothic" panose="020B0400000000000000" pitchFamily="34" charset="-128"/>
                <a:ea typeface="Yu Gothic" panose="020B0400000000000000" pitchFamily="34" charset="-128"/>
                <a:cs typeface="Yu Gothic"/>
              </a:rPr>
              <a:t>広告</a:t>
            </a:r>
            <a:endParaRPr sz="1200" b="1" dirty="0">
              <a:latin typeface="Yu Gothic" panose="020B0400000000000000" pitchFamily="34" charset="-128"/>
              <a:ea typeface="Yu Gothic" panose="020B0400000000000000" pitchFamily="34" charset="-128"/>
              <a:cs typeface="Yu Gothic"/>
            </a:endParaRPr>
          </a:p>
          <a:p>
            <a:pPr marL="15875" marR="5080">
              <a:lnSpc>
                <a:spcPts val="900"/>
              </a:lnSpc>
              <a:spcBef>
                <a:spcPts val="370"/>
              </a:spcBef>
            </a:pPr>
            <a:r>
              <a:rPr sz="800" b="1" dirty="0">
                <a:solidFill>
                  <a:srgbClr val="FFFFFF"/>
                </a:solidFill>
                <a:latin typeface="Yu Gothic" panose="020B0400000000000000" pitchFamily="34" charset="-128"/>
                <a:ea typeface="Yu Gothic" panose="020B0400000000000000" pitchFamily="34" charset="-128"/>
                <a:cs typeface="Yu Gothic"/>
              </a:rPr>
              <a:t>商品・サービスを知らないユーザーに</a:t>
            </a:r>
            <a:endParaRPr lang="en-US" sz="800" b="1" dirty="0">
              <a:solidFill>
                <a:srgbClr val="FFFFFF"/>
              </a:solidFill>
              <a:latin typeface="Yu Gothic" panose="020B0400000000000000" pitchFamily="34" charset="-128"/>
              <a:ea typeface="Yu Gothic" panose="020B0400000000000000" pitchFamily="34" charset="-128"/>
              <a:cs typeface="Yu Gothic"/>
            </a:endParaRPr>
          </a:p>
          <a:p>
            <a:pPr marL="15875" marR="5080">
              <a:lnSpc>
                <a:spcPts val="900"/>
              </a:lnSpc>
              <a:spcBef>
                <a:spcPts val="370"/>
              </a:spcBef>
            </a:pPr>
            <a:r>
              <a:rPr sz="800" b="1" dirty="0">
                <a:solidFill>
                  <a:srgbClr val="FFFFFF"/>
                </a:solidFill>
                <a:latin typeface="Yu Gothic" panose="020B0400000000000000" pitchFamily="34" charset="-128"/>
                <a:ea typeface="Yu Gothic" panose="020B0400000000000000" pitchFamily="34" charset="-128"/>
                <a:cs typeface="Yu Gothic"/>
              </a:rPr>
              <a:t>広くアプローチする方法</a:t>
            </a:r>
            <a:endParaRPr sz="800" b="1" dirty="0">
              <a:latin typeface="Yu Gothic" panose="020B0400000000000000" pitchFamily="34" charset="-128"/>
              <a:ea typeface="Yu Gothic" panose="020B0400000000000000" pitchFamily="34" charset="-128"/>
              <a:cs typeface="Yu Gothic"/>
            </a:endParaRPr>
          </a:p>
        </p:txBody>
      </p:sp>
      <p:pic>
        <p:nvPicPr>
          <p:cNvPr id="11" name="object 16">
            <a:extLst>
              <a:ext uri="{FF2B5EF4-FFF2-40B4-BE49-F238E27FC236}">
                <a16:creationId xmlns:a16="http://schemas.microsoft.com/office/drawing/2014/main" id="{8A1A7E8A-1598-E8E8-38B4-7F3EBAD45F10}"/>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827864" y="5529836"/>
            <a:ext cx="276233" cy="276233"/>
          </a:xfrm>
          <a:prstGeom prst="rect">
            <a:avLst/>
          </a:prstGeom>
        </p:spPr>
      </p:pic>
      <p:grpSp>
        <p:nvGrpSpPr>
          <p:cNvPr id="12" name="グループ化 11">
            <a:extLst>
              <a:ext uri="{FF2B5EF4-FFF2-40B4-BE49-F238E27FC236}">
                <a16:creationId xmlns:a16="http://schemas.microsoft.com/office/drawing/2014/main" id="{1B417536-8082-5EE0-BB9B-3D8CBD1BBCD2}"/>
              </a:ext>
            </a:extLst>
          </p:cNvPr>
          <p:cNvGrpSpPr/>
          <p:nvPr/>
        </p:nvGrpSpPr>
        <p:grpSpPr>
          <a:xfrm>
            <a:off x="4810041" y="6404954"/>
            <a:ext cx="312424" cy="233679"/>
            <a:chOff x="5365216" y="6373533"/>
            <a:chExt cx="312424" cy="233679"/>
          </a:xfrm>
        </p:grpSpPr>
        <p:sp>
          <p:nvSpPr>
            <p:cNvPr id="13" name="object 17">
              <a:extLst>
                <a:ext uri="{FF2B5EF4-FFF2-40B4-BE49-F238E27FC236}">
                  <a16:creationId xmlns:a16="http://schemas.microsoft.com/office/drawing/2014/main" id="{7A89F562-50CD-F08A-ECE8-782E1DFB5DDD}"/>
                </a:ext>
              </a:extLst>
            </p:cNvPr>
            <p:cNvSpPr/>
            <p:nvPr/>
          </p:nvSpPr>
          <p:spPr>
            <a:xfrm>
              <a:off x="5365216" y="6373533"/>
              <a:ext cx="312420" cy="233679"/>
            </a:xfrm>
            <a:custGeom>
              <a:avLst/>
              <a:gdLst/>
              <a:ahLst/>
              <a:cxnLst/>
              <a:rect l="l" t="t" r="r" b="b"/>
              <a:pathLst>
                <a:path w="312420" h="233679">
                  <a:moveTo>
                    <a:pt x="311873" y="233413"/>
                  </a:moveTo>
                  <a:lnTo>
                    <a:pt x="0" y="233413"/>
                  </a:lnTo>
                  <a:lnTo>
                    <a:pt x="0" y="0"/>
                  </a:lnTo>
                  <a:lnTo>
                    <a:pt x="311873" y="0"/>
                  </a:lnTo>
                  <a:lnTo>
                    <a:pt x="311873" y="233413"/>
                  </a:lnTo>
                  <a:close/>
                </a:path>
              </a:pathLst>
            </a:custGeom>
            <a:ln w="6349">
              <a:solidFill>
                <a:srgbClr val="FFFFFF"/>
              </a:solidFill>
            </a:ln>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u="none" strike="noStrike" kern="0" cap="none"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4" name="object 18">
              <a:extLst>
                <a:ext uri="{FF2B5EF4-FFF2-40B4-BE49-F238E27FC236}">
                  <a16:creationId xmlns:a16="http://schemas.microsoft.com/office/drawing/2014/main" id="{35E42199-28B1-C717-50F5-2C4C036B9109}"/>
                </a:ext>
              </a:extLst>
            </p:cNvPr>
            <p:cNvSpPr/>
            <p:nvPr/>
          </p:nvSpPr>
          <p:spPr>
            <a:xfrm>
              <a:off x="5365220" y="6401485"/>
              <a:ext cx="312420" cy="0"/>
            </a:xfrm>
            <a:custGeom>
              <a:avLst/>
              <a:gdLst/>
              <a:ahLst/>
              <a:cxnLst/>
              <a:rect l="l" t="t" r="r" b="b"/>
              <a:pathLst>
                <a:path w="312420">
                  <a:moveTo>
                    <a:pt x="0" y="0"/>
                  </a:moveTo>
                  <a:lnTo>
                    <a:pt x="311873" y="0"/>
                  </a:lnTo>
                </a:path>
              </a:pathLst>
            </a:custGeom>
            <a:ln w="6350">
              <a:solidFill>
                <a:srgbClr val="FFFFFF"/>
              </a:solidFill>
            </a:ln>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u="none" strike="noStrike" kern="0" cap="none"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5" name="object 19">
              <a:extLst>
                <a:ext uri="{FF2B5EF4-FFF2-40B4-BE49-F238E27FC236}">
                  <a16:creationId xmlns:a16="http://schemas.microsoft.com/office/drawing/2014/main" id="{262AB0A4-A16D-00F5-F533-2BDC9FB02896}"/>
                </a:ext>
              </a:extLst>
            </p:cNvPr>
            <p:cNvSpPr/>
            <p:nvPr/>
          </p:nvSpPr>
          <p:spPr>
            <a:xfrm>
              <a:off x="5585040" y="6500977"/>
              <a:ext cx="62230" cy="79375"/>
            </a:xfrm>
            <a:custGeom>
              <a:avLst/>
              <a:gdLst/>
              <a:ahLst/>
              <a:cxnLst/>
              <a:rect l="l" t="t" r="r" b="b"/>
              <a:pathLst>
                <a:path w="62229" h="79375">
                  <a:moveTo>
                    <a:pt x="61671" y="0"/>
                  </a:moveTo>
                  <a:lnTo>
                    <a:pt x="0" y="0"/>
                  </a:lnTo>
                  <a:lnTo>
                    <a:pt x="0" y="79184"/>
                  </a:lnTo>
                  <a:lnTo>
                    <a:pt x="61671" y="79184"/>
                  </a:lnTo>
                  <a:lnTo>
                    <a:pt x="61671" y="0"/>
                  </a:lnTo>
                  <a:close/>
                </a:path>
              </a:pathLst>
            </a:custGeom>
            <a:solidFill>
              <a:srgbClr val="FFFFFF"/>
            </a:solidFill>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u="none" strike="noStrike" kern="0" cap="none"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6" name="object 20">
              <a:extLst>
                <a:ext uri="{FF2B5EF4-FFF2-40B4-BE49-F238E27FC236}">
                  <a16:creationId xmlns:a16="http://schemas.microsoft.com/office/drawing/2014/main" id="{149B8078-2332-0298-FEFD-174606FC4997}"/>
                </a:ext>
              </a:extLst>
            </p:cNvPr>
            <p:cNvSpPr/>
            <p:nvPr/>
          </p:nvSpPr>
          <p:spPr>
            <a:xfrm>
              <a:off x="5395593" y="6509971"/>
              <a:ext cx="150495" cy="0"/>
            </a:xfrm>
            <a:custGeom>
              <a:avLst/>
              <a:gdLst/>
              <a:ahLst/>
              <a:cxnLst/>
              <a:rect l="l" t="t" r="r" b="b"/>
              <a:pathLst>
                <a:path w="150495">
                  <a:moveTo>
                    <a:pt x="149999" y="0"/>
                  </a:moveTo>
                  <a:lnTo>
                    <a:pt x="0" y="0"/>
                  </a:lnTo>
                </a:path>
              </a:pathLst>
            </a:custGeom>
            <a:ln w="12700">
              <a:solidFill>
                <a:srgbClr val="FFFFFF"/>
              </a:solidFill>
            </a:ln>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u="none" strike="noStrike" kern="0" cap="none"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7" name="object 23">
              <a:extLst>
                <a:ext uri="{FF2B5EF4-FFF2-40B4-BE49-F238E27FC236}">
                  <a16:creationId xmlns:a16="http://schemas.microsoft.com/office/drawing/2014/main" id="{C2AACE12-3988-727B-FA40-2B9A6B7AD25E}"/>
                </a:ext>
              </a:extLst>
            </p:cNvPr>
            <p:cNvSpPr/>
            <p:nvPr/>
          </p:nvSpPr>
          <p:spPr>
            <a:xfrm>
              <a:off x="5395593" y="6540569"/>
              <a:ext cx="150495" cy="0"/>
            </a:xfrm>
            <a:custGeom>
              <a:avLst/>
              <a:gdLst/>
              <a:ahLst/>
              <a:cxnLst/>
              <a:rect l="l" t="t" r="r" b="b"/>
              <a:pathLst>
                <a:path w="150495">
                  <a:moveTo>
                    <a:pt x="149999" y="0"/>
                  </a:moveTo>
                  <a:lnTo>
                    <a:pt x="0" y="0"/>
                  </a:lnTo>
                </a:path>
              </a:pathLst>
            </a:custGeom>
            <a:ln w="12700">
              <a:solidFill>
                <a:srgbClr val="FFFFFF"/>
              </a:solidFill>
            </a:ln>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u="none" strike="noStrike" kern="0" cap="none"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8" name="object 24">
              <a:extLst>
                <a:ext uri="{FF2B5EF4-FFF2-40B4-BE49-F238E27FC236}">
                  <a16:creationId xmlns:a16="http://schemas.microsoft.com/office/drawing/2014/main" id="{B92D609B-901B-7861-AFBE-EF08DFEC842D}"/>
                </a:ext>
              </a:extLst>
            </p:cNvPr>
            <p:cNvSpPr/>
            <p:nvPr/>
          </p:nvSpPr>
          <p:spPr>
            <a:xfrm>
              <a:off x="5395593" y="6571167"/>
              <a:ext cx="150495" cy="0"/>
            </a:xfrm>
            <a:custGeom>
              <a:avLst/>
              <a:gdLst/>
              <a:ahLst/>
              <a:cxnLst/>
              <a:rect l="l" t="t" r="r" b="b"/>
              <a:pathLst>
                <a:path w="150495">
                  <a:moveTo>
                    <a:pt x="149999" y="0"/>
                  </a:moveTo>
                  <a:lnTo>
                    <a:pt x="0" y="0"/>
                  </a:lnTo>
                </a:path>
              </a:pathLst>
            </a:custGeom>
            <a:ln w="12700">
              <a:solidFill>
                <a:srgbClr val="FFFFFF"/>
              </a:solidFill>
            </a:ln>
          </p:spPr>
          <p:txBody>
            <a:bodyPr wrap="non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u="none" strike="noStrike" kern="0" cap="none"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19" name="object 21">
              <a:extLst>
                <a:ext uri="{FF2B5EF4-FFF2-40B4-BE49-F238E27FC236}">
                  <a16:creationId xmlns:a16="http://schemas.microsoft.com/office/drawing/2014/main" id="{7758696A-45E0-7C6C-B09C-2F356F2A2ED7}"/>
                </a:ext>
              </a:extLst>
            </p:cNvPr>
            <p:cNvSpPr txBox="1"/>
            <p:nvPr/>
          </p:nvSpPr>
          <p:spPr>
            <a:xfrm>
              <a:off x="5395593" y="6416542"/>
              <a:ext cx="251677" cy="64800"/>
            </a:xfrm>
            <a:prstGeom prst="rect">
              <a:avLst/>
            </a:prstGeom>
            <a:solidFill>
              <a:schemeClr val="bg1"/>
            </a:solidFill>
          </p:spPr>
          <p:txBody>
            <a:bodyPr vert="horz" wrap="none" lIns="0" tIns="7200" rIns="0" bIns="0" rtlCol="0" anchor="ctr" anchorCtr="0">
              <a:noAutofit/>
            </a:bodyPr>
            <a:lstStyle/>
            <a:p>
              <a:pPr algn="ctr"/>
              <a:r>
                <a:rPr sz="500" b="1" dirty="0">
                  <a:solidFill>
                    <a:srgbClr val="03173E"/>
                  </a:solidFill>
                  <a:latin typeface="Yu Gothic" panose="020B0400000000000000" pitchFamily="34" charset="-128"/>
                  <a:ea typeface="Yu Gothic" panose="020B0400000000000000" pitchFamily="34" charset="-128"/>
                  <a:cs typeface="Tw Cen MT"/>
                </a:rPr>
                <a:t>  AD </a:t>
              </a:r>
              <a:endParaRPr sz="500" b="1">
                <a:solidFill>
                  <a:srgbClr val="03173E"/>
                </a:solidFill>
                <a:latin typeface="Yu Gothic" panose="020B0400000000000000" pitchFamily="34" charset="-128"/>
                <a:ea typeface="Yu Gothic" panose="020B0400000000000000" pitchFamily="34" charset="-128"/>
                <a:cs typeface="Tw Cen MT"/>
              </a:endParaRPr>
            </a:p>
          </p:txBody>
        </p:sp>
      </p:grpSp>
      <p:pic>
        <p:nvPicPr>
          <p:cNvPr id="20" name="図 19" descr="図形, 矢印&#10;&#10;AI によって生成されたコンテンツは間違っている可能性があります。">
            <a:extLst>
              <a:ext uri="{FF2B5EF4-FFF2-40B4-BE49-F238E27FC236}">
                <a16:creationId xmlns:a16="http://schemas.microsoft.com/office/drawing/2014/main" id="{8DA59A98-40E8-79AA-CF3D-FF92663066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026" y="1506473"/>
            <a:ext cx="9939347" cy="3646552"/>
          </a:xfrm>
          <a:prstGeom prst="rect">
            <a:avLst/>
          </a:prstGeom>
        </p:spPr>
      </p:pic>
      <p:sp>
        <p:nvSpPr>
          <p:cNvPr id="21" name="object 26">
            <a:extLst>
              <a:ext uri="{FF2B5EF4-FFF2-40B4-BE49-F238E27FC236}">
                <a16:creationId xmlns:a16="http://schemas.microsoft.com/office/drawing/2014/main" id="{B18549D2-43EF-9D5B-2D8F-E40EE1E8ACFB}"/>
              </a:ext>
            </a:extLst>
          </p:cNvPr>
          <p:cNvSpPr txBox="1"/>
          <p:nvPr/>
        </p:nvSpPr>
        <p:spPr>
          <a:xfrm>
            <a:off x="1054270" y="3629025"/>
            <a:ext cx="1974900" cy="269433"/>
          </a:xfrm>
          <a:prstGeom prst="rect">
            <a:avLst/>
          </a:prstGeom>
        </p:spPr>
        <p:txBody>
          <a:bodyPr vert="horz" wrap="none" lIns="0" tIns="12700" rIns="0" bIns="0" rtlCol="0">
            <a:noAutofit/>
          </a:bodyPr>
          <a:lstStyle/>
          <a:p>
            <a:pPr marL="12700">
              <a:lnSpc>
                <a:spcPts val="1040"/>
              </a:lnSpc>
              <a:spcBef>
                <a:spcPts val="100"/>
              </a:spcBef>
            </a:pPr>
            <a:r>
              <a:rPr sz="900" b="1" spc="50" dirty="0">
                <a:solidFill>
                  <a:srgbClr val="FFFFFF"/>
                </a:solidFill>
                <a:latin typeface="Yu Gothic" panose="020B0400000000000000" pitchFamily="34" charset="-128"/>
                <a:ea typeface="Yu Gothic" panose="020B0400000000000000" pitchFamily="34" charset="-128"/>
                <a:cs typeface="Yu Gothic"/>
              </a:rPr>
              <a:t>様々なビッグデータを活用し</a:t>
            </a:r>
            <a:endParaRPr sz="900" b="1" spc="50" dirty="0">
              <a:latin typeface="Yu Gothic" panose="020B0400000000000000" pitchFamily="34" charset="-128"/>
              <a:ea typeface="Yu Gothic" panose="020B0400000000000000" pitchFamily="34" charset="-128"/>
              <a:cs typeface="Yu Gothic"/>
            </a:endParaRPr>
          </a:p>
          <a:p>
            <a:pPr marL="12700">
              <a:lnSpc>
                <a:spcPts val="1040"/>
              </a:lnSpc>
            </a:pPr>
            <a:r>
              <a:rPr sz="900" b="1" spc="50" dirty="0">
                <a:solidFill>
                  <a:srgbClr val="FFFFFF"/>
                </a:solidFill>
                <a:latin typeface="Yu Gothic" panose="020B0400000000000000" pitchFamily="34" charset="-128"/>
                <a:ea typeface="Yu Gothic" panose="020B0400000000000000" pitchFamily="34" charset="-128"/>
                <a:cs typeface="Yu Gothic"/>
              </a:rPr>
              <a:t>各業種のターゲット層へリーチを実現</a:t>
            </a:r>
            <a:endParaRPr sz="900" b="1" spc="50" dirty="0">
              <a:latin typeface="Yu Gothic" panose="020B0400000000000000" pitchFamily="34" charset="-128"/>
              <a:ea typeface="Yu Gothic" panose="020B0400000000000000" pitchFamily="34" charset="-128"/>
              <a:cs typeface="Yu Gothic"/>
            </a:endParaRPr>
          </a:p>
        </p:txBody>
      </p:sp>
      <p:sp>
        <p:nvSpPr>
          <p:cNvPr id="22" name="object 28">
            <a:extLst>
              <a:ext uri="{FF2B5EF4-FFF2-40B4-BE49-F238E27FC236}">
                <a16:creationId xmlns:a16="http://schemas.microsoft.com/office/drawing/2014/main" id="{74E4A551-FB6F-64E7-31B6-0EBF085E1F09}"/>
              </a:ext>
            </a:extLst>
          </p:cNvPr>
          <p:cNvSpPr txBox="1"/>
          <p:nvPr/>
        </p:nvSpPr>
        <p:spPr>
          <a:xfrm>
            <a:off x="3814997" y="4412045"/>
            <a:ext cx="1912703" cy="307905"/>
          </a:xfrm>
          <a:prstGeom prst="rect">
            <a:avLst/>
          </a:prstGeom>
        </p:spPr>
        <p:txBody>
          <a:bodyPr vert="horz" wrap="none" lIns="0" tIns="25400" rIns="0" bIns="0" rtlCol="0">
            <a:noAutofit/>
          </a:bodyPr>
          <a:lstStyle/>
          <a:p>
            <a:pPr marL="12700" marR="5080">
              <a:lnSpc>
                <a:spcPts val="1000"/>
              </a:lnSpc>
              <a:spcBef>
                <a:spcPts val="200"/>
              </a:spcBef>
            </a:pPr>
            <a:r>
              <a:rPr sz="900" b="1" spc="50" dirty="0">
                <a:solidFill>
                  <a:srgbClr val="FFFFFF"/>
                </a:solidFill>
                <a:latin typeface="Yu Gothic" panose="020B0400000000000000" pitchFamily="34" charset="-128"/>
                <a:ea typeface="Yu Gothic" panose="020B0400000000000000" pitchFamily="34" charset="-128"/>
                <a:cs typeface="Yu Gothic"/>
              </a:rPr>
              <a:t>1</a:t>
            </a:r>
            <a:r>
              <a:rPr lang="en-US" sz="900" b="1" spc="50" dirty="0">
                <a:solidFill>
                  <a:srgbClr val="FFFFFF"/>
                </a:solidFill>
                <a:latin typeface="Yu Gothic" panose="020B0400000000000000" pitchFamily="34" charset="-128"/>
                <a:ea typeface="Yu Gothic" panose="020B0400000000000000" pitchFamily="34" charset="-128"/>
                <a:cs typeface="Yu Gothic"/>
              </a:rPr>
              <a:t>3</a:t>
            </a:r>
            <a:r>
              <a:rPr sz="900" b="1" spc="50" dirty="0">
                <a:solidFill>
                  <a:srgbClr val="FFFFFF"/>
                </a:solidFill>
                <a:latin typeface="Yu Gothic" panose="020B0400000000000000" pitchFamily="34" charset="-128"/>
                <a:ea typeface="Yu Gothic" panose="020B0400000000000000" pitchFamily="34" charset="-128"/>
                <a:cs typeface="Yu Gothic"/>
              </a:rPr>
              <a:t>年間（202</a:t>
            </a:r>
            <a:r>
              <a:rPr lang="en-US" sz="900" b="1" spc="50" dirty="0">
                <a:solidFill>
                  <a:srgbClr val="FFFFFF"/>
                </a:solidFill>
                <a:latin typeface="Yu Gothic" panose="020B0400000000000000" pitchFamily="34" charset="-128"/>
                <a:ea typeface="Yu Gothic" panose="020B0400000000000000" pitchFamily="34" charset="-128"/>
                <a:cs typeface="Yu Gothic"/>
              </a:rPr>
              <a:t>5</a:t>
            </a:r>
            <a:r>
              <a:rPr sz="900" b="1" spc="50" dirty="0">
                <a:solidFill>
                  <a:srgbClr val="FFFFFF"/>
                </a:solidFill>
                <a:latin typeface="Yu Gothic" panose="020B0400000000000000" pitchFamily="34" charset="-128"/>
                <a:ea typeface="Yu Gothic" panose="020B0400000000000000" pitchFamily="34" charset="-128"/>
                <a:cs typeface="Yu Gothic"/>
              </a:rPr>
              <a:t>年時点）の運用実績と</a:t>
            </a:r>
            <a:endParaRPr lang="en-US" sz="900" b="1" spc="50" dirty="0">
              <a:solidFill>
                <a:srgbClr val="FFFFFF"/>
              </a:solidFill>
              <a:latin typeface="Yu Gothic" panose="020B0400000000000000" pitchFamily="34" charset="-128"/>
              <a:ea typeface="Yu Gothic" panose="020B0400000000000000" pitchFamily="34" charset="-128"/>
              <a:cs typeface="Yu Gothic"/>
            </a:endParaRPr>
          </a:p>
          <a:p>
            <a:pPr marL="12700" marR="5080">
              <a:lnSpc>
                <a:spcPts val="1000"/>
              </a:lnSpc>
              <a:spcBef>
                <a:spcPts val="200"/>
              </a:spcBef>
            </a:pPr>
            <a:r>
              <a:rPr sz="900" b="1" spc="50" dirty="0">
                <a:solidFill>
                  <a:srgbClr val="FFFFFF"/>
                </a:solidFill>
                <a:latin typeface="Yu Gothic" panose="020B0400000000000000" pitchFamily="34" charset="-128"/>
                <a:ea typeface="Yu Gothic" panose="020B0400000000000000" pitchFamily="34" charset="-128"/>
                <a:cs typeface="Yu Gothic"/>
              </a:rPr>
              <a:t>全国累積</a:t>
            </a:r>
            <a:r>
              <a:rPr lang="en-US" sz="900" b="1" spc="50" dirty="0">
                <a:solidFill>
                  <a:srgbClr val="FFFFFF"/>
                </a:solidFill>
                <a:latin typeface="Yu Gothic" panose="020B0400000000000000" pitchFamily="34" charset="-128"/>
                <a:ea typeface="Yu Gothic" panose="020B0400000000000000" pitchFamily="34" charset="-128"/>
                <a:cs typeface="Yu Gothic"/>
              </a:rPr>
              <a:t>8</a:t>
            </a:r>
            <a:r>
              <a:rPr sz="900" b="1" spc="50" dirty="0">
                <a:solidFill>
                  <a:srgbClr val="FFFFFF"/>
                </a:solidFill>
                <a:latin typeface="Yu Gothic" panose="020B0400000000000000" pitchFamily="34" charset="-128"/>
                <a:ea typeface="Yu Gothic" panose="020B0400000000000000" pitchFamily="34" charset="-128"/>
                <a:cs typeface="Yu Gothic"/>
              </a:rPr>
              <a:t>,000案件以上の導入実績</a:t>
            </a:r>
            <a:endParaRPr sz="900" b="1" spc="50" dirty="0">
              <a:latin typeface="Yu Gothic" panose="020B0400000000000000" pitchFamily="34" charset="-128"/>
              <a:ea typeface="Yu Gothic" panose="020B0400000000000000" pitchFamily="34" charset="-128"/>
              <a:cs typeface="Yu Gothic"/>
            </a:endParaRPr>
          </a:p>
        </p:txBody>
      </p:sp>
      <p:sp>
        <p:nvSpPr>
          <p:cNvPr id="23" name="object 27">
            <a:extLst>
              <a:ext uri="{FF2B5EF4-FFF2-40B4-BE49-F238E27FC236}">
                <a16:creationId xmlns:a16="http://schemas.microsoft.com/office/drawing/2014/main" id="{8499836B-EE1C-1151-03C2-71940E5A8AE5}"/>
              </a:ext>
            </a:extLst>
          </p:cNvPr>
          <p:cNvSpPr txBox="1"/>
          <p:nvPr/>
        </p:nvSpPr>
        <p:spPr>
          <a:xfrm>
            <a:off x="7132977" y="2202245"/>
            <a:ext cx="1749197" cy="307905"/>
          </a:xfrm>
          <a:prstGeom prst="rect">
            <a:avLst/>
          </a:prstGeom>
        </p:spPr>
        <p:txBody>
          <a:bodyPr vert="horz" wrap="none" lIns="0" tIns="25400" rIns="0" bIns="0" rtlCol="0">
            <a:noAutofit/>
          </a:bodyPr>
          <a:lstStyle/>
          <a:p>
            <a:pPr marL="12700" marR="5080">
              <a:lnSpc>
                <a:spcPts val="1000"/>
              </a:lnSpc>
              <a:spcBef>
                <a:spcPts val="200"/>
              </a:spcBef>
            </a:pPr>
            <a:r>
              <a:rPr lang="ja-JP" altLang="en-US" sz="900" b="1" spc="50" dirty="0">
                <a:solidFill>
                  <a:srgbClr val="FFFFFF"/>
                </a:solidFill>
                <a:latin typeface="Yu Gothic" panose="020B0400000000000000" pitchFamily="34" charset="-128"/>
                <a:ea typeface="Yu Gothic" panose="020B0400000000000000" pitchFamily="34" charset="-128"/>
                <a:cs typeface="Yu Gothic"/>
              </a:rPr>
              <a:t>これまでの配信ノウハウを</a:t>
            </a:r>
            <a:endParaRPr lang="en-US" altLang="ja-JP" sz="900" b="1" spc="50" dirty="0">
              <a:solidFill>
                <a:srgbClr val="FFFFFF"/>
              </a:solidFill>
              <a:latin typeface="Yu Gothic" panose="020B0400000000000000" pitchFamily="34" charset="-128"/>
              <a:ea typeface="Yu Gothic" panose="020B0400000000000000" pitchFamily="34" charset="-128"/>
              <a:cs typeface="Yu Gothic"/>
            </a:endParaRPr>
          </a:p>
          <a:p>
            <a:pPr marL="12700" marR="5080">
              <a:lnSpc>
                <a:spcPts val="1000"/>
              </a:lnSpc>
              <a:spcBef>
                <a:spcPts val="200"/>
              </a:spcBef>
            </a:pPr>
            <a:r>
              <a:rPr lang="ja-JP" altLang="en-US" sz="900" b="1" spc="50" dirty="0">
                <a:solidFill>
                  <a:srgbClr val="FFFFFF"/>
                </a:solidFill>
                <a:latin typeface="Yu Gothic" panose="020B0400000000000000" pitchFamily="34" charset="-128"/>
                <a:ea typeface="Yu Gothic" panose="020B0400000000000000" pitchFamily="34" charset="-128"/>
                <a:cs typeface="Yu Gothic"/>
              </a:rPr>
              <a:t>生かした高精度の運用を実現</a:t>
            </a:r>
            <a:endParaRPr sz="900" b="1" spc="50" dirty="0">
              <a:latin typeface="Yu Gothic" panose="020B0400000000000000" pitchFamily="34" charset="-128"/>
              <a:ea typeface="Yu Gothic" panose="020B0400000000000000" pitchFamily="34" charset="-128"/>
              <a:cs typeface="Yu Gothic"/>
            </a:endParaRPr>
          </a:p>
        </p:txBody>
      </p:sp>
    </p:spTree>
    <p:extLst>
      <p:ext uri="{BB962C8B-B14F-4D97-AF65-F5344CB8AC3E}">
        <p14:creationId xmlns:p14="http://schemas.microsoft.com/office/powerpoint/2010/main" val="4284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B5E93-00B6-C776-167E-279E6E8461E3}"/>
            </a:ext>
          </a:extLst>
        </p:cNvPr>
        <p:cNvGrpSpPr/>
        <p:nvPr/>
      </p:nvGrpSpPr>
      <p:grpSpPr>
        <a:xfrm>
          <a:off x="0" y="0"/>
          <a:ext cx="0" cy="0"/>
          <a:chOff x="0" y="0"/>
          <a:chExt cx="0" cy="0"/>
        </a:xfrm>
      </p:grpSpPr>
      <p:pic>
        <p:nvPicPr>
          <p:cNvPr id="9" name="図 8" descr="夜の街の風景&#10;&#10;AI によって生成されたコンテンツは間違っている可能性があります。">
            <a:extLst>
              <a:ext uri="{FF2B5EF4-FFF2-40B4-BE49-F238E27FC236}">
                <a16:creationId xmlns:a16="http://schemas.microsoft.com/office/drawing/2014/main" id="{659C765F-FB50-68E1-E6D9-2010CFA7DE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014" y="582173"/>
            <a:ext cx="4040025" cy="2330357"/>
          </a:xfrm>
          <a:prstGeom prst="rect">
            <a:avLst/>
          </a:prstGeom>
        </p:spPr>
      </p:pic>
      <p:sp>
        <p:nvSpPr>
          <p:cNvPr id="35" name="object 35">
            <a:extLst>
              <a:ext uri="{FF2B5EF4-FFF2-40B4-BE49-F238E27FC236}">
                <a16:creationId xmlns:a16="http://schemas.microsoft.com/office/drawing/2014/main" id="{B86407DC-3AC3-A038-0FA3-6ADA226458F4}"/>
              </a:ext>
            </a:extLst>
          </p:cNvPr>
          <p:cNvSpPr txBox="1"/>
          <p:nvPr/>
        </p:nvSpPr>
        <p:spPr>
          <a:xfrm>
            <a:off x="337132" y="301328"/>
            <a:ext cx="1388745"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spc="100" dirty="0">
                <a:solidFill>
                  <a:srgbClr val="FFFFFF"/>
                </a:solidFill>
                <a:latin typeface="Yu Gothic"/>
                <a:cs typeface="Yu Gothic"/>
              </a:rPr>
              <a:t>投資</a:t>
            </a:r>
            <a:r>
              <a:rPr lang="en-US" altLang="ja-JP" sz="1400" b="1" spc="100" dirty="0">
                <a:solidFill>
                  <a:srgbClr val="FFFFFF"/>
                </a:solidFill>
                <a:latin typeface="Yu Gothic"/>
                <a:cs typeface="Yu Gothic"/>
              </a:rPr>
              <a:t>  </a:t>
            </a:r>
            <a:r>
              <a:rPr lang="en-US" sz="1400" b="1" spc="100" dirty="0">
                <a:solidFill>
                  <a:srgbClr val="FFFFFF"/>
                </a:solidFill>
                <a:latin typeface="Yu Gothic"/>
                <a:cs typeface="Yu Gothic"/>
              </a:rPr>
              <a:t>Ne</a:t>
            </a:r>
            <a:r>
              <a:rPr sz="1400" b="1" spc="100" dirty="0">
                <a:solidFill>
                  <a:srgbClr val="FFFFFF"/>
                </a:solidFill>
                <a:latin typeface="Yu Gothic"/>
                <a:cs typeface="Yu Gothic"/>
              </a:rPr>
              <a:t>xus </a:t>
            </a:r>
            <a:endParaRPr sz="1400" dirty="0">
              <a:latin typeface="Yu Gothic"/>
              <a:cs typeface="Yu Gothic"/>
            </a:endParaRPr>
          </a:p>
        </p:txBody>
      </p:sp>
      <p:sp>
        <p:nvSpPr>
          <p:cNvPr id="14" name="object 14">
            <a:extLst>
              <a:ext uri="{FF2B5EF4-FFF2-40B4-BE49-F238E27FC236}">
                <a16:creationId xmlns:a16="http://schemas.microsoft.com/office/drawing/2014/main" id="{CAD5ECED-E22C-509A-AB45-57C756F9BF2F}"/>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2D828C"/>
          </a:solidFill>
        </p:spPr>
        <p:txBody>
          <a:bodyPr wrap="square" lIns="0" tIns="0" rIns="0" bIns="0" rtlCol="0"/>
          <a:lstStyle/>
          <a:p>
            <a:endParaRPr/>
          </a:p>
        </p:txBody>
      </p:sp>
      <p:sp>
        <p:nvSpPr>
          <p:cNvPr id="36" name="object 36">
            <a:extLst>
              <a:ext uri="{FF2B5EF4-FFF2-40B4-BE49-F238E27FC236}">
                <a16:creationId xmlns:a16="http://schemas.microsoft.com/office/drawing/2014/main" id="{D02FBE28-1D4C-50C5-A901-1190D581987A}"/>
              </a:ext>
            </a:extLst>
          </p:cNvPr>
          <p:cNvSpPr txBox="1"/>
          <p:nvPr/>
        </p:nvSpPr>
        <p:spPr>
          <a:xfrm>
            <a:off x="1896609" y="352128"/>
            <a:ext cx="2628000" cy="166712"/>
          </a:xfrm>
          <a:prstGeom prst="rect">
            <a:avLst/>
          </a:prstGeom>
        </p:spPr>
        <p:txBody>
          <a:bodyPr vert="horz" wrap="square" lIns="0" tIns="12700" rIns="0" bIns="0" rtlCol="0">
            <a:spAutoFit/>
          </a:bodyPr>
          <a:lstStyle/>
          <a:p>
            <a:pPr marL="12700">
              <a:lnSpc>
                <a:spcPct val="100000"/>
              </a:lnSpc>
              <a:spcBef>
                <a:spcPts val="100"/>
              </a:spcBef>
            </a:pPr>
            <a:r>
              <a:rPr sz="1000" b="1" spc="100" dirty="0">
                <a:solidFill>
                  <a:srgbClr val="FFFFFF"/>
                </a:solidFill>
                <a:latin typeface="Yu Gothic"/>
                <a:cs typeface="Yu Gothic"/>
              </a:rPr>
              <a:t>～</a:t>
            </a:r>
            <a:r>
              <a:rPr lang="ja-JP" altLang="en-US" sz="1000" b="1" spc="20" dirty="0">
                <a:solidFill>
                  <a:srgbClr val="FFFFFF"/>
                </a:solidFill>
                <a:latin typeface="Yu Gothic"/>
                <a:cs typeface="Yu Gothic"/>
              </a:rPr>
              <a:t>投資興味層への</a:t>
            </a:r>
            <a:r>
              <a:rPr sz="1000" b="1" spc="20" dirty="0" err="1">
                <a:solidFill>
                  <a:srgbClr val="FFFFFF"/>
                </a:solidFill>
                <a:latin typeface="Yu Gothic"/>
                <a:cs typeface="Yu Gothic"/>
              </a:rPr>
              <a:t>リーチを最大化</a:t>
            </a:r>
            <a:r>
              <a:rPr sz="1000" b="1" spc="-50" dirty="0">
                <a:solidFill>
                  <a:srgbClr val="FFFFFF"/>
                </a:solidFill>
                <a:latin typeface="Yu Gothic"/>
                <a:cs typeface="Yu Gothic"/>
              </a:rPr>
              <a:t>～ </a:t>
            </a:r>
            <a:endParaRPr sz="1000" dirty="0">
              <a:latin typeface="Yu Gothic"/>
              <a:cs typeface="Yu Gothic"/>
            </a:endParaRPr>
          </a:p>
        </p:txBody>
      </p:sp>
      <p:sp>
        <p:nvSpPr>
          <p:cNvPr id="64" name="object 8">
            <a:extLst>
              <a:ext uri="{FF2B5EF4-FFF2-40B4-BE49-F238E27FC236}">
                <a16:creationId xmlns:a16="http://schemas.microsoft.com/office/drawing/2014/main" id="{20A13957-B694-5DC9-7B97-215C2F5F3AE7}"/>
              </a:ext>
            </a:extLst>
          </p:cNvPr>
          <p:cNvSpPr txBox="1"/>
          <p:nvPr/>
        </p:nvSpPr>
        <p:spPr>
          <a:xfrm>
            <a:off x="826768" y="4052544"/>
            <a:ext cx="5205732" cy="1471515"/>
          </a:xfrm>
          <a:prstGeom prst="rect">
            <a:avLst/>
          </a:prstGeom>
          <a:ln w="50800">
            <a:solidFill>
              <a:srgbClr val="E3E9EA"/>
            </a:solidFill>
          </a:ln>
        </p:spPr>
        <p:txBody>
          <a:bodyPr vert="horz" wrap="square" lIns="0" tIns="0" rIns="0" bIns="0" rtlCol="0">
            <a:noAutofit/>
          </a:bodyPr>
          <a:lstStyle/>
          <a:p>
            <a:endParaRPr lang="en" sz="700">
              <a:latin typeface="Yu Gothic"/>
              <a:cs typeface="Yu Gothic"/>
            </a:endParaRPr>
          </a:p>
        </p:txBody>
      </p:sp>
      <p:sp>
        <p:nvSpPr>
          <p:cNvPr id="65" name="object 11">
            <a:extLst>
              <a:ext uri="{FF2B5EF4-FFF2-40B4-BE49-F238E27FC236}">
                <a16:creationId xmlns:a16="http://schemas.microsoft.com/office/drawing/2014/main" id="{48944D0A-ACD6-ECB5-A01D-3B8CF993D44E}"/>
              </a:ext>
            </a:extLst>
          </p:cNvPr>
          <p:cNvSpPr txBox="1"/>
          <p:nvPr/>
        </p:nvSpPr>
        <p:spPr>
          <a:xfrm>
            <a:off x="2368415" y="4201836"/>
            <a:ext cx="1852333"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spc="-15" dirty="0">
                <a:solidFill>
                  <a:srgbClr val="231F20"/>
                </a:solidFill>
                <a:latin typeface="Yu Gothic"/>
                <a:cs typeface="Yu Gothic"/>
              </a:rPr>
              <a:t>不動産・金融投資メディア例</a:t>
            </a:r>
            <a:endParaRPr lang="ja-JP" altLang="en-US" sz="1000" dirty="0">
              <a:solidFill>
                <a:schemeClr val="tx1"/>
              </a:solidFill>
              <a:latin typeface="Yu Gothic"/>
              <a:cs typeface="Yu Gothic"/>
            </a:endParaRPr>
          </a:p>
        </p:txBody>
      </p:sp>
      <p:sp>
        <p:nvSpPr>
          <p:cNvPr id="66" name="object 37">
            <a:extLst>
              <a:ext uri="{FF2B5EF4-FFF2-40B4-BE49-F238E27FC236}">
                <a16:creationId xmlns:a16="http://schemas.microsoft.com/office/drawing/2014/main" id="{C6A704F2-8ED5-120E-FE6D-3A5FE968F770}"/>
              </a:ext>
            </a:extLst>
          </p:cNvPr>
          <p:cNvSpPr/>
          <p:nvPr/>
        </p:nvSpPr>
        <p:spPr>
          <a:xfrm>
            <a:off x="1784624" y="4409271"/>
            <a:ext cx="3019917"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sp>
        <p:nvSpPr>
          <p:cNvPr id="4" name="object 8">
            <a:extLst>
              <a:ext uri="{FF2B5EF4-FFF2-40B4-BE49-F238E27FC236}">
                <a16:creationId xmlns:a16="http://schemas.microsoft.com/office/drawing/2014/main" id="{9E70A1C6-2A27-C6C6-54E4-25399D7B8788}"/>
              </a:ext>
            </a:extLst>
          </p:cNvPr>
          <p:cNvSpPr txBox="1"/>
          <p:nvPr/>
        </p:nvSpPr>
        <p:spPr>
          <a:xfrm>
            <a:off x="6293649" y="4052544"/>
            <a:ext cx="3753077" cy="1471515"/>
          </a:xfrm>
          <a:prstGeom prst="rect">
            <a:avLst/>
          </a:prstGeom>
          <a:ln w="50800">
            <a:solidFill>
              <a:srgbClr val="E3E9EA"/>
            </a:solidFill>
          </a:ln>
        </p:spPr>
        <p:txBody>
          <a:bodyPr vert="horz" wrap="square" lIns="0" tIns="0" rIns="0" bIns="0" rtlCol="0">
            <a:noAutofit/>
          </a:bodyPr>
          <a:lstStyle/>
          <a:p>
            <a:endParaRPr lang="en" sz="700" dirty="0">
              <a:latin typeface="Yu Gothic"/>
              <a:cs typeface="Yu Gothic"/>
            </a:endParaRPr>
          </a:p>
        </p:txBody>
      </p:sp>
      <p:graphicFrame>
        <p:nvGraphicFramePr>
          <p:cNvPr id="6" name="表 5">
            <a:extLst>
              <a:ext uri="{FF2B5EF4-FFF2-40B4-BE49-F238E27FC236}">
                <a16:creationId xmlns:a16="http://schemas.microsoft.com/office/drawing/2014/main" id="{88ECA766-A29D-9413-C220-32C1656BDB1B}"/>
              </a:ext>
            </a:extLst>
          </p:cNvPr>
          <p:cNvGraphicFramePr>
            <a:graphicFrameLocks noGrp="1"/>
          </p:cNvGraphicFramePr>
          <p:nvPr>
            <p:extLst>
              <p:ext uri="{D42A27DB-BD31-4B8C-83A1-F6EECF244321}">
                <p14:modId xmlns:p14="http://schemas.microsoft.com/office/powerpoint/2010/main" val="687808044"/>
              </p:ext>
            </p:extLst>
          </p:nvPr>
        </p:nvGraphicFramePr>
        <p:xfrm>
          <a:off x="1773634" y="4516665"/>
          <a:ext cx="3312000" cy="900000"/>
        </p:xfrm>
        <a:graphic>
          <a:graphicData uri="http://schemas.openxmlformats.org/drawingml/2006/table">
            <a:tbl>
              <a:tblPr/>
              <a:tblGrid>
                <a:gridCol w="1224000">
                  <a:extLst>
                    <a:ext uri="{9D8B030D-6E8A-4147-A177-3AD203B41FA5}">
                      <a16:colId xmlns:a16="http://schemas.microsoft.com/office/drawing/2014/main" val="4176341428"/>
                    </a:ext>
                  </a:extLst>
                </a:gridCol>
                <a:gridCol w="1224000">
                  <a:extLst>
                    <a:ext uri="{9D8B030D-6E8A-4147-A177-3AD203B41FA5}">
                      <a16:colId xmlns:a16="http://schemas.microsoft.com/office/drawing/2014/main" val="3297006059"/>
                    </a:ext>
                  </a:extLst>
                </a:gridCol>
                <a:gridCol w="864000">
                  <a:extLst>
                    <a:ext uri="{9D8B030D-6E8A-4147-A177-3AD203B41FA5}">
                      <a16:colId xmlns:a16="http://schemas.microsoft.com/office/drawing/2014/main" val="3476669616"/>
                    </a:ext>
                  </a:extLst>
                </a:gridCol>
              </a:tblGrid>
              <a:tr h="150000">
                <a:tc>
                  <a:txBody>
                    <a:bodyPr/>
                    <a:lstStyle/>
                    <a:p>
                      <a:pPr algn="l" fontAlgn="ctr"/>
                      <a:r>
                        <a:rPr lang="en-US" altLang="ja-JP" sz="800" b="1" dirty="0">
                          <a:latin typeface="Yu Gothic"/>
                          <a:cs typeface="Yu Gothic"/>
                        </a:rPr>
                        <a:t>Yahoo</a:t>
                      </a:r>
                      <a:r>
                        <a:rPr lang="ja-JP" altLang="en-US" sz="800" b="1" dirty="0">
                          <a:latin typeface="Yu Gothic"/>
                          <a:cs typeface="Yu Gothic"/>
                        </a:rPr>
                        <a:t>！ファイナンス</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Yu Gothic"/>
                          <a:ea typeface="+mn-ea"/>
                          <a:cs typeface="Yu Gothic"/>
                        </a:rPr>
                        <a:t>Investing</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楽天証券</a:t>
                      </a:r>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50000">
                <a:tc>
                  <a:txBody>
                    <a:bodyPr/>
                    <a:lstStyle/>
                    <a:p>
                      <a:pPr algn="l" fontAlgn="ctr"/>
                      <a:r>
                        <a:rPr lang="ja-JP" altLang="en-US" sz="800" b="1" dirty="0">
                          <a:latin typeface="Yu Gothic"/>
                          <a:cs typeface="Yu Gothic"/>
                        </a:rPr>
                        <a:t>ブルームバーグ</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prstClr val="black"/>
                          </a:solidFill>
                          <a:effectLst/>
                          <a:uLnTx/>
                          <a:uFillTx/>
                          <a:latin typeface="Yu Gothic"/>
                          <a:ea typeface="+mn-ea"/>
                          <a:cs typeface="Yu Gothic"/>
                        </a:rPr>
                        <a:t>The Motley Fool</a:t>
                      </a:r>
                      <a:endParaRPr kumimoji="0" lang="ja-JP" altLang="en-US" sz="800" b="1" i="0" u="none" strike="noStrike" kern="0" cap="none" spc="0" normalizeH="0" baseline="0" noProof="0" dirty="0">
                        <a:ln>
                          <a:noFill/>
                        </a:ln>
                        <a:solidFill>
                          <a:prstClr val="black"/>
                        </a:solidFill>
                        <a:effectLst/>
                        <a:uLnTx/>
                        <a:uFillTx/>
                        <a:latin typeface="Yu Gothic"/>
                        <a:ea typeface="游ゴシック" panose="020B0400000000000000" pitchFamily="50" charset="-128"/>
                        <a:cs typeface="Yu Gothic"/>
                      </a:endParaRPr>
                    </a:p>
                  </a:txBody>
                  <a:tcPr marL="7620" marR="7620" marT="7620" marB="0" anchor="ctr">
                    <a:lnL>
                      <a:noFill/>
                    </a:lnL>
                    <a:lnR>
                      <a:noFill/>
                    </a:lnR>
                    <a:lnT>
                      <a:noFill/>
                    </a:lnT>
                    <a:lnB>
                      <a:noFill/>
                    </a:lnB>
                    <a:noFill/>
                  </a:tcPr>
                </a:tc>
                <a:tc>
                  <a:txBody>
                    <a:bodyPr/>
                    <a:lstStyle/>
                    <a:p>
                      <a:pPr algn="l" fontAlgn="ct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SBI</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証券</a:t>
                      </a: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150000">
                <a:tc>
                  <a:txBody>
                    <a:bodyPr/>
                    <a:lstStyle/>
                    <a:p>
                      <a:pPr algn="l" fontAlgn="ctr"/>
                      <a:r>
                        <a:rPr lang="ja-JP" altLang="en-US" sz="800" b="1" i="0" u="none" strike="noStrike" dirty="0">
                          <a:solidFill>
                            <a:srgbClr val="231F20"/>
                          </a:solidFill>
                          <a:effectLst/>
                          <a:latin typeface="Yu Gothic"/>
                          <a:ea typeface="游ゴシック" panose="020B0400000000000000" pitchFamily="50" charset="-128"/>
                        </a:rPr>
                        <a:t>ロイター</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Yu Gothic"/>
                          <a:ea typeface="+mn-ea"/>
                          <a:cs typeface="Yu Gothic"/>
                        </a:rPr>
                        <a:t>モーニングスター</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株探</a:t>
                      </a: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Yu Gothic"/>
                          <a:ea typeface="游ゴシック" panose="020B0400000000000000" pitchFamily="50" charset="-128"/>
                          <a:cs typeface="Yu Gothic"/>
                        </a:rPr>
                        <a:t>マーケットウォッチ</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ja-JP" sz="800" b="1" dirty="0" err="1">
                          <a:latin typeface="Yu Gothic"/>
                          <a:cs typeface="Yu Gothic"/>
                        </a:rPr>
                        <a:t>Finviz</a:t>
                      </a:r>
                      <a:endParaRPr lang="en-US" altLang="ja-JP" sz="800" b="1" dirty="0">
                        <a:latin typeface="Yu Gothic"/>
                        <a:cs typeface="Yu Gothic"/>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Yu Gothic"/>
                          <a:ea typeface="游ゴシック" panose="020B0400000000000000" pitchFamily="50" charset="-128"/>
                          <a:cs typeface="Yu Gothic"/>
                        </a:rPr>
                        <a:t>シーキング・アルファ</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ja-JP" sz="800" b="1" dirty="0">
                          <a:latin typeface="Yu Gothic"/>
                          <a:cs typeface="Yu Gothic"/>
                        </a:rPr>
                        <a:t>Investopedia</a:t>
                      </a:r>
                    </a:p>
                  </a:txBody>
                  <a:tcPr marL="7620" marR="7620" marT="7620" marB="0" anchor="ctr">
                    <a:lnL>
                      <a:noFill/>
                    </a:lnL>
                    <a:lnR>
                      <a:noFill/>
                    </a:lnR>
                    <a:lnT>
                      <a:noFill/>
                    </a:lnT>
                    <a:lnB>
                      <a:noFill/>
                    </a:lnB>
                    <a:noFill/>
                  </a:tcPr>
                </a:tc>
                <a:tc>
                  <a:txBody>
                    <a:bodyPr/>
                    <a:lstStyle/>
                    <a:p>
                      <a:pPr algn="l" fontAlgn="ctr"/>
                      <a:r>
                        <a:rPr lang="en-US" altLang="ja-JP" sz="800" b="1" i="0" u="none" strike="noStrike" dirty="0" err="1">
                          <a:solidFill>
                            <a:srgbClr val="231F20"/>
                          </a:solidFill>
                          <a:effectLst/>
                          <a:latin typeface="游ゴシック" panose="020B0400000000000000" pitchFamily="50" charset="-128"/>
                          <a:ea typeface="游ゴシック" panose="020B0400000000000000" pitchFamily="50" charset="-128"/>
                        </a:rPr>
                        <a:t>etc</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dirty="0">
                          <a:latin typeface="Yu Gothic"/>
                          <a:cs typeface="Yu Gothic"/>
                        </a:rPr>
                        <a:t>日経</a:t>
                      </a:r>
                      <a:r>
                        <a:rPr lang="en-US" altLang="ja-JP" sz="800" b="1" dirty="0">
                          <a:latin typeface="Yu Gothic"/>
                          <a:cs typeface="Yu Gothic"/>
                        </a:rPr>
                        <a:t>CNBC</a:t>
                      </a:r>
                      <a:endParaRPr kumimoji="0" lang="ja-JP" altLang="en-US" sz="800" b="1" i="0" u="none" strike="noStrike" kern="0" cap="none" spc="0" normalizeH="0" baseline="0" noProof="0" dirty="0">
                        <a:ln>
                          <a:noFill/>
                        </a:ln>
                        <a:solidFill>
                          <a:prstClr val="black"/>
                        </a:solidFill>
                        <a:effectLst/>
                        <a:uLnTx/>
                        <a:uFillTx/>
                        <a:latin typeface="Yu Gothic"/>
                        <a:ea typeface="游ゴシック" panose="020B0400000000000000" pitchFamily="50" charset="-128"/>
                        <a:cs typeface="Yu Gothic"/>
                      </a:endParaRP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dirty="0">
                          <a:latin typeface="Yu Gothic"/>
                          <a:cs typeface="Yu Gothic"/>
                        </a:rPr>
                        <a:t>日本経済新聞</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sp>
        <p:nvSpPr>
          <p:cNvPr id="10" name="object 11">
            <a:extLst>
              <a:ext uri="{FF2B5EF4-FFF2-40B4-BE49-F238E27FC236}">
                <a16:creationId xmlns:a16="http://schemas.microsoft.com/office/drawing/2014/main" id="{337046B6-6A7D-002F-7955-5430CE0C29DB}"/>
              </a:ext>
            </a:extLst>
          </p:cNvPr>
          <p:cNvSpPr txBox="1"/>
          <p:nvPr/>
        </p:nvSpPr>
        <p:spPr>
          <a:xfrm>
            <a:off x="7554071" y="4201836"/>
            <a:ext cx="1232232" cy="166712"/>
          </a:xfrm>
          <a:prstGeom prst="rect">
            <a:avLst/>
          </a:prstGeom>
        </p:spPr>
        <p:txBody>
          <a:bodyPr vert="horz" wrap="square" lIns="0" tIns="12700" rIns="0" bIns="0" rtlCol="0">
            <a:spAutoFit/>
          </a:bodyPr>
          <a:lstStyle/>
          <a:p>
            <a:pPr marL="12700" algn="ctr">
              <a:lnSpc>
                <a:spcPct val="100000"/>
              </a:lnSpc>
              <a:spcBef>
                <a:spcPts val="100"/>
              </a:spcBef>
            </a:pPr>
            <a:r>
              <a:rPr lang="ja-JP" altLang="en-US" sz="1000" b="1" spc="-60" dirty="0">
                <a:solidFill>
                  <a:schemeClr val="tx1"/>
                </a:solidFill>
                <a:latin typeface="Yu Gothic"/>
                <a:cs typeface="Yu Gothic"/>
              </a:rPr>
              <a:t>年収 </a:t>
            </a:r>
            <a:r>
              <a:rPr lang="en-US" altLang="ja-JP" sz="1000" b="1" spc="-60" dirty="0">
                <a:solidFill>
                  <a:schemeClr val="tx1"/>
                </a:solidFill>
                <a:latin typeface="Yu Gothic"/>
                <a:cs typeface="Yu Gothic"/>
              </a:rPr>
              <a:t>or </a:t>
            </a:r>
            <a:r>
              <a:rPr lang="ja-JP" altLang="en-US" sz="1000" b="1" spc="-60" dirty="0">
                <a:solidFill>
                  <a:schemeClr val="tx1"/>
                </a:solidFill>
                <a:latin typeface="Yu Gothic"/>
                <a:cs typeface="Yu Gothic"/>
              </a:rPr>
              <a:t>保有資産</a:t>
            </a:r>
            <a:endParaRPr lang="ja-JP" altLang="en-US" sz="1000" dirty="0">
              <a:solidFill>
                <a:schemeClr val="tx1"/>
              </a:solidFill>
              <a:latin typeface="Yu Gothic"/>
              <a:cs typeface="Yu Gothic"/>
            </a:endParaRPr>
          </a:p>
        </p:txBody>
      </p:sp>
      <p:sp>
        <p:nvSpPr>
          <p:cNvPr id="12" name="object 37">
            <a:extLst>
              <a:ext uri="{FF2B5EF4-FFF2-40B4-BE49-F238E27FC236}">
                <a16:creationId xmlns:a16="http://schemas.microsoft.com/office/drawing/2014/main" id="{1A19C27C-6EEB-D277-2C87-3547D649C8BB}"/>
              </a:ext>
            </a:extLst>
          </p:cNvPr>
          <p:cNvSpPr/>
          <p:nvPr/>
        </p:nvSpPr>
        <p:spPr>
          <a:xfrm>
            <a:off x="6660228" y="4424695"/>
            <a:ext cx="3019917"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graphicFrame>
        <p:nvGraphicFramePr>
          <p:cNvPr id="15" name="表 14">
            <a:extLst>
              <a:ext uri="{FF2B5EF4-FFF2-40B4-BE49-F238E27FC236}">
                <a16:creationId xmlns:a16="http://schemas.microsoft.com/office/drawing/2014/main" id="{280CFA60-418D-3224-955D-DEB364A68A55}"/>
              </a:ext>
            </a:extLst>
          </p:cNvPr>
          <p:cNvGraphicFramePr>
            <a:graphicFrameLocks noGrp="1"/>
          </p:cNvGraphicFramePr>
          <p:nvPr>
            <p:extLst>
              <p:ext uri="{D42A27DB-BD31-4B8C-83A1-F6EECF244321}">
                <p14:modId xmlns:p14="http://schemas.microsoft.com/office/powerpoint/2010/main" val="2212917926"/>
              </p:ext>
            </p:extLst>
          </p:nvPr>
        </p:nvGraphicFramePr>
        <p:xfrm>
          <a:off x="7034808" y="4541718"/>
          <a:ext cx="2274292" cy="1021080"/>
        </p:xfrm>
        <a:graphic>
          <a:graphicData uri="http://schemas.openxmlformats.org/drawingml/2006/table">
            <a:tbl>
              <a:tblPr/>
              <a:tblGrid>
                <a:gridCol w="1137146">
                  <a:extLst>
                    <a:ext uri="{9D8B030D-6E8A-4147-A177-3AD203B41FA5}">
                      <a16:colId xmlns:a16="http://schemas.microsoft.com/office/drawing/2014/main" val="4176341428"/>
                    </a:ext>
                  </a:extLst>
                </a:gridCol>
                <a:gridCol w="1137146">
                  <a:extLst>
                    <a:ext uri="{9D8B030D-6E8A-4147-A177-3AD203B41FA5}">
                      <a16:colId xmlns:a16="http://schemas.microsoft.com/office/drawing/2014/main" val="3297006059"/>
                    </a:ext>
                  </a:extLst>
                </a:gridCol>
              </a:tblGrid>
              <a:tr h="182650">
                <a:tc gridSpan="2">
                  <a:txBody>
                    <a:bodyPr/>
                    <a:lstStyle/>
                    <a:p>
                      <a:pPr algn="l" fontAlgn="ctr"/>
                      <a:r>
                        <a:rPr lang="ja-JP" altLang="en-US" sz="800" b="1" i="0" u="none" strike="noStrike" dirty="0">
                          <a:solidFill>
                            <a:srgbClr val="231F20"/>
                          </a:solidFill>
                          <a:effectLst/>
                          <a:latin typeface="Yu Gothic"/>
                          <a:ea typeface="游ゴシック" panose="020B0400000000000000" pitchFamily="50" charset="-128"/>
                        </a:rPr>
                        <a:t>年収</a:t>
                      </a:r>
                      <a:r>
                        <a:rPr lang="en-US" altLang="ja-JP" sz="800" b="1" i="0" u="none" strike="noStrike" dirty="0">
                          <a:solidFill>
                            <a:srgbClr val="231F20"/>
                          </a:solidFill>
                          <a:effectLst/>
                          <a:latin typeface="Yu Gothic"/>
                          <a:ea typeface="游ゴシック" panose="020B0400000000000000" pitchFamily="50" charset="-128"/>
                        </a:rPr>
                        <a:t>400</a:t>
                      </a:r>
                      <a:r>
                        <a:rPr lang="ja-JP" altLang="en-US" sz="800" b="1" i="0" u="none" strike="noStrike" dirty="0">
                          <a:solidFill>
                            <a:srgbClr val="231F20"/>
                          </a:solidFill>
                          <a:effectLst/>
                          <a:latin typeface="Yu Gothic"/>
                          <a:ea typeface="游ゴシック" panose="020B0400000000000000" pitchFamily="50" charset="-128"/>
                        </a:rPr>
                        <a:t>～</a:t>
                      </a:r>
                      <a:r>
                        <a:rPr lang="en-US" altLang="ja-JP" sz="800" b="1" i="0" u="none" strike="noStrike" dirty="0">
                          <a:solidFill>
                            <a:srgbClr val="231F20"/>
                          </a:solidFill>
                          <a:effectLst/>
                          <a:latin typeface="Yu Gothic"/>
                          <a:ea typeface="游ゴシック" panose="020B0400000000000000" pitchFamily="50" charset="-128"/>
                        </a:rPr>
                        <a:t>900</a:t>
                      </a:r>
                      <a:r>
                        <a:rPr lang="ja-JP" altLang="en-US" sz="800" b="1" i="0" u="none" strike="noStrike" dirty="0">
                          <a:solidFill>
                            <a:srgbClr val="231F20"/>
                          </a:solidFill>
                          <a:effectLst/>
                          <a:latin typeface="Yu Gothic"/>
                          <a:ea typeface="游ゴシック" panose="020B0400000000000000" pitchFamily="50" charset="-128"/>
                        </a:rPr>
                        <a:t>万円　</a:t>
                      </a:r>
                      <a:r>
                        <a:rPr lang="en-US" altLang="ja-JP" sz="800" b="1" i="0" u="none" strike="noStrike" dirty="0">
                          <a:solidFill>
                            <a:srgbClr val="231F20"/>
                          </a:solidFill>
                          <a:effectLst/>
                          <a:latin typeface="Yu Gothic"/>
                          <a:ea typeface="+mn-ea"/>
                        </a:rPr>
                        <a:t>(100</a:t>
                      </a:r>
                      <a:r>
                        <a:rPr lang="ja-JP" altLang="en-US" sz="800" b="1" i="0" u="none" strike="noStrike" dirty="0">
                          <a:solidFill>
                            <a:srgbClr val="231F20"/>
                          </a:solidFill>
                          <a:effectLst/>
                          <a:latin typeface="Yu Gothic"/>
                          <a:ea typeface="+mn-ea"/>
                        </a:rPr>
                        <a:t>万円単位で指定可能</a:t>
                      </a:r>
                      <a:r>
                        <a:rPr lang="en-US" altLang="ja-JP" sz="800" b="1" i="0" u="none" strike="noStrike" dirty="0">
                          <a:solidFill>
                            <a:srgbClr val="231F20"/>
                          </a:solidFill>
                          <a:effectLst/>
                          <a:latin typeface="Yu Gothic"/>
                          <a:ea typeface="+mn-ea"/>
                        </a:rPr>
                        <a:t>)</a:t>
                      </a:r>
                    </a:p>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hMerge="1">
                  <a:txBody>
                    <a:bodyPr/>
                    <a:lstStyle/>
                    <a:p>
                      <a:endParaRPr dirty="0"/>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82650">
                <a:tc gridSpan="2">
                  <a:txBody>
                    <a:bodyPr/>
                    <a:lstStyle/>
                    <a:p>
                      <a:pPr algn="l" fontAlgn="ctr"/>
                      <a:r>
                        <a:rPr lang="ja-JP" altLang="en-US" sz="800" b="1" i="0" u="none" strike="noStrike" dirty="0">
                          <a:solidFill>
                            <a:srgbClr val="231F20"/>
                          </a:solidFill>
                          <a:effectLst/>
                          <a:latin typeface="Yu Gothic"/>
                          <a:ea typeface="游ゴシック" panose="020B0400000000000000" pitchFamily="50" charset="-128"/>
                        </a:rPr>
                        <a:t>年収</a:t>
                      </a:r>
                      <a:r>
                        <a:rPr lang="en-US" altLang="ja-JP" sz="800" b="1" i="0" u="none" strike="noStrike" dirty="0">
                          <a:solidFill>
                            <a:srgbClr val="231F20"/>
                          </a:solidFill>
                          <a:effectLst/>
                          <a:latin typeface="Yu Gothic"/>
                          <a:ea typeface="游ゴシック" panose="020B0400000000000000" pitchFamily="50" charset="-128"/>
                        </a:rPr>
                        <a:t>1,000</a:t>
                      </a:r>
                      <a:r>
                        <a:rPr lang="ja-JP" altLang="en-US" sz="800" b="1" i="0" u="none" strike="noStrike" dirty="0">
                          <a:solidFill>
                            <a:srgbClr val="231F20"/>
                          </a:solidFill>
                          <a:effectLst/>
                          <a:latin typeface="Yu Gothic"/>
                          <a:ea typeface="游ゴシック" panose="020B0400000000000000" pitchFamily="50" charset="-128"/>
                        </a:rPr>
                        <a:t>万円以上 </a:t>
                      </a:r>
                      <a:r>
                        <a:rPr lang="en-US" altLang="ja-JP" sz="800" b="1" i="0" u="none" strike="noStrike" dirty="0">
                          <a:solidFill>
                            <a:srgbClr val="231F20"/>
                          </a:solidFill>
                          <a:effectLst/>
                          <a:latin typeface="Yu Gothic"/>
                          <a:ea typeface="游ゴシック" panose="020B0400000000000000" pitchFamily="50" charset="-128"/>
                        </a:rPr>
                        <a:t>or </a:t>
                      </a:r>
                      <a:r>
                        <a:rPr lang="ja-JP" altLang="en-US" sz="800" b="1" i="0" u="none" strike="noStrike" dirty="0">
                          <a:solidFill>
                            <a:srgbClr val="231F20"/>
                          </a:solidFill>
                          <a:effectLst/>
                          <a:latin typeface="Yu Gothic"/>
                          <a:ea typeface="游ゴシック" panose="020B0400000000000000" pitchFamily="50" charset="-128"/>
                        </a:rPr>
                        <a:t>保有資産</a:t>
                      </a:r>
                      <a:r>
                        <a:rPr lang="en-US" altLang="ja-JP" sz="800" b="1" i="0" u="none" strike="noStrike" dirty="0">
                          <a:solidFill>
                            <a:srgbClr val="231F20"/>
                          </a:solidFill>
                          <a:effectLst/>
                          <a:latin typeface="Yu Gothic"/>
                          <a:ea typeface="游ゴシック" panose="020B0400000000000000" pitchFamily="50" charset="-128"/>
                        </a:rPr>
                        <a:t>5,000</a:t>
                      </a:r>
                      <a:r>
                        <a:rPr lang="ja-JP" altLang="en-US" sz="800" b="1" i="0" u="none" strike="noStrike" dirty="0">
                          <a:solidFill>
                            <a:srgbClr val="231F20"/>
                          </a:solidFill>
                          <a:effectLst/>
                          <a:latin typeface="Yu Gothic"/>
                          <a:ea typeface="游ゴシック" panose="020B0400000000000000" pitchFamily="50" charset="-128"/>
                        </a:rPr>
                        <a:t>万円以上</a:t>
                      </a:r>
                      <a:endParaRPr lang="en-US" altLang="ja-JP" sz="800" b="1" i="0" u="none" strike="noStrike" dirty="0">
                        <a:solidFill>
                          <a:srgbClr val="231F20"/>
                        </a:solidFill>
                        <a:effectLst/>
                        <a:latin typeface="Yu Gothic"/>
                        <a:ea typeface="游ゴシック" panose="020B0400000000000000" pitchFamily="50" charset="-128"/>
                      </a:endParaRPr>
                    </a:p>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hMerge="1">
                  <a:txBody>
                    <a:bodyPr/>
                    <a:lstStyle/>
                    <a:p>
                      <a:pPr algn="l" fontAlgn="ctr"/>
                      <a:endParaRPr lang="ja-JP" altLang="en-US" sz="800" b="0"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94093">
                <a:tc gridSpan="2">
                  <a:txBody>
                    <a:bodyPr/>
                    <a:lstStyle/>
                    <a:p>
                      <a:pPr algn="l" fontAlgn="ctr"/>
                      <a:r>
                        <a:rPr lang="ja-JP" altLang="en-US" sz="800" b="1" i="0" u="none" strike="noStrike" dirty="0">
                          <a:solidFill>
                            <a:srgbClr val="231F20"/>
                          </a:solidFill>
                          <a:effectLst/>
                          <a:latin typeface="Yu Gothic"/>
                          <a:ea typeface="游ゴシック" panose="020B0400000000000000" pitchFamily="50" charset="-128"/>
                        </a:rPr>
                        <a:t>年収</a:t>
                      </a:r>
                      <a:r>
                        <a:rPr lang="en-US" altLang="ja-JP" sz="800" b="1" i="0" u="none" strike="noStrike" dirty="0">
                          <a:solidFill>
                            <a:srgbClr val="231F20"/>
                          </a:solidFill>
                          <a:effectLst/>
                          <a:latin typeface="Yu Gothic"/>
                          <a:ea typeface="游ゴシック" panose="020B0400000000000000" pitchFamily="50" charset="-128"/>
                        </a:rPr>
                        <a:t>2,000</a:t>
                      </a:r>
                      <a:r>
                        <a:rPr lang="ja-JP" altLang="en-US" sz="800" b="1" i="0" u="none" strike="noStrike" dirty="0">
                          <a:solidFill>
                            <a:srgbClr val="231F20"/>
                          </a:solidFill>
                          <a:effectLst/>
                          <a:latin typeface="Yu Gothic"/>
                          <a:ea typeface="游ゴシック" panose="020B0400000000000000" pitchFamily="50" charset="-128"/>
                        </a:rPr>
                        <a:t>万円以上 </a:t>
                      </a:r>
                      <a:r>
                        <a:rPr lang="en-US" altLang="ja-JP" sz="800" b="1" i="0" u="none" strike="noStrike" dirty="0">
                          <a:solidFill>
                            <a:srgbClr val="231F20"/>
                          </a:solidFill>
                          <a:effectLst/>
                          <a:latin typeface="Yu Gothic"/>
                          <a:ea typeface="游ゴシック" panose="020B0400000000000000" pitchFamily="50" charset="-128"/>
                        </a:rPr>
                        <a:t>or </a:t>
                      </a:r>
                      <a:r>
                        <a:rPr lang="ja-JP" altLang="en-US" sz="800" b="1" i="0" u="none" strike="noStrike" dirty="0">
                          <a:solidFill>
                            <a:srgbClr val="231F20"/>
                          </a:solidFill>
                          <a:effectLst/>
                          <a:latin typeface="Yu Gothic"/>
                          <a:ea typeface="游ゴシック" panose="020B0400000000000000" pitchFamily="50" charset="-128"/>
                        </a:rPr>
                        <a:t>保有資産</a:t>
                      </a:r>
                      <a:r>
                        <a:rPr lang="en-US" altLang="ja-JP" sz="800" b="1" i="0" u="none" strike="noStrike" dirty="0">
                          <a:solidFill>
                            <a:srgbClr val="231F20"/>
                          </a:solidFill>
                          <a:effectLst/>
                          <a:latin typeface="Yu Gothic"/>
                          <a:ea typeface="游ゴシック" panose="020B0400000000000000" pitchFamily="50" charset="-128"/>
                        </a:rPr>
                        <a:t>1</a:t>
                      </a:r>
                      <a:r>
                        <a:rPr lang="ja-JP" altLang="en-US" sz="800" b="1" i="0" u="none" strike="noStrike" dirty="0">
                          <a:solidFill>
                            <a:srgbClr val="231F20"/>
                          </a:solidFill>
                          <a:effectLst/>
                          <a:latin typeface="Yu Gothic"/>
                          <a:ea typeface="游ゴシック" panose="020B0400000000000000" pitchFamily="50" charset="-128"/>
                        </a:rPr>
                        <a:t>億円以上</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hMerge="1">
                  <a:txBody>
                    <a:bodyPr/>
                    <a:lstStyle/>
                    <a:p>
                      <a:pPr algn="l" fontAlgn="ctr"/>
                      <a:endParaRPr lang="ja-JP" altLang="en-US" sz="800" b="0"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94093">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94093">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94093">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sp>
        <p:nvSpPr>
          <p:cNvPr id="16" name="object 530">
            <a:extLst>
              <a:ext uri="{FF2B5EF4-FFF2-40B4-BE49-F238E27FC236}">
                <a16:creationId xmlns:a16="http://schemas.microsoft.com/office/drawing/2014/main" id="{80FB85A7-DD1D-85A0-F0B9-CB753BF576C4}"/>
              </a:ext>
            </a:extLst>
          </p:cNvPr>
          <p:cNvSpPr txBox="1"/>
          <p:nvPr/>
        </p:nvSpPr>
        <p:spPr>
          <a:xfrm>
            <a:off x="635297" y="6022854"/>
            <a:ext cx="1343660" cy="135935"/>
          </a:xfrm>
          <a:prstGeom prst="rect">
            <a:avLst/>
          </a:prstGeom>
        </p:spPr>
        <p:txBody>
          <a:bodyPr vert="horz" wrap="square" lIns="0" tIns="12700" rIns="0" bIns="0" rtlCol="0">
            <a:spAutoFit/>
          </a:bodyPr>
          <a:lstStyle/>
          <a:p>
            <a:pPr marL="114935" indent="-102235">
              <a:lnSpc>
                <a:spcPct val="100000"/>
              </a:lnSpc>
              <a:spcBef>
                <a:spcPts val="100"/>
              </a:spcBef>
              <a:buClr>
                <a:srgbClr val="2D828C"/>
              </a:buClr>
              <a:buSzPct val="87500"/>
              <a:buChar char="■"/>
              <a:tabLst>
                <a:tab pos="114935" algn="l"/>
              </a:tabLst>
            </a:pPr>
            <a:r>
              <a:rPr lang="ja-JP" altLang="en-US" sz="800" b="1" spc="-40" dirty="0">
                <a:solidFill>
                  <a:srgbClr val="231F20"/>
                </a:solidFill>
                <a:latin typeface="Yu Gothic"/>
                <a:cs typeface="Yu Gothic"/>
              </a:rPr>
              <a:t>投資</a:t>
            </a:r>
            <a:r>
              <a:rPr sz="800" b="1" spc="-40" dirty="0" err="1">
                <a:solidFill>
                  <a:srgbClr val="231F20"/>
                </a:solidFill>
                <a:latin typeface="Yu Gothic"/>
                <a:cs typeface="Yu Gothic"/>
              </a:rPr>
              <a:t>ネクサス</a:t>
            </a:r>
            <a:r>
              <a:rPr sz="800" b="1" spc="-40" dirty="0">
                <a:solidFill>
                  <a:srgbClr val="231F20"/>
                </a:solidFill>
                <a:latin typeface="Yu Gothic"/>
                <a:cs typeface="Yu Gothic"/>
              </a:rPr>
              <a:t> メニュー詳細</a:t>
            </a:r>
            <a:endParaRPr sz="800" dirty="0">
              <a:latin typeface="Yu Gothic"/>
              <a:cs typeface="Yu Gothic"/>
            </a:endParaRPr>
          </a:p>
        </p:txBody>
      </p:sp>
      <p:graphicFrame>
        <p:nvGraphicFramePr>
          <p:cNvPr id="17" name="object 129">
            <a:extLst>
              <a:ext uri="{FF2B5EF4-FFF2-40B4-BE49-F238E27FC236}">
                <a16:creationId xmlns:a16="http://schemas.microsoft.com/office/drawing/2014/main" id="{4A33C4B2-31E5-113F-EE82-9176ED7629C5}"/>
              </a:ext>
            </a:extLst>
          </p:cNvPr>
          <p:cNvGraphicFramePr>
            <a:graphicFrameLocks noGrp="1"/>
          </p:cNvGraphicFramePr>
          <p:nvPr>
            <p:extLst>
              <p:ext uri="{D42A27DB-BD31-4B8C-83A1-F6EECF244321}">
                <p14:modId xmlns:p14="http://schemas.microsoft.com/office/powerpoint/2010/main" val="2142841814"/>
              </p:ext>
            </p:extLst>
          </p:nvPr>
        </p:nvGraphicFramePr>
        <p:xfrm>
          <a:off x="641654" y="6186170"/>
          <a:ext cx="9402342" cy="719455"/>
        </p:xfrm>
        <a:graphic>
          <a:graphicData uri="http://schemas.openxmlformats.org/drawingml/2006/table">
            <a:tbl>
              <a:tblPr firstRow="1" bandRow="1">
                <a:tableStyleId>{2D5ABB26-0587-4C30-8999-92F81FD0307C}</a:tableStyleId>
              </a:tblPr>
              <a:tblGrid>
                <a:gridCol w="4354347">
                  <a:extLst>
                    <a:ext uri="{9D8B030D-6E8A-4147-A177-3AD203B41FA5}">
                      <a16:colId xmlns:a16="http://schemas.microsoft.com/office/drawing/2014/main" val="20000"/>
                    </a:ext>
                  </a:extLst>
                </a:gridCol>
                <a:gridCol w="1302569">
                  <a:extLst>
                    <a:ext uri="{9D8B030D-6E8A-4147-A177-3AD203B41FA5}">
                      <a16:colId xmlns:a16="http://schemas.microsoft.com/office/drawing/2014/main" val="20001"/>
                    </a:ext>
                  </a:extLst>
                </a:gridCol>
                <a:gridCol w="1302569">
                  <a:extLst>
                    <a:ext uri="{9D8B030D-6E8A-4147-A177-3AD203B41FA5}">
                      <a16:colId xmlns:a16="http://schemas.microsoft.com/office/drawing/2014/main" val="20002"/>
                    </a:ext>
                  </a:extLst>
                </a:gridCol>
                <a:gridCol w="1221429">
                  <a:extLst>
                    <a:ext uri="{9D8B030D-6E8A-4147-A177-3AD203B41FA5}">
                      <a16:colId xmlns:a16="http://schemas.microsoft.com/office/drawing/2014/main" val="20003"/>
                    </a:ext>
                  </a:extLst>
                </a:gridCol>
                <a:gridCol w="1221428">
                  <a:extLst>
                    <a:ext uri="{9D8B030D-6E8A-4147-A177-3AD203B41FA5}">
                      <a16:colId xmlns:a16="http://schemas.microsoft.com/office/drawing/2014/main" val="20005"/>
                    </a:ext>
                  </a:extLst>
                </a:gridCol>
              </a:tblGrid>
              <a:tr h="179705">
                <a:tc>
                  <a:txBody>
                    <a:bodyPr/>
                    <a:lstStyle/>
                    <a:p>
                      <a:pPr marL="27305" algn="ctr">
                        <a:lnSpc>
                          <a:spcPct val="100000"/>
                        </a:lnSpc>
                        <a:spcBef>
                          <a:spcPts val="350"/>
                        </a:spcBef>
                      </a:pPr>
                      <a:r>
                        <a:rPr lang="ja-JP" altLang="en-US" sz="600" b="1" spc="0" dirty="0">
                          <a:solidFill>
                            <a:srgbClr val="FFFFFF"/>
                          </a:solidFill>
                          <a:latin typeface="Yu Gothic"/>
                          <a:cs typeface="Yu Gothic"/>
                        </a:rPr>
                        <a:t>導入</a:t>
                      </a:r>
                      <a:r>
                        <a:rPr sz="600" b="1" spc="0" dirty="0" err="1">
                          <a:solidFill>
                            <a:srgbClr val="FFFFFF"/>
                          </a:solidFill>
                          <a:latin typeface="Yu Gothic"/>
                          <a:cs typeface="Yu Gothic"/>
                        </a:rPr>
                        <a:t>推奨案件</a:t>
                      </a:r>
                      <a:endParaRPr sz="600" spc="0" dirty="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solidFill>
                      <a:srgbClr val="2D828C"/>
                    </a:solidFill>
                  </a:tcPr>
                </a:tc>
                <a:tc>
                  <a:txBody>
                    <a:bodyPr/>
                    <a:lstStyle/>
                    <a:p>
                      <a:pPr algn="ctr">
                        <a:lnSpc>
                          <a:spcPct val="100000"/>
                        </a:lnSpc>
                        <a:spcBef>
                          <a:spcPts val="350"/>
                        </a:spcBef>
                      </a:pPr>
                      <a:r>
                        <a:rPr sz="600" b="1" spc="0" dirty="0">
                          <a:solidFill>
                            <a:srgbClr val="FFFFFF"/>
                          </a:solidFill>
                          <a:latin typeface="Yu Gothic"/>
                          <a:cs typeface="Yu Gothic"/>
                        </a:rPr>
                        <a:t>課金形態</a:t>
                      </a:r>
                      <a:endParaRPr sz="600" spc="0" dirty="0">
                        <a:latin typeface="Yu Gothic"/>
                        <a:cs typeface="Yu Gothic"/>
                      </a:endParaRPr>
                    </a:p>
                  </a:txBody>
                  <a:tcPr marL="0" marR="0" marT="44450" marB="0">
                    <a:lnL w="1905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solidFill>
                      <a:srgbClr val="2D828C"/>
                    </a:solidFill>
                  </a:tcPr>
                </a:tc>
                <a:tc>
                  <a:txBody>
                    <a:bodyPr/>
                    <a:lstStyle/>
                    <a:p>
                      <a:pPr marL="268605">
                        <a:lnSpc>
                          <a:spcPct val="100000"/>
                        </a:lnSpc>
                        <a:spcBef>
                          <a:spcPts val="350"/>
                        </a:spcBef>
                      </a:pPr>
                      <a:r>
                        <a:rPr lang="ja-JP" altLang="en-US" sz="600" b="1" spc="0" dirty="0">
                          <a:solidFill>
                            <a:srgbClr val="FFFFFF"/>
                          </a:solidFill>
                          <a:latin typeface="Yu Gothic"/>
                          <a:cs typeface="Yu Gothic"/>
                        </a:rPr>
                        <a:t>　</a:t>
                      </a:r>
                      <a:r>
                        <a:rPr sz="600" b="1" spc="0" dirty="0" err="1">
                          <a:solidFill>
                            <a:srgbClr val="FFFFFF"/>
                          </a:solidFill>
                          <a:latin typeface="Yu Gothic"/>
                          <a:cs typeface="Yu Gothic"/>
                        </a:rPr>
                        <a:t>想定クリック</a:t>
                      </a:r>
                      <a:r>
                        <a:rPr sz="600" b="1" spc="0" dirty="0">
                          <a:solidFill>
                            <a:srgbClr val="FFFFFF"/>
                          </a:solidFill>
                          <a:latin typeface="Yu Gothic"/>
                          <a:cs typeface="Yu Gothic"/>
                        </a:rPr>
                        <a:t> 単価</a:t>
                      </a:r>
                      <a:endParaRPr sz="600" spc="0" dirty="0">
                        <a:latin typeface="Yu Gothic"/>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solidFill>
                      <a:srgbClr val="2D828C"/>
                    </a:solidFill>
                  </a:tcPr>
                </a:tc>
                <a:tc>
                  <a:txBody>
                    <a:bodyPr/>
                    <a:lstStyle/>
                    <a:p>
                      <a:pPr marL="272415">
                        <a:lnSpc>
                          <a:spcPct val="100000"/>
                        </a:lnSpc>
                        <a:spcBef>
                          <a:spcPts val="350"/>
                        </a:spcBef>
                      </a:pPr>
                      <a:r>
                        <a:rPr lang="ja-JP" altLang="en-US" sz="600" b="1" spc="0" dirty="0">
                          <a:solidFill>
                            <a:srgbClr val="FFFFFF"/>
                          </a:solidFill>
                          <a:latin typeface="Yu Gothic"/>
                          <a:cs typeface="Yu Gothic"/>
                        </a:rPr>
                        <a:t>　</a:t>
                      </a:r>
                      <a:r>
                        <a:rPr sz="600" b="1" spc="0" dirty="0" err="1">
                          <a:solidFill>
                            <a:srgbClr val="FFFFFF"/>
                          </a:solidFill>
                          <a:latin typeface="Yu Gothic"/>
                          <a:cs typeface="Yu Gothic"/>
                        </a:rPr>
                        <a:t>最小対応エリア</a:t>
                      </a:r>
                      <a:endParaRPr sz="600" spc="0" dirty="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solidFill>
                      <a:srgbClr val="2D828C"/>
                    </a:solidFill>
                  </a:tcPr>
                </a:tc>
                <a:tc>
                  <a:txBody>
                    <a:bodyPr/>
                    <a:lstStyle/>
                    <a:p>
                      <a:pPr marL="220345">
                        <a:lnSpc>
                          <a:spcPct val="100000"/>
                        </a:lnSpc>
                        <a:spcBef>
                          <a:spcPts val="350"/>
                        </a:spcBef>
                      </a:pPr>
                      <a:r>
                        <a:rPr lang="ja-JP" altLang="en-US" sz="600" b="1" spc="0" dirty="0">
                          <a:solidFill>
                            <a:srgbClr val="FFFFFF"/>
                          </a:solidFill>
                          <a:latin typeface="Yu Gothic"/>
                          <a:cs typeface="Yu Gothic"/>
                        </a:rPr>
                        <a:t>　</a:t>
                      </a:r>
                      <a:r>
                        <a:rPr sz="600" b="1" spc="0" dirty="0" err="1">
                          <a:solidFill>
                            <a:srgbClr val="FFFFFF"/>
                          </a:solidFill>
                          <a:latin typeface="Yu Gothic"/>
                          <a:cs typeface="Yu Gothic"/>
                        </a:rPr>
                        <a:t>月額最低掲載予算</a:t>
                      </a:r>
                      <a:endParaRPr sz="600" spc="0" dirty="0">
                        <a:latin typeface="Yu Gothic"/>
                        <a:cs typeface="Yu Gothic"/>
                      </a:endParaRPr>
                    </a:p>
                  </a:txBody>
                  <a:tcPr marL="0" marR="0" marT="44450" marB="0">
                    <a:lnL w="19050" cap="flat" cmpd="sng" algn="ctr">
                      <a:solidFill>
                        <a:srgbClr val="F6F6F9"/>
                      </a:solidFill>
                      <a:prstDash val="solid"/>
                      <a:round/>
                      <a:headEnd type="none" w="med" len="med"/>
                      <a:tailEnd type="none" w="med" len="me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solidFill>
                      <a:srgbClr val="2D828C"/>
                    </a:solidFill>
                  </a:tcPr>
                </a:tc>
                <a:extLst>
                  <a:ext uri="{0D108BD9-81ED-4DB2-BD59-A6C34878D82A}">
                    <a16:rowId xmlns:a16="http://schemas.microsoft.com/office/drawing/2014/main" val="10000"/>
                  </a:ext>
                </a:extLst>
              </a:tr>
              <a:tr h="539750">
                <a:tc>
                  <a:txBody>
                    <a:bodyPr/>
                    <a:lstStyle/>
                    <a:p>
                      <a:pPr marL="23495" marR="0" lvl="0" indent="0" algn="ctr" defTabSz="914400" eaLnBrk="1" fontAlgn="auto" latinLnBrk="0" hangingPunct="1">
                        <a:lnSpc>
                          <a:spcPct val="100000"/>
                        </a:lnSpc>
                        <a:spcBef>
                          <a:spcPts val="5"/>
                        </a:spcBef>
                        <a:spcAft>
                          <a:spcPts val="0"/>
                        </a:spcAft>
                        <a:buClrTx/>
                        <a:buSzTx/>
                        <a:buFontTx/>
                        <a:buNone/>
                        <a:tabLst/>
                        <a:defRPr/>
                      </a:pPr>
                      <a:r>
                        <a:rPr lang="ja-JP" altLang="ja-JP" sz="900" b="1" dirty="0">
                          <a:solidFill>
                            <a:schemeClr val="tx1"/>
                          </a:solidFill>
                          <a:effectLst/>
                          <a:latin typeface="+mn-lt"/>
                          <a:ea typeface="+mn-ea"/>
                          <a:cs typeface="+mn-cs"/>
                        </a:rPr>
                        <a:t>不動産・金融投資、投資セミナー</a:t>
                      </a:r>
                      <a:endParaRPr lang="ja-JP" altLang="ja-JP" sz="200" b="1" dirty="0">
                        <a:effectLst/>
                      </a:endParaRPr>
                    </a:p>
                  </a:txBody>
                  <a:tcPr marL="0" marR="0" marT="0" marB="0" anchor="ctr">
                    <a:lnR w="3175" cap="flat" cmpd="sng" algn="ctr">
                      <a:solidFill>
                        <a:schemeClr val="tx1"/>
                      </a:solidFill>
                      <a:prstDash val="solid"/>
                      <a:round/>
                      <a:headEnd type="none" w="med" len="med"/>
                      <a:tailEnd type="none" w="med" len="med"/>
                    </a:lnR>
                    <a:lnT w="12700">
                      <a:solidFill>
                        <a:srgbClr val="F6F6F9"/>
                      </a:solidFill>
                      <a:prstDash val="solid"/>
                    </a:lnT>
                    <a:solidFill>
                      <a:srgbClr val="E3E9EA"/>
                    </a:solidFill>
                  </a:tcPr>
                </a:tc>
                <a:tc>
                  <a:txBody>
                    <a:bodyPr/>
                    <a:lstStyle/>
                    <a:p>
                      <a:pPr algn="ctr">
                        <a:lnSpc>
                          <a:spcPct val="100000"/>
                        </a:lnSpc>
                      </a:pPr>
                      <a:r>
                        <a:rPr sz="700" b="1" spc="0" dirty="0">
                          <a:solidFill>
                            <a:srgbClr val="231F20"/>
                          </a:solidFill>
                          <a:latin typeface="Yu Gothic" panose="020B0400000000000000" pitchFamily="34" charset="-128"/>
                          <a:ea typeface="Yu Gothic" panose="020B0400000000000000" pitchFamily="34" charset="-128"/>
                          <a:cs typeface="Yu Gothic"/>
                        </a:rPr>
                        <a:t>予算運用型</a:t>
                      </a:r>
                      <a:endParaRPr sz="700" spc="0" dirty="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spc="0" dirty="0">
                          <a:solidFill>
                            <a:srgbClr val="231F20"/>
                          </a:solidFill>
                          <a:latin typeface="Yu Gothic" panose="020B0400000000000000" pitchFamily="34" charset="-128"/>
                          <a:ea typeface="Yu Gothic" panose="020B0400000000000000" pitchFamily="34" charset="-128"/>
                          <a:cs typeface="Yu Gothic"/>
                        </a:rPr>
                        <a:t>(クリック単価変動)</a:t>
                      </a:r>
                      <a:endParaRPr sz="70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700" b="1" spc="0" dirty="0">
                          <a:solidFill>
                            <a:srgbClr val="231F20"/>
                          </a:solidFill>
                          <a:latin typeface="Yu Gothic" panose="020B0400000000000000" pitchFamily="34" charset="-128"/>
                          <a:ea typeface="Yu Gothic" panose="020B0400000000000000" pitchFamily="34" charset="-128"/>
                          <a:cs typeface="Yu Gothic"/>
                        </a:rPr>
                        <a:t>100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r>
                        <a:rPr lang="en-US" altLang="ja-JP" sz="700" b="1" spc="0" dirty="0">
                          <a:solidFill>
                            <a:srgbClr val="231F20"/>
                          </a:solidFill>
                          <a:latin typeface="Yu Gothic" panose="020B0400000000000000" pitchFamily="34" charset="-128"/>
                          <a:ea typeface="Yu Gothic" panose="020B0400000000000000" pitchFamily="34" charset="-128"/>
                          <a:cs typeface="Yu Gothic"/>
                        </a:rPr>
                        <a:t>200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円前後</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ja-JP" altLang="en-US" sz="700" b="1" spc="0" dirty="0">
                          <a:solidFill>
                            <a:srgbClr val="231F20"/>
                          </a:solidFill>
                          <a:latin typeface="Yu Gothic" panose="020B0400000000000000" pitchFamily="34" charset="-128"/>
                          <a:ea typeface="Yu Gothic" panose="020B0400000000000000" pitchFamily="34" charset="-128"/>
                          <a:cs typeface="Yu Gothic"/>
                        </a:rPr>
                        <a:t>都道府県単位</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900" b="1" spc="0" dirty="0">
                          <a:solidFill>
                            <a:srgbClr val="231F20"/>
                          </a:solidFill>
                          <a:latin typeface="Yu Gothic" panose="020B0400000000000000" pitchFamily="34" charset="-128"/>
                          <a:ea typeface="Yu Gothic" panose="020B0400000000000000" pitchFamily="34" charset="-128"/>
                          <a:cs typeface="Yu Gothic"/>
                        </a:rPr>
                        <a:t>100,000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T w="12700" cap="flat" cmpd="sng" algn="ctr">
                      <a:solidFill>
                        <a:srgbClr val="F6F6F9"/>
                      </a:solidFill>
                      <a:prstDash val="solid"/>
                      <a:round/>
                      <a:headEnd type="none" w="med" len="med"/>
                      <a:tailEnd type="none" w="med" len="med"/>
                    </a:lnT>
                    <a:solidFill>
                      <a:srgbClr val="E6E7E8"/>
                    </a:solidFill>
                  </a:tcPr>
                </a:tc>
                <a:extLst>
                  <a:ext uri="{0D108BD9-81ED-4DB2-BD59-A6C34878D82A}">
                    <a16:rowId xmlns:a16="http://schemas.microsoft.com/office/drawing/2014/main" val="10001"/>
                  </a:ext>
                </a:extLst>
              </a:tr>
            </a:tbl>
          </a:graphicData>
        </a:graphic>
      </p:graphicFrame>
      <p:sp>
        <p:nvSpPr>
          <p:cNvPr id="39" name="角丸四角形 106">
            <a:extLst>
              <a:ext uri="{FF2B5EF4-FFF2-40B4-BE49-F238E27FC236}">
                <a16:creationId xmlns:a16="http://schemas.microsoft.com/office/drawing/2014/main" id="{12853962-D74C-8B79-FC39-31C6BC91B153}"/>
              </a:ext>
            </a:extLst>
          </p:cNvPr>
          <p:cNvSpPr/>
          <p:nvPr/>
        </p:nvSpPr>
        <p:spPr>
          <a:xfrm>
            <a:off x="826768" y="2557625"/>
            <a:ext cx="9217228" cy="1300000"/>
          </a:xfrm>
          <a:prstGeom prst="roundRect">
            <a:avLst>
              <a:gd name="adj" fmla="val 9441"/>
            </a:avLst>
          </a:prstGeom>
          <a:solidFill>
            <a:srgbClr val="E3E9E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22" name="object 46">
            <a:extLst>
              <a:ext uri="{FF2B5EF4-FFF2-40B4-BE49-F238E27FC236}">
                <a16:creationId xmlns:a16="http://schemas.microsoft.com/office/drawing/2014/main" id="{5C82FE2C-6160-E36A-40EF-A6C848A5A4CF}"/>
              </a:ext>
            </a:extLst>
          </p:cNvPr>
          <p:cNvPicPr/>
          <p:nvPr/>
        </p:nvPicPr>
        <p:blipFill>
          <a:blip r:embed="rId3" cstate="email">
            <a:extLst>
              <a:ext uri="{28A0092B-C50C-407E-A947-70E740481C1C}">
                <a14:useLocalDpi xmlns:a14="http://schemas.microsoft.com/office/drawing/2010/main"/>
              </a:ext>
            </a:extLst>
          </a:blip>
          <a:srcRect/>
          <a:stretch/>
        </p:blipFill>
        <p:spPr>
          <a:xfrm>
            <a:off x="7380657" y="3023629"/>
            <a:ext cx="432803" cy="305508"/>
          </a:xfrm>
          <a:prstGeom prst="rect">
            <a:avLst/>
          </a:prstGeom>
          <a:solidFill>
            <a:srgbClr val="E3E9EA"/>
          </a:solidFill>
        </p:spPr>
      </p:pic>
      <p:sp>
        <p:nvSpPr>
          <p:cNvPr id="18" name="object 45">
            <a:extLst>
              <a:ext uri="{FF2B5EF4-FFF2-40B4-BE49-F238E27FC236}">
                <a16:creationId xmlns:a16="http://schemas.microsoft.com/office/drawing/2014/main" id="{78A24861-7540-6A2F-15A4-F87BFC07318A}"/>
              </a:ext>
            </a:extLst>
          </p:cNvPr>
          <p:cNvSpPr txBox="1"/>
          <p:nvPr/>
        </p:nvSpPr>
        <p:spPr>
          <a:xfrm>
            <a:off x="2485399" y="3411546"/>
            <a:ext cx="1549046" cy="302647"/>
          </a:xfrm>
          <a:prstGeom prst="rect">
            <a:avLst/>
          </a:prstGeom>
          <a:noFill/>
        </p:spPr>
        <p:txBody>
          <a:bodyPr vert="horz" wrap="square" lIns="0" tIns="12700" rIns="0" bIns="0" rtlCol="0">
            <a:spAutoFit/>
          </a:bodyPr>
          <a:lstStyle/>
          <a:p>
            <a:pPr marL="12700" algn="ctr">
              <a:lnSpc>
                <a:spcPct val="100000"/>
              </a:lnSpc>
              <a:spcBef>
                <a:spcPts val="100"/>
              </a:spcBef>
            </a:pPr>
            <a:r>
              <a:rPr lang="ja-JP" altLang="en-US" sz="900" b="1" spc="-15" dirty="0">
                <a:solidFill>
                  <a:srgbClr val="231F20"/>
                </a:solidFill>
                <a:latin typeface="Yu Gothic"/>
                <a:cs typeface="Yu Gothic"/>
              </a:rPr>
              <a:t>不動産・金融投資サイトを</a:t>
            </a:r>
            <a:endParaRPr lang="en-US" altLang="ja-JP" sz="900" b="1" spc="-15" dirty="0">
              <a:solidFill>
                <a:srgbClr val="231F20"/>
              </a:solidFill>
              <a:latin typeface="Yu Gothic"/>
              <a:cs typeface="Yu Gothic"/>
            </a:endParaRPr>
          </a:p>
          <a:p>
            <a:pPr marL="12700" algn="ctr">
              <a:lnSpc>
                <a:spcPct val="100000"/>
              </a:lnSpc>
              <a:spcBef>
                <a:spcPts val="100"/>
              </a:spcBef>
            </a:pPr>
            <a:r>
              <a:rPr lang="ja-JP" altLang="en-US" sz="900" b="1" spc="-15" dirty="0">
                <a:solidFill>
                  <a:srgbClr val="231F20"/>
                </a:solidFill>
                <a:latin typeface="Yu Gothic"/>
                <a:cs typeface="Yu Gothic"/>
              </a:rPr>
              <a:t>閲覧・興味関心ユーザー</a:t>
            </a:r>
            <a:endParaRPr sz="900" dirty="0">
              <a:latin typeface="Yu Gothic"/>
              <a:cs typeface="Yu Gothic"/>
            </a:endParaRPr>
          </a:p>
        </p:txBody>
      </p:sp>
      <p:sp>
        <p:nvSpPr>
          <p:cNvPr id="20" name="object 32">
            <a:extLst>
              <a:ext uri="{FF2B5EF4-FFF2-40B4-BE49-F238E27FC236}">
                <a16:creationId xmlns:a16="http://schemas.microsoft.com/office/drawing/2014/main" id="{927639DE-8233-1C63-C2B6-00876589C86C}"/>
              </a:ext>
            </a:extLst>
          </p:cNvPr>
          <p:cNvSpPr txBox="1"/>
          <p:nvPr/>
        </p:nvSpPr>
        <p:spPr>
          <a:xfrm>
            <a:off x="4339245" y="3159166"/>
            <a:ext cx="163830" cy="177800"/>
          </a:xfrm>
          <a:prstGeom prst="rect">
            <a:avLst/>
          </a:prstGeom>
          <a:noFill/>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dirty="0">
              <a:latin typeface="Yu Gothic"/>
              <a:cs typeface="Yu Gothic"/>
            </a:endParaRPr>
          </a:p>
        </p:txBody>
      </p:sp>
      <p:sp>
        <p:nvSpPr>
          <p:cNvPr id="21" name="object 31">
            <a:extLst>
              <a:ext uri="{FF2B5EF4-FFF2-40B4-BE49-F238E27FC236}">
                <a16:creationId xmlns:a16="http://schemas.microsoft.com/office/drawing/2014/main" id="{041843EC-F8D5-8128-970D-0485A986F5D9}"/>
              </a:ext>
            </a:extLst>
          </p:cNvPr>
          <p:cNvSpPr txBox="1"/>
          <p:nvPr/>
        </p:nvSpPr>
        <p:spPr>
          <a:xfrm>
            <a:off x="7034808" y="3416583"/>
            <a:ext cx="1104265" cy="137858"/>
          </a:xfrm>
          <a:prstGeom prst="rect">
            <a:avLst/>
          </a:prstGeom>
          <a:noFill/>
        </p:spPr>
        <p:txBody>
          <a:bodyPr vert="horz" wrap="square" lIns="0" tIns="12700" rIns="0" bIns="0" rtlCol="0">
            <a:spAutoFit/>
          </a:bodyPr>
          <a:lstStyle/>
          <a:p>
            <a:pPr algn="ctr">
              <a:lnSpc>
                <a:spcPts val="955"/>
              </a:lnSpc>
              <a:spcBef>
                <a:spcPts val="100"/>
              </a:spcBef>
            </a:pPr>
            <a:r>
              <a:rPr lang="ja-JP" altLang="en-US" sz="800" b="1" spc="-30" dirty="0">
                <a:solidFill>
                  <a:srgbClr val="231F20"/>
                </a:solidFill>
                <a:latin typeface="Yu Gothic"/>
                <a:cs typeface="Yu Gothic"/>
              </a:rPr>
              <a:t>年収 </a:t>
            </a:r>
            <a:r>
              <a:rPr lang="en-US" altLang="ja-JP" sz="800" b="1" spc="-30" dirty="0">
                <a:solidFill>
                  <a:srgbClr val="231F20"/>
                </a:solidFill>
                <a:latin typeface="Yu Gothic"/>
                <a:cs typeface="Yu Gothic"/>
              </a:rPr>
              <a:t>or </a:t>
            </a:r>
            <a:r>
              <a:rPr lang="ja-JP" altLang="en-US" sz="800" b="1" spc="-30" dirty="0">
                <a:solidFill>
                  <a:srgbClr val="231F20"/>
                </a:solidFill>
                <a:latin typeface="Yu Gothic"/>
                <a:cs typeface="Yu Gothic"/>
              </a:rPr>
              <a:t>保有資産</a:t>
            </a:r>
            <a:endParaRPr sz="800" dirty="0">
              <a:latin typeface="Yu Gothic"/>
              <a:cs typeface="Yu Gothic"/>
            </a:endParaRPr>
          </a:p>
        </p:txBody>
      </p:sp>
      <p:grpSp>
        <p:nvGrpSpPr>
          <p:cNvPr id="24" name="object 54">
            <a:extLst>
              <a:ext uri="{FF2B5EF4-FFF2-40B4-BE49-F238E27FC236}">
                <a16:creationId xmlns:a16="http://schemas.microsoft.com/office/drawing/2014/main" id="{833743AC-5E21-DCF1-A108-CB40A93AC9B3}"/>
              </a:ext>
            </a:extLst>
          </p:cNvPr>
          <p:cNvGrpSpPr/>
          <p:nvPr/>
        </p:nvGrpSpPr>
        <p:grpSpPr>
          <a:xfrm>
            <a:off x="6472845" y="3106746"/>
            <a:ext cx="295275" cy="295280"/>
            <a:chOff x="5105142" y="4448623"/>
            <a:chExt cx="295275" cy="295280"/>
          </a:xfrm>
          <a:solidFill>
            <a:srgbClr val="E3E9EA"/>
          </a:solidFill>
        </p:grpSpPr>
        <p:sp>
          <p:nvSpPr>
            <p:cNvPr id="25" name="object 55">
              <a:extLst>
                <a:ext uri="{FF2B5EF4-FFF2-40B4-BE49-F238E27FC236}">
                  <a16:creationId xmlns:a16="http://schemas.microsoft.com/office/drawing/2014/main" id="{91411954-86A1-19A1-D71C-3E05BBA9EF70}"/>
                </a:ext>
              </a:extLst>
            </p:cNvPr>
            <p:cNvSpPr/>
            <p:nvPr/>
          </p:nvSpPr>
          <p:spPr>
            <a:xfrm>
              <a:off x="5105142" y="4448628"/>
              <a:ext cx="295275" cy="295275"/>
            </a:xfrm>
            <a:custGeom>
              <a:avLst/>
              <a:gdLst/>
              <a:ahLst/>
              <a:cxnLst/>
              <a:rect l="l" t="t" r="r" b="b"/>
              <a:pathLst>
                <a:path w="295275" h="295275">
                  <a:moveTo>
                    <a:pt x="0" y="0"/>
                  </a:moveTo>
                  <a:lnTo>
                    <a:pt x="295071" y="295071"/>
                  </a:lnTo>
                </a:path>
              </a:pathLst>
            </a:custGeom>
            <a:grpFill/>
            <a:ln w="12700">
              <a:solidFill>
                <a:srgbClr val="231F20"/>
              </a:solidFill>
            </a:ln>
          </p:spPr>
          <p:txBody>
            <a:bodyPr wrap="square" lIns="0" tIns="0" rIns="0" bIns="0" rtlCol="0"/>
            <a:lstStyle/>
            <a:p>
              <a:endParaRPr/>
            </a:p>
          </p:txBody>
        </p:sp>
        <p:sp>
          <p:nvSpPr>
            <p:cNvPr id="26" name="object 56">
              <a:extLst>
                <a:ext uri="{FF2B5EF4-FFF2-40B4-BE49-F238E27FC236}">
                  <a16:creationId xmlns:a16="http://schemas.microsoft.com/office/drawing/2014/main" id="{619F7D7A-E0E6-4AC5-8D94-D4B9A9382B7A}"/>
                </a:ext>
              </a:extLst>
            </p:cNvPr>
            <p:cNvSpPr/>
            <p:nvPr/>
          </p:nvSpPr>
          <p:spPr>
            <a:xfrm>
              <a:off x="5105142" y="4448623"/>
              <a:ext cx="295275" cy="295275"/>
            </a:xfrm>
            <a:custGeom>
              <a:avLst/>
              <a:gdLst/>
              <a:ahLst/>
              <a:cxnLst/>
              <a:rect l="l" t="t" r="r" b="b"/>
              <a:pathLst>
                <a:path w="295275" h="295275">
                  <a:moveTo>
                    <a:pt x="0" y="295071"/>
                  </a:moveTo>
                  <a:lnTo>
                    <a:pt x="295071" y="0"/>
                  </a:lnTo>
                </a:path>
              </a:pathLst>
            </a:custGeom>
            <a:grpFill/>
            <a:ln w="12700">
              <a:solidFill>
                <a:srgbClr val="231F20"/>
              </a:solidFill>
            </a:ln>
          </p:spPr>
          <p:txBody>
            <a:bodyPr wrap="square" lIns="0" tIns="0" rIns="0" bIns="0" rtlCol="0"/>
            <a:lstStyle/>
            <a:p>
              <a:endParaRPr dirty="0"/>
            </a:p>
          </p:txBody>
        </p:sp>
      </p:grpSp>
      <p:sp>
        <p:nvSpPr>
          <p:cNvPr id="5" name="object 45">
            <a:extLst>
              <a:ext uri="{FF2B5EF4-FFF2-40B4-BE49-F238E27FC236}">
                <a16:creationId xmlns:a16="http://schemas.microsoft.com/office/drawing/2014/main" id="{627A25A3-6334-EF81-4119-C0BDBF22A650}"/>
              </a:ext>
            </a:extLst>
          </p:cNvPr>
          <p:cNvSpPr txBox="1"/>
          <p:nvPr/>
        </p:nvSpPr>
        <p:spPr>
          <a:xfrm>
            <a:off x="4685106" y="2878146"/>
            <a:ext cx="1549046" cy="907941"/>
          </a:xfrm>
          <a:prstGeom prst="rect">
            <a:avLst/>
          </a:prstGeom>
          <a:noFill/>
        </p:spPr>
        <p:txBody>
          <a:bodyPr vert="horz" wrap="square" lIns="0" tIns="12700" rIns="0" bIns="0" rtlCol="0">
            <a:spAutoFit/>
          </a:bodyPr>
          <a:lstStyle/>
          <a:p>
            <a:pPr marL="12700" algn="ctr">
              <a:lnSpc>
                <a:spcPct val="100000"/>
              </a:lnSpc>
              <a:spcBef>
                <a:spcPts val="100"/>
              </a:spcBef>
            </a:pPr>
            <a:r>
              <a:rPr lang="en-US" altLang="ja-JP" sz="900" b="1" spc="-15" dirty="0">
                <a:solidFill>
                  <a:srgbClr val="231F20"/>
                </a:solidFill>
                <a:latin typeface="Yu Gothic"/>
                <a:cs typeface="Yu Gothic"/>
              </a:rPr>
              <a:t>ZUU</a:t>
            </a:r>
            <a:r>
              <a:rPr lang="ja-JP" altLang="en-US" sz="900" b="1" spc="-15" dirty="0">
                <a:solidFill>
                  <a:srgbClr val="231F20"/>
                </a:solidFill>
                <a:latin typeface="Yu Gothic"/>
                <a:cs typeface="Yu Gothic"/>
              </a:rPr>
              <a:t>　</a:t>
            </a:r>
            <a:r>
              <a:rPr lang="en-US" altLang="ja-JP" sz="900" b="1" spc="-15" dirty="0">
                <a:solidFill>
                  <a:srgbClr val="231F20"/>
                </a:solidFill>
                <a:latin typeface="Yu Gothic"/>
                <a:cs typeface="Yu Gothic"/>
              </a:rPr>
              <a:t>online</a:t>
            </a:r>
          </a:p>
          <a:p>
            <a:pPr marL="12700" algn="ctr">
              <a:lnSpc>
                <a:spcPct val="100000"/>
              </a:lnSpc>
              <a:spcBef>
                <a:spcPts val="100"/>
              </a:spcBef>
            </a:pPr>
            <a:r>
              <a:rPr lang="en-US" altLang="ja-JP" sz="900" b="1" spc="-15" dirty="0">
                <a:solidFill>
                  <a:srgbClr val="231F20"/>
                </a:solidFill>
                <a:latin typeface="Yu Gothic"/>
                <a:cs typeface="Yu Gothic"/>
              </a:rPr>
              <a:t>THE OWNER</a:t>
            </a:r>
          </a:p>
          <a:p>
            <a:pPr marL="12700" algn="ctr">
              <a:lnSpc>
                <a:spcPct val="100000"/>
              </a:lnSpc>
              <a:spcBef>
                <a:spcPts val="100"/>
              </a:spcBef>
            </a:pPr>
            <a:r>
              <a:rPr lang="ja-JP" altLang="en-US" sz="900" b="1" spc="-15" dirty="0">
                <a:solidFill>
                  <a:srgbClr val="231F20"/>
                </a:solidFill>
                <a:latin typeface="Yu Gothic"/>
                <a:cs typeface="Yu Gothic"/>
              </a:rPr>
              <a:t>マネタス等</a:t>
            </a:r>
            <a:endParaRPr lang="en-US" altLang="ja-JP" sz="900" b="1" spc="-15" dirty="0">
              <a:solidFill>
                <a:srgbClr val="231F20"/>
              </a:solidFill>
              <a:latin typeface="Yu Gothic"/>
              <a:cs typeface="Yu Gothic"/>
            </a:endParaRPr>
          </a:p>
          <a:p>
            <a:pPr marL="12700" algn="ctr">
              <a:lnSpc>
                <a:spcPct val="100000"/>
              </a:lnSpc>
              <a:spcBef>
                <a:spcPts val="100"/>
              </a:spcBef>
            </a:pPr>
            <a:endParaRPr lang="en-US" altLang="ja-JP" sz="900" b="1" spc="-15" dirty="0">
              <a:solidFill>
                <a:srgbClr val="231F20"/>
              </a:solidFill>
              <a:latin typeface="Yu Gothic"/>
              <a:cs typeface="Yu Gothic"/>
            </a:endParaRPr>
          </a:p>
          <a:p>
            <a:pPr marL="12700" algn="ctr">
              <a:lnSpc>
                <a:spcPct val="100000"/>
              </a:lnSpc>
              <a:spcBef>
                <a:spcPts val="100"/>
              </a:spcBef>
            </a:pPr>
            <a:r>
              <a:rPr lang="ja-JP" altLang="en-US" sz="900" b="1" spc="-15" dirty="0">
                <a:solidFill>
                  <a:srgbClr val="231F20"/>
                </a:solidFill>
                <a:latin typeface="Yu Gothic"/>
                <a:cs typeface="Yu Gothic"/>
              </a:rPr>
              <a:t>利用ユーザー</a:t>
            </a:r>
          </a:p>
          <a:p>
            <a:pPr marL="12700" algn="ctr">
              <a:lnSpc>
                <a:spcPct val="100000"/>
              </a:lnSpc>
              <a:spcBef>
                <a:spcPts val="100"/>
              </a:spcBef>
            </a:pPr>
            <a:endParaRPr lang="en-US" altLang="ja-JP" sz="900" b="1" spc="-15" dirty="0">
              <a:solidFill>
                <a:srgbClr val="231F20"/>
              </a:solidFill>
              <a:latin typeface="Yu Gothic"/>
              <a:cs typeface="Yu Gothic"/>
            </a:endParaRPr>
          </a:p>
        </p:txBody>
      </p:sp>
      <p:pic>
        <p:nvPicPr>
          <p:cNvPr id="23" name="図 22" descr="アイコン&#10;&#10;低い精度で自動的に生成された説明">
            <a:extLst>
              <a:ext uri="{FF2B5EF4-FFF2-40B4-BE49-F238E27FC236}">
                <a16:creationId xmlns:a16="http://schemas.microsoft.com/office/drawing/2014/main" id="{40836E3E-C06C-35A1-1413-B2B8AD2C6C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563" y="2719537"/>
            <a:ext cx="1352887" cy="560878"/>
          </a:xfrm>
          <a:prstGeom prst="rect">
            <a:avLst/>
          </a:prstGeom>
          <a:noFill/>
        </p:spPr>
      </p:pic>
      <p:sp>
        <p:nvSpPr>
          <p:cNvPr id="7" name="object 114">
            <a:extLst>
              <a:ext uri="{FF2B5EF4-FFF2-40B4-BE49-F238E27FC236}">
                <a16:creationId xmlns:a16="http://schemas.microsoft.com/office/drawing/2014/main" id="{06D2EC4D-AB1E-B24E-54EA-42027DBD9A15}"/>
              </a:ext>
            </a:extLst>
          </p:cNvPr>
          <p:cNvSpPr txBox="1"/>
          <p:nvPr/>
        </p:nvSpPr>
        <p:spPr>
          <a:xfrm>
            <a:off x="3567463" y="1319555"/>
            <a:ext cx="3250565" cy="400110"/>
          </a:xfrm>
          <a:prstGeom prst="rect">
            <a:avLst/>
          </a:prstGeom>
        </p:spPr>
        <p:txBody>
          <a:bodyPr vert="horz" wrap="square" lIns="0" tIns="40640" rIns="0" bIns="0" rtlCol="0">
            <a:spAutoFit/>
          </a:bodyPr>
          <a:lstStyle/>
          <a:p>
            <a:pPr marL="24765">
              <a:lnSpc>
                <a:spcPct val="100000"/>
              </a:lnSpc>
              <a:spcBef>
                <a:spcPts val="400"/>
              </a:spcBef>
            </a:pPr>
            <a:r>
              <a:rPr lang="ja-JP" altLang="en-US" sz="1000" b="1" dirty="0">
                <a:solidFill>
                  <a:schemeClr val="tx1"/>
                </a:solidFill>
                <a:latin typeface="Yu Gothic"/>
                <a:cs typeface="Yu Gothic"/>
              </a:rPr>
              <a:t>投資に興味・関心があるユーザーに</a:t>
            </a:r>
          </a:p>
          <a:p>
            <a:pPr marL="24765">
              <a:spcBef>
                <a:spcPts val="400"/>
              </a:spcBef>
            </a:pPr>
            <a:r>
              <a:rPr lang="ja-JP" altLang="en-US" sz="1000" b="1" dirty="0">
                <a:solidFill>
                  <a:schemeClr val="tx1"/>
                </a:solidFill>
                <a:latin typeface="Yu Gothic"/>
                <a:cs typeface="Yu Gothic"/>
              </a:rPr>
              <a:t>リーチできるコースです。</a:t>
            </a:r>
            <a:endParaRPr lang="ja-JP" altLang="en-US" sz="1000" dirty="0">
              <a:solidFill>
                <a:schemeClr val="tx1"/>
              </a:solidFill>
              <a:latin typeface="Yu Gothic"/>
              <a:cs typeface="Yu Gothic"/>
            </a:endParaRPr>
          </a:p>
        </p:txBody>
      </p:sp>
      <p:sp>
        <p:nvSpPr>
          <p:cNvPr id="2" name="object 40">
            <a:extLst>
              <a:ext uri="{FF2B5EF4-FFF2-40B4-BE49-F238E27FC236}">
                <a16:creationId xmlns:a16="http://schemas.microsoft.com/office/drawing/2014/main" id="{77949525-8460-99E0-39C7-7F3B2B498CF9}"/>
              </a:ext>
            </a:extLst>
          </p:cNvPr>
          <p:cNvSpPr txBox="1"/>
          <p:nvPr/>
        </p:nvSpPr>
        <p:spPr>
          <a:xfrm>
            <a:off x="347303" y="301328"/>
            <a:ext cx="1378574"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spc="60" dirty="0">
                <a:solidFill>
                  <a:srgbClr val="FFFFFF"/>
                </a:solidFill>
                <a:latin typeface="Yu Gothic"/>
                <a:cs typeface="Yu Gothic"/>
              </a:rPr>
              <a:t>投資</a:t>
            </a:r>
            <a:r>
              <a:rPr lang="ja-JP" altLang="en-US" sz="1400" b="1" spc="280"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grpSp>
        <p:nvGrpSpPr>
          <p:cNvPr id="80" name="グループ化 79">
            <a:extLst>
              <a:ext uri="{FF2B5EF4-FFF2-40B4-BE49-F238E27FC236}">
                <a16:creationId xmlns:a16="http://schemas.microsoft.com/office/drawing/2014/main" id="{21B8BF79-862A-A6CC-25E2-F6E775CAABEC}"/>
              </a:ext>
            </a:extLst>
          </p:cNvPr>
          <p:cNvGrpSpPr/>
          <p:nvPr/>
        </p:nvGrpSpPr>
        <p:grpSpPr>
          <a:xfrm>
            <a:off x="341563" y="619915"/>
            <a:ext cx="2518437" cy="466740"/>
            <a:chOff x="341563" y="619915"/>
            <a:chExt cx="2518437" cy="466740"/>
          </a:xfrm>
        </p:grpSpPr>
        <p:sp>
          <p:nvSpPr>
            <p:cNvPr id="79" name="object 115">
              <a:extLst>
                <a:ext uri="{FF2B5EF4-FFF2-40B4-BE49-F238E27FC236}">
                  <a16:creationId xmlns:a16="http://schemas.microsoft.com/office/drawing/2014/main" id="{C5B42018-2E14-BE16-C649-6C3364DA0B7B}"/>
                </a:ext>
              </a:extLst>
            </p:cNvPr>
            <p:cNvSpPr/>
            <p:nvPr/>
          </p:nvSpPr>
          <p:spPr>
            <a:xfrm>
              <a:off x="482134" y="619915"/>
              <a:ext cx="893444" cy="269875"/>
            </a:xfrm>
            <a:custGeom>
              <a:avLst/>
              <a:gdLst/>
              <a:ahLst/>
              <a:cxnLst/>
              <a:rect l="l" t="t" r="r" b="b"/>
              <a:pathLst>
                <a:path w="893444" h="269875">
                  <a:moveTo>
                    <a:pt x="892949" y="0"/>
                  </a:moveTo>
                  <a:lnTo>
                    <a:pt x="155638" y="0"/>
                  </a:lnTo>
                  <a:lnTo>
                    <a:pt x="0" y="269570"/>
                  </a:lnTo>
                  <a:lnTo>
                    <a:pt x="737311" y="269570"/>
                  </a:lnTo>
                  <a:lnTo>
                    <a:pt x="892949" y="0"/>
                  </a:lnTo>
                  <a:close/>
                </a:path>
              </a:pathLst>
            </a:custGeom>
            <a:solidFill>
              <a:srgbClr val="ED1C24"/>
            </a:solidFill>
          </p:spPr>
          <p:txBody>
            <a:bodyPr wrap="square" lIns="0" tIns="0" rIns="0" bIns="0" rtlCol="0"/>
            <a:lstStyle/>
            <a:p>
              <a:endParaRPr/>
            </a:p>
          </p:txBody>
        </p:sp>
        <p:sp>
          <p:nvSpPr>
            <p:cNvPr id="74" name="object 138">
              <a:extLst>
                <a:ext uri="{FF2B5EF4-FFF2-40B4-BE49-F238E27FC236}">
                  <a16:creationId xmlns:a16="http://schemas.microsoft.com/office/drawing/2014/main" id="{FCA8880D-25EA-6263-431B-4DFB7A6520AB}"/>
                </a:ext>
              </a:extLst>
            </p:cNvPr>
            <p:cNvSpPr/>
            <p:nvPr/>
          </p:nvSpPr>
          <p:spPr>
            <a:xfrm>
              <a:off x="341563" y="888459"/>
              <a:ext cx="2518437" cy="198196"/>
            </a:xfrm>
            <a:custGeom>
              <a:avLst/>
              <a:gdLst/>
              <a:ahLst/>
              <a:cxnLst/>
              <a:rect l="l" t="t" r="r" b="b"/>
              <a:pathLst>
                <a:path w="1309370" h="135255">
                  <a:moveTo>
                    <a:pt x="1308900" y="0"/>
                  </a:moveTo>
                  <a:lnTo>
                    <a:pt x="77812" y="0"/>
                  </a:lnTo>
                  <a:lnTo>
                    <a:pt x="0" y="134785"/>
                  </a:lnTo>
                  <a:lnTo>
                    <a:pt x="1231087" y="134785"/>
                  </a:lnTo>
                  <a:lnTo>
                    <a:pt x="1308900" y="0"/>
                  </a:lnTo>
                  <a:close/>
                </a:path>
              </a:pathLst>
            </a:custGeom>
            <a:solidFill>
              <a:srgbClr val="C00000"/>
            </a:solidFill>
          </p:spPr>
          <p:txBody>
            <a:bodyPr wrap="square" lIns="0" tIns="0" rIns="0" bIns="0" rtlCol="0"/>
            <a:lstStyle/>
            <a:p>
              <a:endParaRPr sz="2000" dirty="0"/>
            </a:p>
          </p:txBody>
        </p:sp>
        <p:sp>
          <p:nvSpPr>
            <p:cNvPr id="77" name="object 139">
              <a:extLst>
                <a:ext uri="{FF2B5EF4-FFF2-40B4-BE49-F238E27FC236}">
                  <a16:creationId xmlns:a16="http://schemas.microsoft.com/office/drawing/2014/main" id="{0C44F1CA-D8C8-77B4-7B0F-3201A44899E3}"/>
                </a:ext>
              </a:extLst>
            </p:cNvPr>
            <p:cNvSpPr txBox="1"/>
            <p:nvPr/>
          </p:nvSpPr>
          <p:spPr>
            <a:xfrm>
              <a:off x="698500" y="657225"/>
              <a:ext cx="402354" cy="221018"/>
            </a:xfrm>
            <a:prstGeom prst="rect">
              <a:avLst/>
            </a:prstGeom>
          </p:spPr>
          <p:txBody>
            <a:bodyPr vert="horz" wrap="none" lIns="0" tIns="36000" rIns="0" bIns="0" rtlCol="0">
              <a:spAutoFit/>
            </a:bodyPr>
            <a:lstStyle/>
            <a:p>
              <a:pPr marL="12700">
                <a:lnSpc>
                  <a:spcPct val="100000"/>
                </a:lnSpc>
                <a:spcBef>
                  <a:spcPts val="200"/>
                </a:spcBef>
              </a:pPr>
              <a:r>
                <a:rPr lang="en-US" sz="1200" b="1" spc="75" dirty="0">
                  <a:solidFill>
                    <a:srgbClr val="FFFFFF"/>
                  </a:solidFill>
                  <a:latin typeface="Yu Gothic"/>
                  <a:cs typeface="Yu Gothic"/>
                </a:rPr>
                <a:t>NEW</a:t>
              </a:r>
            </a:p>
          </p:txBody>
        </p:sp>
        <p:sp>
          <p:nvSpPr>
            <p:cNvPr id="78" name="object 139">
              <a:extLst>
                <a:ext uri="{FF2B5EF4-FFF2-40B4-BE49-F238E27FC236}">
                  <a16:creationId xmlns:a16="http://schemas.microsoft.com/office/drawing/2014/main" id="{CA3DF7CD-931E-3C05-FC4E-1040D3975782}"/>
                </a:ext>
              </a:extLst>
            </p:cNvPr>
            <p:cNvSpPr txBox="1"/>
            <p:nvPr/>
          </p:nvSpPr>
          <p:spPr>
            <a:xfrm>
              <a:off x="889242" y="888461"/>
              <a:ext cx="1464503" cy="179536"/>
            </a:xfrm>
            <a:prstGeom prst="rect">
              <a:avLst/>
            </a:prstGeom>
          </p:spPr>
          <p:txBody>
            <a:bodyPr vert="horz" wrap="none" lIns="0" tIns="25400" rIns="0" bIns="0" rtlCol="0">
              <a:spAutoFit/>
            </a:bodyPr>
            <a:lstStyle/>
            <a:p>
              <a:pPr marL="148590">
                <a:lnSpc>
                  <a:spcPct val="100000"/>
                </a:lnSpc>
                <a:spcBef>
                  <a:spcPts val="100"/>
                </a:spcBef>
              </a:pPr>
              <a:r>
                <a:rPr sz="1000" b="1" spc="-50" dirty="0">
                  <a:solidFill>
                    <a:srgbClr val="FFFFFF"/>
                  </a:solidFill>
                  <a:latin typeface="Yu Gothic"/>
                  <a:cs typeface="Yu Gothic"/>
                </a:rPr>
                <a:t>ブランディングメニュー</a:t>
              </a:r>
              <a:endParaRPr sz="1000" dirty="0">
                <a:latin typeface="Yu Gothic"/>
                <a:cs typeface="Yu Gothic"/>
              </a:endParaRPr>
            </a:p>
          </p:txBody>
        </p:sp>
      </p:grpSp>
      <p:pic>
        <p:nvPicPr>
          <p:cNvPr id="81" name="図 80">
            <a:extLst>
              <a:ext uri="{FF2B5EF4-FFF2-40B4-BE49-F238E27FC236}">
                <a16:creationId xmlns:a16="http://schemas.microsoft.com/office/drawing/2014/main" id="{34B9ED2F-7DD9-15DD-2954-3BA796EC57FC}"/>
              </a:ext>
            </a:extLst>
          </p:cNvPr>
          <p:cNvPicPr>
            <a:picLocks noChangeAspect="1"/>
          </p:cNvPicPr>
          <p:nvPr/>
        </p:nvPicPr>
        <p:blipFill>
          <a:blip r:embed="rId5"/>
          <a:stretch>
            <a:fillRect/>
          </a:stretch>
        </p:blipFill>
        <p:spPr>
          <a:xfrm>
            <a:off x="1198556" y="1050226"/>
            <a:ext cx="1396105" cy="1469263"/>
          </a:xfrm>
          <a:prstGeom prst="rect">
            <a:avLst/>
          </a:prstGeom>
        </p:spPr>
      </p:pic>
      <p:sp>
        <p:nvSpPr>
          <p:cNvPr id="11" name="テキスト ボックス 10">
            <a:extLst>
              <a:ext uri="{FF2B5EF4-FFF2-40B4-BE49-F238E27FC236}">
                <a16:creationId xmlns:a16="http://schemas.microsoft.com/office/drawing/2014/main" id="{15927FF4-1AC7-5A62-65BE-D3A45680AB97}"/>
              </a:ext>
            </a:extLst>
          </p:cNvPr>
          <p:cNvSpPr txBox="1"/>
          <p:nvPr/>
        </p:nvSpPr>
        <p:spPr>
          <a:xfrm>
            <a:off x="711503" y="5580342"/>
            <a:ext cx="4863797" cy="215444"/>
          </a:xfrm>
          <a:prstGeom prst="rect">
            <a:avLst/>
          </a:prstGeom>
          <a:noFill/>
        </p:spPr>
        <p:txBody>
          <a:bodyPr wrap="square" rtlCol="0">
            <a:spAutoFit/>
          </a:bodyPr>
          <a:lstStyle/>
          <a:p>
            <a:r>
              <a:rPr kumimoji="1" lang="en-US" altLang="ja-JP" sz="800" b="1" dirty="0">
                <a:latin typeface="+mn-ea"/>
                <a:ea typeface="+mn-ea"/>
              </a:rPr>
              <a:t>※2025</a:t>
            </a:r>
            <a:r>
              <a:rPr kumimoji="1" lang="ja-JP" altLang="en-US" sz="800" b="1" dirty="0">
                <a:latin typeface="+mn-ea"/>
                <a:ea typeface="+mn-ea"/>
              </a:rPr>
              <a:t>年</a:t>
            </a:r>
            <a:r>
              <a:rPr kumimoji="1" lang="en-US" altLang="ja-JP" sz="800" b="1" dirty="0">
                <a:latin typeface="+mn-ea"/>
                <a:ea typeface="+mn-ea"/>
              </a:rPr>
              <a:t>3</a:t>
            </a:r>
            <a:r>
              <a:rPr kumimoji="1" lang="ja-JP" altLang="en-US" sz="800" b="1" dirty="0">
                <a:latin typeface="+mn-ea"/>
                <a:ea typeface="+mn-ea"/>
              </a:rPr>
              <a:t>月時点</a:t>
            </a:r>
          </a:p>
        </p:txBody>
      </p:sp>
      <p:sp>
        <p:nvSpPr>
          <p:cNvPr id="13" name="正方形/長方形 10">
            <a:extLst>
              <a:ext uri="{FF2B5EF4-FFF2-40B4-BE49-F238E27FC236}">
                <a16:creationId xmlns:a16="http://schemas.microsoft.com/office/drawing/2014/main" id="{CCD646DA-0192-76E7-5046-3C0E88D672BB}"/>
              </a:ext>
            </a:extLst>
          </p:cNvPr>
          <p:cNvSpPr>
            <a:spLocks noChangeArrowheads="1"/>
          </p:cNvSpPr>
          <p:nvPr/>
        </p:nvSpPr>
        <p:spPr bwMode="auto">
          <a:xfrm>
            <a:off x="6261100" y="5586575"/>
            <a:ext cx="4191000" cy="215444"/>
          </a:xfrm>
          <a:prstGeom prst="rect">
            <a:avLst/>
          </a:prstGeom>
          <a:noFill/>
          <a:ln w="9525">
            <a:noFill/>
            <a:miter lim="800000"/>
            <a:headEnd/>
            <a:tailEnd/>
          </a:ln>
        </p:spPr>
        <p:txBody>
          <a:bodyPr wrap="square">
            <a:spAutoFit/>
          </a:bodyPr>
          <a:lstStyle/>
          <a:p>
            <a:r>
              <a:rPr lang="ja-JP" altLang="en-US" sz="800" b="1" dirty="0">
                <a:latin typeface="+mn-ea"/>
                <a:ea typeface="+mn-ea"/>
                <a:cs typeface="メイリオ" pitchFamily="50" charset="-128"/>
              </a:rPr>
              <a:t>メディア例に年収・保有資産を組み合わせる場合は、</a:t>
            </a:r>
            <a:r>
              <a:rPr lang="en-US" altLang="ja-JP" sz="800" b="1" dirty="0">
                <a:latin typeface="+mn-ea"/>
                <a:ea typeface="+mn-ea"/>
                <a:cs typeface="メイリオ" pitchFamily="50" charset="-128"/>
              </a:rPr>
              <a:t>【</a:t>
            </a:r>
            <a:r>
              <a:rPr lang="ja-JP" altLang="en-US" sz="800" b="1" dirty="0">
                <a:latin typeface="+mn-ea"/>
                <a:ea typeface="+mn-ea"/>
                <a:cs typeface="メイリオ" pitchFamily="50" charset="-128"/>
              </a:rPr>
              <a:t>または</a:t>
            </a:r>
            <a:r>
              <a:rPr lang="en-US" altLang="ja-JP" sz="800" b="1" dirty="0">
                <a:latin typeface="+mn-ea"/>
                <a:ea typeface="+mn-ea"/>
                <a:cs typeface="メイリオ" pitchFamily="50" charset="-128"/>
              </a:rPr>
              <a:t>】</a:t>
            </a:r>
            <a:r>
              <a:rPr lang="ja-JP" altLang="en-US" sz="800" b="1" dirty="0">
                <a:latin typeface="+mn-ea"/>
                <a:ea typeface="+mn-ea"/>
                <a:cs typeface="メイリオ" pitchFamily="50" charset="-128"/>
              </a:rPr>
              <a:t>（</a:t>
            </a:r>
            <a:r>
              <a:rPr lang="en-US" altLang="ja-JP" sz="800" b="1" dirty="0">
                <a:latin typeface="+mn-ea"/>
                <a:ea typeface="+mn-ea"/>
                <a:cs typeface="メイリオ" pitchFamily="50" charset="-128"/>
              </a:rPr>
              <a:t>or</a:t>
            </a:r>
            <a:r>
              <a:rPr lang="ja-JP" altLang="en-US" sz="800" b="1" dirty="0">
                <a:latin typeface="+mn-ea"/>
                <a:ea typeface="+mn-ea"/>
                <a:cs typeface="メイリオ" pitchFamily="50" charset="-128"/>
              </a:rPr>
              <a:t>）になります。</a:t>
            </a:r>
            <a:endParaRPr lang="en-US" altLang="ja-JP" sz="800" b="1" dirty="0">
              <a:latin typeface="+mn-ea"/>
              <a:ea typeface="+mn-ea"/>
              <a:cs typeface="メイリオ" pitchFamily="50" charset="-128"/>
            </a:endParaRPr>
          </a:p>
        </p:txBody>
      </p:sp>
    </p:spTree>
    <p:extLst>
      <p:ext uri="{BB962C8B-B14F-4D97-AF65-F5344CB8AC3E}">
        <p14:creationId xmlns:p14="http://schemas.microsoft.com/office/powerpoint/2010/main" val="62914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5663F-69BB-44EA-E081-40BE960C8D9F}"/>
            </a:ext>
          </a:extLst>
        </p:cNvPr>
        <p:cNvGrpSpPr/>
        <p:nvPr/>
      </p:nvGrpSpPr>
      <p:grpSpPr>
        <a:xfrm>
          <a:off x="0" y="0"/>
          <a:ext cx="0" cy="0"/>
          <a:chOff x="0" y="0"/>
          <a:chExt cx="0" cy="0"/>
        </a:xfrm>
      </p:grpSpPr>
      <p:pic>
        <p:nvPicPr>
          <p:cNvPr id="3" name="図 2" descr="建物, 屋外, シーン, ストリート が含まれている画像&#10;&#10;AI によって生成されたコンテンツは間違っている可能性があります。">
            <a:extLst>
              <a:ext uri="{FF2B5EF4-FFF2-40B4-BE49-F238E27FC236}">
                <a16:creationId xmlns:a16="http://schemas.microsoft.com/office/drawing/2014/main" id="{E897BEBF-C098-EA57-5402-08ABAECA8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000" y="588315"/>
            <a:ext cx="3974400" cy="2167855"/>
          </a:xfrm>
          <a:prstGeom prst="rect">
            <a:avLst/>
          </a:prstGeom>
        </p:spPr>
      </p:pic>
      <p:sp>
        <p:nvSpPr>
          <p:cNvPr id="14" name="object 14">
            <a:extLst>
              <a:ext uri="{FF2B5EF4-FFF2-40B4-BE49-F238E27FC236}">
                <a16:creationId xmlns:a16="http://schemas.microsoft.com/office/drawing/2014/main" id="{9F116896-4A07-C338-6B2B-3233CD3C7D18}"/>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7030A0"/>
          </a:solidFill>
        </p:spPr>
        <p:txBody>
          <a:bodyPr wrap="square" lIns="0" tIns="0" rIns="0" bIns="0" rtlCol="0"/>
          <a:lstStyle/>
          <a:p>
            <a:endParaRPr/>
          </a:p>
        </p:txBody>
      </p:sp>
      <p:sp>
        <p:nvSpPr>
          <p:cNvPr id="35" name="object 35">
            <a:extLst>
              <a:ext uri="{FF2B5EF4-FFF2-40B4-BE49-F238E27FC236}">
                <a16:creationId xmlns:a16="http://schemas.microsoft.com/office/drawing/2014/main" id="{252F023F-B357-6C25-F81E-4C6C117F2811}"/>
              </a:ext>
            </a:extLst>
          </p:cNvPr>
          <p:cNvSpPr txBox="1"/>
          <p:nvPr/>
        </p:nvSpPr>
        <p:spPr>
          <a:xfrm>
            <a:off x="337132" y="301328"/>
            <a:ext cx="1388745" cy="228268"/>
          </a:xfrm>
          <a:prstGeom prst="rect">
            <a:avLst/>
          </a:prstGeom>
        </p:spPr>
        <p:txBody>
          <a:bodyPr vert="horz" wrap="square" lIns="0" tIns="12700" rIns="0" bIns="0" rtlCol="0">
            <a:spAutoFit/>
          </a:bodyPr>
          <a:lstStyle/>
          <a:p>
            <a:pPr marL="12700">
              <a:lnSpc>
                <a:spcPct val="100000"/>
              </a:lnSpc>
              <a:spcBef>
                <a:spcPts val="100"/>
              </a:spcBef>
            </a:pPr>
            <a:r>
              <a:rPr lang="en-US" altLang="ja-JP" sz="1400" b="1" spc="100" dirty="0">
                <a:solidFill>
                  <a:srgbClr val="FFFFFF"/>
                </a:solidFill>
                <a:latin typeface="Yu Gothic"/>
                <a:cs typeface="Yu Gothic"/>
              </a:rPr>
              <a:t>Travel </a:t>
            </a:r>
            <a:r>
              <a:rPr sz="1400" b="1" spc="100" dirty="0">
                <a:solidFill>
                  <a:srgbClr val="FFFFFF"/>
                </a:solidFill>
                <a:latin typeface="Yu Gothic"/>
                <a:cs typeface="Yu Gothic"/>
              </a:rPr>
              <a:t>Nexus </a:t>
            </a:r>
            <a:endParaRPr sz="1400" dirty="0">
              <a:latin typeface="Yu Gothic"/>
              <a:cs typeface="Yu Gothic"/>
            </a:endParaRPr>
          </a:p>
        </p:txBody>
      </p:sp>
      <p:sp>
        <p:nvSpPr>
          <p:cNvPr id="36" name="object 36">
            <a:extLst>
              <a:ext uri="{FF2B5EF4-FFF2-40B4-BE49-F238E27FC236}">
                <a16:creationId xmlns:a16="http://schemas.microsoft.com/office/drawing/2014/main" id="{02E704E1-46A6-738A-15A5-A0A8F3A10C4E}"/>
              </a:ext>
            </a:extLst>
          </p:cNvPr>
          <p:cNvSpPr txBox="1"/>
          <p:nvPr/>
        </p:nvSpPr>
        <p:spPr>
          <a:xfrm>
            <a:off x="1896609" y="352128"/>
            <a:ext cx="2628000" cy="166712"/>
          </a:xfrm>
          <a:prstGeom prst="rect">
            <a:avLst/>
          </a:prstGeom>
        </p:spPr>
        <p:txBody>
          <a:bodyPr vert="horz" wrap="square" lIns="0" tIns="12700" rIns="0" bIns="0" rtlCol="0">
            <a:spAutoFit/>
          </a:bodyPr>
          <a:lstStyle/>
          <a:p>
            <a:pPr marL="12700">
              <a:lnSpc>
                <a:spcPct val="100000"/>
              </a:lnSpc>
              <a:spcBef>
                <a:spcPts val="100"/>
              </a:spcBef>
            </a:pPr>
            <a:r>
              <a:rPr sz="1000" b="1" spc="100" dirty="0">
                <a:solidFill>
                  <a:srgbClr val="FFFFFF"/>
                </a:solidFill>
                <a:latin typeface="Yu Gothic"/>
                <a:cs typeface="Yu Gothic"/>
              </a:rPr>
              <a:t>～</a:t>
            </a:r>
            <a:r>
              <a:rPr lang="ja-JP" altLang="en-US" sz="1000" b="1" spc="20" dirty="0">
                <a:solidFill>
                  <a:srgbClr val="FFFFFF"/>
                </a:solidFill>
                <a:latin typeface="Yu Gothic"/>
                <a:cs typeface="Yu Gothic"/>
              </a:rPr>
              <a:t>旅行・観光興味層への</a:t>
            </a:r>
            <a:r>
              <a:rPr sz="1000" b="1" spc="20" dirty="0" err="1">
                <a:solidFill>
                  <a:srgbClr val="FFFFFF"/>
                </a:solidFill>
                <a:latin typeface="Yu Gothic"/>
                <a:cs typeface="Yu Gothic"/>
              </a:rPr>
              <a:t>リーチを最大化</a:t>
            </a:r>
            <a:r>
              <a:rPr sz="1000" b="1" spc="-50" dirty="0">
                <a:solidFill>
                  <a:srgbClr val="FFFFFF"/>
                </a:solidFill>
                <a:latin typeface="Yu Gothic"/>
                <a:cs typeface="Yu Gothic"/>
              </a:rPr>
              <a:t>～ </a:t>
            </a:r>
            <a:endParaRPr sz="1000" dirty="0">
              <a:latin typeface="Yu Gothic"/>
              <a:cs typeface="Yu Gothic"/>
            </a:endParaRPr>
          </a:p>
        </p:txBody>
      </p:sp>
      <p:graphicFrame>
        <p:nvGraphicFramePr>
          <p:cNvPr id="13" name="表 12">
            <a:extLst>
              <a:ext uri="{FF2B5EF4-FFF2-40B4-BE49-F238E27FC236}">
                <a16:creationId xmlns:a16="http://schemas.microsoft.com/office/drawing/2014/main" id="{744B2CB3-016F-0CAD-62F0-459479523970}"/>
              </a:ext>
            </a:extLst>
          </p:cNvPr>
          <p:cNvGraphicFramePr>
            <a:graphicFrameLocks noGrp="1"/>
          </p:cNvGraphicFramePr>
          <p:nvPr>
            <p:extLst>
              <p:ext uri="{D42A27DB-BD31-4B8C-83A1-F6EECF244321}">
                <p14:modId xmlns:p14="http://schemas.microsoft.com/office/powerpoint/2010/main" val="3282777982"/>
              </p:ext>
            </p:extLst>
          </p:nvPr>
        </p:nvGraphicFramePr>
        <p:xfrm>
          <a:off x="1861557" y="4534305"/>
          <a:ext cx="3418824" cy="900000"/>
        </p:xfrm>
        <a:graphic>
          <a:graphicData uri="http://schemas.openxmlformats.org/drawingml/2006/table">
            <a:tbl>
              <a:tblPr/>
              <a:tblGrid>
                <a:gridCol w="1139608">
                  <a:extLst>
                    <a:ext uri="{9D8B030D-6E8A-4147-A177-3AD203B41FA5}">
                      <a16:colId xmlns:a16="http://schemas.microsoft.com/office/drawing/2014/main" val="4176341428"/>
                    </a:ext>
                  </a:extLst>
                </a:gridCol>
                <a:gridCol w="1139608">
                  <a:extLst>
                    <a:ext uri="{9D8B030D-6E8A-4147-A177-3AD203B41FA5}">
                      <a16:colId xmlns:a16="http://schemas.microsoft.com/office/drawing/2014/main" val="3297006059"/>
                    </a:ext>
                  </a:extLst>
                </a:gridCol>
                <a:gridCol w="1139608">
                  <a:extLst>
                    <a:ext uri="{9D8B030D-6E8A-4147-A177-3AD203B41FA5}">
                      <a16:colId xmlns:a16="http://schemas.microsoft.com/office/drawing/2014/main" val="3476669616"/>
                    </a:ext>
                  </a:extLst>
                </a:gridCol>
              </a:tblGrid>
              <a:tr h="150000">
                <a:tc>
                  <a:txBody>
                    <a:bodyPr/>
                    <a:lstStyle/>
                    <a:p>
                      <a:pPr algn="l" fontAlgn="ctr"/>
                      <a:r>
                        <a:rPr lang="ja-JP" altLang="en-US" sz="800" b="1" dirty="0">
                          <a:latin typeface="Yu Gothic"/>
                          <a:cs typeface="Yu Gothic"/>
                        </a:rPr>
                        <a:t>楽天トラベル</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日本旅行</a:t>
                      </a:r>
                    </a:p>
                  </a:txBody>
                  <a:tcPr marL="7620" marR="7620" marT="7620" marB="0" anchor="ctr">
                    <a:lnL>
                      <a:noFill/>
                    </a:lnL>
                    <a:lnR>
                      <a:noFill/>
                    </a:lnR>
                    <a:lnT>
                      <a:noFill/>
                    </a:lnT>
                    <a:lnB>
                      <a:noFill/>
                    </a:lnB>
                    <a:noFill/>
                  </a:tcPr>
                </a:tc>
                <a:tc>
                  <a:txBody>
                    <a:bodyPr/>
                    <a:lstStyle/>
                    <a:p>
                      <a:pPr algn="l" fontAlgn="ctr"/>
                      <a:r>
                        <a:rPr lang="en-US" altLang="ja-JP" sz="800" b="1" dirty="0">
                          <a:latin typeface="Yu Gothic"/>
                          <a:cs typeface="Yu Gothic"/>
                        </a:rPr>
                        <a:t>Hotels.com</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50000">
                <a:tc>
                  <a:txBody>
                    <a:bodyPr/>
                    <a:lstStyle/>
                    <a:p>
                      <a:pPr algn="l" fontAlgn="ctr"/>
                      <a:r>
                        <a:rPr lang="ja-JP" altLang="en-US" sz="800" b="1" dirty="0">
                          <a:latin typeface="Yu Gothic"/>
                          <a:cs typeface="Yu Gothic"/>
                        </a:rPr>
                        <a:t>じゃらん</a:t>
                      </a:r>
                      <a:r>
                        <a:rPr lang="en-US" altLang="ja-JP" sz="800" b="1" dirty="0">
                          <a:latin typeface="Yu Gothic"/>
                          <a:cs typeface="Yu Gothic"/>
                        </a:rPr>
                        <a:t>net</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近畿日本ツーリスト</a:t>
                      </a:r>
                    </a:p>
                  </a:txBody>
                  <a:tcPr marL="7620" marR="7620" marT="7620" marB="0" anchor="ctr">
                    <a:lnL>
                      <a:noFill/>
                    </a:lnL>
                    <a:lnR>
                      <a:noFill/>
                    </a:lnR>
                    <a:lnT>
                      <a:noFill/>
                    </a:lnT>
                    <a:lnB>
                      <a:noFill/>
                    </a:lnB>
                    <a:noFill/>
                  </a:tcPr>
                </a:tc>
                <a:tc>
                  <a:txBody>
                    <a:bodyPr/>
                    <a:lstStyle/>
                    <a:p>
                      <a:pPr algn="l" fontAlgn="ctr"/>
                      <a:r>
                        <a:rPr lang="en-US" altLang="ja-JP" sz="800" b="1" dirty="0">
                          <a:latin typeface="Yu Gothic"/>
                          <a:cs typeface="Yu Gothic"/>
                        </a:rPr>
                        <a:t>Trip.com</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150000">
                <a:tc>
                  <a:txBody>
                    <a:bodyPr/>
                    <a:lstStyle/>
                    <a:p>
                      <a:pPr algn="l" fontAlgn="ctr"/>
                      <a:r>
                        <a:rPr lang="en-US" altLang="ja-JP" sz="800" b="1" dirty="0">
                          <a:latin typeface="Yu Gothic"/>
                          <a:cs typeface="Yu Gothic"/>
                        </a:rPr>
                        <a:t>Agoda</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dirty="0">
                          <a:latin typeface="Yu Gothic"/>
                          <a:cs typeface="Yu Gothic"/>
                        </a:rPr>
                        <a:t>るるぶトラベル</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dirty="0">
                          <a:latin typeface="Yu Gothic"/>
                          <a:cs typeface="Yu Gothic"/>
                        </a:rPr>
                        <a:t>トリバゴ</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50000">
                <a:tc>
                  <a:txBody>
                    <a:bodyPr/>
                    <a:lstStyle/>
                    <a:p>
                      <a:pPr algn="l" fontAlgn="ctr"/>
                      <a:r>
                        <a:rPr lang="ja-JP" altLang="en-US" sz="800" b="1" dirty="0">
                          <a:latin typeface="Yu Gothic"/>
                          <a:cs typeface="Yu Gothic"/>
                        </a:rPr>
                        <a:t>一休</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dirty="0">
                          <a:latin typeface="Yu Gothic"/>
                          <a:cs typeface="Yu Gothic"/>
                        </a:rPr>
                        <a:t>エクスペディア</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ja-JP" altLang="en-US" sz="800" b="1" dirty="0">
                          <a:latin typeface="Yu Gothic"/>
                          <a:cs typeface="Yu Gothic"/>
                        </a:rPr>
                        <a:t>トラベルコ</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50000">
                <a:tc>
                  <a:txBody>
                    <a:bodyPr/>
                    <a:lstStyle/>
                    <a:p>
                      <a:pPr algn="l" fontAlgn="ct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HIS</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Yahoo</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！トラベル</a:t>
                      </a:r>
                    </a:p>
                  </a:txBody>
                  <a:tcPr marL="7620" marR="7620" marT="7620" marB="0" anchor="ctr">
                    <a:lnL>
                      <a:noFill/>
                    </a:lnL>
                    <a:lnR>
                      <a:noFill/>
                    </a:lnR>
                    <a:lnT>
                      <a:noFill/>
                    </a:lnT>
                    <a:lnB>
                      <a:noFill/>
                    </a:lnB>
                    <a:noFill/>
                  </a:tcPr>
                </a:tc>
                <a:tc>
                  <a:txBody>
                    <a:bodyPr/>
                    <a:lstStyle/>
                    <a:p>
                      <a:pPr algn="l" fontAlgn="ctr"/>
                      <a:r>
                        <a:rPr lang="en-US" altLang="ja-JP" sz="800" b="1" i="0" u="none" strike="noStrike" dirty="0" err="1">
                          <a:solidFill>
                            <a:srgbClr val="231F20"/>
                          </a:solidFill>
                          <a:effectLst/>
                          <a:latin typeface="游ゴシック" panose="020B0400000000000000" pitchFamily="50" charset="-128"/>
                          <a:ea typeface="游ゴシック" panose="020B0400000000000000" pitchFamily="50" charset="-128"/>
                        </a:rPr>
                        <a:t>etc</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altLang="ja-JP" sz="800" b="1" i="0" u="none" strike="noStrike" dirty="0">
                          <a:solidFill>
                            <a:srgbClr val="231F20"/>
                          </a:solidFill>
                          <a:effectLst/>
                          <a:latin typeface="游ゴシック" panose="020B0400000000000000" pitchFamily="50" charset="-128"/>
                          <a:ea typeface="+mn-ea"/>
                        </a:rPr>
                        <a:t>JTB</a:t>
                      </a:r>
                      <a:endParaRPr lang="ja-JP" altLang="en-US"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エアトリ</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graphicFrame>
        <p:nvGraphicFramePr>
          <p:cNvPr id="19" name="表 18">
            <a:extLst>
              <a:ext uri="{FF2B5EF4-FFF2-40B4-BE49-F238E27FC236}">
                <a16:creationId xmlns:a16="http://schemas.microsoft.com/office/drawing/2014/main" id="{F9B7377F-A523-7390-8944-D25E947EB2D3}"/>
              </a:ext>
            </a:extLst>
          </p:cNvPr>
          <p:cNvGraphicFramePr>
            <a:graphicFrameLocks noGrp="1"/>
          </p:cNvGraphicFramePr>
          <p:nvPr>
            <p:extLst>
              <p:ext uri="{D42A27DB-BD31-4B8C-83A1-F6EECF244321}">
                <p14:modId xmlns:p14="http://schemas.microsoft.com/office/powerpoint/2010/main" val="2169734413"/>
              </p:ext>
            </p:extLst>
          </p:nvPr>
        </p:nvGraphicFramePr>
        <p:xfrm>
          <a:off x="7138241" y="4548721"/>
          <a:ext cx="2236200" cy="1022497"/>
        </p:xfrm>
        <a:graphic>
          <a:graphicData uri="http://schemas.openxmlformats.org/drawingml/2006/table">
            <a:tbl>
              <a:tblPr/>
              <a:tblGrid>
                <a:gridCol w="1118100">
                  <a:extLst>
                    <a:ext uri="{9D8B030D-6E8A-4147-A177-3AD203B41FA5}">
                      <a16:colId xmlns:a16="http://schemas.microsoft.com/office/drawing/2014/main" val="4176341428"/>
                    </a:ext>
                  </a:extLst>
                </a:gridCol>
                <a:gridCol w="1118100">
                  <a:extLst>
                    <a:ext uri="{9D8B030D-6E8A-4147-A177-3AD203B41FA5}">
                      <a16:colId xmlns:a16="http://schemas.microsoft.com/office/drawing/2014/main" val="3297006059"/>
                    </a:ext>
                  </a:extLst>
                </a:gridCol>
              </a:tblGrid>
              <a:tr h="216626">
                <a:tc gridSpan="2">
                  <a:txBody>
                    <a:bodyPr/>
                    <a:lstStyle/>
                    <a:p>
                      <a:pPr algn="l" fontAlgn="ctr"/>
                      <a:r>
                        <a:rPr lang="ja-JP" altLang="en-US" sz="800" b="1" i="0" u="none" strike="noStrike" dirty="0">
                          <a:solidFill>
                            <a:srgbClr val="231F20"/>
                          </a:solidFill>
                          <a:effectLst/>
                          <a:latin typeface="Yu Gothic"/>
                          <a:ea typeface="游ゴシック" panose="020B0400000000000000" pitchFamily="50" charset="-128"/>
                        </a:rPr>
                        <a:t>年収</a:t>
                      </a:r>
                      <a:r>
                        <a:rPr lang="en-US" altLang="ja-JP" sz="800" b="1" i="0" u="none" strike="noStrike" dirty="0">
                          <a:solidFill>
                            <a:srgbClr val="231F20"/>
                          </a:solidFill>
                          <a:effectLst/>
                          <a:latin typeface="Yu Gothic"/>
                          <a:ea typeface="游ゴシック" panose="020B0400000000000000" pitchFamily="50" charset="-128"/>
                        </a:rPr>
                        <a:t>400</a:t>
                      </a:r>
                      <a:r>
                        <a:rPr lang="ja-JP" altLang="en-US" sz="800" b="1" i="0" u="none" strike="noStrike" dirty="0">
                          <a:solidFill>
                            <a:srgbClr val="231F20"/>
                          </a:solidFill>
                          <a:effectLst/>
                          <a:latin typeface="Yu Gothic"/>
                          <a:ea typeface="游ゴシック" panose="020B0400000000000000" pitchFamily="50" charset="-128"/>
                        </a:rPr>
                        <a:t>～</a:t>
                      </a:r>
                      <a:r>
                        <a:rPr lang="en-US" altLang="ja-JP" sz="800" b="1" i="0" u="none" strike="noStrike" dirty="0">
                          <a:solidFill>
                            <a:srgbClr val="231F20"/>
                          </a:solidFill>
                          <a:effectLst/>
                          <a:latin typeface="Yu Gothic"/>
                          <a:ea typeface="游ゴシック" panose="020B0400000000000000" pitchFamily="50" charset="-128"/>
                        </a:rPr>
                        <a:t>900</a:t>
                      </a:r>
                      <a:r>
                        <a:rPr lang="ja-JP" altLang="en-US" sz="800" b="1" i="0" u="none" strike="noStrike" dirty="0">
                          <a:solidFill>
                            <a:srgbClr val="231F20"/>
                          </a:solidFill>
                          <a:effectLst/>
                          <a:latin typeface="Yu Gothic"/>
                          <a:ea typeface="游ゴシック" panose="020B0400000000000000" pitchFamily="50" charset="-128"/>
                        </a:rPr>
                        <a:t>万円　</a:t>
                      </a:r>
                      <a:r>
                        <a:rPr lang="en-US" altLang="ja-JP" sz="800" b="1" i="0" u="none" strike="noStrike" dirty="0">
                          <a:solidFill>
                            <a:srgbClr val="231F20"/>
                          </a:solidFill>
                          <a:effectLst/>
                          <a:latin typeface="Yu Gothic"/>
                          <a:ea typeface="+mn-ea"/>
                        </a:rPr>
                        <a:t>(100</a:t>
                      </a:r>
                      <a:r>
                        <a:rPr lang="ja-JP" altLang="en-US" sz="800" b="1" i="0" u="none" strike="noStrike" dirty="0">
                          <a:solidFill>
                            <a:srgbClr val="231F20"/>
                          </a:solidFill>
                          <a:effectLst/>
                          <a:latin typeface="Yu Gothic"/>
                          <a:ea typeface="+mn-ea"/>
                        </a:rPr>
                        <a:t>万円単位で指定可能</a:t>
                      </a:r>
                      <a:r>
                        <a:rPr lang="en-US" altLang="ja-JP" sz="800" b="1" i="0" u="none" strike="noStrike" dirty="0">
                          <a:solidFill>
                            <a:srgbClr val="231F20"/>
                          </a:solidFill>
                          <a:effectLst/>
                          <a:latin typeface="Yu Gothic"/>
                          <a:ea typeface="+mn-ea"/>
                        </a:rPr>
                        <a:t>)</a:t>
                      </a:r>
                    </a:p>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hMerge="1">
                  <a:txBody>
                    <a:bodyPr/>
                    <a:lstStyle/>
                    <a:p>
                      <a:endParaRPr dirty="0"/>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30957">
                <a:tc gridSpan="2">
                  <a:txBody>
                    <a:bodyPr/>
                    <a:lstStyle/>
                    <a:p>
                      <a:pPr algn="l" fontAlgn="ctr"/>
                      <a:r>
                        <a:rPr lang="ja-JP" altLang="en-US" sz="800" b="1" i="0" u="none" strike="noStrike" dirty="0">
                          <a:solidFill>
                            <a:srgbClr val="231F20"/>
                          </a:solidFill>
                          <a:effectLst/>
                          <a:latin typeface="Yu Gothic"/>
                          <a:ea typeface="游ゴシック" panose="020B0400000000000000" pitchFamily="50" charset="-128"/>
                        </a:rPr>
                        <a:t>年収</a:t>
                      </a:r>
                      <a:r>
                        <a:rPr lang="en-US" altLang="ja-JP" sz="800" b="1" i="0" u="none" strike="noStrike" dirty="0">
                          <a:solidFill>
                            <a:srgbClr val="231F20"/>
                          </a:solidFill>
                          <a:effectLst/>
                          <a:latin typeface="Yu Gothic"/>
                          <a:ea typeface="游ゴシック" panose="020B0400000000000000" pitchFamily="50" charset="-128"/>
                        </a:rPr>
                        <a:t>1,000</a:t>
                      </a:r>
                      <a:r>
                        <a:rPr lang="ja-JP" altLang="en-US" sz="800" b="1" i="0" u="none" strike="noStrike" dirty="0">
                          <a:solidFill>
                            <a:srgbClr val="231F20"/>
                          </a:solidFill>
                          <a:effectLst/>
                          <a:latin typeface="Yu Gothic"/>
                          <a:ea typeface="游ゴシック" panose="020B0400000000000000" pitchFamily="50" charset="-128"/>
                        </a:rPr>
                        <a:t>万円以上</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hMerge="1">
                  <a:txBody>
                    <a:bodyPr/>
                    <a:lstStyle/>
                    <a:p>
                      <a:pPr algn="l" fontAlgn="ctr"/>
                      <a:endParaRPr lang="ja-JP" altLang="en-US" sz="800" b="0"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216626">
                <a:tc gridSpan="2">
                  <a:txBody>
                    <a:bodyPr/>
                    <a:lstStyle/>
                    <a:p>
                      <a:pPr algn="l" fontAlgn="ctr"/>
                      <a:endParaRPr lang="en-US" altLang="ja-JP" sz="800" b="1" i="0" u="none" strike="noStrike" dirty="0">
                        <a:solidFill>
                          <a:srgbClr val="231F20"/>
                        </a:solidFill>
                        <a:effectLst/>
                        <a:latin typeface="Yu Gothic"/>
                        <a:ea typeface="游ゴシック" panose="020B0400000000000000" pitchFamily="50" charset="-128"/>
                      </a:endParaRPr>
                    </a:p>
                    <a:p>
                      <a:pPr algn="l" fontAlgn="ctr"/>
                      <a:r>
                        <a:rPr lang="ja-JP" altLang="en-US" sz="800" b="1" i="0" u="none" strike="noStrike" dirty="0">
                          <a:solidFill>
                            <a:srgbClr val="231F20"/>
                          </a:solidFill>
                          <a:effectLst/>
                          <a:latin typeface="Yu Gothic"/>
                          <a:ea typeface="游ゴシック" panose="020B0400000000000000" pitchFamily="50" charset="-128"/>
                        </a:rPr>
                        <a:t>年収</a:t>
                      </a:r>
                      <a:r>
                        <a:rPr lang="en-US" altLang="ja-JP" sz="800" b="1" i="0" u="none" strike="noStrike" dirty="0">
                          <a:solidFill>
                            <a:srgbClr val="231F20"/>
                          </a:solidFill>
                          <a:effectLst/>
                          <a:latin typeface="Yu Gothic"/>
                          <a:ea typeface="游ゴシック" panose="020B0400000000000000" pitchFamily="50" charset="-128"/>
                        </a:rPr>
                        <a:t>2,000</a:t>
                      </a:r>
                      <a:r>
                        <a:rPr lang="ja-JP" altLang="en-US" sz="800" b="1" i="0" u="none" strike="noStrike" dirty="0">
                          <a:solidFill>
                            <a:srgbClr val="231F20"/>
                          </a:solidFill>
                          <a:effectLst/>
                          <a:latin typeface="Yu Gothic"/>
                          <a:ea typeface="游ゴシック" panose="020B0400000000000000" pitchFamily="50" charset="-128"/>
                        </a:rPr>
                        <a:t>万円以上</a:t>
                      </a: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hMerge="1">
                  <a:txBody>
                    <a:bodyPr/>
                    <a:lstStyle/>
                    <a:p>
                      <a:pPr algn="l" fontAlgn="ctr"/>
                      <a:endParaRPr lang="ja-JP" altLang="en-US" sz="800" b="0"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11595">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11595">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11595">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ja-JP" altLang="en-US" sz="800" b="1" i="0" u="none" strike="noStrike" dirty="0">
                        <a:solidFill>
                          <a:srgbClr val="231F20"/>
                        </a:solidFill>
                        <a:effectLst/>
                        <a:latin typeface="游ゴシック" panose="020B0400000000000000" pitchFamily="50" charset="-128"/>
                        <a:ea typeface="+mn-ea"/>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sp>
        <p:nvSpPr>
          <p:cNvPr id="22" name="object 530">
            <a:extLst>
              <a:ext uri="{FF2B5EF4-FFF2-40B4-BE49-F238E27FC236}">
                <a16:creationId xmlns:a16="http://schemas.microsoft.com/office/drawing/2014/main" id="{168701C5-DDDD-68AB-F720-B7F4A75C852B}"/>
              </a:ext>
            </a:extLst>
          </p:cNvPr>
          <p:cNvSpPr txBox="1"/>
          <p:nvPr/>
        </p:nvSpPr>
        <p:spPr>
          <a:xfrm>
            <a:off x="635297" y="6043157"/>
            <a:ext cx="1850102" cy="135935"/>
          </a:xfrm>
          <a:prstGeom prst="rect">
            <a:avLst/>
          </a:prstGeom>
        </p:spPr>
        <p:txBody>
          <a:bodyPr vert="horz" wrap="square" lIns="0" tIns="12700" rIns="0" bIns="0" rtlCol="0">
            <a:spAutoFit/>
          </a:bodyPr>
          <a:lstStyle/>
          <a:p>
            <a:pPr marL="114935" indent="-102235">
              <a:lnSpc>
                <a:spcPct val="100000"/>
              </a:lnSpc>
              <a:spcBef>
                <a:spcPts val="100"/>
              </a:spcBef>
              <a:buClr>
                <a:srgbClr val="7030A0"/>
              </a:buClr>
              <a:buSzPct val="87500"/>
              <a:buChar char="■"/>
              <a:tabLst>
                <a:tab pos="114935" algn="l"/>
              </a:tabLst>
            </a:pPr>
            <a:r>
              <a:rPr lang="ja-JP" altLang="en-US" sz="800" b="1" spc="-40" dirty="0">
                <a:solidFill>
                  <a:srgbClr val="231F20"/>
                </a:solidFill>
                <a:latin typeface="Yu Gothic"/>
                <a:cs typeface="Yu Gothic"/>
              </a:rPr>
              <a:t>トラベル</a:t>
            </a:r>
            <a:r>
              <a:rPr sz="800" b="1" spc="-40" dirty="0" err="1">
                <a:solidFill>
                  <a:srgbClr val="231F20"/>
                </a:solidFill>
                <a:latin typeface="Yu Gothic"/>
                <a:cs typeface="Yu Gothic"/>
              </a:rPr>
              <a:t>ネクサス</a:t>
            </a:r>
            <a:r>
              <a:rPr sz="800" b="1" spc="-40" dirty="0">
                <a:solidFill>
                  <a:srgbClr val="231F20"/>
                </a:solidFill>
                <a:latin typeface="Yu Gothic"/>
                <a:cs typeface="Yu Gothic"/>
              </a:rPr>
              <a:t> メニュー詳細</a:t>
            </a:r>
            <a:endParaRPr sz="800" dirty="0">
              <a:latin typeface="Yu Gothic"/>
              <a:cs typeface="Yu Gothic"/>
            </a:endParaRPr>
          </a:p>
        </p:txBody>
      </p:sp>
      <p:graphicFrame>
        <p:nvGraphicFramePr>
          <p:cNvPr id="24" name="object 129">
            <a:extLst>
              <a:ext uri="{FF2B5EF4-FFF2-40B4-BE49-F238E27FC236}">
                <a16:creationId xmlns:a16="http://schemas.microsoft.com/office/drawing/2014/main" id="{850F4746-B385-6AF6-5060-D7306D9A38D8}"/>
              </a:ext>
            </a:extLst>
          </p:cNvPr>
          <p:cNvGraphicFramePr>
            <a:graphicFrameLocks noGrp="1"/>
          </p:cNvGraphicFramePr>
          <p:nvPr>
            <p:extLst>
              <p:ext uri="{D42A27DB-BD31-4B8C-83A1-F6EECF244321}">
                <p14:modId xmlns:p14="http://schemas.microsoft.com/office/powerpoint/2010/main" val="2620542572"/>
              </p:ext>
            </p:extLst>
          </p:nvPr>
        </p:nvGraphicFramePr>
        <p:xfrm>
          <a:off x="641654" y="6186170"/>
          <a:ext cx="9402342" cy="719455"/>
        </p:xfrm>
        <a:graphic>
          <a:graphicData uri="http://schemas.openxmlformats.org/drawingml/2006/table">
            <a:tbl>
              <a:tblPr firstRow="1" bandRow="1">
                <a:tableStyleId>{2D5ABB26-0587-4C30-8999-92F81FD0307C}</a:tableStyleId>
              </a:tblPr>
              <a:tblGrid>
                <a:gridCol w="4354347">
                  <a:extLst>
                    <a:ext uri="{9D8B030D-6E8A-4147-A177-3AD203B41FA5}">
                      <a16:colId xmlns:a16="http://schemas.microsoft.com/office/drawing/2014/main" val="20000"/>
                    </a:ext>
                  </a:extLst>
                </a:gridCol>
                <a:gridCol w="1302569">
                  <a:extLst>
                    <a:ext uri="{9D8B030D-6E8A-4147-A177-3AD203B41FA5}">
                      <a16:colId xmlns:a16="http://schemas.microsoft.com/office/drawing/2014/main" val="20001"/>
                    </a:ext>
                  </a:extLst>
                </a:gridCol>
                <a:gridCol w="1302569">
                  <a:extLst>
                    <a:ext uri="{9D8B030D-6E8A-4147-A177-3AD203B41FA5}">
                      <a16:colId xmlns:a16="http://schemas.microsoft.com/office/drawing/2014/main" val="20002"/>
                    </a:ext>
                  </a:extLst>
                </a:gridCol>
                <a:gridCol w="1221429">
                  <a:extLst>
                    <a:ext uri="{9D8B030D-6E8A-4147-A177-3AD203B41FA5}">
                      <a16:colId xmlns:a16="http://schemas.microsoft.com/office/drawing/2014/main" val="20003"/>
                    </a:ext>
                  </a:extLst>
                </a:gridCol>
                <a:gridCol w="1221428">
                  <a:extLst>
                    <a:ext uri="{9D8B030D-6E8A-4147-A177-3AD203B41FA5}">
                      <a16:colId xmlns:a16="http://schemas.microsoft.com/office/drawing/2014/main" val="20005"/>
                    </a:ext>
                  </a:extLst>
                </a:gridCol>
              </a:tblGrid>
              <a:tr h="179705">
                <a:tc>
                  <a:txBody>
                    <a:bodyPr/>
                    <a:lstStyle/>
                    <a:p>
                      <a:pPr marL="27305" algn="ctr">
                        <a:lnSpc>
                          <a:spcPct val="100000"/>
                        </a:lnSpc>
                        <a:spcBef>
                          <a:spcPts val="350"/>
                        </a:spcBef>
                      </a:pPr>
                      <a:r>
                        <a:rPr sz="600" b="1" spc="0" dirty="0" err="1">
                          <a:solidFill>
                            <a:srgbClr val="FFFFFF"/>
                          </a:solidFill>
                          <a:latin typeface="Yu Gothic"/>
                          <a:cs typeface="Yu Gothic"/>
                        </a:rPr>
                        <a:t>導入推奨案件</a:t>
                      </a:r>
                      <a:endParaRPr sz="600" spc="0" dirty="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solidFill>
                      <a:srgbClr val="7030A0"/>
                    </a:solidFill>
                  </a:tcPr>
                </a:tc>
                <a:tc>
                  <a:txBody>
                    <a:bodyPr/>
                    <a:lstStyle/>
                    <a:p>
                      <a:pPr algn="ctr">
                        <a:lnSpc>
                          <a:spcPct val="100000"/>
                        </a:lnSpc>
                        <a:spcBef>
                          <a:spcPts val="350"/>
                        </a:spcBef>
                      </a:pPr>
                      <a:r>
                        <a:rPr sz="600" b="1" spc="0" dirty="0">
                          <a:solidFill>
                            <a:srgbClr val="FFFFFF"/>
                          </a:solidFill>
                          <a:latin typeface="Yu Gothic"/>
                          <a:cs typeface="Yu Gothic"/>
                        </a:rPr>
                        <a:t>課金形態</a:t>
                      </a:r>
                      <a:endParaRPr sz="600" spc="0" dirty="0">
                        <a:latin typeface="Yu Gothic"/>
                        <a:cs typeface="Yu Gothic"/>
                      </a:endParaRPr>
                    </a:p>
                  </a:txBody>
                  <a:tcPr marL="0" marR="0" marT="44450" marB="0">
                    <a:lnL w="1905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solidFill>
                      <a:srgbClr val="7030A0"/>
                    </a:solidFill>
                  </a:tcPr>
                </a:tc>
                <a:tc>
                  <a:txBody>
                    <a:bodyPr/>
                    <a:lstStyle/>
                    <a:p>
                      <a:pPr marL="268605">
                        <a:lnSpc>
                          <a:spcPct val="100000"/>
                        </a:lnSpc>
                        <a:spcBef>
                          <a:spcPts val="350"/>
                        </a:spcBef>
                      </a:pPr>
                      <a:r>
                        <a:rPr lang="ja-JP" altLang="en-US" sz="600" b="1" spc="0" dirty="0">
                          <a:solidFill>
                            <a:srgbClr val="FFFFFF"/>
                          </a:solidFill>
                          <a:latin typeface="Yu Gothic"/>
                          <a:cs typeface="Yu Gothic"/>
                        </a:rPr>
                        <a:t>　</a:t>
                      </a:r>
                      <a:r>
                        <a:rPr sz="600" b="1" spc="0" dirty="0" err="1">
                          <a:solidFill>
                            <a:srgbClr val="FFFFFF"/>
                          </a:solidFill>
                          <a:latin typeface="Yu Gothic"/>
                          <a:cs typeface="Yu Gothic"/>
                        </a:rPr>
                        <a:t>想定クリック</a:t>
                      </a:r>
                      <a:r>
                        <a:rPr sz="600" b="1" spc="0" dirty="0">
                          <a:solidFill>
                            <a:srgbClr val="FFFFFF"/>
                          </a:solidFill>
                          <a:latin typeface="Yu Gothic"/>
                          <a:cs typeface="Yu Gothic"/>
                        </a:rPr>
                        <a:t> 単価</a:t>
                      </a:r>
                      <a:endParaRPr sz="600" spc="0" dirty="0">
                        <a:latin typeface="Yu Gothic"/>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solidFill>
                      <a:srgbClr val="7030A0"/>
                    </a:solidFill>
                  </a:tcPr>
                </a:tc>
                <a:tc>
                  <a:txBody>
                    <a:bodyPr/>
                    <a:lstStyle/>
                    <a:p>
                      <a:pPr marL="272415">
                        <a:lnSpc>
                          <a:spcPct val="100000"/>
                        </a:lnSpc>
                        <a:spcBef>
                          <a:spcPts val="350"/>
                        </a:spcBef>
                      </a:pPr>
                      <a:r>
                        <a:rPr lang="ja-JP" altLang="en-US" sz="600" b="1" spc="0" dirty="0">
                          <a:solidFill>
                            <a:srgbClr val="FFFFFF"/>
                          </a:solidFill>
                          <a:latin typeface="Yu Gothic"/>
                          <a:cs typeface="Yu Gothic"/>
                        </a:rPr>
                        <a:t>　</a:t>
                      </a:r>
                      <a:r>
                        <a:rPr sz="600" b="1" spc="0" dirty="0" err="1">
                          <a:solidFill>
                            <a:srgbClr val="FFFFFF"/>
                          </a:solidFill>
                          <a:latin typeface="Yu Gothic"/>
                          <a:cs typeface="Yu Gothic"/>
                        </a:rPr>
                        <a:t>最小対応エリア</a:t>
                      </a:r>
                      <a:endParaRPr sz="600" spc="0" dirty="0">
                        <a:latin typeface="Yu Gothic"/>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solidFill>
                      <a:srgbClr val="7030A0"/>
                    </a:solidFill>
                  </a:tcPr>
                </a:tc>
                <a:tc>
                  <a:txBody>
                    <a:bodyPr/>
                    <a:lstStyle/>
                    <a:p>
                      <a:pPr marL="220345">
                        <a:lnSpc>
                          <a:spcPct val="100000"/>
                        </a:lnSpc>
                        <a:spcBef>
                          <a:spcPts val="350"/>
                        </a:spcBef>
                      </a:pPr>
                      <a:r>
                        <a:rPr lang="ja-JP" altLang="en-US" sz="600" b="1" spc="0" dirty="0">
                          <a:solidFill>
                            <a:srgbClr val="FFFFFF"/>
                          </a:solidFill>
                          <a:latin typeface="Yu Gothic"/>
                          <a:cs typeface="Yu Gothic"/>
                        </a:rPr>
                        <a:t>　</a:t>
                      </a:r>
                      <a:r>
                        <a:rPr sz="600" b="1" spc="0" dirty="0" err="1">
                          <a:solidFill>
                            <a:srgbClr val="FFFFFF"/>
                          </a:solidFill>
                          <a:latin typeface="Yu Gothic"/>
                          <a:cs typeface="Yu Gothic"/>
                        </a:rPr>
                        <a:t>月額最低掲載予算</a:t>
                      </a:r>
                      <a:endParaRPr sz="600" spc="0" dirty="0">
                        <a:latin typeface="Yu Gothic"/>
                        <a:cs typeface="Yu Gothic"/>
                      </a:endParaRPr>
                    </a:p>
                  </a:txBody>
                  <a:tcPr marL="0" marR="0" marT="44450" marB="0">
                    <a:lnL w="19050" cap="flat" cmpd="sng" algn="ctr">
                      <a:solidFill>
                        <a:srgbClr val="F6F6F9"/>
                      </a:solidFill>
                      <a:prstDash val="solid"/>
                      <a:round/>
                      <a:headEnd type="none" w="med" len="med"/>
                      <a:tailEnd type="none" w="med" len="me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539750">
                <a:tc>
                  <a:txBody>
                    <a:bodyPr/>
                    <a:lstStyle/>
                    <a:p>
                      <a:pPr marL="23495" algn="ctr">
                        <a:lnSpc>
                          <a:spcPct val="100000"/>
                        </a:lnSpc>
                        <a:spcBef>
                          <a:spcPts val="5"/>
                        </a:spcBef>
                      </a:pPr>
                      <a:r>
                        <a:rPr lang="ja-JP" altLang="ja-JP" sz="900" b="1" spc="0" dirty="0">
                          <a:solidFill>
                            <a:srgbClr val="000000"/>
                          </a:solidFill>
                          <a:effectLst/>
                          <a:latin typeface="Yu Gothic" panose="020B0400000000000000" pitchFamily="50" charset="-128"/>
                          <a:ea typeface="+mn-ea"/>
                          <a:cs typeface="+mn-cs"/>
                        </a:rPr>
                        <a:t>ホテル</a:t>
                      </a:r>
                      <a:r>
                        <a:rPr lang="ja-JP" altLang="en-US" sz="900" b="1" spc="0" dirty="0">
                          <a:solidFill>
                            <a:srgbClr val="000000"/>
                          </a:solidFill>
                          <a:effectLst/>
                          <a:latin typeface="Yu Gothic" panose="020B0400000000000000" pitchFamily="50" charset="-128"/>
                          <a:ea typeface="+mn-ea"/>
                          <a:cs typeface="+mn-cs"/>
                        </a:rPr>
                        <a:t>・観光・テーマパーク・フェリー・国内・海外旅行</a:t>
                      </a:r>
                      <a:endParaRPr sz="900" spc="0" dirty="0">
                        <a:latin typeface="Yu Gothic" panose="020B0400000000000000" pitchFamily="34" charset="-128"/>
                        <a:ea typeface="Yu Gothic" panose="020B0400000000000000" pitchFamily="34" charset="-128"/>
                      </a:endParaRPr>
                    </a:p>
                  </a:txBody>
                  <a:tcPr marL="0" marR="0" marT="0" marB="0" anchor="ctr">
                    <a:lnR w="3175" cap="flat" cmpd="sng" algn="ctr">
                      <a:solidFill>
                        <a:schemeClr val="tx1"/>
                      </a:solidFill>
                      <a:prstDash val="solid"/>
                      <a:round/>
                      <a:headEnd type="none" w="med" len="med"/>
                      <a:tailEnd type="none" w="med" len="med"/>
                    </a:lnR>
                    <a:lnT w="12700">
                      <a:solidFill>
                        <a:srgbClr val="F6F6F9"/>
                      </a:solidFill>
                      <a:prstDash val="solid"/>
                    </a:lnT>
                    <a:solidFill>
                      <a:schemeClr val="accent4">
                        <a:lumMod val="20000"/>
                        <a:lumOff val="80000"/>
                      </a:schemeClr>
                    </a:solidFill>
                  </a:tcPr>
                </a:tc>
                <a:tc>
                  <a:txBody>
                    <a:bodyPr/>
                    <a:lstStyle/>
                    <a:p>
                      <a:pPr algn="ctr">
                        <a:lnSpc>
                          <a:spcPct val="100000"/>
                        </a:lnSpc>
                      </a:pPr>
                      <a:r>
                        <a:rPr sz="700" b="1" spc="0" dirty="0">
                          <a:solidFill>
                            <a:srgbClr val="231F20"/>
                          </a:solidFill>
                          <a:latin typeface="Yu Gothic" panose="020B0400000000000000" pitchFamily="34" charset="-128"/>
                          <a:ea typeface="Yu Gothic" panose="020B0400000000000000" pitchFamily="34" charset="-128"/>
                          <a:cs typeface="Yu Gothic"/>
                        </a:rPr>
                        <a:t>予算運用型</a:t>
                      </a:r>
                      <a:endParaRPr sz="700" spc="0" dirty="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spc="0" dirty="0">
                          <a:solidFill>
                            <a:srgbClr val="231F20"/>
                          </a:solidFill>
                          <a:latin typeface="Yu Gothic" panose="020B0400000000000000" pitchFamily="34" charset="-128"/>
                          <a:ea typeface="Yu Gothic" panose="020B0400000000000000" pitchFamily="34" charset="-128"/>
                          <a:cs typeface="Yu Gothic"/>
                        </a:rPr>
                        <a:t>(クリック単価変動)</a:t>
                      </a:r>
                      <a:endParaRPr sz="70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700" b="1" spc="0" dirty="0">
                          <a:solidFill>
                            <a:srgbClr val="231F20"/>
                          </a:solidFill>
                          <a:latin typeface="Yu Gothic" panose="020B0400000000000000" pitchFamily="34" charset="-128"/>
                          <a:ea typeface="Yu Gothic" panose="020B0400000000000000" pitchFamily="34" charset="-128"/>
                          <a:cs typeface="Yu Gothic"/>
                        </a:rPr>
                        <a:t>100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r>
                        <a:rPr lang="en-US" altLang="ja-JP" sz="700" b="1" spc="0" dirty="0">
                          <a:solidFill>
                            <a:srgbClr val="231F20"/>
                          </a:solidFill>
                          <a:latin typeface="Yu Gothic" panose="020B0400000000000000" pitchFamily="34" charset="-128"/>
                          <a:ea typeface="Yu Gothic" panose="020B0400000000000000" pitchFamily="34" charset="-128"/>
                          <a:cs typeface="Yu Gothic"/>
                        </a:rPr>
                        <a:t>200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円前後</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ja-JP" altLang="en-US" sz="700" b="1" spc="0" dirty="0">
                          <a:solidFill>
                            <a:srgbClr val="231F20"/>
                          </a:solidFill>
                          <a:latin typeface="Yu Gothic" panose="020B0400000000000000" pitchFamily="34" charset="-128"/>
                          <a:ea typeface="Yu Gothic" panose="020B0400000000000000" pitchFamily="34" charset="-128"/>
                          <a:cs typeface="Yu Gothic"/>
                        </a:rPr>
                        <a:t>都道府県単位</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solidFill>
                      <a:srgbClr val="E6E7E8"/>
                    </a:solidFill>
                  </a:tcPr>
                </a:tc>
                <a:tc>
                  <a:txBody>
                    <a:bodyPr/>
                    <a:lstStyle/>
                    <a:p>
                      <a:pPr algn="ctr">
                        <a:lnSpc>
                          <a:spcPct val="100000"/>
                        </a:lnSpc>
                      </a:pPr>
                      <a:r>
                        <a:rPr lang="en-US" altLang="ja-JP" sz="900" b="1" spc="0" dirty="0">
                          <a:solidFill>
                            <a:srgbClr val="231F20"/>
                          </a:solidFill>
                          <a:latin typeface="Yu Gothic" panose="020B0400000000000000" pitchFamily="34" charset="-128"/>
                          <a:ea typeface="Yu Gothic" panose="020B0400000000000000" pitchFamily="34" charset="-128"/>
                          <a:cs typeface="Yu Gothic"/>
                        </a:rPr>
                        <a:t>100,000</a:t>
                      </a:r>
                      <a:r>
                        <a:rPr lang="ja-JP" altLang="en-US" sz="700" b="1"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T w="12700" cap="flat" cmpd="sng" algn="ctr">
                      <a:solidFill>
                        <a:srgbClr val="F6F6F9"/>
                      </a:solidFill>
                      <a:prstDash val="solid"/>
                      <a:round/>
                      <a:headEnd type="none" w="med" len="med"/>
                      <a:tailEnd type="none" w="med" len="med"/>
                    </a:lnT>
                    <a:solidFill>
                      <a:srgbClr val="E6E7E8"/>
                    </a:solid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A9A73AC2-419A-A658-C713-877A0DC120E2}"/>
              </a:ext>
            </a:extLst>
          </p:cNvPr>
          <p:cNvSpPr/>
          <p:nvPr/>
        </p:nvSpPr>
        <p:spPr>
          <a:xfrm>
            <a:off x="6718300" y="591535"/>
            <a:ext cx="1707614" cy="2329200"/>
          </a:xfrm>
          <a:prstGeom prst="rect">
            <a:avLst/>
          </a:prstGeom>
          <a:gradFill flip="none" rotWithShape="1">
            <a:gsLst>
              <a:gs pos="0">
                <a:schemeClr val="accent1">
                  <a:lumMod val="5000"/>
                  <a:lumOff val="95000"/>
                  <a:alpha val="0"/>
                </a:schemeClr>
              </a:gs>
              <a:gs pos="74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角丸四角形 106">
            <a:extLst>
              <a:ext uri="{FF2B5EF4-FFF2-40B4-BE49-F238E27FC236}">
                <a16:creationId xmlns:a16="http://schemas.microsoft.com/office/drawing/2014/main" id="{A8EC588A-2189-60C6-1BE9-4B6BC2BB67AF}"/>
              </a:ext>
            </a:extLst>
          </p:cNvPr>
          <p:cNvSpPr/>
          <p:nvPr/>
        </p:nvSpPr>
        <p:spPr>
          <a:xfrm>
            <a:off x="826768" y="2557625"/>
            <a:ext cx="9217228" cy="1300000"/>
          </a:xfrm>
          <a:prstGeom prst="roundRect">
            <a:avLst>
              <a:gd name="adj" fmla="val 944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object 45">
            <a:extLst>
              <a:ext uri="{FF2B5EF4-FFF2-40B4-BE49-F238E27FC236}">
                <a16:creationId xmlns:a16="http://schemas.microsoft.com/office/drawing/2014/main" id="{42EE4BA0-C50F-C85B-905F-6473729AB170}"/>
              </a:ext>
            </a:extLst>
          </p:cNvPr>
          <p:cNvSpPr txBox="1"/>
          <p:nvPr/>
        </p:nvSpPr>
        <p:spPr>
          <a:xfrm>
            <a:off x="2485399" y="3439753"/>
            <a:ext cx="1549046" cy="302647"/>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spc="-15" dirty="0">
                <a:solidFill>
                  <a:srgbClr val="231F20"/>
                </a:solidFill>
                <a:latin typeface="Yu Gothic"/>
                <a:cs typeface="Yu Gothic"/>
              </a:rPr>
              <a:t>有名旅行予約サイト</a:t>
            </a:r>
            <a:endParaRPr lang="en-US" altLang="ja-JP" sz="900" b="1" spc="-15" dirty="0">
              <a:solidFill>
                <a:srgbClr val="231F20"/>
              </a:solidFill>
              <a:latin typeface="Yu Gothic"/>
              <a:cs typeface="Yu Gothic"/>
            </a:endParaRPr>
          </a:p>
          <a:p>
            <a:pPr marL="12700" algn="ctr">
              <a:lnSpc>
                <a:spcPct val="100000"/>
              </a:lnSpc>
              <a:spcBef>
                <a:spcPts val="100"/>
              </a:spcBef>
            </a:pPr>
            <a:r>
              <a:rPr lang="ja-JP" altLang="en-US" sz="900" b="1" spc="-15" dirty="0">
                <a:solidFill>
                  <a:srgbClr val="231F20"/>
                </a:solidFill>
                <a:latin typeface="Yu Gothic"/>
                <a:cs typeface="Yu Gothic"/>
              </a:rPr>
              <a:t>閲覧・興味関心ユーザー</a:t>
            </a:r>
            <a:endParaRPr sz="900" dirty="0">
              <a:latin typeface="Yu Gothic"/>
              <a:cs typeface="Yu Gothic"/>
            </a:endParaRPr>
          </a:p>
        </p:txBody>
      </p:sp>
      <p:sp>
        <p:nvSpPr>
          <p:cNvPr id="11" name="object 32">
            <a:extLst>
              <a:ext uri="{FF2B5EF4-FFF2-40B4-BE49-F238E27FC236}">
                <a16:creationId xmlns:a16="http://schemas.microsoft.com/office/drawing/2014/main" id="{36FD49B5-6188-9CD3-7823-7163013E3AB4}"/>
              </a:ext>
            </a:extLst>
          </p:cNvPr>
          <p:cNvSpPr txBox="1"/>
          <p:nvPr/>
        </p:nvSpPr>
        <p:spPr>
          <a:xfrm>
            <a:off x="4339245" y="314804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dirty="0">
              <a:latin typeface="Yu Gothic"/>
              <a:cs typeface="Yu Gothic"/>
            </a:endParaRPr>
          </a:p>
        </p:txBody>
      </p:sp>
      <p:grpSp>
        <p:nvGrpSpPr>
          <p:cNvPr id="16" name="object 54">
            <a:extLst>
              <a:ext uri="{FF2B5EF4-FFF2-40B4-BE49-F238E27FC236}">
                <a16:creationId xmlns:a16="http://schemas.microsoft.com/office/drawing/2014/main" id="{6025332B-4F92-B1D2-35E7-994C326B1DCB}"/>
              </a:ext>
            </a:extLst>
          </p:cNvPr>
          <p:cNvGrpSpPr/>
          <p:nvPr/>
        </p:nvGrpSpPr>
        <p:grpSpPr>
          <a:xfrm>
            <a:off x="6472845" y="3095625"/>
            <a:ext cx="295275" cy="295280"/>
            <a:chOff x="5105142" y="4448623"/>
            <a:chExt cx="295275" cy="295280"/>
          </a:xfrm>
        </p:grpSpPr>
        <p:sp>
          <p:nvSpPr>
            <p:cNvPr id="17" name="object 55">
              <a:extLst>
                <a:ext uri="{FF2B5EF4-FFF2-40B4-BE49-F238E27FC236}">
                  <a16:creationId xmlns:a16="http://schemas.microsoft.com/office/drawing/2014/main" id="{35789E91-5C2D-4491-8BA6-EB40938A78D3}"/>
                </a:ext>
              </a:extLst>
            </p:cNvPr>
            <p:cNvSpPr/>
            <p:nvPr/>
          </p:nvSpPr>
          <p:spPr>
            <a:xfrm>
              <a:off x="5105142" y="4448628"/>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endParaRPr/>
            </a:p>
          </p:txBody>
        </p:sp>
        <p:sp>
          <p:nvSpPr>
            <p:cNvPr id="23" name="object 56">
              <a:extLst>
                <a:ext uri="{FF2B5EF4-FFF2-40B4-BE49-F238E27FC236}">
                  <a16:creationId xmlns:a16="http://schemas.microsoft.com/office/drawing/2014/main" id="{FFD933A7-E718-AF3F-4ADD-571E2BD108CE}"/>
                </a:ext>
              </a:extLst>
            </p:cNvPr>
            <p:cNvSpPr/>
            <p:nvPr/>
          </p:nvSpPr>
          <p:spPr>
            <a:xfrm>
              <a:off x="5105142" y="4448623"/>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endParaRPr dirty="0"/>
            </a:p>
          </p:txBody>
        </p:sp>
      </p:grpSp>
      <p:sp>
        <p:nvSpPr>
          <p:cNvPr id="28" name="object 45">
            <a:extLst>
              <a:ext uri="{FF2B5EF4-FFF2-40B4-BE49-F238E27FC236}">
                <a16:creationId xmlns:a16="http://schemas.microsoft.com/office/drawing/2014/main" id="{04DEEFDA-63C7-F901-E3A7-946E80F31018}"/>
              </a:ext>
            </a:extLst>
          </p:cNvPr>
          <p:cNvSpPr txBox="1"/>
          <p:nvPr/>
        </p:nvSpPr>
        <p:spPr>
          <a:xfrm>
            <a:off x="4685106" y="2867025"/>
            <a:ext cx="1549046" cy="907941"/>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spc="-15" dirty="0">
                <a:solidFill>
                  <a:srgbClr val="231F20"/>
                </a:solidFill>
                <a:latin typeface="Yu Gothic"/>
                <a:cs typeface="Yu Gothic"/>
              </a:rPr>
              <a:t>トラベルブック</a:t>
            </a:r>
          </a:p>
          <a:p>
            <a:pPr marL="12700" algn="ctr">
              <a:lnSpc>
                <a:spcPct val="100000"/>
              </a:lnSpc>
              <a:spcBef>
                <a:spcPts val="100"/>
              </a:spcBef>
            </a:pPr>
            <a:r>
              <a:rPr lang="en-US" altLang="ja-JP" sz="900" b="1" spc="-15" dirty="0">
                <a:solidFill>
                  <a:srgbClr val="231F20"/>
                </a:solidFill>
                <a:latin typeface="Yu Gothic"/>
                <a:cs typeface="Yu Gothic"/>
              </a:rPr>
              <a:t>TABIPPO</a:t>
            </a:r>
          </a:p>
          <a:p>
            <a:pPr marL="12700" algn="ctr">
              <a:lnSpc>
                <a:spcPct val="100000"/>
              </a:lnSpc>
              <a:spcBef>
                <a:spcPts val="100"/>
              </a:spcBef>
            </a:pPr>
            <a:r>
              <a:rPr lang="ja-JP" altLang="en-US" sz="900" b="1" spc="-15" dirty="0">
                <a:solidFill>
                  <a:srgbClr val="231F20"/>
                </a:solidFill>
                <a:latin typeface="Yu Gothic"/>
                <a:cs typeface="Yu Gothic"/>
              </a:rPr>
              <a:t>地球の歩き方</a:t>
            </a:r>
            <a:endParaRPr lang="en-US" altLang="ja-JP" sz="900" b="1" spc="-15" dirty="0">
              <a:solidFill>
                <a:srgbClr val="231F20"/>
              </a:solidFill>
              <a:latin typeface="Yu Gothic"/>
              <a:cs typeface="Yu Gothic"/>
            </a:endParaRPr>
          </a:p>
          <a:p>
            <a:pPr marL="12700" algn="ctr">
              <a:lnSpc>
                <a:spcPct val="100000"/>
              </a:lnSpc>
              <a:spcBef>
                <a:spcPts val="100"/>
              </a:spcBef>
            </a:pPr>
            <a:endParaRPr lang="en-US" altLang="ja-JP" sz="900" b="1" spc="-15" dirty="0">
              <a:solidFill>
                <a:srgbClr val="231F20"/>
              </a:solidFill>
              <a:latin typeface="Yu Gothic"/>
              <a:cs typeface="Yu Gothic"/>
            </a:endParaRPr>
          </a:p>
          <a:p>
            <a:pPr marL="12700" algn="ctr">
              <a:lnSpc>
                <a:spcPct val="100000"/>
              </a:lnSpc>
              <a:spcBef>
                <a:spcPts val="100"/>
              </a:spcBef>
            </a:pPr>
            <a:r>
              <a:rPr lang="ja-JP" altLang="en-US" sz="900" b="1" spc="-15" dirty="0">
                <a:solidFill>
                  <a:srgbClr val="231F20"/>
                </a:solidFill>
                <a:latin typeface="Yu Gothic"/>
                <a:cs typeface="Yu Gothic"/>
              </a:rPr>
              <a:t>利用ユーザー</a:t>
            </a:r>
          </a:p>
          <a:p>
            <a:pPr marL="12700" algn="ctr">
              <a:lnSpc>
                <a:spcPct val="100000"/>
              </a:lnSpc>
              <a:spcBef>
                <a:spcPts val="100"/>
              </a:spcBef>
            </a:pPr>
            <a:endParaRPr lang="en-US" altLang="ja-JP" sz="900" b="1" spc="-15" dirty="0">
              <a:solidFill>
                <a:srgbClr val="231F20"/>
              </a:solidFill>
              <a:latin typeface="Yu Gothic"/>
              <a:cs typeface="Yu Gothic"/>
            </a:endParaRPr>
          </a:p>
        </p:txBody>
      </p:sp>
      <p:sp>
        <p:nvSpPr>
          <p:cNvPr id="10" name="object 31">
            <a:extLst>
              <a:ext uri="{FF2B5EF4-FFF2-40B4-BE49-F238E27FC236}">
                <a16:creationId xmlns:a16="http://schemas.microsoft.com/office/drawing/2014/main" id="{4BA76B3E-A474-3D27-BF94-724D97763984}"/>
              </a:ext>
            </a:extLst>
          </p:cNvPr>
          <p:cNvSpPr txBox="1"/>
          <p:nvPr/>
        </p:nvSpPr>
        <p:spPr>
          <a:xfrm>
            <a:off x="7034808" y="3405462"/>
            <a:ext cx="1104265" cy="137858"/>
          </a:xfrm>
          <a:prstGeom prst="rect">
            <a:avLst/>
          </a:prstGeom>
        </p:spPr>
        <p:txBody>
          <a:bodyPr vert="horz" wrap="square" lIns="0" tIns="12700" rIns="0" bIns="0" rtlCol="0">
            <a:spAutoFit/>
          </a:bodyPr>
          <a:lstStyle/>
          <a:p>
            <a:pPr algn="ctr">
              <a:lnSpc>
                <a:spcPts val="955"/>
              </a:lnSpc>
              <a:spcBef>
                <a:spcPts val="100"/>
              </a:spcBef>
            </a:pPr>
            <a:r>
              <a:rPr lang="ja-JP" altLang="en-US" sz="800" b="1" spc="-30" dirty="0">
                <a:solidFill>
                  <a:srgbClr val="231F20"/>
                </a:solidFill>
                <a:latin typeface="Yu Gothic"/>
                <a:cs typeface="Yu Gothic"/>
              </a:rPr>
              <a:t>年収 </a:t>
            </a:r>
            <a:endParaRPr sz="800" dirty="0">
              <a:latin typeface="Yu Gothic"/>
              <a:cs typeface="Yu Gothic"/>
            </a:endParaRPr>
          </a:p>
        </p:txBody>
      </p:sp>
      <p:pic>
        <p:nvPicPr>
          <p:cNvPr id="18" name="object 46">
            <a:extLst>
              <a:ext uri="{FF2B5EF4-FFF2-40B4-BE49-F238E27FC236}">
                <a16:creationId xmlns:a16="http://schemas.microsoft.com/office/drawing/2014/main" id="{D034E331-025A-E41D-1084-FF221F41A9D9}"/>
              </a:ext>
            </a:extLst>
          </p:cNvPr>
          <p:cNvPicPr/>
          <p:nvPr/>
        </p:nvPicPr>
        <p:blipFill>
          <a:blip r:embed="rId3" cstate="email">
            <a:extLst>
              <a:ext uri="{28A0092B-C50C-407E-A947-70E740481C1C}">
                <a14:useLocalDpi xmlns:a14="http://schemas.microsoft.com/office/drawing/2010/main"/>
              </a:ext>
            </a:extLst>
          </a:blip>
          <a:srcRect/>
          <a:stretch/>
        </p:blipFill>
        <p:spPr>
          <a:xfrm>
            <a:off x="7380657" y="3018717"/>
            <a:ext cx="432803" cy="305508"/>
          </a:xfrm>
          <a:prstGeom prst="rect">
            <a:avLst/>
          </a:prstGeom>
        </p:spPr>
      </p:pic>
      <p:pic>
        <p:nvPicPr>
          <p:cNvPr id="26" name="図 25" descr="黒い背景に白い文字がある&#10;&#10;低い精度で自動的に生成された説明">
            <a:extLst>
              <a:ext uri="{FF2B5EF4-FFF2-40B4-BE49-F238E27FC236}">
                <a16:creationId xmlns:a16="http://schemas.microsoft.com/office/drawing/2014/main" id="{478981B7-4B23-6495-788A-08BA4B41A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7519" y="2734856"/>
            <a:ext cx="409887" cy="645905"/>
          </a:xfrm>
          <a:prstGeom prst="rect">
            <a:avLst/>
          </a:prstGeom>
        </p:spPr>
      </p:pic>
      <p:sp>
        <p:nvSpPr>
          <p:cNvPr id="30" name="object 8">
            <a:extLst>
              <a:ext uri="{FF2B5EF4-FFF2-40B4-BE49-F238E27FC236}">
                <a16:creationId xmlns:a16="http://schemas.microsoft.com/office/drawing/2014/main" id="{CE1456A2-E7B6-15A7-9A43-D276185184FF}"/>
              </a:ext>
            </a:extLst>
          </p:cNvPr>
          <p:cNvSpPr txBox="1"/>
          <p:nvPr/>
        </p:nvSpPr>
        <p:spPr>
          <a:xfrm>
            <a:off x="826768" y="4052544"/>
            <a:ext cx="5205732" cy="1471515"/>
          </a:xfrm>
          <a:prstGeom prst="rect">
            <a:avLst/>
          </a:prstGeom>
          <a:ln w="50800">
            <a:solidFill>
              <a:schemeClr val="accent4">
                <a:lumMod val="20000"/>
                <a:lumOff val="80000"/>
              </a:schemeClr>
            </a:solidFill>
          </a:ln>
        </p:spPr>
        <p:txBody>
          <a:bodyPr vert="horz" wrap="square" lIns="0" tIns="0" rIns="0" bIns="0" rtlCol="0">
            <a:noAutofit/>
          </a:bodyPr>
          <a:lstStyle/>
          <a:p>
            <a:endParaRPr lang="en" sz="700">
              <a:latin typeface="Yu Gothic"/>
              <a:cs typeface="Yu Gothic"/>
            </a:endParaRPr>
          </a:p>
        </p:txBody>
      </p:sp>
      <p:sp>
        <p:nvSpPr>
          <p:cNvPr id="32" name="object 11">
            <a:extLst>
              <a:ext uri="{FF2B5EF4-FFF2-40B4-BE49-F238E27FC236}">
                <a16:creationId xmlns:a16="http://schemas.microsoft.com/office/drawing/2014/main" id="{66EB8655-965F-869F-1C2E-C00909D9CC09}"/>
              </a:ext>
            </a:extLst>
          </p:cNvPr>
          <p:cNvSpPr txBox="1"/>
          <p:nvPr/>
        </p:nvSpPr>
        <p:spPr>
          <a:xfrm>
            <a:off x="2832100" y="4201836"/>
            <a:ext cx="1852333" cy="166712"/>
          </a:xfrm>
          <a:prstGeom prst="rect">
            <a:avLst/>
          </a:prstGeom>
        </p:spPr>
        <p:txBody>
          <a:bodyPr vert="horz" wrap="square" lIns="0" tIns="12700" rIns="0" bIns="0" rtlCol="0">
            <a:spAutoFit/>
          </a:bodyPr>
          <a:lstStyle/>
          <a:p>
            <a:pPr marL="12700">
              <a:lnSpc>
                <a:spcPct val="100000"/>
              </a:lnSpc>
              <a:spcBef>
                <a:spcPts val="100"/>
              </a:spcBef>
            </a:pPr>
            <a:r>
              <a:rPr lang="ja-JP" altLang="en-US" sz="1000" b="1" spc="-15" dirty="0">
                <a:solidFill>
                  <a:srgbClr val="231F20"/>
                </a:solidFill>
                <a:latin typeface="Yu Gothic"/>
                <a:cs typeface="Yu Gothic"/>
              </a:rPr>
              <a:t>旅行サイト例</a:t>
            </a:r>
            <a:endParaRPr lang="ja-JP" altLang="en-US" sz="1000" dirty="0">
              <a:solidFill>
                <a:schemeClr val="tx1"/>
              </a:solidFill>
              <a:latin typeface="Yu Gothic"/>
              <a:cs typeface="Yu Gothic"/>
            </a:endParaRPr>
          </a:p>
        </p:txBody>
      </p:sp>
      <p:sp>
        <p:nvSpPr>
          <p:cNvPr id="33" name="object 37">
            <a:extLst>
              <a:ext uri="{FF2B5EF4-FFF2-40B4-BE49-F238E27FC236}">
                <a16:creationId xmlns:a16="http://schemas.microsoft.com/office/drawing/2014/main" id="{908E2C33-5242-3596-7DE7-5F9C7E9ACDED}"/>
              </a:ext>
            </a:extLst>
          </p:cNvPr>
          <p:cNvSpPr/>
          <p:nvPr/>
        </p:nvSpPr>
        <p:spPr>
          <a:xfrm>
            <a:off x="1784624" y="4409271"/>
            <a:ext cx="3019917"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sp>
        <p:nvSpPr>
          <p:cNvPr id="34" name="object 8">
            <a:extLst>
              <a:ext uri="{FF2B5EF4-FFF2-40B4-BE49-F238E27FC236}">
                <a16:creationId xmlns:a16="http://schemas.microsoft.com/office/drawing/2014/main" id="{A2B7881B-C474-E00A-A2AC-D5CF82ECD54E}"/>
              </a:ext>
            </a:extLst>
          </p:cNvPr>
          <p:cNvSpPr txBox="1"/>
          <p:nvPr/>
        </p:nvSpPr>
        <p:spPr>
          <a:xfrm>
            <a:off x="6293649" y="4052544"/>
            <a:ext cx="3753077" cy="1471515"/>
          </a:xfrm>
          <a:prstGeom prst="rect">
            <a:avLst/>
          </a:prstGeom>
          <a:ln w="50800">
            <a:solidFill>
              <a:schemeClr val="accent4">
                <a:lumMod val="20000"/>
                <a:lumOff val="80000"/>
              </a:schemeClr>
            </a:solidFill>
          </a:ln>
        </p:spPr>
        <p:txBody>
          <a:bodyPr vert="horz" wrap="square" lIns="0" tIns="0" rIns="0" bIns="0" rtlCol="0">
            <a:noAutofit/>
          </a:bodyPr>
          <a:lstStyle/>
          <a:p>
            <a:endParaRPr lang="en" sz="700" dirty="0">
              <a:latin typeface="Yu Gothic"/>
              <a:cs typeface="Yu Gothic"/>
            </a:endParaRPr>
          </a:p>
        </p:txBody>
      </p:sp>
      <p:sp>
        <p:nvSpPr>
          <p:cNvPr id="39" name="object 11">
            <a:extLst>
              <a:ext uri="{FF2B5EF4-FFF2-40B4-BE49-F238E27FC236}">
                <a16:creationId xmlns:a16="http://schemas.microsoft.com/office/drawing/2014/main" id="{A1D3FE1D-1A6E-BA42-4E3A-9FA516BE3F34}"/>
              </a:ext>
            </a:extLst>
          </p:cNvPr>
          <p:cNvSpPr txBox="1"/>
          <p:nvPr/>
        </p:nvSpPr>
        <p:spPr>
          <a:xfrm>
            <a:off x="7554071" y="4201836"/>
            <a:ext cx="1232232" cy="166712"/>
          </a:xfrm>
          <a:prstGeom prst="rect">
            <a:avLst/>
          </a:prstGeom>
        </p:spPr>
        <p:txBody>
          <a:bodyPr vert="horz" wrap="square" lIns="0" tIns="12700" rIns="0" bIns="0" rtlCol="0">
            <a:spAutoFit/>
          </a:bodyPr>
          <a:lstStyle/>
          <a:p>
            <a:pPr marL="12700" algn="ctr">
              <a:lnSpc>
                <a:spcPct val="100000"/>
              </a:lnSpc>
              <a:spcBef>
                <a:spcPts val="100"/>
              </a:spcBef>
            </a:pPr>
            <a:r>
              <a:rPr lang="ja-JP" altLang="en-US" sz="1000" b="1" spc="-60" dirty="0">
                <a:solidFill>
                  <a:schemeClr val="tx1"/>
                </a:solidFill>
                <a:latin typeface="Yu Gothic"/>
                <a:cs typeface="Yu Gothic"/>
              </a:rPr>
              <a:t>年収</a:t>
            </a:r>
            <a:endParaRPr lang="ja-JP" altLang="en-US" sz="1000" dirty="0">
              <a:solidFill>
                <a:schemeClr val="tx1"/>
              </a:solidFill>
              <a:latin typeface="Yu Gothic"/>
              <a:cs typeface="Yu Gothic"/>
            </a:endParaRPr>
          </a:p>
        </p:txBody>
      </p:sp>
      <p:sp>
        <p:nvSpPr>
          <p:cNvPr id="40" name="object 37">
            <a:extLst>
              <a:ext uri="{FF2B5EF4-FFF2-40B4-BE49-F238E27FC236}">
                <a16:creationId xmlns:a16="http://schemas.microsoft.com/office/drawing/2014/main" id="{E6D8F7A2-633C-F7D7-22C9-8ECA94E92242}"/>
              </a:ext>
            </a:extLst>
          </p:cNvPr>
          <p:cNvSpPr/>
          <p:nvPr/>
        </p:nvSpPr>
        <p:spPr>
          <a:xfrm>
            <a:off x="6746383" y="4425499"/>
            <a:ext cx="3019917"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sp>
        <p:nvSpPr>
          <p:cNvPr id="6" name="object 114">
            <a:extLst>
              <a:ext uri="{FF2B5EF4-FFF2-40B4-BE49-F238E27FC236}">
                <a16:creationId xmlns:a16="http://schemas.microsoft.com/office/drawing/2014/main" id="{7BB95575-E00B-2BA8-95AA-0FBDB4924DBD}"/>
              </a:ext>
            </a:extLst>
          </p:cNvPr>
          <p:cNvSpPr txBox="1"/>
          <p:nvPr/>
        </p:nvSpPr>
        <p:spPr>
          <a:xfrm>
            <a:off x="3570969" y="1307440"/>
            <a:ext cx="3250565" cy="400110"/>
          </a:xfrm>
          <a:prstGeom prst="rect">
            <a:avLst/>
          </a:prstGeom>
        </p:spPr>
        <p:txBody>
          <a:bodyPr vert="horz" wrap="square" lIns="0" tIns="40640" rIns="0" bIns="0" rtlCol="0">
            <a:spAutoFit/>
          </a:bodyPr>
          <a:lstStyle/>
          <a:p>
            <a:pPr marL="24765">
              <a:lnSpc>
                <a:spcPct val="100000"/>
              </a:lnSpc>
              <a:spcBef>
                <a:spcPts val="400"/>
              </a:spcBef>
            </a:pPr>
            <a:r>
              <a:rPr lang="ja-JP" altLang="en-US" sz="1000" b="1" dirty="0">
                <a:solidFill>
                  <a:schemeClr val="tx1"/>
                </a:solidFill>
                <a:latin typeface="Yu Gothic"/>
                <a:cs typeface="Yu Gothic"/>
              </a:rPr>
              <a:t>旅行・観光に興味・関心がある</a:t>
            </a:r>
          </a:p>
          <a:p>
            <a:pPr marL="24765">
              <a:lnSpc>
                <a:spcPct val="100000"/>
              </a:lnSpc>
              <a:spcBef>
                <a:spcPts val="400"/>
              </a:spcBef>
            </a:pPr>
            <a:r>
              <a:rPr lang="ja-JP" altLang="en-US" sz="1000" b="1" dirty="0">
                <a:solidFill>
                  <a:schemeClr val="tx1"/>
                </a:solidFill>
                <a:latin typeface="Yu Gothic"/>
                <a:cs typeface="Yu Gothic"/>
              </a:rPr>
              <a:t>ユーザーにリーチできるコースです。</a:t>
            </a:r>
            <a:endParaRPr lang="ja-JP" altLang="en-US" sz="1000" dirty="0">
              <a:solidFill>
                <a:schemeClr val="tx1"/>
              </a:solidFill>
              <a:latin typeface="Yu Gothic"/>
              <a:cs typeface="Yu Gothic"/>
            </a:endParaRPr>
          </a:p>
        </p:txBody>
      </p:sp>
      <p:grpSp>
        <p:nvGrpSpPr>
          <p:cNvPr id="9" name="グループ化 8">
            <a:extLst>
              <a:ext uri="{FF2B5EF4-FFF2-40B4-BE49-F238E27FC236}">
                <a16:creationId xmlns:a16="http://schemas.microsoft.com/office/drawing/2014/main" id="{4BEAF475-1C66-3511-BEE1-4D8663964D36}"/>
              </a:ext>
            </a:extLst>
          </p:cNvPr>
          <p:cNvGrpSpPr/>
          <p:nvPr/>
        </p:nvGrpSpPr>
        <p:grpSpPr>
          <a:xfrm>
            <a:off x="341563" y="619915"/>
            <a:ext cx="2518437" cy="466740"/>
            <a:chOff x="341563" y="619915"/>
            <a:chExt cx="2518437" cy="466740"/>
          </a:xfrm>
        </p:grpSpPr>
        <p:sp>
          <p:nvSpPr>
            <p:cNvPr id="12" name="object 115">
              <a:extLst>
                <a:ext uri="{FF2B5EF4-FFF2-40B4-BE49-F238E27FC236}">
                  <a16:creationId xmlns:a16="http://schemas.microsoft.com/office/drawing/2014/main" id="{FC800320-0D3E-8BB8-3C37-45E5FA072C98}"/>
                </a:ext>
              </a:extLst>
            </p:cNvPr>
            <p:cNvSpPr/>
            <p:nvPr/>
          </p:nvSpPr>
          <p:spPr>
            <a:xfrm>
              <a:off x="482134" y="619915"/>
              <a:ext cx="893444" cy="269875"/>
            </a:xfrm>
            <a:custGeom>
              <a:avLst/>
              <a:gdLst/>
              <a:ahLst/>
              <a:cxnLst/>
              <a:rect l="l" t="t" r="r" b="b"/>
              <a:pathLst>
                <a:path w="893444" h="269875">
                  <a:moveTo>
                    <a:pt x="892949" y="0"/>
                  </a:moveTo>
                  <a:lnTo>
                    <a:pt x="155638" y="0"/>
                  </a:lnTo>
                  <a:lnTo>
                    <a:pt x="0" y="269570"/>
                  </a:lnTo>
                  <a:lnTo>
                    <a:pt x="737311" y="269570"/>
                  </a:lnTo>
                  <a:lnTo>
                    <a:pt x="892949" y="0"/>
                  </a:lnTo>
                  <a:close/>
                </a:path>
              </a:pathLst>
            </a:custGeom>
            <a:solidFill>
              <a:srgbClr val="ED1C24"/>
            </a:solidFill>
          </p:spPr>
          <p:txBody>
            <a:bodyPr wrap="square" lIns="0" tIns="0" rIns="0" bIns="0" rtlCol="0"/>
            <a:lstStyle/>
            <a:p>
              <a:endParaRPr/>
            </a:p>
          </p:txBody>
        </p:sp>
        <p:sp>
          <p:nvSpPr>
            <p:cNvPr id="15" name="object 138">
              <a:extLst>
                <a:ext uri="{FF2B5EF4-FFF2-40B4-BE49-F238E27FC236}">
                  <a16:creationId xmlns:a16="http://schemas.microsoft.com/office/drawing/2014/main" id="{0B7638CE-4521-53EF-CD20-5C8010031E20}"/>
                </a:ext>
              </a:extLst>
            </p:cNvPr>
            <p:cNvSpPr/>
            <p:nvPr/>
          </p:nvSpPr>
          <p:spPr>
            <a:xfrm>
              <a:off x="341563" y="888459"/>
              <a:ext cx="2518437" cy="198196"/>
            </a:xfrm>
            <a:custGeom>
              <a:avLst/>
              <a:gdLst/>
              <a:ahLst/>
              <a:cxnLst/>
              <a:rect l="l" t="t" r="r" b="b"/>
              <a:pathLst>
                <a:path w="1309370" h="135255">
                  <a:moveTo>
                    <a:pt x="1308900" y="0"/>
                  </a:moveTo>
                  <a:lnTo>
                    <a:pt x="77812" y="0"/>
                  </a:lnTo>
                  <a:lnTo>
                    <a:pt x="0" y="134785"/>
                  </a:lnTo>
                  <a:lnTo>
                    <a:pt x="1231087" y="134785"/>
                  </a:lnTo>
                  <a:lnTo>
                    <a:pt x="1308900" y="0"/>
                  </a:lnTo>
                  <a:close/>
                </a:path>
              </a:pathLst>
            </a:custGeom>
            <a:solidFill>
              <a:srgbClr val="C00000"/>
            </a:solidFill>
          </p:spPr>
          <p:txBody>
            <a:bodyPr wrap="square" lIns="0" tIns="0" rIns="0" bIns="0" rtlCol="0"/>
            <a:lstStyle/>
            <a:p>
              <a:endParaRPr sz="2000" dirty="0"/>
            </a:p>
          </p:txBody>
        </p:sp>
        <p:sp>
          <p:nvSpPr>
            <p:cNvPr id="21" name="object 139">
              <a:extLst>
                <a:ext uri="{FF2B5EF4-FFF2-40B4-BE49-F238E27FC236}">
                  <a16:creationId xmlns:a16="http://schemas.microsoft.com/office/drawing/2014/main" id="{18453729-AC94-16C1-D79A-68D161652F56}"/>
                </a:ext>
              </a:extLst>
            </p:cNvPr>
            <p:cNvSpPr txBox="1"/>
            <p:nvPr/>
          </p:nvSpPr>
          <p:spPr>
            <a:xfrm>
              <a:off x="698500" y="657225"/>
              <a:ext cx="402354" cy="221018"/>
            </a:xfrm>
            <a:prstGeom prst="rect">
              <a:avLst/>
            </a:prstGeom>
          </p:spPr>
          <p:txBody>
            <a:bodyPr vert="horz" wrap="none" lIns="0" tIns="36000" rIns="0" bIns="0" rtlCol="0">
              <a:spAutoFit/>
            </a:bodyPr>
            <a:lstStyle/>
            <a:p>
              <a:pPr marL="12700">
                <a:lnSpc>
                  <a:spcPct val="100000"/>
                </a:lnSpc>
                <a:spcBef>
                  <a:spcPts val="200"/>
                </a:spcBef>
              </a:pPr>
              <a:r>
                <a:rPr lang="en-US" sz="1200" b="1" spc="75" dirty="0">
                  <a:solidFill>
                    <a:srgbClr val="FFFFFF"/>
                  </a:solidFill>
                  <a:latin typeface="Yu Gothic"/>
                  <a:cs typeface="Yu Gothic"/>
                </a:rPr>
                <a:t>NEW</a:t>
              </a:r>
            </a:p>
          </p:txBody>
        </p:sp>
        <p:sp>
          <p:nvSpPr>
            <p:cNvPr id="25" name="object 139">
              <a:extLst>
                <a:ext uri="{FF2B5EF4-FFF2-40B4-BE49-F238E27FC236}">
                  <a16:creationId xmlns:a16="http://schemas.microsoft.com/office/drawing/2014/main" id="{9CDEEF09-B97E-4E9A-298C-EA56A556439F}"/>
                </a:ext>
              </a:extLst>
            </p:cNvPr>
            <p:cNvSpPr txBox="1"/>
            <p:nvPr/>
          </p:nvSpPr>
          <p:spPr>
            <a:xfrm>
              <a:off x="889242" y="888461"/>
              <a:ext cx="1464503" cy="179536"/>
            </a:xfrm>
            <a:prstGeom prst="rect">
              <a:avLst/>
            </a:prstGeom>
          </p:spPr>
          <p:txBody>
            <a:bodyPr vert="horz" wrap="none" lIns="0" tIns="25400" rIns="0" bIns="0" rtlCol="0">
              <a:spAutoFit/>
            </a:bodyPr>
            <a:lstStyle/>
            <a:p>
              <a:pPr marL="148590">
                <a:lnSpc>
                  <a:spcPct val="100000"/>
                </a:lnSpc>
                <a:spcBef>
                  <a:spcPts val="100"/>
                </a:spcBef>
              </a:pPr>
              <a:r>
                <a:rPr sz="1000" b="1" spc="-50" dirty="0">
                  <a:solidFill>
                    <a:srgbClr val="FFFFFF"/>
                  </a:solidFill>
                  <a:latin typeface="Yu Gothic"/>
                  <a:cs typeface="Yu Gothic"/>
                </a:rPr>
                <a:t>ブランディングメニュー</a:t>
              </a:r>
              <a:endParaRPr sz="1000" dirty="0">
                <a:latin typeface="Yu Gothic"/>
                <a:cs typeface="Yu Gothic"/>
              </a:endParaRPr>
            </a:p>
          </p:txBody>
        </p:sp>
      </p:grpSp>
      <p:pic>
        <p:nvPicPr>
          <p:cNvPr id="31" name="図 30">
            <a:extLst>
              <a:ext uri="{FF2B5EF4-FFF2-40B4-BE49-F238E27FC236}">
                <a16:creationId xmlns:a16="http://schemas.microsoft.com/office/drawing/2014/main" id="{C594593E-19D9-3A67-9E93-2048D2C7F95D}"/>
              </a:ext>
            </a:extLst>
          </p:cNvPr>
          <p:cNvPicPr>
            <a:picLocks noChangeAspect="1"/>
          </p:cNvPicPr>
          <p:nvPr/>
        </p:nvPicPr>
        <p:blipFill>
          <a:blip r:embed="rId5"/>
          <a:stretch>
            <a:fillRect/>
          </a:stretch>
        </p:blipFill>
        <p:spPr>
          <a:xfrm>
            <a:off x="1134172" y="946508"/>
            <a:ext cx="1463167" cy="1487553"/>
          </a:xfrm>
          <a:prstGeom prst="rect">
            <a:avLst/>
          </a:prstGeom>
        </p:spPr>
      </p:pic>
      <p:sp>
        <p:nvSpPr>
          <p:cNvPr id="2" name="テキスト ボックス 1">
            <a:extLst>
              <a:ext uri="{FF2B5EF4-FFF2-40B4-BE49-F238E27FC236}">
                <a16:creationId xmlns:a16="http://schemas.microsoft.com/office/drawing/2014/main" id="{14A741C9-1B8A-7963-98C6-33260AC9BB12}"/>
              </a:ext>
            </a:extLst>
          </p:cNvPr>
          <p:cNvSpPr txBox="1"/>
          <p:nvPr/>
        </p:nvSpPr>
        <p:spPr>
          <a:xfrm>
            <a:off x="711503" y="5580342"/>
            <a:ext cx="4863797" cy="215444"/>
          </a:xfrm>
          <a:prstGeom prst="rect">
            <a:avLst/>
          </a:prstGeom>
          <a:noFill/>
        </p:spPr>
        <p:txBody>
          <a:bodyPr wrap="square" rtlCol="0">
            <a:spAutoFit/>
          </a:bodyPr>
          <a:lstStyle/>
          <a:p>
            <a:r>
              <a:rPr kumimoji="1" lang="en-US" altLang="ja-JP" sz="800" b="1" dirty="0">
                <a:latin typeface="+mn-ea"/>
                <a:ea typeface="+mn-ea"/>
              </a:rPr>
              <a:t>※2025</a:t>
            </a:r>
            <a:r>
              <a:rPr kumimoji="1" lang="ja-JP" altLang="en-US" sz="800" b="1" dirty="0">
                <a:latin typeface="+mn-ea"/>
                <a:ea typeface="+mn-ea"/>
              </a:rPr>
              <a:t>年</a:t>
            </a:r>
            <a:r>
              <a:rPr kumimoji="1" lang="en-US" altLang="ja-JP" sz="800" b="1" dirty="0">
                <a:latin typeface="+mn-ea"/>
                <a:ea typeface="+mn-ea"/>
              </a:rPr>
              <a:t>3</a:t>
            </a:r>
            <a:r>
              <a:rPr kumimoji="1" lang="ja-JP" altLang="en-US" sz="800" b="1" dirty="0">
                <a:latin typeface="+mn-ea"/>
                <a:ea typeface="+mn-ea"/>
              </a:rPr>
              <a:t>月時点</a:t>
            </a:r>
          </a:p>
        </p:txBody>
      </p:sp>
      <p:sp>
        <p:nvSpPr>
          <p:cNvPr id="8" name="正方形/長方形 10">
            <a:extLst>
              <a:ext uri="{FF2B5EF4-FFF2-40B4-BE49-F238E27FC236}">
                <a16:creationId xmlns:a16="http://schemas.microsoft.com/office/drawing/2014/main" id="{DB5367C5-F19E-B71A-E598-69123740D08F}"/>
              </a:ext>
            </a:extLst>
          </p:cNvPr>
          <p:cNvSpPr>
            <a:spLocks noChangeArrowheads="1"/>
          </p:cNvSpPr>
          <p:nvPr/>
        </p:nvSpPr>
        <p:spPr bwMode="auto">
          <a:xfrm>
            <a:off x="6261100" y="5586575"/>
            <a:ext cx="4191000" cy="215444"/>
          </a:xfrm>
          <a:prstGeom prst="rect">
            <a:avLst/>
          </a:prstGeom>
          <a:noFill/>
          <a:ln w="9525">
            <a:noFill/>
            <a:miter lim="800000"/>
            <a:headEnd/>
            <a:tailEnd/>
          </a:ln>
        </p:spPr>
        <p:txBody>
          <a:bodyPr wrap="square">
            <a:spAutoFit/>
          </a:bodyPr>
          <a:lstStyle/>
          <a:p>
            <a:r>
              <a:rPr lang="ja-JP" altLang="en-US" sz="800" b="1" dirty="0">
                <a:latin typeface="+mn-ea"/>
                <a:ea typeface="+mn-ea"/>
                <a:cs typeface="メイリオ" pitchFamily="50" charset="-128"/>
              </a:rPr>
              <a:t>メディア例に年収・保有資産を組み合わせる場合は、</a:t>
            </a:r>
            <a:r>
              <a:rPr lang="en-US" altLang="ja-JP" sz="800" b="1" dirty="0">
                <a:latin typeface="+mn-ea"/>
                <a:ea typeface="+mn-ea"/>
                <a:cs typeface="メイリオ" pitchFamily="50" charset="-128"/>
              </a:rPr>
              <a:t>【</a:t>
            </a:r>
            <a:r>
              <a:rPr lang="ja-JP" altLang="en-US" sz="800" b="1" dirty="0">
                <a:latin typeface="+mn-ea"/>
                <a:ea typeface="+mn-ea"/>
                <a:cs typeface="メイリオ" pitchFamily="50" charset="-128"/>
              </a:rPr>
              <a:t>または</a:t>
            </a:r>
            <a:r>
              <a:rPr lang="en-US" altLang="ja-JP" sz="800" b="1" dirty="0">
                <a:latin typeface="+mn-ea"/>
                <a:ea typeface="+mn-ea"/>
                <a:cs typeface="メイリオ" pitchFamily="50" charset="-128"/>
              </a:rPr>
              <a:t>】</a:t>
            </a:r>
            <a:r>
              <a:rPr lang="ja-JP" altLang="en-US" sz="800" b="1" dirty="0">
                <a:latin typeface="+mn-ea"/>
                <a:ea typeface="+mn-ea"/>
                <a:cs typeface="メイリオ" pitchFamily="50" charset="-128"/>
              </a:rPr>
              <a:t>（</a:t>
            </a:r>
            <a:r>
              <a:rPr lang="en-US" altLang="ja-JP" sz="800" b="1" dirty="0">
                <a:latin typeface="+mn-ea"/>
                <a:ea typeface="+mn-ea"/>
                <a:cs typeface="メイリオ" pitchFamily="50" charset="-128"/>
              </a:rPr>
              <a:t>or</a:t>
            </a:r>
            <a:r>
              <a:rPr lang="ja-JP" altLang="en-US" sz="800" b="1" dirty="0">
                <a:latin typeface="+mn-ea"/>
                <a:ea typeface="+mn-ea"/>
                <a:cs typeface="メイリオ" pitchFamily="50" charset="-128"/>
              </a:rPr>
              <a:t>）になります。</a:t>
            </a:r>
            <a:endParaRPr lang="en-US" altLang="ja-JP" sz="800" b="1" dirty="0">
              <a:latin typeface="+mn-ea"/>
              <a:ea typeface="+mn-ea"/>
              <a:cs typeface="メイリオ" pitchFamily="50" charset="-128"/>
            </a:endParaRPr>
          </a:p>
        </p:txBody>
      </p:sp>
    </p:spTree>
    <p:extLst>
      <p:ext uri="{BB962C8B-B14F-4D97-AF65-F5344CB8AC3E}">
        <p14:creationId xmlns:p14="http://schemas.microsoft.com/office/powerpoint/2010/main" val="418446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E436-DE3D-EAF2-F837-8DF5310B01D5}"/>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37C76296-B5D2-A3B4-70D1-A95D9EA10710}"/>
              </a:ext>
            </a:extLst>
          </p:cNvPr>
          <p:cNvSpPr txBox="1"/>
          <p:nvPr/>
        </p:nvSpPr>
        <p:spPr>
          <a:xfrm>
            <a:off x="337132" y="326728"/>
            <a:ext cx="695960" cy="208279"/>
          </a:xfrm>
          <a:prstGeom prst="rect">
            <a:avLst/>
          </a:prstGeom>
        </p:spPr>
        <p:txBody>
          <a:bodyPr vert="horz" wrap="square" lIns="0" tIns="12700" rIns="0" bIns="0" rtlCol="0">
            <a:spAutoFit/>
          </a:bodyPr>
          <a:lstStyle/>
          <a:p>
            <a:pPr marL="12700">
              <a:lnSpc>
                <a:spcPct val="100000"/>
              </a:lnSpc>
              <a:spcBef>
                <a:spcPts val="100"/>
              </a:spcBef>
            </a:pPr>
            <a:r>
              <a:rPr sz="1200" b="1" spc="105" dirty="0">
                <a:solidFill>
                  <a:srgbClr val="221714"/>
                </a:solidFill>
                <a:latin typeface="Yu Gothic"/>
                <a:cs typeface="Yu Gothic"/>
              </a:rPr>
              <a:t>入稿規定</a:t>
            </a:r>
            <a:endParaRPr sz="1200">
              <a:latin typeface="Yu Gothic"/>
              <a:cs typeface="Yu Gothic"/>
            </a:endParaRPr>
          </a:p>
        </p:txBody>
      </p:sp>
      <p:sp>
        <p:nvSpPr>
          <p:cNvPr id="21" name="object 22">
            <a:extLst>
              <a:ext uri="{FF2B5EF4-FFF2-40B4-BE49-F238E27FC236}">
                <a16:creationId xmlns:a16="http://schemas.microsoft.com/office/drawing/2014/main" id="{48857C54-FB29-DEE5-95E0-AC11A8BE5EC4}"/>
              </a:ext>
            </a:extLst>
          </p:cNvPr>
          <p:cNvSpPr txBox="1"/>
          <p:nvPr/>
        </p:nvSpPr>
        <p:spPr>
          <a:xfrm>
            <a:off x="5592477" y="1277325"/>
            <a:ext cx="3107023" cy="166712"/>
          </a:xfrm>
          <a:prstGeom prst="rect">
            <a:avLst/>
          </a:prstGeom>
        </p:spPr>
        <p:txBody>
          <a:bodyPr vert="horz" wrap="square" lIns="0" tIns="12700" rIns="0" bIns="0" rtlCol="0">
            <a:spAutoFit/>
          </a:bodyPr>
          <a:lstStyle/>
          <a:p>
            <a:pPr marL="12700" algn="l">
              <a:spcBef>
                <a:spcPts val="100"/>
              </a:spcBef>
            </a:pPr>
            <a:r>
              <a:rPr sz="1000" b="1" spc="-90" dirty="0">
                <a:solidFill>
                  <a:srgbClr val="221714"/>
                </a:solidFill>
                <a:latin typeface="Yu Gothic"/>
                <a:cs typeface="Yu Gothic"/>
              </a:rPr>
              <a:t>＞</a:t>
            </a:r>
            <a:r>
              <a:rPr lang="ja-JP" altLang="ja-JP" sz="10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レスポンシブ（インフィード</a:t>
            </a:r>
            <a:r>
              <a:rPr lang="ja-JP" altLang="ja-JP" sz="1000" b="1" spc="-5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ja-JP" altLang="en-US" sz="1000" b="1" dirty="0">
                <a:solidFill>
                  <a:srgbClr val="221714"/>
                </a:solidFill>
                <a:latin typeface="Yu Gothic"/>
                <a:cs typeface="Yu Gothic"/>
              </a:rPr>
              <a:t>ロゴなし</a:t>
            </a:r>
            <a:endParaRPr sz="1000" dirty="0">
              <a:latin typeface="Yu Gothic"/>
              <a:cs typeface="Yu Gothic"/>
            </a:endParaRPr>
          </a:p>
        </p:txBody>
      </p:sp>
      <p:sp>
        <p:nvSpPr>
          <p:cNvPr id="22" name="object 23">
            <a:extLst>
              <a:ext uri="{FF2B5EF4-FFF2-40B4-BE49-F238E27FC236}">
                <a16:creationId xmlns:a16="http://schemas.microsoft.com/office/drawing/2014/main" id="{839E02A2-D00E-8F6A-3DF9-4540E3AC5FF1}"/>
              </a:ext>
            </a:extLst>
          </p:cNvPr>
          <p:cNvSpPr txBox="1"/>
          <p:nvPr/>
        </p:nvSpPr>
        <p:spPr>
          <a:xfrm>
            <a:off x="626036" y="965527"/>
            <a:ext cx="1546225" cy="197490"/>
          </a:xfrm>
          <a:prstGeom prst="rect">
            <a:avLst/>
          </a:prstGeom>
        </p:spPr>
        <p:txBody>
          <a:bodyPr vert="horz" wrap="square" lIns="0" tIns="12700" rIns="0" bIns="0" rtlCol="0">
            <a:spAutoFit/>
          </a:bodyPr>
          <a:lstStyle/>
          <a:p>
            <a:pPr marL="172720" indent="-160020">
              <a:lnSpc>
                <a:spcPct val="100000"/>
              </a:lnSpc>
              <a:spcBef>
                <a:spcPts val="100"/>
              </a:spcBef>
              <a:buClr>
                <a:srgbClr val="9DA4C0"/>
              </a:buClr>
              <a:buSzPct val="91666"/>
              <a:buChar char="■"/>
              <a:tabLst>
                <a:tab pos="172720" algn="l"/>
              </a:tabLst>
            </a:pPr>
            <a:r>
              <a:rPr sz="1200" b="1" spc="-25" dirty="0" err="1">
                <a:solidFill>
                  <a:srgbClr val="221714"/>
                </a:solidFill>
                <a:latin typeface="Yu Gothic"/>
                <a:cs typeface="Yu Gothic"/>
              </a:rPr>
              <a:t>静止画入稿イメージ</a:t>
            </a:r>
            <a:endParaRPr sz="1200" dirty="0">
              <a:latin typeface="Yu Gothic"/>
              <a:cs typeface="Yu Gothic"/>
            </a:endParaRPr>
          </a:p>
        </p:txBody>
      </p:sp>
      <p:grpSp>
        <p:nvGrpSpPr>
          <p:cNvPr id="23" name="グループ化 22">
            <a:extLst>
              <a:ext uri="{FF2B5EF4-FFF2-40B4-BE49-F238E27FC236}">
                <a16:creationId xmlns:a16="http://schemas.microsoft.com/office/drawing/2014/main" id="{553AB04B-9F1E-4A75-70E9-802B127A7A7D}"/>
              </a:ext>
            </a:extLst>
          </p:cNvPr>
          <p:cNvGrpSpPr/>
          <p:nvPr/>
        </p:nvGrpSpPr>
        <p:grpSpPr>
          <a:xfrm>
            <a:off x="743583" y="1713153"/>
            <a:ext cx="1118517" cy="2312366"/>
            <a:chOff x="165100" y="1501394"/>
            <a:chExt cx="1262380" cy="2524125"/>
          </a:xfrm>
        </p:grpSpPr>
        <p:grpSp>
          <p:nvGrpSpPr>
            <p:cNvPr id="33" name="object 34">
              <a:extLst>
                <a:ext uri="{FF2B5EF4-FFF2-40B4-BE49-F238E27FC236}">
                  <a16:creationId xmlns:a16="http://schemas.microsoft.com/office/drawing/2014/main" id="{1615246A-2B62-0DC9-5AD3-627A5ADA119C}"/>
                </a:ext>
              </a:extLst>
            </p:cNvPr>
            <p:cNvGrpSpPr/>
            <p:nvPr/>
          </p:nvGrpSpPr>
          <p:grpSpPr>
            <a:xfrm>
              <a:off x="165100" y="1501394"/>
              <a:ext cx="1262380" cy="2524125"/>
              <a:chOff x="1097788" y="1501394"/>
              <a:chExt cx="1262380" cy="2524125"/>
            </a:xfrm>
            <a:effectLst>
              <a:reflection blurRad="6350" stA="40000" endPos="8000" dir="5400000" sy="-100000" algn="bl" rotWithShape="0"/>
            </a:effectLst>
          </p:grpSpPr>
          <p:pic>
            <p:nvPicPr>
              <p:cNvPr id="34" name="object 35">
                <a:extLst>
                  <a:ext uri="{FF2B5EF4-FFF2-40B4-BE49-F238E27FC236}">
                    <a16:creationId xmlns:a16="http://schemas.microsoft.com/office/drawing/2014/main" id="{397F7A5C-6576-34B6-5009-9FDB0BC15E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097788" y="1501394"/>
                <a:ext cx="1261871" cy="2523743"/>
              </a:xfrm>
              <a:prstGeom prst="rect">
                <a:avLst/>
              </a:prstGeom>
            </p:spPr>
          </p:pic>
          <p:sp>
            <p:nvSpPr>
              <p:cNvPr id="35" name="object 36">
                <a:extLst>
                  <a:ext uri="{FF2B5EF4-FFF2-40B4-BE49-F238E27FC236}">
                    <a16:creationId xmlns:a16="http://schemas.microsoft.com/office/drawing/2014/main" id="{BD16808D-7E62-41ED-F2C8-CFEF1E21B822}"/>
                  </a:ext>
                </a:extLst>
              </p:cNvPr>
              <p:cNvSpPr/>
              <p:nvPr/>
            </p:nvSpPr>
            <p:spPr>
              <a:xfrm>
                <a:off x="1284643" y="1988947"/>
                <a:ext cx="864235" cy="720090"/>
              </a:xfrm>
              <a:custGeom>
                <a:avLst/>
                <a:gdLst/>
                <a:ahLst/>
                <a:cxnLst/>
                <a:rect l="l" t="t" r="r" b="b"/>
                <a:pathLst>
                  <a:path w="864235" h="720089">
                    <a:moveTo>
                      <a:pt x="863993" y="0"/>
                    </a:moveTo>
                    <a:lnTo>
                      <a:pt x="0" y="0"/>
                    </a:lnTo>
                    <a:lnTo>
                      <a:pt x="0" y="720001"/>
                    </a:lnTo>
                    <a:lnTo>
                      <a:pt x="863993" y="720001"/>
                    </a:lnTo>
                    <a:lnTo>
                      <a:pt x="863993" y="0"/>
                    </a:lnTo>
                    <a:close/>
                  </a:path>
                </a:pathLst>
              </a:custGeom>
              <a:solidFill>
                <a:srgbClr val="FFFFFF"/>
              </a:solidFill>
            </p:spPr>
            <p:txBody>
              <a:bodyPr wrap="square" lIns="0" tIns="0" rIns="0" bIns="0" rtlCol="0"/>
              <a:lstStyle/>
              <a:p>
                <a:endParaRPr/>
              </a:p>
            </p:txBody>
          </p:sp>
          <p:sp>
            <p:nvSpPr>
              <p:cNvPr id="36" name="object 37">
                <a:extLst>
                  <a:ext uri="{FF2B5EF4-FFF2-40B4-BE49-F238E27FC236}">
                    <a16:creationId xmlns:a16="http://schemas.microsoft.com/office/drawing/2014/main" id="{8EA7924A-24E3-2F48-53ED-7DE3CC392BF4}"/>
                  </a:ext>
                </a:extLst>
              </p:cNvPr>
              <p:cNvSpPr/>
              <p:nvPr/>
            </p:nvSpPr>
            <p:spPr>
              <a:xfrm>
                <a:off x="1284643" y="1988947"/>
                <a:ext cx="864235" cy="720090"/>
              </a:xfrm>
              <a:custGeom>
                <a:avLst/>
                <a:gdLst/>
                <a:ahLst/>
                <a:cxnLst/>
                <a:rect l="l" t="t" r="r" b="b"/>
                <a:pathLst>
                  <a:path w="864235" h="720089">
                    <a:moveTo>
                      <a:pt x="863993" y="720001"/>
                    </a:moveTo>
                    <a:lnTo>
                      <a:pt x="0" y="720001"/>
                    </a:lnTo>
                    <a:lnTo>
                      <a:pt x="0" y="0"/>
                    </a:lnTo>
                    <a:lnTo>
                      <a:pt x="863993" y="0"/>
                    </a:lnTo>
                    <a:lnTo>
                      <a:pt x="863993" y="720001"/>
                    </a:lnTo>
                    <a:close/>
                  </a:path>
                </a:pathLst>
              </a:custGeom>
              <a:ln w="6350">
                <a:solidFill>
                  <a:srgbClr val="221714"/>
                </a:solidFill>
              </a:ln>
            </p:spPr>
            <p:txBody>
              <a:bodyPr wrap="square" lIns="0" tIns="0" rIns="0" bIns="0" rtlCol="0"/>
              <a:lstStyle/>
              <a:p>
                <a:endParaRPr/>
              </a:p>
            </p:txBody>
          </p:sp>
        </p:grpSp>
        <p:sp>
          <p:nvSpPr>
            <p:cNvPr id="41" name="object 42">
              <a:extLst>
                <a:ext uri="{FF2B5EF4-FFF2-40B4-BE49-F238E27FC236}">
                  <a16:creationId xmlns:a16="http://schemas.microsoft.com/office/drawing/2014/main" id="{E87278D7-D911-C291-0690-6F95E24C63FB}"/>
                </a:ext>
              </a:extLst>
            </p:cNvPr>
            <p:cNvSpPr txBox="1"/>
            <p:nvPr/>
          </p:nvSpPr>
          <p:spPr>
            <a:xfrm>
              <a:off x="303604" y="2142654"/>
              <a:ext cx="864235" cy="285567"/>
            </a:xfrm>
            <a:prstGeom prst="rect">
              <a:avLst/>
            </a:prstGeom>
          </p:spPr>
          <p:txBody>
            <a:bodyPr vert="horz" wrap="square" lIns="0" tIns="0" rIns="0" bIns="0" rtlCol="0">
              <a:spAutoFit/>
            </a:bodyPr>
            <a:lstStyle/>
            <a:p>
              <a:pPr>
                <a:lnSpc>
                  <a:spcPct val="100000"/>
                </a:lnSpc>
              </a:pPr>
              <a:endParaRPr sz="900" dirty="0">
                <a:latin typeface="Times New Roman"/>
                <a:cs typeface="Times New Roman"/>
              </a:endParaRPr>
            </a:p>
            <a:p>
              <a:pPr marL="204470">
                <a:lnSpc>
                  <a:spcPct val="100000"/>
                </a:lnSpc>
              </a:pPr>
              <a:r>
                <a:rPr lang="en-US" sz="800" b="1" spc="-10" dirty="0">
                  <a:solidFill>
                    <a:srgbClr val="221714"/>
                  </a:solidFill>
                  <a:latin typeface="Yu Gothic"/>
                  <a:cs typeface="Yu Gothic"/>
                </a:rPr>
                <a:t>600</a:t>
              </a:r>
              <a:r>
                <a:rPr lang="en-US" altLang="ja-JP" sz="800" b="1" spc="-10" dirty="0">
                  <a:solidFill>
                    <a:srgbClr val="221714"/>
                  </a:solidFill>
                  <a:latin typeface="Yu Gothic"/>
                  <a:cs typeface="Yu Gothic"/>
                </a:rPr>
                <a:t>×</a:t>
              </a:r>
              <a:r>
                <a:rPr lang="en-US" sz="800" b="1" spc="-10" dirty="0">
                  <a:solidFill>
                    <a:srgbClr val="221714"/>
                  </a:solidFill>
                  <a:latin typeface="Yu Gothic"/>
                  <a:cs typeface="Yu Gothic"/>
                </a:rPr>
                <a:t>500</a:t>
              </a:r>
              <a:endParaRPr sz="800" dirty="0">
                <a:latin typeface="Yu Gothic"/>
                <a:cs typeface="Yu Gothic"/>
              </a:endParaRPr>
            </a:p>
          </p:txBody>
        </p:sp>
        <p:grpSp>
          <p:nvGrpSpPr>
            <p:cNvPr id="42" name="object 43">
              <a:extLst>
                <a:ext uri="{FF2B5EF4-FFF2-40B4-BE49-F238E27FC236}">
                  <a16:creationId xmlns:a16="http://schemas.microsoft.com/office/drawing/2014/main" id="{B382D240-2BEA-DBF0-876E-9131E6C873F7}"/>
                </a:ext>
              </a:extLst>
            </p:cNvPr>
            <p:cNvGrpSpPr/>
            <p:nvPr/>
          </p:nvGrpSpPr>
          <p:grpSpPr>
            <a:xfrm>
              <a:off x="334435" y="3129296"/>
              <a:ext cx="858661" cy="696820"/>
              <a:chOff x="1267123" y="3129296"/>
              <a:chExt cx="858661" cy="696820"/>
            </a:xfrm>
          </p:grpSpPr>
          <p:sp>
            <p:nvSpPr>
              <p:cNvPr id="44" name="object 45">
                <a:extLst>
                  <a:ext uri="{FF2B5EF4-FFF2-40B4-BE49-F238E27FC236}">
                    <a16:creationId xmlns:a16="http://schemas.microsoft.com/office/drawing/2014/main" id="{B3E4DB31-A296-6EA3-2EE4-7B49159B5ED5}"/>
                  </a:ext>
                </a:extLst>
              </p:cNvPr>
              <p:cNvSpPr/>
              <p:nvPr/>
            </p:nvSpPr>
            <p:spPr>
              <a:xfrm>
                <a:off x="1287584" y="3129296"/>
                <a:ext cx="838200" cy="319871"/>
              </a:xfrm>
              <a:custGeom>
                <a:avLst/>
                <a:gdLst/>
                <a:ahLst/>
                <a:cxnLst/>
                <a:rect l="l" t="t" r="r" b="b"/>
                <a:pathLst>
                  <a:path w="922019" h="288289">
                    <a:moveTo>
                      <a:pt x="921600" y="287997"/>
                    </a:moveTo>
                    <a:lnTo>
                      <a:pt x="0" y="287997"/>
                    </a:lnTo>
                    <a:lnTo>
                      <a:pt x="0" y="0"/>
                    </a:lnTo>
                    <a:lnTo>
                      <a:pt x="921600" y="0"/>
                    </a:lnTo>
                    <a:lnTo>
                      <a:pt x="921600" y="287997"/>
                    </a:lnTo>
                    <a:close/>
                  </a:path>
                </a:pathLst>
              </a:custGeom>
              <a:solidFill>
                <a:schemeClr val="bg1"/>
              </a:solidFill>
              <a:ln w="6350">
                <a:solidFill>
                  <a:srgbClr val="221714"/>
                </a:solidFill>
              </a:ln>
            </p:spPr>
            <p:txBody>
              <a:bodyPr wrap="square" lIns="0" tIns="0" rIns="0" bIns="0" rtlCol="0"/>
              <a:lstStyle/>
              <a:p>
                <a:endParaRPr/>
              </a:p>
            </p:txBody>
          </p:sp>
          <p:sp>
            <p:nvSpPr>
              <p:cNvPr id="45" name="object 46">
                <a:extLst>
                  <a:ext uri="{FF2B5EF4-FFF2-40B4-BE49-F238E27FC236}">
                    <a16:creationId xmlns:a16="http://schemas.microsoft.com/office/drawing/2014/main" id="{4BCDD700-BB2E-7C08-9095-2467AEA92513}"/>
                  </a:ext>
                </a:extLst>
              </p:cNvPr>
              <p:cNvSpPr/>
              <p:nvPr/>
            </p:nvSpPr>
            <p:spPr>
              <a:xfrm>
                <a:off x="1267123" y="3579049"/>
                <a:ext cx="855719" cy="233088"/>
              </a:xfrm>
              <a:custGeom>
                <a:avLst/>
                <a:gdLst/>
                <a:ahLst/>
                <a:cxnLst/>
                <a:rect l="l" t="t" r="r" b="b"/>
                <a:pathLst>
                  <a:path w="922019" h="144145">
                    <a:moveTo>
                      <a:pt x="921600" y="0"/>
                    </a:moveTo>
                    <a:lnTo>
                      <a:pt x="0" y="0"/>
                    </a:lnTo>
                    <a:lnTo>
                      <a:pt x="0" y="144005"/>
                    </a:lnTo>
                    <a:lnTo>
                      <a:pt x="921600" y="144005"/>
                    </a:lnTo>
                    <a:lnTo>
                      <a:pt x="921600" y="0"/>
                    </a:lnTo>
                    <a:close/>
                  </a:path>
                </a:pathLst>
              </a:custGeom>
              <a:solidFill>
                <a:srgbClr val="FFFFFF"/>
              </a:solidFill>
            </p:spPr>
            <p:txBody>
              <a:bodyPr wrap="square" lIns="0" tIns="0" rIns="0" bIns="0" rtlCol="0"/>
              <a:lstStyle/>
              <a:p>
                <a:endParaRPr/>
              </a:p>
            </p:txBody>
          </p:sp>
          <p:sp>
            <p:nvSpPr>
              <p:cNvPr id="46" name="object 47">
                <a:extLst>
                  <a:ext uri="{FF2B5EF4-FFF2-40B4-BE49-F238E27FC236}">
                    <a16:creationId xmlns:a16="http://schemas.microsoft.com/office/drawing/2014/main" id="{A7CCBC76-0601-BE9E-B1A4-75D9CA0C303C}"/>
                  </a:ext>
                </a:extLst>
              </p:cNvPr>
              <p:cNvSpPr/>
              <p:nvPr/>
            </p:nvSpPr>
            <p:spPr>
              <a:xfrm>
                <a:off x="1284644" y="3579049"/>
                <a:ext cx="838199" cy="247067"/>
              </a:xfrm>
              <a:custGeom>
                <a:avLst/>
                <a:gdLst/>
                <a:ahLst/>
                <a:cxnLst/>
                <a:rect l="l" t="t" r="r" b="b"/>
                <a:pathLst>
                  <a:path w="922019" h="144145">
                    <a:moveTo>
                      <a:pt x="921600" y="144005"/>
                    </a:moveTo>
                    <a:lnTo>
                      <a:pt x="0" y="144005"/>
                    </a:lnTo>
                    <a:lnTo>
                      <a:pt x="0" y="0"/>
                    </a:lnTo>
                    <a:lnTo>
                      <a:pt x="921600" y="0"/>
                    </a:lnTo>
                    <a:lnTo>
                      <a:pt x="921600" y="144005"/>
                    </a:lnTo>
                    <a:close/>
                  </a:path>
                </a:pathLst>
              </a:custGeom>
              <a:solidFill>
                <a:schemeClr val="bg1"/>
              </a:solidFill>
              <a:ln w="6350">
                <a:solidFill>
                  <a:srgbClr val="221714"/>
                </a:solidFill>
              </a:ln>
            </p:spPr>
            <p:txBody>
              <a:bodyPr wrap="square" lIns="0" tIns="0" rIns="0" bIns="0" rtlCol="0"/>
              <a:lstStyle/>
              <a:p>
                <a:endParaRPr dirty="0"/>
              </a:p>
            </p:txBody>
          </p:sp>
        </p:grpSp>
        <p:sp>
          <p:nvSpPr>
            <p:cNvPr id="47" name="object 48">
              <a:extLst>
                <a:ext uri="{FF2B5EF4-FFF2-40B4-BE49-F238E27FC236}">
                  <a16:creationId xmlns:a16="http://schemas.microsoft.com/office/drawing/2014/main" id="{3733D18F-788F-9306-C5A6-52DD5D5C142A}"/>
                </a:ext>
              </a:extLst>
            </p:cNvPr>
            <p:cNvSpPr txBox="1"/>
            <p:nvPr/>
          </p:nvSpPr>
          <p:spPr>
            <a:xfrm>
              <a:off x="286220" y="3116407"/>
              <a:ext cx="922019" cy="226774"/>
            </a:xfrm>
            <a:prstGeom prst="rect">
              <a:avLst/>
            </a:prstGeom>
          </p:spPr>
          <p:txBody>
            <a:bodyPr vert="horz" wrap="square" lIns="0" tIns="83820" rIns="0" bIns="0" rtlCol="0">
              <a:spAutoFit/>
            </a:bodyPr>
            <a:lstStyle/>
            <a:p>
              <a:pPr marL="233679">
                <a:lnSpc>
                  <a:spcPct val="100000"/>
                </a:lnSpc>
              </a:pPr>
              <a:r>
                <a:rPr lang="en-US" sz="800" b="1" spc="-10" dirty="0">
                  <a:solidFill>
                    <a:srgbClr val="221714"/>
                  </a:solidFill>
                  <a:latin typeface="Yu Gothic"/>
                  <a:cs typeface="Yu Gothic"/>
                </a:rPr>
                <a:t>640</a:t>
              </a:r>
              <a:r>
                <a:rPr lang="en-US" altLang="ja-JP" sz="800" b="1" spc="-10" dirty="0">
                  <a:solidFill>
                    <a:srgbClr val="221714"/>
                  </a:solidFill>
                  <a:latin typeface="Yu Gothic"/>
                  <a:cs typeface="Yu Gothic"/>
                </a:rPr>
                <a:t>×</a:t>
              </a:r>
              <a:r>
                <a:rPr lang="en-US" sz="800" b="1" spc="-10" dirty="0">
                  <a:solidFill>
                    <a:srgbClr val="221714"/>
                  </a:solidFill>
                  <a:latin typeface="Yu Gothic"/>
                  <a:cs typeface="Yu Gothic"/>
                </a:rPr>
                <a:t>200</a:t>
              </a:r>
            </a:p>
          </p:txBody>
        </p:sp>
        <p:sp>
          <p:nvSpPr>
            <p:cNvPr id="48" name="object 49">
              <a:extLst>
                <a:ext uri="{FF2B5EF4-FFF2-40B4-BE49-F238E27FC236}">
                  <a16:creationId xmlns:a16="http://schemas.microsoft.com/office/drawing/2014/main" id="{E25AB7A4-D883-2A6A-E212-1F10E0393BB7}"/>
                </a:ext>
              </a:extLst>
            </p:cNvPr>
            <p:cNvSpPr txBox="1"/>
            <p:nvPr/>
          </p:nvSpPr>
          <p:spPr>
            <a:xfrm>
              <a:off x="263968" y="3647392"/>
              <a:ext cx="922019" cy="143483"/>
            </a:xfrm>
            <a:prstGeom prst="rect">
              <a:avLst/>
            </a:prstGeom>
          </p:spPr>
          <p:txBody>
            <a:bodyPr vert="horz" wrap="square" lIns="0" tIns="8255" rIns="0" bIns="0" rtlCol="0">
              <a:spAutoFit/>
            </a:bodyPr>
            <a:lstStyle/>
            <a:p>
              <a:pPr marL="265430">
                <a:lnSpc>
                  <a:spcPct val="100000"/>
                </a:lnSpc>
                <a:spcBef>
                  <a:spcPts val="65"/>
                </a:spcBef>
              </a:pPr>
              <a:r>
                <a:rPr lang="en-US" altLang="ja-JP" sz="800" b="1" spc="-10" dirty="0">
                  <a:solidFill>
                    <a:srgbClr val="221714"/>
                  </a:solidFill>
                  <a:latin typeface="Yu Gothic"/>
                  <a:cs typeface="Yu Gothic"/>
                </a:rPr>
                <a:t>640×100</a:t>
              </a:r>
              <a:endParaRPr sz="800" dirty="0">
                <a:latin typeface="Yu Gothic"/>
                <a:cs typeface="Yu Gothic"/>
              </a:endParaRPr>
            </a:p>
          </p:txBody>
        </p:sp>
      </p:grpSp>
      <p:grpSp>
        <p:nvGrpSpPr>
          <p:cNvPr id="37" name="object 38">
            <a:extLst>
              <a:ext uri="{FF2B5EF4-FFF2-40B4-BE49-F238E27FC236}">
                <a16:creationId xmlns:a16="http://schemas.microsoft.com/office/drawing/2014/main" id="{71162D27-7453-86D2-9B2A-E2A7C166C6AE}"/>
              </a:ext>
            </a:extLst>
          </p:cNvPr>
          <p:cNvGrpSpPr/>
          <p:nvPr/>
        </p:nvGrpSpPr>
        <p:grpSpPr>
          <a:xfrm>
            <a:off x="1886583" y="1823923"/>
            <a:ext cx="3688717" cy="2201596"/>
            <a:chOff x="2481579" y="1501394"/>
            <a:chExt cx="4401820" cy="2524125"/>
          </a:xfrm>
          <a:effectLst>
            <a:reflection blurRad="6350" stA="40000" endPos="8000" dir="5400000" sy="-100000" algn="bl" rotWithShape="0"/>
          </a:effectLst>
        </p:grpSpPr>
        <p:pic>
          <p:nvPicPr>
            <p:cNvPr id="38" name="object 39">
              <a:extLst>
                <a:ext uri="{FF2B5EF4-FFF2-40B4-BE49-F238E27FC236}">
                  <a16:creationId xmlns:a16="http://schemas.microsoft.com/office/drawing/2014/main" id="{0A5DCC34-5411-20F6-F5F4-7B343829AA7F}"/>
                </a:ext>
              </a:extLst>
            </p:cNvPr>
            <p:cNvPicPr/>
            <p:nvPr/>
          </p:nvPicPr>
          <p:blipFill>
            <a:blip r:embed="rId3" cstate="email">
              <a:extLst>
                <a:ext uri="{28A0092B-C50C-407E-A947-70E740481C1C}">
                  <a14:useLocalDpi xmlns:a14="http://schemas.microsoft.com/office/drawing/2010/main"/>
                </a:ext>
              </a:extLst>
            </a:blip>
            <a:stretch>
              <a:fillRect/>
            </a:stretch>
          </p:blipFill>
          <p:spPr>
            <a:xfrm>
              <a:off x="2481579" y="1501394"/>
              <a:ext cx="4401311" cy="2523743"/>
            </a:xfrm>
            <a:prstGeom prst="rect">
              <a:avLst/>
            </a:prstGeom>
          </p:spPr>
        </p:pic>
        <p:sp>
          <p:nvSpPr>
            <p:cNvPr id="39" name="object 40">
              <a:extLst>
                <a:ext uri="{FF2B5EF4-FFF2-40B4-BE49-F238E27FC236}">
                  <a16:creationId xmlns:a16="http://schemas.microsoft.com/office/drawing/2014/main" id="{49944B74-4208-752B-F302-73A7910A56B0}"/>
                </a:ext>
              </a:extLst>
            </p:cNvPr>
            <p:cNvSpPr/>
            <p:nvPr/>
          </p:nvSpPr>
          <p:spPr>
            <a:xfrm>
              <a:off x="3155962" y="2887840"/>
              <a:ext cx="864235" cy="720090"/>
            </a:xfrm>
            <a:custGeom>
              <a:avLst/>
              <a:gdLst/>
              <a:ahLst/>
              <a:cxnLst/>
              <a:rect l="l" t="t" r="r" b="b"/>
              <a:pathLst>
                <a:path w="864235" h="720089">
                  <a:moveTo>
                    <a:pt x="863993" y="0"/>
                  </a:moveTo>
                  <a:lnTo>
                    <a:pt x="0" y="0"/>
                  </a:lnTo>
                  <a:lnTo>
                    <a:pt x="0" y="720001"/>
                  </a:lnTo>
                  <a:lnTo>
                    <a:pt x="863993" y="720001"/>
                  </a:lnTo>
                  <a:lnTo>
                    <a:pt x="863993" y="0"/>
                  </a:lnTo>
                  <a:close/>
                </a:path>
              </a:pathLst>
            </a:custGeom>
            <a:solidFill>
              <a:srgbClr val="FFFFFF"/>
            </a:solidFill>
          </p:spPr>
          <p:txBody>
            <a:bodyPr wrap="square" lIns="0" tIns="0" rIns="0" bIns="0" rtlCol="0"/>
            <a:lstStyle/>
            <a:p>
              <a:endParaRPr/>
            </a:p>
          </p:txBody>
        </p:sp>
        <p:sp>
          <p:nvSpPr>
            <p:cNvPr id="40" name="object 41">
              <a:extLst>
                <a:ext uri="{FF2B5EF4-FFF2-40B4-BE49-F238E27FC236}">
                  <a16:creationId xmlns:a16="http://schemas.microsoft.com/office/drawing/2014/main" id="{4A08C096-83E5-8CCA-0529-0EAFF2A3E8D2}"/>
                </a:ext>
              </a:extLst>
            </p:cNvPr>
            <p:cNvSpPr/>
            <p:nvPr/>
          </p:nvSpPr>
          <p:spPr>
            <a:xfrm>
              <a:off x="3155962" y="2887840"/>
              <a:ext cx="864235" cy="720090"/>
            </a:xfrm>
            <a:custGeom>
              <a:avLst/>
              <a:gdLst/>
              <a:ahLst/>
              <a:cxnLst/>
              <a:rect l="l" t="t" r="r" b="b"/>
              <a:pathLst>
                <a:path w="864235" h="720089">
                  <a:moveTo>
                    <a:pt x="863993" y="720001"/>
                  </a:moveTo>
                  <a:lnTo>
                    <a:pt x="0" y="720001"/>
                  </a:lnTo>
                  <a:lnTo>
                    <a:pt x="0" y="0"/>
                  </a:lnTo>
                  <a:lnTo>
                    <a:pt x="863993" y="0"/>
                  </a:lnTo>
                  <a:lnTo>
                    <a:pt x="863993" y="720001"/>
                  </a:lnTo>
                  <a:close/>
                </a:path>
              </a:pathLst>
            </a:custGeom>
            <a:ln w="6350">
              <a:solidFill>
                <a:srgbClr val="221714"/>
              </a:solidFill>
            </a:ln>
          </p:spPr>
          <p:txBody>
            <a:bodyPr wrap="square" lIns="0" tIns="0" rIns="0" bIns="0" rtlCol="0"/>
            <a:lstStyle/>
            <a:p>
              <a:endParaRPr/>
            </a:p>
          </p:txBody>
        </p:sp>
      </p:grpSp>
      <p:grpSp>
        <p:nvGrpSpPr>
          <p:cNvPr id="50" name="object 51">
            <a:extLst>
              <a:ext uri="{FF2B5EF4-FFF2-40B4-BE49-F238E27FC236}">
                <a16:creationId xmlns:a16="http://schemas.microsoft.com/office/drawing/2014/main" id="{4D211788-0C6E-9868-C196-AAB710B4DAC5}"/>
              </a:ext>
            </a:extLst>
          </p:cNvPr>
          <p:cNvGrpSpPr/>
          <p:nvPr/>
        </p:nvGrpSpPr>
        <p:grpSpPr>
          <a:xfrm>
            <a:off x="2451706" y="2154011"/>
            <a:ext cx="1757092" cy="226529"/>
            <a:chOff x="3155950" y="1879841"/>
            <a:chExt cx="2096770" cy="259715"/>
          </a:xfrm>
        </p:grpSpPr>
        <p:sp>
          <p:nvSpPr>
            <p:cNvPr id="51" name="object 52">
              <a:extLst>
                <a:ext uri="{FF2B5EF4-FFF2-40B4-BE49-F238E27FC236}">
                  <a16:creationId xmlns:a16="http://schemas.microsoft.com/office/drawing/2014/main" id="{E31E8C23-C60C-9E40-B8E5-0B931B75E4C0}"/>
                </a:ext>
              </a:extLst>
            </p:cNvPr>
            <p:cNvSpPr/>
            <p:nvPr/>
          </p:nvSpPr>
          <p:spPr>
            <a:xfrm>
              <a:off x="3155950" y="1879841"/>
              <a:ext cx="2096770" cy="259715"/>
            </a:xfrm>
            <a:custGeom>
              <a:avLst/>
              <a:gdLst/>
              <a:ahLst/>
              <a:cxnLst/>
              <a:rect l="l" t="t" r="r" b="b"/>
              <a:pathLst>
                <a:path w="2096770" h="259714">
                  <a:moveTo>
                    <a:pt x="2096643" y="0"/>
                  </a:moveTo>
                  <a:lnTo>
                    <a:pt x="0" y="0"/>
                  </a:lnTo>
                  <a:lnTo>
                    <a:pt x="0" y="259194"/>
                  </a:lnTo>
                  <a:lnTo>
                    <a:pt x="2096643" y="259194"/>
                  </a:lnTo>
                  <a:lnTo>
                    <a:pt x="2096643" y="0"/>
                  </a:lnTo>
                  <a:close/>
                </a:path>
              </a:pathLst>
            </a:custGeom>
            <a:solidFill>
              <a:srgbClr val="FFFFFF"/>
            </a:solidFill>
          </p:spPr>
          <p:txBody>
            <a:bodyPr wrap="square" lIns="0" tIns="0" rIns="0" bIns="0" rtlCol="0"/>
            <a:lstStyle/>
            <a:p>
              <a:endParaRPr dirty="0"/>
            </a:p>
          </p:txBody>
        </p:sp>
        <p:sp>
          <p:nvSpPr>
            <p:cNvPr id="52" name="object 53">
              <a:extLst>
                <a:ext uri="{FF2B5EF4-FFF2-40B4-BE49-F238E27FC236}">
                  <a16:creationId xmlns:a16="http://schemas.microsoft.com/office/drawing/2014/main" id="{0A852680-CEE1-4D9E-230C-B6DA936CA952}"/>
                </a:ext>
              </a:extLst>
            </p:cNvPr>
            <p:cNvSpPr/>
            <p:nvPr/>
          </p:nvSpPr>
          <p:spPr>
            <a:xfrm>
              <a:off x="3155950" y="1879841"/>
              <a:ext cx="2096770" cy="259715"/>
            </a:xfrm>
            <a:custGeom>
              <a:avLst/>
              <a:gdLst/>
              <a:ahLst/>
              <a:cxnLst/>
              <a:rect l="l" t="t" r="r" b="b"/>
              <a:pathLst>
                <a:path w="2096770" h="259714">
                  <a:moveTo>
                    <a:pt x="2096643" y="259194"/>
                  </a:moveTo>
                  <a:lnTo>
                    <a:pt x="0" y="259194"/>
                  </a:lnTo>
                  <a:lnTo>
                    <a:pt x="0" y="0"/>
                  </a:lnTo>
                  <a:lnTo>
                    <a:pt x="2096643" y="0"/>
                  </a:lnTo>
                  <a:lnTo>
                    <a:pt x="2096643" y="259194"/>
                  </a:lnTo>
                  <a:close/>
                </a:path>
              </a:pathLst>
            </a:custGeom>
            <a:ln w="6350">
              <a:solidFill>
                <a:srgbClr val="221714"/>
              </a:solidFill>
            </a:ln>
          </p:spPr>
          <p:txBody>
            <a:bodyPr wrap="square" lIns="0" tIns="0" rIns="0" bIns="0" rtlCol="0"/>
            <a:lstStyle/>
            <a:p>
              <a:endParaRPr/>
            </a:p>
          </p:txBody>
        </p:sp>
      </p:grpSp>
      <p:sp>
        <p:nvSpPr>
          <p:cNvPr id="53" name="object 54">
            <a:extLst>
              <a:ext uri="{FF2B5EF4-FFF2-40B4-BE49-F238E27FC236}">
                <a16:creationId xmlns:a16="http://schemas.microsoft.com/office/drawing/2014/main" id="{2C2E8D9D-AE90-2B04-5DDB-FB8340E46CD5}"/>
              </a:ext>
            </a:extLst>
          </p:cNvPr>
          <p:cNvSpPr txBox="1"/>
          <p:nvPr/>
        </p:nvSpPr>
        <p:spPr>
          <a:xfrm>
            <a:off x="2451705" y="2154013"/>
            <a:ext cx="1757089" cy="189154"/>
          </a:xfrm>
          <a:prstGeom prst="rect">
            <a:avLst/>
          </a:prstGeom>
        </p:spPr>
        <p:txBody>
          <a:bodyPr vert="horz" wrap="square" lIns="0" tIns="65405" rIns="0" bIns="0" rtlCol="0">
            <a:spAutoFit/>
          </a:bodyPr>
          <a:lstStyle/>
          <a:p>
            <a:pPr marL="4445" algn="ctr">
              <a:lnSpc>
                <a:spcPct val="100000"/>
              </a:lnSpc>
              <a:spcBef>
                <a:spcPts val="515"/>
              </a:spcBef>
            </a:pPr>
            <a:r>
              <a:rPr lang="en-US" sz="800" b="1" spc="-10" dirty="0">
                <a:solidFill>
                  <a:srgbClr val="221714"/>
                </a:solidFill>
                <a:latin typeface="Yu Gothic"/>
                <a:cs typeface="Yu Gothic"/>
              </a:rPr>
              <a:t>1456</a:t>
            </a:r>
            <a:r>
              <a:rPr sz="800" b="1" spc="-10" dirty="0">
                <a:solidFill>
                  <a:srgbClr val="221714"/>
                </a:solidFill>
                <a:latin typeface="Yu Gothic"/>
                <a:cs typeface="Yu Gothic"/>
              </a:rPr>
              <a:t>×</a:t>
            </a:r>
            <a:r>
              <a:rPr lang="en-US" sz="800" b="1" spc="-10" dirty="0">
                <a:solidFill>
                  <a:srgbClr val="221714"/>
                </a:solidFill>
                <a:latin typeface="Yu Gothic"/>
                <a:cs typeface="Yu Gothic"/>
              </a:rPr>
              <a:t>180</a:t>
            </a:r>
            <a:endParaRPr sz="800" dirty="0">
              <a:latin typeface="Yu Gothic"/>
              <a:cs typeface="Yu Gothic"/>
            </a:endParaRPr>
          </a:p>
        </p:txBody>
      </p:sp>
      <p:grpSp>
        <p:nvGrpSpPr>
          <p:cNvPr id="54" name="object 55">
            <a:extLst>
              <a:ext uri="{FF2B5EF4-FFF2-40B4-BE49-F238E27FC236}">
                <a16:creationId xmlns:a16="http://schemas.microsoft.com/office/drawing/2014/main" id="{352542E2-40ED-F412-8BA6-E332C75DA9D8}"/>
              </a:ext>
            </a:extLst>
          </p:cNvPr>
          <p:cNvGrpSpPr/>
          <p:nvPr/>
        </p:nvGrpSpPr>
        <p:grpSpPr>
          <a:xfrm>
            <a:off x="4283899" y="2151243"/>
            <a:ext cx="729549" cy="1513147"/>
            <a:chOff x="5342344" y="1876666"/>
            <a:chExt cx="870585" cy="1734820"/>
          </a:xfrm>
        </p:grpSpPr>
        <p:sp>
          <p:nvSpPr>
            <p:cNvPr id="55" name="object 56">
              <a:extLst>
                <a:ext uri="{FF2B5EF4-FFF2-40B4-BE49-F238E27FC236}">
                  <a16:creationId xmlns:a16="http://schemas.microsoft.com/office/drawing/2014/main" id="{8A788EBE-FB20-0EDC-092E-EADCF3949638}"/>
                </a:ext>
              </a:extLst>
            </p:cNvPr>
            <p:cNvSpPr/>
            <p:nvPr/>
          </p:nvSpPr>
          <p:spPr>
            <a:xfrm>
              <a:off x="5345519" y="1879841"/>
              <a:ext cx="864235" cy="1728470"/>
            </a:xfrm>
            <a:custGeom>
              <a:avLst/>
              <a:gdLst/>
              <a:ahLst/>
              <a:cxnLst/>
              <a:rect l="l" t="t" r="r" b="b"/>
              <a:pathLst>
                <a:path w="864235" h="1728470">
                  <a:moveTo>
                    <a:pt x="863993" y="0"/>
                  </a:moveTo>
                  <a:lnTo>
                    <a:pt x="0" y="0"/>
                  </a:lnTo>
                  <a:lnTo>
                    <a:pt x="0" y="1728000"/>
                  </a:lnTo>
                  <a:lnTo>
                    <a:pt x="863993" y="1728000"/>
                  </a:lnTo>
                  <a:lnTo>
                    <a:pt x="863993" y="0"/>
                  </a:lnTo>
                  <a:close/>
                </a:path>
              </a:pathLst>
            </a:custGeom>
            <a:solidFill>
              <a:srgbClr val="FFFFFF"/>
            </a:solidFill>
          </p:spPr>
          <p:txBody>
            <a:bodyPr wrap="square" lIns="0" tIns="0" rIns="0" bIns="0" rtlCol="0"/>
            <a:lstStyle/>
            <a:p>
              <a:endParaRPr/>
            </a:p>
          </p:txBody>
        </p:sp>
        <p:sp>
          <p:nvSpPr>
            <p:cNvPr id="56" name="object 57">
              <a:extLst>
                <a:ext uri="{FF2B5EF4-FFF2-40B4-BE49-F238E27FC236}">
                  <a16:creationId xmlns:a16="http://schemas.microsoft.com/office/drawing/2014/main" id="{055EBDB1-F83D-E2B5-0AD5-E953DA02BEF1}"/>
                </a:ext>
              </a:extLst>
            </p:cNvPr>
            <p:cNvSpPr/>
            <p:nvPr/>
          </p:nvSpPr>
          <p:spPr>
            <a:xfrm>
              <a:off x="5345519" y="1879841"/>
              <a:ext cx="864235" cy="1728470"/>
            </a:xfrm>
            <a:custGeom>
              <a:avLst/>
              <a:gdLst/>
              <a:ahLst/>
              <a:cxnLst/>
              <a:rect l="l" t="t" r="r" b="b"/>
              <a:pathLst>
                <a:path w="864235" h="1728470">
                  <a:moveTo>
                    <a:pt x="863993" y="1728000"/>
                  </a:moveTo>
                  <a:lnTo>
                    <a:pt x="0" y="1728000"/>
                  </a:lnTo>
                  <a:lnTo>
                    <a:pt x="0" y="0"/>
                  </a:lnTo>
                  <a:lnTo>
                    <a:pt x="863993" y="0"/>
                  </a:lnTo>
                  <a:lnTo>
                    <a:pt x="863993" y="1728000"/>
                  </a:lnTo>
                  <a:close/>
                </a:path>
              </a:pathLst>
            </a:custGeom>
            <a:ln w="6350">
              <a:solidFill>
                <a:srgbClr val="221714"/>
              </a:solidFill>
            </a:ln>
          </p:spPr>
          <p:txBody>
            <a:bodyPr wrap="square" lIns="0" tIns="0" rIns="0" bIns="0" rtlCol="0"/>
            <a:lstStyle/>
            <a:p>
              <a:endParaRPr/>
            </a:p>
          </p:txBody>
        </p:sp>
      </p:grpSp>
      <p:sp>
        <p:nvSpPr>
          <p:cNvPr id="57" name="object 58">
            <a:extLst>
              <a:ext uri="{FF2B5EF4-FFF2-40B4-BE49-F238E27FC236}">
                <a16:creationId xmlns:a16="http://schemas.microsoft.com/office/drawing/2014/main" id="{F0A298C5-8E2A-5A35-30A0-7772800067F4}"/>
              </a:ext>
            </a:extLst>
          </p:cNvPr>
          <p:cNvSpPr txBox="1"/>
          <p:nvPr/>
        </p:nvSpPr>
        <p:spPr>
          <a:xfrm>
            <a:off x="4203700" y="2154013"/>
            <a:ext cx="724227" cy="969496"/>
          </a:xfrm>
          <a:prstGeom prst="rect">
            <a:avLst/>
          </a:prstGeom>
        </p:spPr>
        <p:txBody>
          <a:bodyPr vert="horz" wrap="square" lIns="0" tIns="0" rIns="0" bIns="0" rtlCol="0">
            <a:spAutoFit/>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lang="ja-JP" altLang="en-US" sz="900" dirty="0">
              <a:latin typeface="Times New Roman"/>
              <a:cs typeface="Times New Roman"/>
            </a:endParaRPr>
          </a:p>
          <a:p>
            <a:pPr>
              <a:lnSpc>
                <a:spcPct val="100000"/>
              </a:lnSpc>
              <a:spcBef>
                <a:spcPts val="40"/>
              </a:spcBef>
            </a:pPr>
            <a:endParaRPr lang="ja-JP" altLang="en-US" sz="1000" dirty="0">
              <a:latin typeface="Times New Roman"/>
              <a:cs typeface="Times New Roman"/>
            </a:endParaRPr>
          </a:p>
          <a:p>
            <a:pPr marL="204470">
              <a:lnSpc>
                <a:spcPct val="100000"/>
              </a:lnSpc>
              <a:spcBef>
                <a:spcPts val="5"/>
              </a:spcBef>
            </a:pPr>
            <a:r>
              <a:rPr lang="en-US" sz="800" b="1" spc="-10" dirty="0">
                <a:solidFill>
                  <a:srgbClr val="221714"/>
                </a:solidFill>
                <a:latin typeface="Yu Gothic"/>
                <a:cs typeface="Yu Gothic"/>
              </a:rPr>
              <a:t>6</a:t>
            </a:r>
            <a:r>
              <a:rPr sz="800" b="1" spc="-10" dirty="0">
                <a:solidFill>
                  <a:srgbClr val="221714"/>
                </a:solidFill>
                <a:latin typeface="Yu Gothic"/>
                <a:cs typeface="Yu Gothic"/>
              </a:rPr>
              <a:t>00×</a:t>
            </a:r>
            <a:r>
              <a:rPr lang="en-US" sz="800" b="1" spc="-10" dirty="0">
                <a:solidFill>
                  <a:srgbClr val="221714"/>
                </a:solidFill>
                <a:latin typeface="Yu Gothic"/>
                <a:cs typeface="Yu Gothic"/>
              </a:rPr>
              <a:t>12</a:t>
            </a:r>
            <a:r>
              <a:rPr sz="800" b="1" spc="-10" dirty="0">
                <a:solidFill>
                  <a:srgbClr val="221714"/>
                </a:solidFill>
                <a:latin typeface="Yu Gothic"/>
                <a:cs typeface="Yu Gothic"/>
              </a:rPr>
              <a:t>00</a:t>
            </a:r>
            <a:endParaRPr sz="800" dirty="0">
              <a:latin typeface="Yu Gothic"/>
              <a:cs typeface="Yu Gothic"/>
            </a:endParaRPr>
          </a:p>
        </p:txBody>
      </p:sp>
      <p:sp>
        <p:nvSpPr>
          <p:cNvPr id="2" name="object 42">
            <a:extLst>
              <a:ext uri="{FF2B5EF4-FFF2-40B4-BE49-F238E27FC236}">
                <a16:creationId xmlns:a16="http://schemas.microsoft.com/office/drawing/2014/main" id="{045B6EEB-9473-C5C3-0285-21643ED15E55}"/>
              </a:ext>
            </a:extLst>
          </p:cNvPr>
          <p:cNvSpPr txBox="1"/>
          <p:nvPr/>
        </p:nvSpPr>
        <p:spPr>
          <a:xfrm>
            <a:off x="2374900" y="3138815"/>
            <a:ext cx="724227" cy="261610"/>
          </a:xfrm>
          <a:prstGeom prst="rect">
            <a:avLst/>
          </a:prstGeom>
        </p:spPr>
        <p:txBody>
          <a:bodyPr vert="horz" wrap="square" lIns="0" tIns="0" rIns="0" bIns="0" rtlCol="0">
            <a:spAutoFit/>
          </a:bodyPr>
          <a:lstStyle/>
          <a:p>
            <a:pPr>
              <a:lnSpc>
                <a:spcPct val="100000"/>
              </a:lnSpc>
            </a:pPr>
            <a:endParaRPr sz="900" dirty="0">
              <a:latin typeface="Times New Roman"/>
              <a:cs typeface="Times New Roman"/>
            </a:endParaRPr>
          </a:p>
          <a:p>
            <a:pPr marL="204470">
              <a:lnSpc>
                <a:spcPct val="100000"/>
              </a:lnSpc>
            </a:pPr>
            <a:r>
              <a:rPr lang="en-US" sz="800" b="1" spc="-10" dirty="0">
                <a:solidFill>
                  <a:srgbClr val="221714"/>
                </a:solidFill>
                <a:latin typeface="Yu Gothic"/>
                <a:cs typeface="Yu Gothic"/>
              </a:rPr>
              <a:t>600</a:t>
            </a:r>
            <a:r>
              <a:rPr lang="en-US" altLang="ja-JP" sz="800" b="1" spc="-10" dirty="0">
                <a:solidFill>
                  <a:srgbClr val="221714"/>
                </a:solidFill>
                <a:latin typeface="Yu Gothic"/>
                <a:cs typeface="Yu Gothic"/>
              </a:rPr>
              <a:t>×</a:t>
            </a:r>
            <a:r>
              <a:rPr lang="en-US" sz="800" b="1" spc="-10" dirty="0">
                <a:solidFill>
                  <a:srgbClr val="221714"/>
                </a:solidFill>
                <a:latin typeface="Yu Gothic"/>
                <a:cs typeface="Yu Gothic"/>
              </a:rPr>
              <a:t>500</a:t>
            </a:r>
            <a:endParaRPr sz="800" dirty="0">
              <a:latin typeface="Yu Gothic"/>
              <a:cs typeface="Yu Gothic"/>
            </a:endParaRPr>
          </a:p>
        </p:txBody>
      </p:sp>
      <p:grpSp>
        <p:nvGrpSpPr>
          <p:cNvPr id="3" name="グループ化 2">
            <a:extLst>
              <a:ext uri="{FF2B5EF4-FFF2-40B4-BE49-F238E27FC236}">
                <a16:creationId xmlns:a16="http://schemas.microsoft.com/office/drawing/2014/main" id="{50466DB7-264A-DF82-B5B9-63D3A628B925}"/>
              </a:ext>
            </a:extLst>
          </p:cNvPr>
          <p:cNvGrpSpPr/>
          <p:nvPr/>
        </p:nvGrpSpPr>
        <p:grpSpPr>
          <a:xfrm>
            <a:off x="627364" y="4812551"/>
            <a:ext cx="9439844" cy="2310531"/>
            <a:chOff x="546100" y="4823694"/>
            <a:chExt cx="9439844" cy="2310531"/>
          </a:xfrm>
        </p:grpSpPr>
        <p:pic>
          <p:nvPicPr>
            <p:cNvPr id="6" name="object 18">
              <a:extLst>
                <a:ext uri="{FF2B5EF4-FFF2-40B4-BE49-F238E27FC236}">
                  <a16:creationId xmlns:a16="http://schemas.microsoft.com/office/drawing/2014/main" id="{70491B47-B61B-2CD2-31B7-ED72616D986F}"/>
                </a:ext>
              </a:extLst>
            </p:cNvPr>
            <p:cNvPicPr/>
            <p:nvPr/>
          </p:nvPicPr>
          <p:blipFill>
            <a:blip r:embed="rId4" cstate="email">
              <a:extLst>
                <a:ext uri="{28A0092B-C50C-407E-A947-70E740481C1C}">
                  <a14:useLocalDpi xmlns:a14="http://schemas.microsoft.com/office/drawing/2010/main"/>
                </a:ext>
              </a:extLst>
            </a:blip>
            <a:stretch>
              <a:fillRect/>
            </a:stretch>
          </p:blipFill>
          <p:spPr>
            <a:xfrm>
              <a:off x="1952959" y="4827932"/>
              <a:ext cx="7980211" cy="218218"/>
            </a:xfrm>
            <a:prstGeom prst="rect">
              <a:avLst/>
            </a:prstGeom>
          </p:spPr>
        </p:pic>
        <p:sp>
          <p:nvSpPr>
            <p:cNvPr id="7" name="object 7">
              <a:extLst>
                <a:ext uri="{FF2B5EF4-FFF2-40B4-BE49-F238E27FC236}">
                  <a16:creationId xmlns:a16="http://schemas.microsoft.com/office/drawing/2014/main" id="{DA5FF713-0368-824C-2BDA-61D62F7126C1}"/>
                </a:ext>
              </a:extLst>
            </p:cNvPr>
            <p:cNvSpPr/>
            <p:nvPr/>
          </p:nvSpPr>
          <p:spPr>
            <a:xfrm>
              <a:off x="550401" y="5051080"/>
              <a:ext cx="1389595" cy="1260000"/>
            </a:xfrm>
            <a:custGeom>
              <a:avLst/>
              <a:gdLst/>
              <a:ahLst/>
              <a:cxnLst/>
              <a:rect l="l" t="t" r="r" b="b"/>
              <a:pathLst>
                <a:path w="2051050" h="1298575">
                  <a:moveTo>
                    <a:pt x="2050872" y="0"/>
                  </a:moveTo>
                  <a:lnTo>
                    <a:pt x="0" y="0"/>
                  </a:lnTo>
                  <a:lnTo>
                    <a:pt x="0" y="1298003"/>
                  </a:lnTo>
                  <a:lnTo>
                    <a:pt x="2050872" y="1298003"/>
                  </a:lnTo>
                  <a:lnTo>
                    <a:pt x="2050872" y="0"/>
                  </a:lnTo>
                  <a:close/>
                </a:path>
              </a:pathLst>
            </a:custGeom>
            <a:solidFill>
              <a:srgbClr val="E5E5E5"/>
            </a:solidFill>
          </p:spPr>
          <p:txBody>
            <a:bodyPr wrap="square" lIns="0" tIns="0" rIns="0" bIns="0" rtlCol="0"/>
            <a:lstStyle/>
            <a:p>
              <a:pPr algn="ctr"/>
              <a:endParaRPr/>
            </a:p>
          </p:txBody>
        </p:sp>
        <p:pic>
          <p:nvPicPr>
            <p:cNvPr id="8" name="object 8">
              <a:extLst>
                <a:ext uri="{FF2B5EF4-FFF2-40B4-BE49-F238E27FC236}">
                  <a16:creationId xmlns:a16="http://schemas.microsoft.com/office/drawing/2014/main" id="{9ABC24A3-386D-4FC2-5C33-B66CE406D896}"/>
                </a:ext>
              </a:extLst>
            </p:cNvPr>
            <p:cNvPicPr/>
            <p:nvPr/>
          </p:nvPicPr>
          <p:blipFill>
            <a:blip r:embed="rId5" cstate="email">
              <a:extLst>
                <a:ext uri="{28A0092B-C50C-407E-A947-70E740481C1C}">
                  <a14:useLocalDpi xmlns:a14="http://schemas.microsoft.com/office/drawing/2010/main"/>
                </a:ext>
              </a:extLst>
            </a:blip>
            <a:stretch>
              <a:fillRect/>
            </a:stretch>
          </p:blipFill>
          <p:spPr>
            <a:xfrm>
              <a:off x="550467" y="4833352"/>
              <a:ext cx="1389351" cy="216000"/>
            </a:xfrm>
            <a:prstGeom prst="rect">
              <a:avLst/>
            </a:prstGeom>
          </p:spPr>
        </p:pic>
        <p:sp>
          <p:nvSpPr>
            <p:cNvPr id="10" name="object 10">
              <a:extLst>
                <a:ext uri="{FF2B5EF4-FFF2-40B4-BE49-F238E27FC236}">
                  <a16:creationId xmlns:a16="http://schemas.microsoft.com/office/drawing/2014/main" id="{E13EB91A-FC14-38A6-2180-60D8071F7023}"/>
                </a:ext>
              </a:extLst>
            </p:cNvPr>
            <p:cNvSpPr/>
            <p:nvPr/>
          </p:nvSpPr>
          <p:spPr>
            <a:xfrm>
              <a:off x="1920001" y="5047168"/>
              <a:ext cx="8046125" cy="1260000"/>
            </a:xfrm>
            <a:custGeom>
              <a:avLst/>
              <a:gdLst/>
              <a:ahLst/>
              <a:cxnLst/>
              <a:rect l="l" t="t" r="r" b="b"/>
              <a:pathLst>
                <a:path w="5904230" h="1298575">
                  <a:moveTo>
                    <a:pt x="5904001" y="0"/>
                  </a:moveTo>
                  <a:lnTo>
                    <a:pt x="0" y="0"/>
                  </a:lnTo>
                  <a:lnTo>
                    <a:pt x="0" y="1298003"/>
                  </a:lnTo>
                  <a:lnTo>
                    <a:pt x="5904001" y="1298003"/>
                  </a:lnTo>
                  <a:lnTo>
                    <a:pt x="5904001" y="0"/>
                  </a:lnTo>
                  <a:close/>
                </a:path>
              </a:pathLst>
            </a:custGeom>
            <a:solidFill>
              <a:srgbClr val="E5E5E5"/>
            </a:solidFill>
          </p:spPr>
          <p:txBody>
            <a:bodyPr wrap="square" lIns="0" tIns="0" rIns="0" bIns="0" rtlCol="0"/>
            <a:lstStyle/>
            <a:p>
              <a:pPr algn="ctr"/>
              <a:endParaRPr/>
            </a:p>
          </p:txBody>
        </p:sp>
        <p:sp>
          <p:nvSpPr>
            <p:cNvPr id="11" name="object 11">
              <a:extLst>
                <a:ext uri="{FF2B5EF4-FFF2-40B4-BE49-F238E27FC236}">
                  <a16:creationId xmlns:a16="http://schemas.microsoft.com/office/drawing/2014/main" id="{419464BF-C39C-E181-7C0E-150226F18AC6}"/>
                </a:ext>
              </a:extLst>
            </p:cNvPr>
            <p:cNvSpPr/>
            <p:nvPr/>
          </p:nvSpPr>
          <p:spPr>
            <a:xfrm>
              <a:off x="1939817" y="5132703"/>
              <a:ext cx="0" cy="1144691"/>
            </a:xfrm>
            <a:custGeom>
              <a:avLst/>
              <a:gdLst/>
              <a:ahLst/>
              <a:cxnLst/>
              <a:rect l="l" t="t" r="r" b="b"/>
              <a:pathLst>
                <a:path h="1136014">
                  <a:moveTo>
                    <a:pt x="0" y="0"/>
                  </a:moveTo>
                  <a:lnTo>
                    <a:pt x="0" y="1136002"/>
                  </a:lnTo>
                </a:path>
              </a:pathLst>
            </a:custGeom>
            <a:ln w="6350">
              <a:solidFill>
                <a:srgbClr val="7A7472"/>
              </a:solidFill>
            </a:ln>
          </p:spPr>
          <p:txBody>
            <a:bodyPr wrap="square" lIns="0" tIns="0" rIns="0" bIns="0" rtlCol="0"/>
            <a:lstStyle/>
            <a:p>
              <a:pPr algn="ctr"/>
              <a:endParaRPr/>
            </a:p>
          </p:txBody>
        </p:sp>
        <p:sp>
          <p:nvSpPr>
            <p:cNvPr id="13" name="object 13">
              <a:extLst>
                <a:ext uri="{FF2B5EF4-FFF2-40B4-BE49-F238E27FC236}">
                  <a16:creationId xmlns:a16="http://schemas.microsoft.com/office/drawing/2014/main" id="{D8DF6013-1D41-0120-CA68-E075E5B6D477}"/>
                </a:ext>
              </a:extLst>
            </p:cNvPr>
            <p:cNvSpPr/>
            <p:nvPr/>
          </p:nvSpPr>
          <p:spPr>
            <a:xfrm>
              <a:off x="4065921" y="4824200"/>
              <a:ext cx="2952115" cy="216000"/>
            </a:xfrm>
            <a:custGeom>
              <a:avLst/>
              <a:gdLst/>
              <a:ahLst/>
              <a:cxnLst/>
              <a:rect l="l" t="t" r="r" b="b"/>
              <a:pathLst>
                <a:path w="2952115" h="215900">
                  <a:moveTo>
                    <a:pt x="2952000" y="215455"/>
                  </a:moveTo>
                  <a:lnTo>
                    <a:pt x="0" y="215455"/>
                  </a:lnTo>
                  <a:lnTo>
                    <a:pt x="0" y="0"/>
                  </a:lnTo>
                  <a:lnTo>
                    <a:pt x="2952000" y="0"/>
                  </a:lnTo>
                  <a:lnTo>
                    <a:pt x="2952000" y="215455"/>
                  </a:lnTo>
                  <a:close/>
                </a:path>
              </a:pathLst>
            </a:custGeom>
            <a:ln w="12700">
              <a:solidFill>
                <a:srgbClr val="FAFAFB"/>
              </a:solidFill>
            </a:ln>
          </p:spPr>
          <p:txBody>
            <a:bodyPr wrap="square" lIns="0" tIns="0" rIns="0" bIns="0" rtlCol="0"/>
            <a:lstStyle/>
            <a:p>
              <a:pPr algn="ctr"/>
              <a:endParaRPr/>
            </a:p>
          </p:txBody>
        </p:sp>
        <p:sp>
          <p:nvSpPr>
            <p:cNvPr id="19" name="object 19">
              <a:extLst>
                <a:ext uri="{FF2B5EF4-FFF2-40B4-BE49-F238E27FC236}">
                  <a16:creationId xmlns:a16="http://schemas.microsoft.com/office/drawing/2014/main" id="{659DB55F-F1A8-7143-0CE9-E9981FDDE1CE}"/>
                </a:ext>
              </a:extLst>
            </p:cNvPr>
            <p:cNvSpPr/>
            <p:nvPr/>
          </p:nvSpPr>
          <p:spPr>
            <a:xfrm>
              <a:off x="7018036" y="4823694"/>
              <a:ext cx="2952115" cy="218189"/>
            </a:xfrm>
            <a:custGeom>
              <a:avLst/>
              <a:gdLst/>
              <a:ahLst/>
              <a:cxnLst/>
              <a:rect l="l" t="t" r="r" b="b"/>
              <a:pathLst>
                <a:path w="2952115" h="216535">
                  <a:moveTo>
                    <a:pt x="2952000" y="216001"/>
                  </a:moveTo>
                  <a:lnTo>
                    <a:pt x="0" y="216001"/>
                  </a:lnTo>
                  <a:lnTo>
                    <a:pt x="0" y="0"/>
                  </a:lnTo>
                  <a:lnTo>
                    <a:pt x="2952000" y="0"/>
                  </a:lnTo>
                  <a:lnTo>
                    <a:pt x="2952000" y="216001"/>
                  </a:lnTo>
                  <a:close/>
                </a:path>
              </a:pathLst>
            </a:custGeom>
            <a:ln w="12700">
              <a:solidFill>
                <a:srgbClr val="FAFAFB"/>
              </a:solidFill>
            </a:ln>
          </p:spPr>
          <p:txBody>
            <a:bodyPr wrap="square" lIns="0" tIns="0" rIns="0" bIns="0" rtlCol="0"/>
            <a:lstStyle/>
            <a:p>
              <a:pPr algn="ctr"/>
              <a:endParaRPr/>
            </a:p>
          </p:txBody>
        </p:sp>
        <p:sp>
          <p:nvSpPr>
            <p:cNvPr id="24" name="object 25">
              <a:extLst>
                <a:ext uri="{FF2B5EF4-FFF2-40B4-BE49-F238E27FC236}">
                  <a16:creationId xmlns:a16="http://schemas.microsoft.com/office/drawing/2014/main" id="{DAE616A8-C48D-3DB8-A4C5-39EB5A0EB538}"/>
                </a:ext>
              </a:extLst>
            </p:cNvPr>
            <p:cNvSpPr/>
            <p:nvPr/>
          </p:nvSpPr>
          <p:spPr>
            <a:xfrm>
              <a:off x="546100" y="6277393"/>
              <a:ext cx="9439844" cy="336503"/>
            </a:xfrm>
            <a:custGeom>
              <a:avLst/>
              <a:gdLst/>
              <a:ahLst/>
              <a:cxnLst/>
              <a:rect l="l" t="t" r="r" b="b"/>
              <a:pathLst>
                <a:path w="7955280" h="324485">
                  <a:moveTo>
                    <a:pt x="7954873" y="0"/>
                  </a:moveTo>
                  <a:lnTo>
                    <a:pt x="2050872" y="0"/>
                  </a:lnTo>
                  <a:lnTo>
                    <a:pt x="0" y="0"/>
                  </a:lnTo>
                  <a:lnTo>
                    <a:pt x="0" y="323989"/>
                  </a:lnTo>
                  <a:lnTo>
                    <a:pt x="2050872" y="323989"/>
                  </a:lnTo>
                  <a:lnTo>
                    <a:pt x="7954873" y="323989"/>
                  </a:lnTo>
                  <a:lnTo>
                    <a:pt x="7954873" y="0"/>
                  </a:lnTo>
                  <a:close/>
                </a:path>
              </a:pathLst>
            </a:custGeom>
            <a:solidFill>
              <a:srgbClr val="CCCCCC"/>
            </a:solidFill>
          </p:spPr>
          <p:txBody>
            <a:bodyPr wrap="square" lIns="0" tIns="0" rIns="0" bIns="0" rtlCol="0"/>
            <a:lstStyle/>
            <a:p>
              <a:pPr algn="ctr"/>
              <a:endParaRPr dirty="0"/>
            </a:p>
          </p:txBody>
        </p:sp>
        <p:sp>
          <p:nvSpPr>
            <p:cNvPr id="25" name="object 26">
              <a:extLst>
                <a:ext uri="{FF2B5EF4-FFF2-40B4-BE49-F238E27FC236}">
                  <a16:creationId xmlns:a16="http://schemas.microsoft.com/office/drawing/2014/main" id="{A203DACD-B940-5E6F-CD9A-BE439FF991FA}"/>
                </a:ext>
              </a:extLst>
            </p:cNvPr>
            <p:cNvSpPr/>
            <p:nvPr/>
          </p:nvSpPr>
          <p:spPr>
            <a:xfrm>
              <a:off x="1939817" y="6365538"/>
              <a:ext cx="0" cy="163801"/>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a:p>
          </p:txBody>
        </p:sp>
        <p:sp>
          <p:nvSpPr>
            <p:cNvPr id="29" name="object 30">
              <a:extLst>
                <a:ext uri="{FF2B5EF4-FFF2-40B4-BE49-F238E27FC236}">
                  <a16:creationId xmlns:a16="http://schemas.microsoft.com/office/drawing/2014/main" id="{66A051CB-390E-041B-C2A5-E3389B28CB5E}"/>
                </a:ext>
              </a:extLst>
            </p:cNvPr>
            <p:cNvSpPr/>
            <p:nvPr/>
          </p:nvSpPr>
          <p:spPr>
            <a:xfrm>
              <a:off x="550402" y="6579528"/>
              <a:ext cx="9435542" cy="554697"/>
            </a:xfrm>
            <a:custGeom>
              <a:avLst/>
              <a:gdLst/>
              <a:ahLst/>
              <a:cxnLst/>
              <a:rect l="l" t="t" r="r" b="b"/>
              <a:pathLst>
                <a:path w="7955280" h="324484">
                  <a:moveTo>
                    <a:pt x="7954873" y="0"/>
                  </a:moveTo>
                  <a:lnTo>
                    <a:pt x="2050872" y="0"/>
                  </a:lnTo>
                  <a:lnTo>
                    <a:pt x="0" y="0"/>
                  </a:lnTo>
                  <a:lnTo>
                    <a:pt x="0" y="324002"/>
                  </a:lnTo>
                  <a:lnTo>
                    <a:pt x="2050872" y="324002"/>
                  </a:lnTo>
                  <a:lnTo>
                    <a:pt x="7954873" y="324002"/>
                  </a:lnTo>
                  <a:lnTo>
                    <a:pt x="7954873" y="0"/>
                  </a:lnTo>
                  <a:close/>
                </a:path>
              </a:pathLst>
            </a:custGeom>
            <a:solidFill>
              <a:srgbClr val="E5E5E5"/>
            </a:solidFill>
          </p:spPr>
          <p:txBody>
            <a:bodyPr wrap="square" lIns="0" tIns="0" rIns="0" bIns="0" rtlCol="0"/>
            <a:lstStyle/>
            <a:p>
              <a:pPr algn="ctr"/>
              <a:endParaRPr dirty="0"/>
            </a:p>
          </p:txBody>
        </p:sp>
        <p:sp>
          <p:nvSpPr>
            <p:cNvPr id="30" name="object 31">
              <a:extLst>
                <a:ext uri="{FF2B5EF4-FFF2-40B4-BE49-F238E27FC236}">
                  <a16:creationId xmlns:a16="http://schemas.microsoft.com/office/drawing/2014/main" id="{87A0ED27-84CF-B344-D077-D16C9A1E77B9}"/>
                </a:ext>
              </a:extLst>
            </p:cNvPr>
            <p:cNvSpPr/>
            <p:nvPr/>
          </p:nvSpPr>
          <p:spPr>
            <a:xfrm flipH="1">
              <a:off x="1894097" y="6661144"/>
              <a:ext cx="45719" cy="425834"/>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dirty="0"/>
            </a:p>
          </p:txBody>
        </p:sp>
        <p:sp>
          <p:nvSpPr>
            <p:cNvPr id="67" name="object 11">
              <a:extLst>
                <a:ext uri="{FF2B5EF4-FFF2-40B4-BE49-F238E27FC236}">
                  <a16:creationId xmlns:a16="http://schemas.microsoft.com/office/drawing/2014/main" id="{6EA02052-2ADA-F295-72A5-D1BCB708EFFD}"/>
                </a:ext>
              </a:extLst>
            </p:cNvPr>
            <p:cNvSpPr/>
            <p:nvPr/>
          </p:nvSpPr>
          <p:spPr>
            <a:xfrm>
              <a:off x="4046236" y="5132703"/>
              <a:ext cx="0" cy="1144691"/>
            </a:xfrm>
            <a:custGeom>
              <a:avLst/>
              <a:gdLst/>
              <a:ahLst/>
              <a:cxnLst/>
              <a:rect l="l" t="t" r="r" b="b"/>
              <a:pathLst>
                <a:path h="1136014">
                  <a:moveTo>
                    <a:pt x="0" y="0"/>
                  </a:moveTo>
                  <a:lnTo>
                    <a:pt x="0" y="1136002"/>
                  </a:lnTo>
                </a:path>
              </a:pathLst>
            </a:custGeom>
            <a:ln w="6350">
              <a:solidFill>
                <a:srgbClr val="7A7472"/>
              </a:solidFill>
            </a:ln>
          </p:spPr>
          <p:txBody>
            <a:bodyPr wrap="square" lIns="0" tIns="0" rIns="0" bIns="0" rtlCol="0"/>
            <a:lstStyle/>
            <a:p>
              <a:pPr algn="ctr"/>
              <a:endParaRPr/>
            </a:p>
          </p:txBody>
        </p:sp>
        <p:sp>
          <p:nvSpPr>
            <p:cNvPr id="59" name="object 14">
              <a:extLst>
                <a:ext uri="{FF2B5EF4-FFF2-40B4-BE49-F238E27FC236}">
                  <a16:creationId xmlns:a16="http://schemas.microsoft.com/office/drawing/2014/main" id="{6B7DAA16-3E6E-5DDF-4995-C65A565D5699}"/>
                </a:ext>
              </a:extLst>
            </p:cNvPr>
            <p:cNvSpPr txBox="1"/>
            <p:nvPr/>
          </p:nvSpPr>
          <p:spPr>
            <a:xfrm>
              <a:off x="912402" y="4848040"/>
              <a:ext cx="665480" cy="144922"/>
            </a:xfrm>
            <a:prstGeom prst="rect">
              <a:avLst/>
            </a:prstGeom>
          </p:spPr>
          <p:txBody>
            <a:bodyPr vert="horz" wrap="square" lIns="0" tIns="21600" rIns="0" bIns="0" rtlCol="0">
              <a:spAutoFit/>
            </a:bodyPr>
            <a:lstStyle/>
            <a:p>
              <a:pPr marL="12700" algn="ctr">
                <a:lnSpc>
                  <a:spcPct val="100000"/>
                </a:lnSpc>
                <a:spcBef>
                  <a:spcPts val="100"/>
                </a:spcBef>
              </a:pPr>
              <a:r>
                <a:rPr sz="800" b="1" spc="-10" dirty="0">
                  <a:solidFill>
                    <a:srgbClr val="FFFFFF"/>
                  </a:solidFill>
                  <a:latin typeface="Yu Gothic"/>
                  <a:cs typeface="Yu Gothic"/>
                </a:rPr>
                <a:t>原稿規定一覧</a:t>
              </a:r>
              <a:endParaRPr sz="800" dirty="0">
                <a:latin typeface="Yu Gothic"/>
                <a:cs typeface="Yu Gothic"/>
              </a:endParaRPr>
            </a:p>
          </p:txBody>
        </p:sp>
        <p:sp>
          <p:nvSpPr>
            <p:cNvPr id="60" name="object 15">
              <a:extLst>
                <a:ext uri="{FF2B5EF4-FFF2-40B4-BE49-F238E27FC236}">
                  <a16:creationId xmlns:a16="http://schemas.microsoft.com/office/drawing/2014/main" id="{FEF292EC-9694-F633-CA31-738A4FBD7A90}"/>
                </a:ext>
              </a:extLst>
            </p:cNvPr>
            <p:cNvSpPr txBox="1"/>
            <p:nvPr/>
          </p:nvSpPr>
          <p:spPr>
            <a:xfrm>
              <a:off x="812356" y="5603382"/>
              <a:ext cx="865505" cy="151323"/>
            </a:xfrm>
            <a:prstGeom prst="rect">
              <a:avLst/>
            </a:prstGeom>
          </p:spPr>
          <p:txBody>
            <a:bodyPr vert="horz" wrap="square" lIns="0" tIns="12700" rIns="0" bIns="0" rtlCol="0">
              <a:spAutoFit/>
            </a:bodyPr>
            <a:lstStyle/>
            <a:p>
              <a:pPr marL="12700" algn="ctr">
                <a:lnSpc>
                  <a:spcPct val="100000"/>
                </a:lnSpc>
                <a:spcBef>
                  <a:spcPts val="100"/>
                </a:spcBef>
              </a:pPr>
              <a:r>
                <a:rPr sz="900" b="1" spc="-10" dirty="0">
                  <a:solidFill>
                    <a:srgbClr val="221714"/>
                  </a:solidFill>
                  <a:latin typeface="Yu Gothic"/>
                  <a:cs typeface="Yu Gothic"/>
                </a:rPr>
                <a:t>ピクセルサイズ</a:t>
              </a:r>
              <a:endParaRPr sz="900" dirty="0">
                <a:latin typeface="Yu Gothic"/>
                <a:cs typeface="Yu Gothic"/>
              </a:endParaRPr>
            </a:p>
          </p:txBody>
        </p:sp>
        <p:sp>
          <p:nvSpPr>
            <p:cNvPr id="61" name="object 16">
              <a:extLst>
                <a:ext uri="{FF2B5EF4-FFF2-40B4-BE49-F238E27FC236}">
                  <a16:creationId xmlns:a16="http://schemas.microsoft.com/office/drawing/2014/main" id="{0C55679C-E8CB-51E1-54DE-9E55C588D7E8}"/>
                </a:ext>
              </a:extLst>
            </p:cNvPr>
            <p:cNvSpPr txBox="1"/>
            <p:nvPr/>
          </p:nvSpPr>
          <p:spPr>
            <a:xfrm>
              <a:off x="5320254" y="4867799"/>
              <a:ext cx="173355" cy="144922"/>
            </a:xfrm>
            <a:prstGeom prst="rect">
              <a:avLst/>
            </a:prstGeom>
          </p:spPr>
          <p:txBody>
            <a:bodyPr vert="horz" wrap="square" lIns="0" tIns="21600" rIns="0" bIns="0" rtlCol="0">
              <a:spAutoFit/>
            </a:bodyPr>
            <a:lstStyle/>
            <a:p>
              <a:pPr marL="12700" algn="ctr">
                <a:lnSpc>
                  <a:spcPct val="100000"/>
                </a:lnSpc>
                <a:spcBef>
                  <a:spcPts val="100"/>
                </a:spcBef>
              </a:pPr>
              <a:r>
                <a:rPr sz="800" b="1" spc="-25" dirty="0">
                  <a:solidFill>
                    <a:srgbClr val="FFFFFF"/>
                  </a:solidFill>
                  <a:latin typeface="Yu Gothic"/>
                  <a:cs typeface="Yu Gothic"/>
                </a:rPr>
                <a:t>SP</a:t>
              </a:r>
              <a:endParaRPr sz="800" dirty="0">
                <a:latin typeface="Yu Gothic"/>
                <a:cs typeface="Yu Gothic"/>
              </a:endParaRPr>
            </a:p>
          </p:txBody>
        </p:sp>
        <p:sp>
          <p:nvSpPr>
            <p:cNvPr id="62" name="object 20">
              <a:extLst>
                <a:ext uri="{FF2B5EF4-FFF2-40B4-BE49-F238E27FC236}">
                  <a16:creationId xmlns:a16="http://schemas.microsoft.com/office/drawing/2014/main" id="{2FBF7007-3F1C-22C4-4C11-5A620029517A}"/>
                </a:ext>
              </a:extLst>
            </p:cNvPr>
            <p:cNvSpPr txBox="1"/>
            <p:nvPr/>
          </p:nvSpPr>
          <p:spPr>
            <a:xfrm>
              <a:off x="8279094" y="4858525"/>
              <a:ext cx="179070" cy="144922"/>
            </a:xfrm>
            <a:prstGeom prst="rect">
              <a:avLst/>
            </a:prstGeom>
          </p:spPr>
          <p:txBody>
            <a:bodyPr vert="horz" wrap="square" lIns="0" tIns="21600" rIns="0" bIns="0" rtlCol="0">
              <a:spAutoFit/>
            </a:bodyPr>
            <a:lstStyle/>
            <a:p>
              <a:pPr marL="12700" algn="ctr">
                <a:lnSpc>
                  <a:spcPct val="100000"/>
                </a:lnSpc>
                <a:spcBef>
                  <a:spcPts val="100"/>
                </a:spcBef>
              </a:pPr>
              <a:r>
                <a:rPr sz="800" b="1" spc="-25" dirty="0">
                  <a:solidFill>
                    <a:srgbClr val="FFFFFF"/>
                  </a:solidFill>
                  <a:latin typeface="Yu Gothic"/>
                  <a:cs typeface="Yu Gothic"/>
                </a:rPr>
                <a:t>PC</a:t>
              </a:r>
              <a:endParaRPr sz="800" dirty="0">
                <a:latin typeface="Yu Gothic"/>
                <a:cs typeface="Yu Gothic"/>
              </a:endParaRPr>
            </a:p>
          </p:txBody>
        </p:sp>
        <p:sp>
          <p:nvSpPr>
            <p:cNvPr id="63" name="object 27">
              <a:extLst>
                <a:ext uri="{FF2B5EF4-FFF2-40B4-BE49-F238E27FC236}">
                  <a16:creationId xmlns:a16="http://schemas.microsoft.com/office/drawing/2014/main" id="{607CC765-5085-DC34-13E3-C6DB103E4772}"/>
                </a:ext>
              </a:extLst>
            </p:cNvPr>
            <p:cNvSpPr txBox="1"/>
            <p:nvPr/>
          </p:nvSpPr>
          <p:spPr>
            <a:xfrm>
              <a:off x="812356" y="6335713"/>
              <a:ext cx="865505" cy="151323"/>
            </a:xfrm>
            <a:prstGeom prst="rect">
              <a:avLst/>
            </a:prstGeom>
          </p:spPr>
          <p:txBody>
            <a:bodyPr vert="horz" wrap="square" lIns="0" tIns="12700" rIns="0" bIns="0" rtlCol="0">
              <a:spAutoFit/>
            </a:bodyPr>
            <a:lstStyle/>
            <a:p>
              <a:pPr marL="12700" algn="ctr">
                <a:lnSpc>
                  <a:spcPct val="100000"/>
                </a:lnSpc>
                <a:spcBef>
                  <a:spcPts val="100"/>
                </a:spcBef>
              </a:pPr>
              <a:r>
                <a:rPr sz="900" b="1" spc="-10" dirty="0">
                  <a:solidFill>
                    <a:srgbClr val="221714"/>
                  </a:solidFill>
                  <a:latin typeface="Yu Gothic"/>
                  <a:cs typeface="Yu Gothic"/>
                </a:rPr>
                <a:t>ファイルサイズ</a:t>
              </a:r>
              <a:endParaRPr sz="900" dirty="0">
                <a:latin typeface="Yu Gothic"/>
                <a:cs typeface="Yu Gothic"/>
              </a:endParaRPr>
            </a:p>
          </p:txBody>
        </p:sp>
        <p:sp>
          <p:nvSpPr>
            <p:cNvPr id="64" name="object 28">
              <a:extLst>
                <a:ext uri="{FF2B5EF4-FFF2-40B4-BE49-F238E27FC236}">
                  <a16:creationId xmlns:a16="http://schemas.microsoft.com/office/drawing/2014/main" id="{F1F6C28C-2C05-78C8-DBAD-E674C31D3B40}"/>
                </a:ext>
              </a:extLst>
            </p:cNvPr>
            <p:cNvSpPr txBox="1"/>
            <p:nvPr/>
          </p:nvSpPr>
          <p:spPr>
            <a:xfrm>
              <a:off x="4567174" y="6350928"/>
              <a:ext cx="653415" cy="151323"/>
            </a:xfrm>
            <a:prstGeom prst="rect">
              <a:avLst/>
            </a:prstGeom>
          </p:spPr>
          <p:txBody>
            <a:bodyPr vert="horz" wrap="square" lIns="0" tIns="12700" rIns="0" bIns="0" rtlCol="0">
              <a:spAutoFit/>
            </a:bodyPr>
            <a:lstStyle/>
            <a:p>
              <a:pPr marL="12700" algn="ctr">
                <a:lnSpc>
                  <a:spcPct val="100000"/>
                </a:lnSpc>
                <a:spcBef>
                  <a:spcPts val="100"/>
                </a:spcBef>
              </a:pPr>
              <a:r>
                <a:rPr lang="en-US" sz="900" b="1" dirty="0">
                  <a:solidFill>
                    <a:srgbClr val="FF0000"/>
                  </a:solidFill>
                  <a:latin typeface="Yu Gothic"/>
                  <a:cs typeface="Yu Gothic"/>
                </a:rPr>
                <a:t>300</a:t>
              </a:r>
              <a:r>
                <a:rPr sz="900" b="1" dirty="0">
                  <a:solidFill>
                    <a:srgbClr val="FF0000"/>
                  </a:solidFill>
                  <a:latin typeface="Yu Gothic"/>
                  <a:cs typeface="Yu Gothic"/>
                </a:rPr>
                <a:t>KB</a:t>
              </a:r>
              <a:r>
                <a:rPr sz="900" b="1" spc="-25" dirty="0">
                  <a:solidFill>
                    <a:srgbClr val="FF0000"/>
                  </a:solidFill>
                  <a:latin typeface="Yu Gothic"/>
                  <a:cs typeface="Yu Gothic"/>
                </a:rPr>
                <a:t>未満</a:t>
              </a:r>
              <a:endParaRPr sz="900" dirty="0">
                <a:solidFill>
                  <a:srgbClr val="FF0000"/>
                </a:solidFill>
                <a:latin typeface="Yu Gothic"/>
                <a:cs typeface="Yu Gothic"/>
              </a:endParaRPr>
            </a:p>
          </p:txBody>
        </p:sp>
        <p:sp>
          <p:nvSpPr>
            <p:cNvPr id="65" name="object 32">
              <a:extLst>
                <a:ext uri="{FF2B5EF4-FFF2-40B4-BE49-F238E27FC236}">
                  <a16:creationId xmlns:a16="http://schemas.microsoft.com/office/drawing/2014/main" id="{14428AE1-51AD-8302-6928-1E5479D4FD1B}"/>
                </a:ext>
              </a:extLst>
            </p:cNvPr>
            <p:cNvSpPr txBox="1"/>
            <p:nvPr/>
          </p:nvSpPr>
          <p:spPr>
            <a:xfrm>
              <a:off x="1052385" y="6774597"/>
              <a:ext cx="385445" cy="151323"/>
            </a:xfrm>
            <a:prstGeom prst="rect">
              <a:avLst/>
            </a:prstGeom>
          </p:spPr>
          <p:txBody>
            <a:bodyPr vert="horz" wrap="square" lIns="0" tIns="12700" rIns="0" bIns="0" rtlCol="0">
              <a:spAutoFit/>
            </a:bodyPr>
            <a:lstStyle/>
            <a:p>
              <a:pPr marL="12700" algn="ctr">
                <a:lnSpc>
                  <a:spcPct val="100000"/>
                </a:lnSpc>
                <a:spcBef>
                  <a:spcPts val="100"/>
                </a:spcBef>
              </a:pPr>
              <a:r>
                <a:rPr sz="900" b="1" spc="-20" dirty="0">
                  <a:solidFill>
                    <a:srgbClr val="221714"/>
                  </a:solidFill>
                  <a:latin typeface="Yu Gothic"/>
                  <a:cs typeface="Yu Gothic"/>
                </a:rPr>
                <a:t>その他</a:t>
              </a:r>
              <a:endParaRPr sz="900" dirty="0">
                <a:latin typeface="Yu Gothic"/>
                <a:cs typeface="Yu Gothic"/>
              </a:endParaRPr>
            </a:p>
          </p:txBody>
        </p:sp>
        <p:sp>
          <p:nvSpPr>
            <p:cNvPr id="66" name="object 33">
              <a:extLst>
                <a:ext uri="{FF2B5EF4-FFF2-40B4-BE49-F238E27FC236}">
                  <a16:creationId xmlns:a16="http://schemas.microsoft.com/office/drawing/2014/main" id="{8AD2165A-F2FA-3E97-C41B-F8FFE03432C9}"/>
                </a:ext>
              </a:extLst>
            </p:cNvPr>
            <p:cNvSpPr txBox="1"/>
            <p:nvPr/>
          </p:nvSpPr>
          <p:spPr>
            <a:xfrm>
              <a:off x="2030502" y="6633008"/>
              <a:ext cx="5798981" cy="453970"/>
            </a:xfrm>
            <a:prstGeom prst="rect">
              <a:avLst/>
            </a:prstGeom>
          </p:spPr>
          <p:txBody>
            <a:bodyPr vert="horz" wrap="square" lIns="0" tIns="12700" rIns="0" bIns="0" rtlCol="0">
              <a:spAutoFit/>
            </a:bodyPr>
            <a:lstStyle/>
            <a:p>
              <a:pPr marL="184150" indent="-171450" algn="l">
                <a:lnSpc>
                  <a:spcPct val="100000"/>
                </a:lnSpc>
                <a:spcBef>
                  <a:spcPts val="100"/>
                </a:spcBef>
                <a:buFont typeface="Wingdings" panose="05000000000000000000" pitchFamily="2" charset="2"/>
                <a:buChar char="n"/>
              </a:pPr>
              <a:r>
                <a:rPr lang="en-US" altLang="ja-JP" sz="900" b="1" dirty="0">
                  <a:solidFill>
                    <a:srgbClr val="221714"/>
                  </a:solidFill>
                  <a:latin typeface="+mn-lt"/>
                  <a:ea typeface="+mn-ea"/>
                  <a:cs typeface="Yu Gothic"/>
                </a:rPr>
                <a:t>JPEG</a:t>
              </a:r>
              <a:r>
                <a:rPr lang="ja-JP" altLang="en-US" sz="900" b="1" dirty="0">
                  <a:solidFill>
                    <a:srgbClr val="221714"/>
                  </a:solidFill>
                  <a:latin typeface="+mn-lt"/>
                  <a:ea typeface="+mn-ea"/>
                  <a:cs typeface="Yu Gothic"/>
                </a:rPr>
                <a:t>データでの入稿を推奨／カラーコードは</a:t>
              </a:r>
              <a:r>
                <a:rPr lang="en-US" altLang="ja-JP" sz="900" b="1" dirty="0">
                  <a:solidFill>
                    <a:srgbClr val="221714"/>
                  </a:solidFill>
                  <a:latin typeface="+mn-lt"/>
                  <a:ea typeface="+mn-ea"/>
                  <a:cs typeface="Yu Gothic"/>
                </a:rPr>
                <a:t>RGB</a:t>
              </a:r>
              <a:r>
                <a:rPr lang="ja-JP" altLang="en-US" sz="900" b="1" dirty="0">
                  <a:solidFill>
                    <a:srgbClr val="221714"/>
                  </a:solidFill>
                  <a:latin typeface="+mn-lt"/>
                  <a:ea typeface="+mn-ea"/>
                  <a:cs typeface="Yu Gothic"/>
                </a:rPr>
                <a:t>形式</a:t>
              </a:r>
            </a:p>
            <a:p>
              <a:pPr marL="184150" indent="-171450" algn="l">
                <a:lnSpc>
                  <a:spcPct val="100000"/>
                </a:lnSpc>
                <a:spcBef>
                  <a:spcPts val="100"/>
                </a:spcBef>
                <a:buFont typeface="Wingdings" panose="05000000000000000000" pitchFamily="2" charset="2"/>
                <a:buChar char="n"/>
              </a:pPr>
              <a:r>
                <a:rPr lang="ja-JP" altLang="en-US" sz="900" b="1" dirty="0">
                  <a:solidFill>
                    <a:srgbClr val="221714"/>
                  </a:solidFill>
                  <a:latin typeface="+mn-lt"/>
                  <a:ea typeface="+mn-ea"/>
                  <a:cs typeface="Yu Gothic"/>
                </a:rPr>
                <a:t>「</a:t>
              </a:r>
              <a:r>
                <a:rPr lang="en-US" altLang="ja-JP" sz="900" b="1" dirty="0">
                  <a:solidFill>
                    <a:srgbClr val="221714"/>
                  </a:solidFill>
                  <a:latin typeface="+mn-lt"/>
                  <a:ea typeface="+mn-ea"/>
                  <a:cs typeface="Yu Gothic"/>
                </a:rPr>
                <a:t>or</a:t>
              </a:r>
              <a:r>
                <a:rPr lang="ja-JP" altLang="en-US" sz="900" b="1" dirty="0">
                  <a:solidFill>
                    <a:srgbClr val="221714"/>
                  </a:solidFill>
                  <a:latin typeface="+mn-lt"/>
                  <a:ea typeface="+mn-ea"/>
                  <a:cs typeface="Yu Gothic"/>
                </a:rPr>
                <a:t> 」表記はどちらかをご入稿ください（高画質を推奨）両サイズご入稿いただいた場合は高画質を配信</a:t>
              </a:r>
            </a:p>
            <a:p>
              <a:pPr marL="184150" indent="-171450" algn="l">
                <a:lnSpc>
                  <a:spcPct val="100000"/>
                </a:lnSpc>
                <a:spcBef>
                  <a:spcPts val="100"/>
                </a:spcBef>
                <a:buFont typeface="Wingdings" panose="05000000000000000000" pitchFamily="2" charset="2"/>
                <a:buChar char="n"/>
              </a:pPr>
              <a:r>
                <a:rPr lang="ja-JP" altLang="en-US" sz="900" b="1" dirty="0">
                  <a:effectLst/>
                  <a:latin typeface="+mn-ea"/>
                  <a:ea typeface="+mn-ea"/>
                </a:rPr>
                <a:t>メニューによっては配信されないバナーサイズがございます。</a:t>
              </a:r>
              <a:endParaRPr lang="ja-JP" altLang="en-US" sz="900" b="1" dirty="0">
                <a:latin typeface="+mn-ea"/>
                <a:ea typeface="+mn-ea"/>
                <a:cs typeface="Yu Gothic"/>
              </a:endParaRPr>
            </a:p>
          </p:txBody>
        </p:sp>
        <p:sp>
          <p:nvSpPr>
            <p:cNvPr id="68" name="object 28">
              <a:extLst>
                <a:ext uri="{FF2B5EF4-FFF2-40B4-BE49-F238E27FC236}">
                  <a16:creationId xmlns:a16="http://schemas.microsoft.com/office/drawing/2014/main" id="{4599DDB0-A914-11EE-9612-164EEDBB5779}"/>
                </a:ext>
              </a:extLst>
            </p:cNvPr>
            <p:cNvSpPr txBox="1"/>
            <p:nvPr/>
          </p:nvSpPr>
          <p:spPr>
            <a:xfrm>
              <a:off x="4167298" y="5131382"/>
              <a:ext cx="2788905" cy="813043"/>
            </a:xfrm>
            <a:prstGeom prst="rect">
              <a:avLst/>
            </a:prstGeom>
          </p:spPr>
          <p:txBody>
            <a:bodyPr vert="horz" wrap="square" lIns="0" tIns="12700" rIns="0" bIns="0" rtlCol="0">
              <a:spAutoFit/>
            </a:bodyPr>
            <a:lstStyle/>
            <a:p>
              <a:pPr marR="548640" algn="l" defTabSz="468000" fontAlgn="t">
                <a:spcAft>
                  <a:spcPts val="0"/>
                </a:spcAft>
                <a:tabLst>
                  <a:tab pos="468000" algn="l"/>
                </a:tabLst>
              </a:pPr>
              <a:r>
                <a:rPr lang="ja-JP" altLang="ja-JP" sz="900" b="1"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必須</a:t>
              </a:r>
              <a:r>
                <a:rPr lang="ja-JP" altLang="ja-JP" sz="900" b="1" spc="-5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①</a:t>
              </a:r>
              <a:r>
                <a:rPr lang="en-US" altLang="ja-JP" sz="900" b="1"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	</a:t>
              </a:r>
              <a:r>
                <a:rPr lang="ja-JP"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600×500</a:t>
              </a:r>
              <a:endParaRPr lang="en-US" altLang="ja-JP" sz="900" b="1" dirty="0">
                <a:solidFill>
                  <a:srgbClr val="B81C21"/>
                </a:solidFill>
                <a:latin typeface="Yu Gothic" panose="020B0400000000000000" pitchFamily="34" charset="-128"/>
                <a:ea typeface="Yu Gothic" panose="020B0400000000000000" pitchFamily="34" charset="-128"/>
                <a:cs typeface="Yu Gothic" panose="020B0400000000000000" pitchFamily="34" charset="-128"/>
              </a:endParaRPr>
            </a:p>
            <a:p>
              <a:pPr marR="548640" algn="l" defTabSz="468000" fontAlgn="t">
                <a:spcAft>
                  <a:spcPts val="0"/>
                </a:spcAft>
                <a:tabLst>
                  <a:tab pos="468000" algn="l"/>
                </a:tabLst>
              </a:pPr>
              <a:r>
                <a:rPr lang="ja-JP" altLang="ja-JP" sz="900" b="1"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必須</a:t>
              </a:r>
              <a:r>
                <a:rPr lang="ja-JP" altLang="en-US" sz="900" b="1" spc="-5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②</a:t>
              </a:r>
              <a:r>
                <a:rPr lang="ja-JP" altLang="ja-JP" sz="900" b="1" spc="-5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 </a:t>
              </a:r>
              <a:r>
                <a:rPr lang="ja-JP" altLang="en-US"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　</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レスポンシブ（インフィード</a:t>
              </a:r>
              <a:r>
                <a:rPr lang="ja-JP" altLang="ja-JP" sz="900" b="1" spc="-5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endParaRPr lang="ja-JP" altLang="ja-JP" sz="2000" dirty="0">
                <a:latin typeface="Arial" panose="020B0604020202020204" pitchFamily="34" charset="0"/>
              </a:endParaRPr>
            </a:p>
            <a:p>
              <a:pPr algn="l" defTabSz="468000" fontAlgn="t">
                <a:spcAft>
                  <a:spcPts val="0"/>
                </a:spcAft>
                <a:tabLst>
                  <a:tab pos="468000" algn="l"/>
                </a:tabLst>
              </a:pPr>
              <a:r>
                <a:rPr lang="en-US"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	</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（1200×628＋</a:t>
              </a:r>
              <a:r>
                <a:rPr lang="en-US"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108</a:t>
              </a:r>
              <a:r>
                <a:rPr lang="ja-JP"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0×</a:t>
              </a:r>
              <a:r>
                <a:rPr lang="en-US"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108</a:t>
              </a:r>
              <a:r>
                <a:rPr lang="ja-JP"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0</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＋テキスト</a:t>
              </a:r>
              <a:r>
                <a:rPr lang="ja-JP" altLang="ja-JP" sz="900" b="1" spc="-5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endParaRPr lang="ja-JP" altLang="ja-JP" sz="2000" dirty="0">
                <a:latin typeface="Arial" panose="020B0604020202020204" pitchFamily="34" charset="0"/>
              </a:endParaRPr>
            </a:p>
            <a:p>
              <a:pPr algn="l" fontAlgn="t">
                <a:spcBef>
                  <a:spcPts val="0"/>
                </a:spcBef>
                <a:spcAft>
                  <a:spcPts val="0"/>
                </a:spcAft>
              </a:pPr>
              <a:r>
                <a:rPr lang="ja-JP" altLang="ja-JP" sz="700" b="1" spc="-5"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※テキストは、弊社専用フォーマットに記載の上ご入稿ください</a:t>
              </a:r>
              <a:endParaRPr lang="ja-JP" altLang="ja-JP" sz="2000" b="1" dirty="0">
                <a:latin typeface="Arial" panose="020B0604020202020204" pitchFamily="34" charset="0"/>
              </a:endParaRPr>
            </a:p>
            <a:p>
              <a:pPr marL="360000" algn="l" fontAlgn="t">
                <a:spcAft>
                  <a:spcPts val="0"/>
                </a:spcAft>
              </a:pP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ja-JP"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640×200</a:t>
              </a:r>
              <a:endParaRPr lang="ja-JP" altLang="ja-JP" sz="2000" dirty="0">
                <a:solidFill>
                  <a:srgbClr val="FF0000"/>
                </a:solidFill>
                <a:latin typeface="Arial" panose="020B0604020202020204" pitchFamily="34" charset="0"/>
              </a:endParaRPr>
            </a:p>
            <a:p>
              <a:pPr marL="360000" algn="l" fontAlgn="t">
                <a:spcAft>
                  <a:spcPts val="0"/>
                </a:spcAft>
                <a:tabLst>
                  <a:tab pos="1168400" algn="l"/>
                </a:tabLst>
              </a:pP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ja-JP"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640×100</a:t>
              </a:r>
              <a:endParaRPr lang="ja-JP" altLang="en-US"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endParaRPr>
            </a:p>
          </p:txBody>
        </p:sp>
        <p:sp>
          <p:nvSpPr>
            <p:cNvPr id="69" name="object 28">
              <a:extLst>
                <a:ext uri="{FF2B5EF4-FFF2-40B4-BE49-F238E27FC236}">
                  <a16:creationId xmlns:a16="http://schemas.microsoft.com/office/drawing/2014/main" id="{F57E49A2-44EC-A407-0C2F-FEB3C663436E}"/>
                </a:ext>
              </a:extLst>
            </p:cNvPr>
            <p:cNvSpPr txBox="1"/>
            <p:nvPr/>
          </p:nvSpPr>
          <p:spPr>
            <a:xfrm>
              <a:off x="7150936" y="5128981"/>
              <a:ext cx="2606163" cy="951543"/>
            </a:xfrm>
            <a:prstGeom prst="rect">
              <a:avLst/>
            </a:prstGeom>
          </p:spPr>
          <p:txBody>
            <a:bodyPr vert="horz" wrap="none" lIns="0" tIns="12700" rIns="0" bIns="0" rtlCol="0">
              <a:spAutoFit/>
            </a:bodyPr>
            <a:lstStyle/>
            <a:p>
              <a:pPr marR="64008" algn="l" fontAlgn="t">
                <a:tabLst>
                  <a:tab pos="468000" algn="l"/>
                </a:tabLst>
              </a:pPr>
              <a:r>
                <a:rPr lang="ja-JP" altLang="ja-JP"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必須①</a:t>
              </a:r>
              <a:r>
                <a:rPr lang="en-US" altLang="ja-JP"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	</a:t>
              </a:r>
              <a:r>
                <a:rPr lang="ja-JP"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600×500</a:t>
              </a:r>
              <a:endParaRPr lang="en-US"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endParaRPr>
            </a:p>
            <a:p>
              <a:pPr marR="0" lvl="0" indent="0" algn="l" defTabSz="914400" eaLnBrk="1" fontAlgn="t" latinLnBrk="0" hangingPunct="1">
                <a:spcAft>
                  <a:spcPts val="0"/>
                </a:spcAft>
                <a:buClrTx/>
                <a:buSzTx/>
                <a:buFontTx/>
                <a:buNone/>
                <a:tabLst>
                  <a:tab pos="468000" algn="l"/>
                </a:tabLst>
                <a:defRPr/>
              </a:pPr>
              <a:r>
                <a:rPr lang="ja-JP" altLang="ja-JP"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必須</a:t>
              </a:r>
              <a:r>
                <a:rPr lang="ja-JP" altLang="en-US"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②</a:t>
              </a:r>
              <a:r>
                <a:rPr lang="en-US" altLang="ja-JP"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	</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レスポンシブ（インフィード</a:t>
              </a:r>
              <a:r>
                <a:rPr lang="ja-JP" altLang="ja-JP" sz="900" b="1" spc="-5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endParaRPr lang="ja-JP" altLang="ja-JP" sz="2000" dirty="0">
                <a:latin typeface="Arial" panose="020B0604020202020204" pitchFamily="34" charset="0"/>
              </a:endParaRPr>
            </a:p>
            <a:p>
              <a:pPr algn="l" fontAlgn="t">
                <a:spcBef>
                  <a:spcPts val="0"/>
                </a:spcBef>
                <a:spcAft>
                  <a:spcPts val="0"/>
                </a:spcAft>
                <a:tabLst>
                  <a:tab pos="468000" algn="l"/>
                </a:tabLst>
              </a:pPr>
              <a:r>
                <a:rPr lang="en-US"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	</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（1200×628＋</a:t>
              </a:r>
              <a:r>
                <a:rPr lang="en-US"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108</a:t>
              </a:r>
              <a:r>
                <a:rPr lang="ja-JP"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0×</a:t>
              </a:r>
              <a:r>
                <a:rPr lang="en-US"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108</a:t>
              </a:r>
              <a:r>
                <a:rPr lang="ja-JP" altLang="ja-JP" sz="900" b="1"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0</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＋テキスト</a:t>
              </a:r>
              <a:r>
                <a:rPr lang="ja-JP" altLang="ja-JP" sz="900" b="1" spc="-5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endParaRPr lang="ja-JP" altLang="ja-JP" sz="2000" dirty="0">
                <a:latin typeface="Arial" panose="020B0604020202020204" pitchFamily="34" charset="0"/>
              </a:endParaRPr>
            </a:p>
            <a:p>
              <a:pPr algn="l" fontAlgn="t">
                <a:spcBef>
                  <a:spcPts val="0"/>
                </a:spcBef>
                <a:spcAft>
                  <a:spcPts val="0"/>
                </a:spcAft>
              </a:pPr>
              <a:r>
                <a:rPr lang="ja-JP" altLang="ja-JP" sz="700" b="1" spc="-5"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※テキストは、弊社専用フォーマットに記載の上ご入稿ください</a:t>
              </a:r>
              <a:endParaRPr lang="ja-JP" altLang="ja-JP" sz="2000" dirty="0">
                <a:latin typeface="Arial" panose="020B0604020202020204" pitchFamily="34" charset="0"/>
              </a:endParaRPr>
            </a:p>
            <a:p>
              <a:pPr marL="360000" algn="l" fontAlgn="t">
                <a:spcAft>
                  <a:spcPts val="0"/>
                </a:spcAft>
                <a:tabLst>
                  <a:tab pos="1071563" algn="l"/>
                </a:tabLst>
              </a:pPr>
              <a:r>
                <a:rPr lang="ja-JP" altLang="en-US"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en-US" altLang="ja-JP"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970×250	</a:t>
              </a:r>
            </a:p>
            <a:p>
              <a:pPr marL="360000" algn="l" fontAlgn="t">
                <a:spcAft>
                  <a:spcPts val="0"/>
                </a:spcAft>
                <a:tabLst>
                  <a:tab pos="1071563" algn="l"/>
                </a:tabLst>
              </a:pPr>
              <a:r>
                <a:rPr lang="ja-JP" altLang="en-US"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en-US"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1456×180</a:t>
              </a:r>
            </a:p>
            <a:p>
              <a:pPr marL="360000" algn="l" fontAlgn="t">
                <a:tabLst>
                  <a:tab pos="1071563" algn="l"/>
                </a:tabLst>
              </a:pPr>
              <a:r>
                <a:rPr lang="ja-JP" altLang="en-US" sz="900" b="1" spc="-10" dirty="0">
                  <a:solidFill>
                    <a:schemeClr val="tx1"/>
                  </a:solidFill>
                  <a:latin typeface="Yu Gothic" panose="020B0400000000000000" pitchFamily="34" charset="-128"/>
                  <a:ea typeface="Yu Gothic" panose="020B0400000000000000" pitchFamily="34" charset="-128"/>
                  <a:cs typeface="Yu Gothic" panose="020B0400000000000000" pitchFamily="34" charset="-128"/>
                </a:rPr>
                <a:t>・</a:t>
              </a:r>
              <a:r>
                <a:rPr lang="en-US" altLang="ja-JP" sz="900" b="1" spc="-2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6</a:t>
              </a:r>
              <a:r>
                <a:rPr lang="ja-JP"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00×</a:t>
              </a:r>
              <a:r>
                <a:rPr lang="en-US"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12</a:t>
              </a:r>
              <a:r>
                <a:rPr lang="ja-JP"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rPr>
                <a:t>00</a:t>
              </a:r>
              <a:endParaRPr lang="en-US" altLang="ja-JP" sz="900" b="1" spc="-10" dirty="0">
                <a:solidFill>
                  <a:srgbClr val="FF0000"/>
                </a:solidFill>
                <a:latin typeface="Yu Gothic" panose="020B0400000000000000" pitchFamily="34" charset="-128"/>
                <a:ea typeface="Yu Gothic" panose="020B0400000000000000" pitchFamily="34" charset="-128"/>
                <a:cs typeface="Yu Gothic" panose="020B0400000000000000" pitchFamily="34" charset="-128"/>
              </a:endParaRPr>
            </a:p>
          </p:txBody>
        </p:sp>
        <p:sp>
          <p:nvSpPr>
            <p:cNvPr id="14" name="object 20">
              <a:extLst>
                <a:ext uri="{FF2B5EF4-FFF2-40B4-BE49-F238E27FC236}">
                  <a16:creationId xmlns:a16="http://schemas.microsoft.com/office/drawing/2014/main" id="{F59D9A9E-AF9C-B601-909E-86C8224D6FB3}"/>
                </a:ext>
              </a:extLst>
            </p:cNvPr>
            <p:cNvSpPr txBox="1"/>
            <p:nvPr/>
          </p:nvSpPr>
          <p:spPr>
            <a:xfrm>
              <a:off x="2750836" y="4848040"/>
              <a:ext cx="409118" cy="144922"/>
            </a:xfrm>
            <a:prstGeom prst="rect">
              <a:avLst/>
            </a:prstGeom>
          </p:spPr>
          <p:txBody>
            <a:bodyPr vert="horz" wrap="square" lIns="0" tIns="21600" rIns="0" bIns="0" rtlCol="0">
              <a:spAutoFit/>
            </a:bodyPr>
            <a:lstStyle/>
            <a:p>
              <a:pPr marL="12700" algn="ctr">
                <a:lnSpc>
                  <a:spcPct val="100000"/>
                </a:lnSpc>
                <a:spcBef>
                  <a:spcPts val="100"/>
                </a:spcBef>
              </a:pPr>
              <a:r>
                <a:rPr lang="ja-JP" altLang="en-US" sz="800" b="1" spc="-25" dirty="0">
                  <a:solidFill>
                    <a:srgbClr val="FFFFFF"/>
                  </a:solidFill>
                  <a:latin typeface="Yu Gothic"/>
                  <a:cs typeface="Yu Gothic"/>
                </a:rPr>
                <a:t>共通</a:t>
              </a:r>
              <a:endParaRPr sz="800" dirty="0">
                <a:latin typeface="Yu Gothic"/>
                <a:cs typeface="Yu Gothic"/>
              </a:endParaRPr>
            </a:p>
          </p:txBody>
        </p:sp>
        <p:sp>
          <p:nvSpPr>
            <p:cNvPr id="15" name="object 11">
              <a:extLst>
                <a:ext uri="{FF2B5EF4-FFF2-40B4-BE49-F238E27FC236}">
                  <a16:creationId xmlns:a16="http://schemas.microsoft.com/office/drawing/2014/main" id="{73A8DF1D-3823-9B20-5077-E1BD0E458205}"/>
                </a:ext>
              </a:extLst>
            </p:cNvPr>
            <p:cNvSpPr/>
            <p:nvPr/>
          </p:nvSpPr>
          <p:spPr>
            <a:xfrm>
              <a:off x="7018036" y="5132702"/>
              <a:ext cx="0" cy="1144691"/>
            </a:xfrm>
            <a:custGeom>
              <a:avLst/>
              <a:gdLst/>
              <a:ahLst/>
              <a:cxnLst/>
              <a:rect l="l" t="t" r="r" b="b"/>
              <a:pathLst>
                <a:path h="1136014">
                  <a:moveTo>
                    <a:pt x="0" y="0"/>
                  </a:moveTo>
                  <a:lnTo>
                    <a:pt x="0" y="1136002"/>
                  </a:lnTo>
                </a:path>
              </a:pathLst>
            </a:custGeom>
            <a:ln w="6350">
              <a:solidFill>
                <a:srgbClr val="7A7472"/>
              </a:solidFill>
            </a:ln>
          </p:spPr>
          <p:txBody>
            <a:bodyPr wrap="square" lIns="0" tIns="0" rIns="0" bIns="0" rtlCol="0"/>
            <a:lstStyle/>
            <a:p>
              <a:pPr algn="ctr"/>
              <a:endParaRPr/>
            </a:p>
          </p:txBody>
        </p:sp>
        <p:sp>
          <p:nvSpPr>
            <p:cNvPr id="20" name="object 28">
              <a:extLst>
                <a:ext uri="{FF2B5EF4-FFF2-40B4-BE49-F238E27FC236}">
                  <a16:creationId xmlns:a16="http://schemas.microsoft.com/office/drawing/2014/main" id="{3938B81A-F649-6BF5-8DB4-99685DCF719F}"/>
                </a:ext>
              </a:extLst>
            </p:cNvPr>
            <p:cNvSpPr txBox="1"/>
            <p:nvPr/>
          </p:nvSpPr>
          <p:spPr>
            <a:xfrm>
              <a:off x="2076854" y="5164168"/>
              <a:ext cx="1776768" cy="289823"/>
            </a:xfrm>
            <a:prstGeom prst="rect">
              <a:avLst/>
            </a:prstGeom>
          </p:spPr>
          <p:txBody>
            <a:bodyPr vert="horz" wrap="none" lIns="0" tIns="12700" rIns="0" bIns="0" rtlCol="0">
              <a:spAutoFit/>
            </a:bodyPr>
            <a:lstStyle/>
            <a:p>
              <a:pPr marR="64008" algn="l" fontAlgn="t">
                <a:tabLst>
                  <a:tab pos="468000" algn="l"/>
                </a:tabLst>
              </a:pPr>
              <a:r>
                <a:rPr lang="ja-JP" altLang="ja-JP"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必須</a:t>
              </a:r>
              <a:r>
                <a:rPr lang="ja-JP" altLang="en-US" sz="900" b="1" spc="-20" dirty="0">
                  <a:solidFill>
                    <a:srgbClr val="B81C21"/>
                  </a:solidFill>
                  <a:latin typeface="Yu Gothic" panose="020B0400000000000000" pitchFamily="34" charset="-128"/>
                  <a:ea typeface="Yu Gothic" panose="020B0400000000000000" pitchFamily="34" charset="-128"/>
                  <a:cs typeface="Yu Gothic" panose="020B0400000000000000" pitchFamily="34" charset="-128"/>
                </a:rPr>
                <a:t>　</a:t>
              </a:r>
              <a:r>
                <a:rPr lang="en-US" altLang="ja-JP" sz="900" b="1" spc="-2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180</a:t>
              </a:r>
              <a:r>
                <a:rPr lang="ja-JP"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en-US" altLang="ja-JP" sz="9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180 </a:t>
              </a:r>
            </a:p>
            <a:p>
              <a:pPr marR="64008" algn="l" fontAlgn="t">
                <a:tabLst>
                  <a:tab pos="468000" algn="l"/>
                </a:tabLst>
              </a:pPr>
              <a:r>
                <a:rPr lang="ja-JP" altLang="en-US"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　　（企業またはサービスロゴ）</a:t>
              </a:r>
              <a:endParaRPr lang="en-US" altLang="ja-JP"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endParaRPr>
            </a:p>
          </p:txBody>
        </p:sp>
      </p:grpSp>
      <p:sp>
        <p:nvSpPr>
          <p:cNvPr id="58" name="object 22">
            <a:extLst>
              <a:ext uri="{FF2B5EF4-FFF2-40B4-BE49-F238E27FC236}">
                <a16:creationId xmlns:a16="http://schemas.microsoft.com/office/drawing/2014/main" id="{2F4AC42E-4568-F113-5E4B-D866A249C209}"/>
              </a:ext>
            </a:extLst>
          </p:cNvPr>
          <p:cNvSpPr txBox="1"/>
          <p:nvPr/>
        </p:nvSpPr>
        <p:spPr>
          <a:xfrm>
            <a:off x="8107077" y="1277325"/>
            <a:ext cx="3107023" cy="166712"/>
          </a:xfrm>
          <a:prstGeom prst="rect">
            <a:avLst/>
          </a:prstGeom>
        </p:spPr>
        <p:txBody>
          <a:bodyPr vert="horz" wrap="square" lIns="0" tIns="12700" rIns="0" bIns="0" rtlCol="0">
            <a:spAutoFit/>
          </a:bodyPr>
          <a:lstStyle/>
          <a:p>
            <a:pPr marL="12700" algn="l">
              <a:spcBef>
                <a:spcPts val="100"/>
              </a:spcBef>
            </a:pPr>
            <a:r>
              <a:rPr sz="1000" b="1" spc="-90" dirty="0">
                <a:solidFill>
                  <a:srgbClr val="221714"/>
                </a:solidFill>
                <a:latin typeface="Yu Gothic"/>
                <a:cs typeface="Yu Gothic"/>
              </a:rPr>
              <a:t>＞</a:t>
            </a:r>
            <a:r>
              <a:rPr lang="ja-JP" altLang="ja-JP" sz="1000" b="1"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レスポンシブ（インフィード</a:t>
            </a:r>
            <a:r>
              <a:rPr lang="ja-JP" altLang="ja-JP" sz="1000" b="1" spc="-5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a:t>
            </a:r>
            <a:r>
              <a:rPr lang="ja-JP" altLang="en-US" sz="1000" b="1" spc="-90" dirty="0">
                <a:solidFill>
                  <a:srgbClr val="221714"/>
                </a:solidFill>
                <a:latin typeface="Yu Gothic"/>
                <a:cs typeface="Yu Gothic"/>
              </a:rPr>
              <a:t>ロゴあり</a:t>
            </a:r>
            <a:endParaRPr sz="1000" dirty="0">
              <a:latin typeface="Yu Gothic"/>
              <a:cs typeface="Yu Gothic"/>
            </a:endParaRPr>
          </a:p>
        </p:txBody>
      </p:sp>
      <p:sp>
        <p:nvSpPr>
          <p:cNvPr id="4" name="object 2">
            <a:extLst>
              <a:ext uri="{FF2B5EF4-FFF2-40B4-BE49-F238E27FC236}">
                <a16:creationId xmlns:a16="http://schemas.microsoft.com/office/drawing/2014/main" id="{A9343046-78AD-1E8A-FBCC-41166CB11932}"/>
              </a:ext>
            </a:extLst>
          </p:cNvPr>
          <p:cNvSpPr txBox="1"/>
          <p:nvPr/>
        </p:nvSpPr>
        <p:spPr>
          <a:xfrm>
            <a:off x="5960997" y="3680569"/>
            <a:ext cx="1627350" cy="573234"/>
          </a:xfrm>
          <a:prstGeom prst="rect">
            <a:avLst/>
          </a:prstGeom>
          <a:noFill/>
        </p:spPr>
        <p:txBody>
          <a:bodyPr vert="horz" wrap="square" lIns="0" tIns="100330" rIns="0" bIns="0" rtlCol="0">
            <a:spAutoFit/>
          </a:bodyPr>
          <a:lstStyle/>
          <a:p>
            <a:pPr marL="12700">
              <a:lnSpc>
                <a:spcPct val="100000"/>
              </a:lnSpc>
              <a:spcBef>
                <a:spcPts val="790"/>
              </a:spcBef>
            </a:pPr>
            <a:r>
              <a:rPr sz="800" b="1" dirty="0" err="1">
                <a:solidFill>
                  <a:srgbClr val="221714"/>
                </a:solidFill>
                <a:latin typeface="Yu Gothic"/>
                <a:cs typeface="Yu Gothic"/>
              </a:rPr>
              <a:t>広告タイトル</a:t>
            </a:r>
            <a:r>
              <a:rPr sz="800" b="1" dirty="0">
                <a:solidFill>
                  <a:srgbClr val="221714"/>
                </a:solidFill>
                <a:latin typeface="Yu Gothic"/>
                <a:cs typeface="Yu Gothic"/>
              </a:rPr>
              <a:t>（</a:t>
            </a:r>
            <a:r>
              <a:rPr lang="ja-JP" altLang="en-US" sz="800" b="1" dirty="0">
                <a:solidFill>
                  <a:srgbClr val="221714"/>
                </a:solidFill>
                <a:latin typeface="Yu Gothic"/>
                <a:cs typeface="Yu Gothic"/>
              </a:rPr>
              <a:t>半角</a:t>
            </a:r>
            <a:r>
              <a:rPr lang="en-US" altLang="ja-JP" sz="800" b="1" dirty="0">
                <a:solidFill>
                  <a:srgbClr val="221714"/>
                </a:solidFill>
                <a:latin typeface="Yu Gothic"/>
                <a:cs typeface="Yu Gothic"/>
              </a:rPr>
              <a:t>30</a:t>
            </a:r>
            <a:r>
              <a:rPr sz="800" b="1" dirty="0">
                <a:solidFill>
                  <a:srgbClr val="221714"/>
                </a:solidFill>
                <a:latin typeface="Yu Gothic"/>
                <a:cs typeface="Yu Gothic"/>
              </a:rPr>
              <a:t>文字以内） </a:t>
            </a:r>
            <a:endParaRPr lang="en-US" sz="800" b="1" dirty="0">
              <a:latin typeface="Yu Gothic"/>
              <a:cs typeface="Yu Gothic"/>
            </a:endParaRPr>
          </a:p>
          <a:p>
            <a:pPr marL="12700">
              <a:lnSpc>
                <a:spcPct val="100000"/>
              </a:lnSpc>
              <a:spcBef>
                <a:spcPts val="790"/>
              </a:spcBef>
            </a:pPr>
            <a:r>
              <a:rPr lang="ja-JP" altLang="en-US" sz="800" dirty="0">
                <a:solidFill>
                  <a:srgbClr val="221714"/>
                </a:solidFill>
                <a:latin typeface="Yu Gothic"/>
                <a:cs typeface="Yu Gothic"/>
              </a:rPr>
              <a:t>説明文</a:t>
            </a:r>
            <a:r>
              <a:rPr sz="800" dirty="0">
                <a:solidFill>
                  <a:srgbClr val="221714"/>
                </a:solidFill>
                <a:latin typeface="Yu Gothic"/>
                <a:cs typeface="Yu Gothic"/>
              </a:rPr>
              <a:t>（</a:t>
            </a:r>
            <a:r>
              <a:rPr lang="ja-JP" altLang="en-US" sz="800" dirty="0">
                <a:solidFill>
                  <a:srgbClr val="221714"/>
                </a:solidFill>
                <a:latin typeface="Yu Gothic"/>
                <a:cs typeface="Yu Gothic"/>
              </a:rPr>
              <a:t>半角</a:t>
            </a:r>
            <a:r>
              <a:rPr lang="en-US" altLang="ja-JP" sz="800" dirty="0">
                <a:solidFill>
                  <a:srgbClr val="221714"/>
                </a:solidFill>
                <a:latin typeface="Yu Gothic"/>
                <a:cs typeface="Yu Gothic"/>
              </a:rPr>
              <a:t>90</a:t>
            </a:r>
            <a:r>
              <a:rPr sz="800" dirty="0">
                <a:solidFill>
                  <a:srgbClr val="221714"/>
                </a:solidFill>
                <a:latin typeface="Yu Gothic"/>
                <a:cs typeface="Yu Gothic"/>
              </a:rPr>
              <a:t>文字以内）</a:t>
            </a:r>
            <a:br>
              <a:rPr lang="en-US" sz="800" dirty="0">
                <a:solidFill>
                  <a:srgbClr val="221714"/>
                </a:solidFill>
                <a:latin typeface="Yu Gothic"/>
                <a:cs typeface="Yu Gothic"/>
              </a:rPr>
            </a:br>
            <a:r>
              <a:rPr sz="800" dirty="0" err="1">
                <a:solidFill>
                  <a:srgbClr val="221714"/>
                </a:solidFill>
                <a:latin typeface="Yu Gothic"/>
                <a:cs typeface="Yu Gothic"/>
              </a:rPr>
              <a:t>広告主</a:t>
            </a:r>
            <a:r>
              <a:rPr sz="800" dirty="0">
                <a:solidFill>
                  <a:srgbClr val="221714"/>
                </a:solidFill>
                <a:latin typeface="Yu Gothic"/>
                <a:cs typeface="Yu Gothic"/>
              </a:rPr>
              <a:t>（</a:t>
            </a:r>
            <a:r>
              <a:rPr lang="ja-JP" altLang="en-US" sz="800" dirty="0">
                <a:solidFill>
                  <a:srgbClr val="221714"/>
                </a:solidFill>
                <a:latin typeface="Yu Gothic"/>
                <a:cs typeface="Yu Gothic"/>
              </a:rPr>
              <a:t>半角</a:t>
            </a:r>
            <a:r>
              <a:rPr lang="en-US" altLang="ja-JP" sz="800" dirty="0">
                <a:solidFill>
                  <a:srgbClr val="221714"/>
                </a:solidFill>
                <a:latin typeface="Yu Gothic"/>
                <a:cs typeface="Yu Gothic"/>
              </a:rPr>
              <a:t>25</a:t>
            </a:r>
            <a:r>
              <a:rPr sz="800" dirty="0">
                <a:solidFill>
                  <a:srgbClr val="221714"/>
                </a:solidFill>
                <a:latin typeface="Yu Gothic"/>
                <a:cs typeface="Yu Gothic"/>
              </a:rPr>
              <a:t>文字以内）</a:t>
            </a:r>
            <a:endParaRPr sz="800" dirty="0">
              <a:latin typeface="Yu Gothic"/>
              <a:cs typeface="Yu Gothic"/>
            </a:endParaRPr>
          </a:p>
        </p:txBody>
      </p:sp>
      <p:sp>
        <p:nvSpPr>
          <p:cNvPr id="32" name="正方形/長方形 31">
            <a:extLst>
              <a:ext uri="{FF2B5EF4-FFF2-40B4-BE49-F238E27FC236}">
                <a16:creationId xmlns:a16="http://schemas.microsoft.com/office/drawing/2014/main" id="{66999746-FD09-4A26-B1DF-DCCE9E0D6FBB}"/>
              </a:ext>
            </a:extLst>
          </p:cNvPr>
          <p:cNvSpPr/>
          <p:nvPr/>
        </p:nvSpPr>
        <p:spPr>
          <a:xfrm>
            <a:off x="5926326" y="1647825"/>
            <a:ext cx="1548000" cy="2880000"/>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descr="タワーのある建物&#10;&#10;AI によって生成されたコンテンツは間違っている可能性があります。">
            <a:extLst>
              <a:ext uri="{FF2B5EF4-FFF2-40B4-BE49-F238E27FC236}">
                <a16:creationId xmlns:a16="http://schemas.microsoft.com/office/drawing/2014/main" id="{B4DFFB7F-2838-0658-12FA-63CE1088E9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 t="4411" r="2886" b="990"/>
          <a:stretch/>
        </p:blipFill>
        <p:spPr>
          <a:xfrm>
            <a:off x="6534086" y="3302496"/>
            <a:ext cx="360000" cy="360000"/>
          </a:xfrm>
          <a:prstGeom prst="rect">
            <a:avLst/>
          </a:prstGeom>
          <a:ln>
            <a:solidFill>
              <a:schemeClr val="bg1">
                <a:lumMod val="75000"/>
              </a:schemeClr>
            </a:solidFill>
          </a:ln>
        </p:spPr>
      </p:pic>
      <p:pic>
        <p:nvPicPr>
          <p:cNvPr id="16" name="object 3">
            <a:extLst>
              <a:ext uri="{FF2B5EF4-FFF2-40B4-BE49-F238E27FC236}">
                <a16:creationId xmlns:a16="http://schemas.microsoft.com/office/drawing/2014/main" id="{B9296C33-0205-34DA-8C11-30E4F3EB3DF8}"/>
              </a:ext>
            </a:extLst>
          </p:cNvPr>
          <p:cNvPicPr/>
          <p:nvPr/>
        </p:nvPicPr>
        <p:blipFill rotWithShape="1">
          <a:blip r:embed="rId7" cstate="email">
            <a:extLst>
              <a:ext uri="{28A0092B-C50C-407E-A947-70E740481C1C}">
                <a14:useLocalDpi xmlns:a14="http://schemas.microsoft.com/office/drawing/2010/main"/>
              </a:ext>
            </a:extLst>
          </a:blip>
          <a:srcRect l="8673" r="8673"/>
          <a:stretch/>
        </p:blipFill>
        <p:spPr>
          <a:xfrm>
            <a:off x="9007213" y="3287562"/>
            <a:ext cx="357930" cy="359286"/>
          </a:xfrm>
          <a:prstGeom prst="rect">
            <a:avLst/>
          </a:prstGeom>
          <a:ln>
            <a:solidFill>
              <a:schemeClr val="bg1">
                <a:lumMod val="75000"/>
              </a:schemeClr>
            </a:solidFill>
          </a:ln>
        </p:spPr>
      </p:pic>
      <p:sp>
        <p:nvSpPr>
          <p:cNvPr id="27" name="object 2">
            <a:extLst>
              <a:ext uri="{FF2B5EF4-FFF2-40B4-BE49-F238E27FC236}">
                <a16:creationId xmlns:a16="http://schemas.microsoft.com/office/drawing/2014/main" id="{4C1F0E06-9371-CB26-73F1-E24AD7C1A3BF}"/>
              </a:ext>
            </a:extLst>
          </p:cNvPr>
          <p:cNvSpPr txBox="1"/>
          <p:nvPr/>
        </p:nvSpPr>
        <p:spPr>
          <a:xfrm>
            <a:off x="8449893" y="3685989"/>
            <a:ext cx="1621207" cy="573234"/>
          </a:xfrm>
          <a:prstGeom prst="rect">
            <a:avLst/>
          </a:prstGeom>
          <a:noFill/>
        </p:spPr>
        <p:txBody>
          <a:bodyPr vert="horz" wrap="square" lIns="0" tIns="100330" rIns="0" bIns="0" rtlCol="0">
            <a:spAutoFit/>
          </a:bodyPr>
          <a:lstStyle/>
          <a:p>
            <a:pPr marL="12700">
              <a:lnSpc>
                <a:spcPct val="100000"/>
              </a:lnSpc>
              <a:spcBef>
                <a:spcPts val="790"/>
              </a:spcBef>
            </a:pPr>
            <a:r>
              <a:rPr sz="800" b="1" dirty="0" err="1">
                <a:solidFill>
                  <a:srgbClr val="221714"/>
                </a:solidFill>
                <a:latin typeface="Yu Gothic"/>
                <a:cs typeface="Yu Gothic"/>
              </a:rPr>
              <a:t>広告タイトル</a:t>
            </a:r>
            <a:r>
              <a:rPr sz="800" b="1" dirty="0">
                <a:solidFill>
                  <a:srgbClr val="221714"/>
                </a:solidFill>
                <a:latin typeface="Yu Gothic"/>
                <a:cs typeface="Yu Gothic"/>
              </a:rPr>
              <a:t>（</a:t>
            </a:r>
            <a:r>
              <a:rPr lang="ja-JP" altLang="en-US" sz="800" b="1" dirty="0">
                <a:solidFill>
                  <a:srgbClr val="221714"/>
                </a:solidFill>
                <a:latin typeface="Yu Gothic"/>
                <a:cs typeface="Yu Gothic"/>
              </a:rPr>
              <a:t>半角</a:t>
            </a:r>
            <a:r>
              <a:rPr lang="en-US" altLang="ja-JP" sz="800" b="1" dirty="0">
                <a:solidFill>
                  <a:srgbClr val="221714"/>
                </a:solidFill>
                <a:latin typeface="Yu Gothic"/>
                <a:cs typeface="Yu Gothic"/>
              </a:rPr>
              <a:t>30</a:t>
            </a:r>
            <a:r>
              <a:rPr sz="800" b="1" dirty="0">
                <a:solidFill>
                  <a:srgbClr val="221714"/>
                </a:solidFill>
                <a:latin typeface="Yu Gothic"/>
                <a:cs typeface="Yu Gothic"/>
              </a:rPr>
              <a:t>文字以内） </a:t>
            </a:r>
            <a:endParaRPr lang="en-US" sz="800" b="1" dirty="0">
              <a:latin typeface="Yu Gothic"/>
              <a:cs typeface="Yu Gothic"/>
            </a:endParaRPr>
          </a:p>
          <a:p>
            <a:pPr marL="12700">
              <a:lnSpc>
                <a:spcPct val="100000"/>
              </a:lnSpc>
              <a:spcBef>
                <a:spcPts val="790"/>
              </a:spcBef>
            </a:pPr>
            <a:r>
              <a:rPr lang="ja-JP" altLang="en-US" sz="800" dirty="0">
                <a:solidFill>
                  <a:srgbClr val="221714"/>
                </a:solidFill>
                <a:latin typeface="Yu Gothic"/>
                <a:cs typeface="Yu Gothic"/>
              </a:rPr>
              <a:t>説明文</a:t>
            </a:r>
            <a:r>
              <a:rPr sz="800" dirty="0">
                <a:solidFill>
                  <a:srgbClr val="221714"/>
                </a:solidFill>
                <a:latin typeface="Yu Gothic"/>
                <a:cs typeface="Yu Gothic"/>
              </a:rPr>
              <a:t>（</a:t>
            </a:r>
            <a:r>
              <a:rPr lang="ja-JP" altLang="en-US" sz="800" dirty="0">
                <a:solidFill>
                  <a:srgbClr val="221714"/>
                </a:solidFill>
                <a:latin typeface="Yu Gothic"/>
                <a:cs typeface="Yu Gothic"/>
              </a:rPr>
              <a:t>半角</a:t>
            </a:r>
            <a:r>
              <a:rPr lang="en-US" altLang="ja-JP" sz="800" dirty="0">
                <a:solidFill>
                  <a:srgbClr val="221714"/>
                </a:solidFill>
                <a:latin typeface="Yu Gothic"/>
                <a:cs typeface="Yu Gothic"/>
              </a:rPr>
              <a:t>90</a:t>
            </a:r>
            <a:r>
              <a:rPr sz="800" dirty="0">
                <a:solidFill>
                  <a:srgbClr val="221714"/>
                </a:solidFill>
                <a:latin typeface="Yu Gothic"/>
                <a:cs typeface="Yu Gothic"/>
              </a:rPr>
              <a:t>文字以内）</a:t>
            </a:r>
            <a:br>
              <a:rPr lang="en-US" sz="800" dirty="0">
                <a:solidFill>
                  <a:srgbClr val="221714"/>
                </a:solidFill>
                <a:latin typeface="Yu Gothic"/>
                <a:cs typeface="Yu Gothic"/>
              </a:rPr>
            </a:br>
            <a:r>
              <a:rPr sz="800" dirty="0" err="1">
                <a:solidFill>
                  <a:srgbClr val="221714"/>
                </a:solidFill>
                <a:latin typeface="Yu Gothic"/>
                <a:cs typeface="Yu Gothic"/>
              </a:rPr>
              <a:t>広告主</a:t>
            </a:r>
            <a:r>
              <a:rPr sz="800" dirty="0">
                <a:solidFill>
                  <a:srgbClr val="221714"/>
                </a:solidFill>
                <a:latin typeface="Yu Gothic"/>
                <a:cs typeface="Yu Gothic"/>
              </a:rPr>
              <a:t>（</a:t>
            </a:r>
            <a:r>
              <a:rPr lang="ja-JP" altLang="en-US" sz="800" dirty="0">
                <a:solidFill>
                  <a:srgbClr val="221714"/>
                </a:solidFill>
                <a:latin typeface="Yu Gothic"/>
                <a:cs typeface="Yu Gothic"/>
              </a:rPr>
              <a:t>半角</a:t>
            </a:r>
            <a:r>
              <a:rPr lang="en-US" altLang="ja-JP" sz="800" dirty="0">
                <a:solidFill>
                  <a:srgbClr val="221714"/>
                </a:solidFill>
                <a:latin typeface="Yu Gothic"/>
                <a:cs typeface="Yu Gothic"/>
              </a:rPr>
              <a:t>25</a:t>
            </a:r>
            <a:r>
              <a:rPr sz="800" dirty="0">
                <a:solidFill>
                  <a:srgbClr val="221714"/>
                </a:solidFill>
                <a:latin typeface="Yu Gothic"/>
                <a:cs typeface="Yu Gothic"/>
              </a:rPr>
              <a:t>文字以内）</a:t>
            </a:r>
            <a:endParaRPr sz="800" dirty="0">
              <a:latin typeface="Yu Gothic"/>
              <a:cs typeface="Yu Gothic"/>
            </a:endParaRPr>
          </a:p>
        </p:txBody>
      </p:sp>
      <p:sp>
        <p:nvSpPr>
          <p:cNvPr id="75" name="正方形/長方形 74">
            <a:extLst>
              <a:ext uri="{FF2B5EF4-FFF2-40B4-BE49-F238E27FC236}">
                <a16:creationId xmlns:a16="http://schemas.microsoft.com/office/drawing/2014/main" id="{8D50A260-072D-186C-5A83-BC7369F43F32}"/>
              </a:ext>
            </a:extLst>
          </p:cNvPr>
          <p:cNvSpPr/>
          <p:nvPr/>
        </p:nvSpPr>
        <p:spPr>
          <a:xfrm>
            <a:off x="8415353" y="1653245"/>
            <a:ext cx="1542156" cy="2880000"/>
          </a:xfrm>
          <a:prstGeom prst="rect">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descr="建物の前の家&#10;&#10;AI によって生成されたコンテンツは間違っている可能性があります。">
            <a:extLst>
              <a:ext uri="{FF2B5EF4-FFF2-40B4-BE49-F238E27FC236}">
                <a16:creationId xmlns:a16="http://schemas.microsoft.com/office/drawing/2014/main" id="{22DC9248-429A-96D3-C510-21C1F85721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595" y="1638441"/>
            <a:ext cx="1548000" cy="1548000"/>
          </a:xfrm>
          <a:prstGeom prst="rect">
            <a:avLst/>
          </a:prstGeom>
        </p:spPr>
      </p:pic>
      <p:pic>
        <p:nvPicPr>
          <p:cNvPr id="73" name="図 72" descr="建物の前の家&#10;&#10;AI によって生成されたコンテンツは間違っている可能性があります。">
            <a:extLst>
              <a:ext uri="{FF2B5EF4-FFF2-40B4-BE49-F238E27FC236}">
                <a16:creationId xmlns:a16="http://schemas.microsoft.com/office/drawing/2014/main" id="{C9A51EF0-E91A-6134-D0A0-33F541D4B0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4062" y="1638441"/>
            <a:ext cx="1548000" cy="1548000"/>
          </a:xfrm>
          <a:prstGeom prst="rect">
            <a:avLst/>
          </a:prstGeom>
        </p:spPr>
      </p:pic>
      <p:pic>
        <p:nvPicPr>
          <p:cNvPr id="74" name="図 73" descr="建物の前の家&#10;&#10;AI によって生成されたコンテンツは間違っている可能性があります。">
            <a:extLst>
              <a:ext uri="{FF2B5EF4-FFF2-40B4-BE49-F238E27FC236}">
                <a16:creationId xmlns:a16="http://schemas.microsoft.com/office/drawing/2014/main" id="{7536D38E-6E1A-474A-F26B-6FE36F58D0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0788" y="3287562"/>
            <a:ext cx="396000" cy="396000"/>
          </a:xfrm>
          <a:prstGeom prst="rect">
            <a:avLst/>
          </a:prstGeom>
        </p:spPr>
      </p:pic>
      <p:sp>
        <p:nvSpPr>
          <p:cNvPr id="9" name="object 22">
            <a:extLst>
              <a:ext uri="{FF2B5EF4-FFF2-40B4-BE49-F238E27FC236}">
                <a16:creationId xmlns:a16="http://schemas.microsoft.com/office/drawing/2014/main" id="{975CB3B5-21D0-660D-A068-6A511F2A9A27}"/>
              </a:ext>
            </a:extLst>
          </p:cNvPr>
          <p:cNvSpPr txBox="1"/>
          <p:nvPr/>
        </p:nvSpPr>
        <p:spPr>
          <a:xfrm>
            <a:off x="715677" y="1281798"/>
            <a:ext cx="3107023" cy="166712"/>
          </a:xfrm>
          <a:prstGeom prst="rect">
            <a:avLst/>
          </a:prstGeom>
        </p:spPr>
        <p:txBody>
          <a:bodyPr vert="horz" wrap="square" lIns="0" tIns="12700" rIns="0" bIns="0" rtlCol="0">
            <a:spAutoFit/>
          </a:bodyPr>
          <a:lstStyle/>
          <a:p>
            <a:pPr marL="12700" algn="l">
              <a:spcBef>
                <a:spcPts val="100"/>
              </a:spcBef>
            </a:pPr>
            <a:r>
              <a:rPr lang="ja-JP" altLang="en-US" sz="1000" b="1" spc="-35" dirty="0">
                <a:solidFill>
                  <a:srgbClr val="221714"/>
                </a:solidFill>
                <a:latin typeface="Yu Gothic"/>
                <a:cs typeface="Yu Gothic"/>
              </a:rPr>
              <a:t>＞バナー</a:t>
            </a:r>
            <a:endParaRPr sz="1000" dirty="0">
              <a:latin typeface="Yu Gothic"/>
              <a:cs typeface="Yu Gothic"/>
            </a:endParaRPr>
          </a:p>
        </p:txBody>
      </p:sp>
    </p:spTree>
    <p:extLst>
      <p:ext uri="{BB962C8B-B14F-4D97-AF65-F5344CB8AC3E}">
        <p14:creationId xmlns:p14="http://schemas.microsoft.com/office/powerpoint/2010/main" val="243839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object 52">
            <a:extLst>
              <a:ext uri="{FF2B5EF4-FFF2-40B4-BE49-F238E27FC236}">
                <a16:creationId xmlns:a16="http://schemas.microsoft.com/office/drawing/2014/main" id="{86B9025B-FD2C-CE64-7333-48BB41B123C4}"/>
              </a:ext>
            </a:extLst>
          </p:cNvPr>
          <p:cNvPicPr/>
          <p:nvPr/>
        </p:nvPicPr>
        <p:blipFill>
          <a:blip r:embed="rId2" cstate="email">
            <a:extLst>
              <a:ext uri="{28A0092B-C50C-407E-A947-70E740481C1C}">
                <a14:useLocalDpi xmlns:a14="http://schemas.microsoft.com/office/drawing/2010/main"/>
              </a:ext>
            </a:extLst>
          </a:blip>
          <a:stretch>
            <a:fillRect/>
          </a:stretch>
        </p:blipFill>
        <p:spPr>
          <a:xfrm>
            <a:off x="6237099" y="1745233"/>
            <a:ext cx="3041903" cy="2535935"/>
          </a:xfrm>
          <a:prstGeom prst="rect">
            <a:avLst/>
          </a:prstGeom>
        </p:spPr>
      </p:pic>
      <p:grpSp>
        <p:nvGrpSpPr>
          <p:cNvPr id="54" name="グループ化 53">
            <a:extLst>
              <a:ext uri="{FF2B5EF4-FFF2-40B4-BE49-F238E27FC236}">
                <a16:creationId xmlns:a16="http://schemas.microsoft.com/office/drawing/2014/main" id="{FE2EA915-7E5B-D370-7AF8-F1EE6A21B6B3}"/>
              </a:ext>
            </a:extLst>
          </p:cNvPr>
          <p:cNvGrpSpPr/>
          <p:nvPr/>
        </p:nvGrpSpPr>
        <p:grpSpPr>
          <a:xfrm>
            <a:off x="1362214" y="4717186"/>
            <a:ext cx="7967980" cy="1842833"/>
            <a:chOff x="1362214" y="4717186"/>
            <a:chExt cx="7967980" cy="1842833"/>
          </a:xfrm>
        </p:grpSpPr>
        <p:grpSp>
          <p:nvGrpSpPr>
            <p:cNvPr id="5" name="object 5">
              <a:extLst>
                <a:ext uri="{FF2B5EF4-FFF2-40B4-BE49-F238E27FC236}">
                  <a16:creationId xmlns:a16="http://schemas.microsoft.com/office/drawing/2014/main" id="{D5F7363F-024B-BDA7-7121-0BB7F0509AA2}"/>
                </a:ext>
              </a:extLst>
            </p:cNvPr>
            <p:cNvGrpSpPr/>
            <p:nvPr/>
          </p:nvGrpSpPr>
          <p:grpSpPr>
            <a:xfrm>
              <a:off x="1362214" y="4717186"/>
              <a:ext cx="7967980" cy="229235"/>
              <a:chOff x="1362214" y="4717186"/>
              <a:chExt cx="7967980" cy="229235"/>
            </a:xfrm>
          </p:grpSpPr>
          <p:pic>
            <p:nvPicPr>
              <p:cNvPr id="6" name="object 6">
                <a:extLst>
                  <a:ext uri="{FF2B5EF4-FFF2-40B4-BE49-F238E27FC236}">
                    <a16:creationId xmlns:a16="http://schemas.microsoft.com/office/drawing/2014/main" id="{5181CF0A-0332-D399-5E1F-F7A2F21B05DD}"/>
                  </a:ext>
                </a:extLst>
              </p:cNvPr>
              <p:cNvPicPr/>
              <p:nvPr/>
            </p:nvPicPr>
            <p:blipFill>
              <a:blip r:embed="rId3" cstate="email">
                <a:extLst>
                  <a:ext uri="{28A0092B-C50C-407E-A947-70E740481C1C}">
                    <a14:useLocalDpi xmlns:a14="http://schemas.microsoft.com/office/drawing/2010/main"/>
                  </a:ext>
                </a:extLst>
              </a:blip>
              <a:stretch>
                <a:fillRect/>
              </a:stretch>
            </p:blipFill>
            <p:spPr>
              <a:xfrm>
                <a:off x="1368564" y="4723536"/>
                <a:ext cx="2050872" cy="216001"/>
              </a:xfrm>
              <a:prstGeom prst="rect">
                <a:avLst/>
              </a:prstGeom>
            </p:spPr>
          </p:pic>
          <p:sp>
            <p:nvSpPr>
              <p:cNvPr id="7" name="object 7">
                <a:extLst>
                  <a:ext uri="{FF2B5EF4-FFF2-40B4-BE49-F238E27FC236}">
                    <a16:creationId xmlns:a16="http://schemas.microsoft.com/office/drawing/2014/main" id="{0103A95E-0AC7-0FC2-8553-A5C0F704A065}"/>
                  </a:ext>
                </a:extLst>
              </p:cNvPr>
              <p:cNvSpPr/>
              <p:nvPr/>
            </p:nvSpPr>
            <p:spPr>
              <a:xfrm>
                <a:off x="1368564" y="4723536"/>
                <a:ext cx="2051050" cy="216535"/>
              </a:xfrm>
              <a:custGeom>
                <a:avLst/>
                <a:gdLst/>
                <a:ahLst/>
                <a:cxnLst/>
                <a:rect l="l" t="t" r="r" b="b"/>
                <a:pathLst>
                  <a:path w="2051050" h="216535">
                    <a:moveTo>
                      <a:pt x="2050872" y="216001"/>
                    </a:moveTo>
                    <a:lnTo>
                      <a:pt x="0" y="216001"/>
                    </a:lnTo>
                    <a:lnTo>
                      <a:pt x="0" y="0"/>
                    </a:lnTo>
                    <a:lnTo>
                      <a:pt x="2050872" y="0"/>
                    </a:lnTo>
                    <a:lnTo>
                      <a:pt x="2050872" y="216001"/>
                    </a:lnTo>
                    <a:close/>
                  </a:path>
                </a:pathLst>
              </a:custGeom>
              <a:ln w="12699">
                <a:solidFill>
                  <a:srgbClr val="FAFAFB"/>
                </a:solidFill>
              </a:ln>
            </p:spPr>
            <p:txBody>
              <a:bodyPr wrap="square" lIns="0" tIns="0" rIns="0" bIns="0" rtlCol="0"/>
              <a:lstStyle/>
              <a:p>
                <a:pPr algn="ctr"/>
                <a:endParaRPr/>
              </a:p>
            </p:txBody>
          </p:sp>
          <p:pic>
            <p:nvPicPr>
              <p:cNvPr id="8" name="object 8">
                <a:extLst>
                  <a:ext uri="{FF2B5EF4-FFF2-40B4-BE49-F238E27FC236}">
                    <a16:creationId xmlns:a16="http://schemas.microsoft.com/office/drawing/2014/main" id="{47AA464E-DBB0-383E-FFE9-93880519C4F4}"/>
                  </a:ext>
                </a:extLst>
              </p:cNvPr>
              <p:cNvPicPr/>
              <p:nvPr/>
            </p:nvPicPr>
            <p:blipFill>
              <a:blip r:embed="rId4" cstate="email">
                <a:extLst>
                  <a:ext uri="{28A0092B-C50C-407E-A947-70E740481C1C}">
                    <a14:useLocalDpi xmlns:a14="http://schemas.microsoft.com/office/drawing/2010/main"/>
                  </a:ext>
                </a:extLst>
              </a:blip>
              <a:stretch>
                <a:fillRect/>
              </a:stretch>
            </p:blipFill>
            <p:spPr>
              <a:xfrm>
                <a:off x="3419436" y="4723803"/>
                <a:ext cx="5904001" cy="215455"/>
              </a:xfrm>
              <a:prstGeom prst="rect">
                <a:avLst/>
              </a:prstGeom>
            </p:spPr>
          </p:pic>
          <p:sp>
            <p:nvSpPr>
              <p:cNvPr id="9" name="object 9">
                <a:extLst>
                  <a:ext uri="{FF2B5EF4-FFF2-40B4-BE49-F238E27FC236}">
                    <a16:creationId xmlns:a16="http://schemas.microsoft.com/office/drawing/2014/main" id="{9BEF24E2-D2C5-E5E2-4369-6A7FC92EF2DA}"/>
                  </a:ext>
                </a:extLst>
              </p:cNvPr>
              <p:cNvSpPr/>
              <p:nvPr/>
            </p:nvSpPr>
            <p:spPr>
              <a:xfrm>
                <a:off x="3419436" y="4723803"/>
                <a:ext cx="5904230" cy="215900"/>
              </a:xfrm>
              <a:custGeom>
                <a:avLst/>
                <a:gdLst/>
                <a:ahLst/>
                <a:cxnLst/>
                <a:rect l="l" t="t" r="r" b="b"/>
                <a:pathLst>
                  <a:path w="5904230" h="215900">
                    <a:moveTo>
                      <a:pt x="5904001" y="215455"/>
                    </a:moveTo>
                    <a:lnTo>
                      <a:pt x="0" y="215455"/>
                    </a:lnTo>
                    <a:lnTo>
                      <a:pt x="0" y="0"/>
                    </a:lnTo>
                    <a:lnTo>
                      <a:pt x="5904001" y="0"/>
                    </a:lnTo>
                    <a:lnTo>
                      <a:pt x="5904001" y="215455"/>
                    </a:lnTo>
                    <a:close/>
                  </a:path>
                </a:pathLst>
              </a:custGeom>
              <a:ln w="12699">
                <a:solidFill>
                  <a:srgbClr val="FAFAFB"/>
                </a:solidFill>
              </a:ln>
            </p:spPr>
            <p:txBody>
              <a:bodyPr wrap="square" lIns="0" tIns="0" rIns="0" bIns="0" rtlCol="0"/>
              <a:lstStyle/>
              <a:p>
                <a:pPr algn="ctr"/>
                <a:endParaRPr/>
              </a:p>
            </p:txBody>
          </p:sp>
        </p:grpSp>
        <p:grpSp>
          <p:nvGrpSpPr>
            <p:cNvPr id="12" name="object 12">
              <a:extLst>
                <a:ext uri="{FF2B5EF4-FFF2-40B4-BE49-F238E27FC236}">
                  <a16:creationId xmlns:a16="http://schemas.microsoft.com/office/drawing/2014/main" id="{D2DC6ED9-46DF-F376-BC14-888AF1308C6E}"/>
                </a:ext>
              </a:extLst>
            </p:cNvPr>
            <p:cNvGrpSpPr/>
            <p:nvPr/>
          </p:nvGrpSpPr>
          <p:grpSpPr>
            <a:xfrm>
              <a:off x="1368157" y="5265727"/>
              <a:ext cx="7955280" cy="324485"/>
              <a:chOff x="1368157" y="5265727"/>
              <a:chExt cx="7955280" cy="324485"/>
            </a:xfrm>
          </p:grpSpPr>
          <p:sp>
            <p:nvSpPr>
              <p:cNvPr id="13" name="object 13">
                <a:extLst>
                  <a:ext uri="{FF2B5EF4-FFF2-40B4-BE49-F238E27FC236}">
                    <a16:creationId xmlns:a16="http://schemas.microsoft.com/office/drawing/2014/main" id="{6092FDF6-3612-83B3-0745-17202A6A1118}"/>
                  </a:ext>
                </a:extLst>
              </p:cNvPr>
              <p:cNvSpPr/>
              <p:nvPr/>
            </p:nvSpPr>
            <p:spPr>
              <a:xfrm>
                <a:off x="1368157" y="5265727"/>
                <a:ext cx="7955280" cy="324485"/>
              </a:xfrm>
              <a:custGeom>
                <a:avLst/>
                <a:gdLst/>
                <a:ahLst/>
                <a:cxnLst/>
                <a:rect l="l" t="t" r="r" b="b"/>
                <a:pathLst>
                  <a:path w="7955280" h="324485">
                    <a:moveTo>
                      <a:pt x="7954873" y="0"/>
                    </a:moveTo>
                    <a:lnTo>
                      <a:pt x="2050872" y="0"/>
                    </a:lnTo>
                    <a:lnTo>
                      <a:pt x="0" y="0"/>
                    </a:lnTo>
                    <a:lnTo>
                      <a:pt x="0" y="324002"/>
                    </a:lnTo>
                    <a:lnTo>
                      <a:pt x="2050872" y="324002"/>
                    </a:lnTo>
                    <a:lnTo>
                      <a:pt x="7954873" y="324002"/>
                    </a:lnTo>
                    <a:lnTo>
                      <a:pt x="7954873" y="0"/>
                    </a:lnTo>
                    <a:close/>
                  </a:path>
                </a:pathLst>
              </a:custGeom>
              <a:solidFill>
                <a:srgbClr val="D8D8D8"/>
              </a:solidFill>
            </p:spPr>
            <p:txBody>
              <a:bodyPr wrap="square" lIns="0" tIns="0" rIns="0" bIns="0" rtlCol="0"/>
              <a:lstStyle/>
              <a:p>
                <a:pPr algn="ctr"/>
                <a:endParaRPr/>
              </a:p>
            </p:txBody>
          </p:sp>
          <p:sp>
            <p:nvSpPr>
              <p:cNvPr id="14" name="object 14">
                <a:extLst>
                  <a:ext uri="{FF2B5EF4-FFF2-40B4-BE49-F238E27FC236}">
                    <a16:creationId xmlns:a16="http://schemas.microsoft.com/office/drawing/2014/main" id="{549F9F30-6B43-6560-849B-3387CD0728F8}"/>
                  </a:ext>
                </a:extLst>
              </p:cNvPr>
              <p:cNvSpPr/>
              <p:nvPr/>
            </p:nvSpPr>
            <p:spPr>
              <a:xfrm>
                <a:off x="3419434" y="5344533"/>
                <a:ext cx="0" cy="162560"/>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a:p>
            </p:txBody>
          </p:sp>
        </p:grpSp>
        <p:grpSp>
          <p:nvGrpSpPr>
            <p:cNvPr id="17" name="object 17">
              <a:extLst>
                <a:ext uri="{FF2B5EF4-FFF2-40B4-BE49-F238E27FC236}">
                  <a16:creationId xmlns:a16="http://schemas.microsoft.com/office/drawing/2014/main" id="{09A85A04-883D-4743-EB59-C525487224FA}"/>
                </a:ext>
              </a:extLst>
            </p:cNvPr>
            <p:cNvGrpSpPr/>
            <p:nvPr/>
          </p:nvGrpSpPr>
          <p:grpSpPr>
            <a:xfrm>
              <a:off x="1368564" y="4939525"/>
              <a:ext cx="7955280" cy="324485"/>
              <a:chOff x="1368564" y="4939525"/>
              <a:chExt cx="7955280" cy="324485"/>
            </a:xfrm>
          </p:grpSpPr>
          <p:sp>
            <p:nvSpPr>
              <p:cNvPr id="18" name="object 18">
                <a:extLst>
                  <a:ext uri="{FF2B5EF4-FFF2-40B4-BE49-F238E27FC236}">
                    <a16:creationId xmlns:a16="http://schemas.microsoft.com/office/drawing/2014/main" id="{E9294787-5F57-07EE-0B64-F9DF3CD09CC6}"/>
                  </a:ext>
                </a:extLst>
              </p:cNvPr>
              <p:cNvSpPr/>
              <p:nvPr/>
            </p:nvSpPr>
            <p:spPr>
              <a:xfrm>
                <a:off x="1368564" y="4939525"/>
                <a:ext cx="7955280" cy="324485"/>
              </a:xfrm>
              <a:custGeom>
                <a:avLst/>
                <a:gdLst/>
                <a:ahLst/>
                <a:cxnLst/>
                <a:rect l="l" t="t" r="r" b="b"/>
                <a:pathLst>
                  <a:path w="7955280" h="324485">
                    <a:moveTo>
                      <a:pt x="7954873" y="0"/>
                    </a:moveTo>
                    <a:lnTo>
                      <a:pt x="2050872" y="0"/>
                    </a:lnTo>
                    <a:lnTo>
                      <a:pt x="0" y="0"/>
                    </a:lnTo>
                    <a:lnTo>
                      <a:pt x="0" y="324002"/>
                    </a:lnTo>
                    <a:lnTo>
                      <a:pt x="2050872" y="324002"/>
                    </a:lnTo>
                    <a:lnTo>
                      <a:pt x="7954873" y="324002"/>
                    </a:lnTo>
                    <a:lnTo>
                      <a:pt x="7954873" y="0"/>
                    </a:lnTo>
                    <a:close/>
                  </a:path>
                </a:pathLst>
              </a:custGeom>
              <a:solidFill>
                <a:srgbClr val="E5E5E5"/>
              </a:solidFill>
            </p:spPr>
            <p:txBody>
              <a:bodyPr wrap="square" lIns="0" tIns="0" rIns="0" bIns="0" rtlCol="0"/>
              <a:lstStyle/>
              <a:p>
                <a:pPr algn="ctr"/>
                <a:endParaRPr dirty="0"/>
              </a:p>
            </p:txBody>
          </p:sp>
          <p:sp>
            <p:nvSpPr>
              <p:cNvPr id="19" name="object 19">
                <a:extLst>
                  <a:ext uri="{FF2B5EF4-FFF2-40B4-BE49-F238E27FC236}">
                    <a16:creationId xmlns:a16="http://schemas.microsoft.com/office/drawing/2014/main" id="{2E441902-CD98-14D5-804B-09C17B5CFD0F}"/>
                  </a:ext>
                </a:extLst>
              </p:cNvPr>
              <p:cNvSpPr/>
              <p:nvPr/>
            </p:nvSpPr>
            <p:spPr>
              <a:xfrm>
                <a:off x="3419434" y="5020533"/>
                <a:ext cx="0" cy="162560"/>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a:p>
            </p:txBody>
          </p:sp>
        </p:grpSp>
        <p:grpSp>
          <p:nvGrpSpPr>
            <p:cNvPr id="22" name="object 22">
              <a:extLst>
                <a:ext uri="{FF2B5EF4-FFF2-40B4-BE49-F238E27FC236}">
                  <a16:creationId xmlns:a16="http://schemas.microsoft.com/office/drawing/2014/main" id="{44A45F9F-CB72-2475-12A7-0E5AC1BFA10D}"/>
                </a:ext>
              </a:extLst>
            </p:cNvPr>
            <p:cNvGrpSpPr/>
            <p:nvPr/>
          </p:nvGrpSpPr>
          <p:grpSpPr>
            <a:xfrm>
              <a:off x="1368564" y="5911532"/>
              <a:ext cx="7955280" cy="324485"/>
              <a:chOff x="1368564" y="5911532"/>
              <a:chExt cx="7955280" cy="324485"/>
            </a:xfrm>
          </p:grpSpPr>
          <p:sp>
            <p:nvSpPr>
              <p:cNvPr id="23" name="object 23">
                <a:extLst>
                  <a:ext uri="{FF2B5EF4-FFF2-40B4-BE49-F238E27FC236}">
                    <a16:creationId xmlns:a16="http://schemas.microsoft.com/office/drawing/2014/main" id="{45A4AF02-7F35-5CB7-DCA2-4546228E03E1}"/>
                  </a:ext>
                </a:extLst>
              </p:cNvPr>
              <p:cNvSpPr/>
              <p:nvPr/>
            </p:nvSpPr>
            <p:spPr>
              <a:xfrm>
                <a:off x="1368564" y="5911545"/>
                <a:ext cx="7955280" cy="324485"/>
              </a:xfrm>
              <a:custGeom>
                <a:avLst/>
                <a:gdLst/>
                <a:ahLst/>
                <a:cxnLst/>
                <a:rect l="l" t="t" r="r" b="b"/>
                <a:pathLst>
                  <a:path w="7955280" h="324485">
                    <a:moveTo>
                      <a:pt x="7954873" y="0"/>
                    </a:moveTo>
                    <a:lnTo>
                      <a:pt x="2050872" y="0"/>
                    </a:lnTo>
                    <a:lnTo>
                      <a:pt x="0" y="0"/>
                    </a:lnTo>
                    <a:lnTo>
                      <a:pt x="0" y="323989"/>
                    </a:lnTo>
                    <a:lnTo>
                      <a:pt x="2050872" y="323989"/>
                    </a:lnTo>
                    <a:lnTo>
                      <a:pt x="7954873" y="323989"/>
                    </a:lnTo>
                    <a:lnTo>
                      <a:pt x="7954873" y="0"/>
                    </a:lnTo>
                    <a:close/>
                  </a:path>
                </a:pathLst>
              </a:custGeom>
              <a:solidFill>
                <a:srgbClr val="D8D8D8"/>
              </a:solidFill>
            </p:spPr>
            <p:txBody>
              <a:bodyPr wrap="square" lIns="0" tIns="0" rIns="0" bIns="0" rtlCol="0"/>
              <a:lstStyle/>
              <a:p>
                <a:pPr algn="ctr"/>
                <a:endParaRPr/>
              </a:p>
            </p:txBody>
          </p:sp>
          <p:sp>
            <p:nvSpPr>
              <p:cNvPr id="24" name="object 24">
                <a:extLst>
                  <a:ext uri="{FF2B5EF4-FFF2-40B4-BE49-F238E27FC236}">
                    <a16:creationId xmlns:a16="http://schemas.microsoft.com/office/drawing/2014/main" id="{2685C2BC-9566-C15F-1189-B1606CE07D28}"/>
                  </a:ext>
                </a:extLst>
              </p:cNvPr>
              <p:cNvSpPr/>
              <p:nvPr/>
            </p:nvSpPr>
            <p:spPr>
              <a:xfrm>
                <a:off x="3419434" y="5992533"/>
                <a:ext cx="0" cy="162560"/>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a:p>
            </p:txBody>
          </p:sp>
        </p:grpSp>
        <p:grpSp>
          <p:nvGrpSpPr>
            <p:cNvPr id="27" name="object 27">
              <a:extLst>
                <a:ext uri="{FF2B5EF4-FFF2-40B4-BE49-F238E27FC236}">
                  <a16:creationId xmlns:a16="http://schemas.microsoft.com/office/drawing/2014/main" id="{3A506F33-D882-0500-EDFF-C6DC67A25409}"/>
                </a:ext>
              </a:extLst>
            </p:cNvPr>
            <p:cNvGrpSpPr/>
            <p:nvPr/>
          </p:nvGrpSpPr>
          <p:grpSpPr>
            <a:xfrm>
              <a:off x="1368564" y="5587530"/>
              <a:ext cx="7955280" cy="324485"/>
              <a:chOff x="1368564" y="5587530"/>
              <a:chExt cx="7955280" cy="324485"/>
            </a:xfrm>
          </p:grpSpPr>
          <p:sp>
            <p:nvSpPr>
              <p:cNvPr id="28" name="object 28">
                <a:extLst>
                  <a:ext uri="{FF2B5EF4-FFF2-40B4-BE49-F238E27FC236}">
                    <a16:creationId xmlns:a16="http://schemas.microsoft.com/office/drawing/2014/main" id="{FE96C45D-7221-385B-F3A0-016E33244696}"/>
                  </a:ext>
                </a:extLst>
              </p:cNvPr>
              <p:cNvSpPr/>
              <p:nvPr/>
            </p:nvSpPr>
            <p:spPr>
              <a:xfrm>
                <a:off x="1368564" y="5587530"/>
                <a:ext cx="7955280" cy="324485"/>
              </a:xfrm>
              <a:custGeom>
                <a:avLst/>
                <a:gdLst/>
                <a:ahLst/>
                <a:cxnLst/>
                <a:rect l="l" t="t" r="r" b="b"/>
                <a:pathLst>
                  <a:path w="7955280" h="324485">
                    <a:moveTo>
                      <a:pt x="7954873" y="0"/>
                    </a:moveTo>
                    <a:lnTo>
                      <a:pt x="2050872" y="0"/>
                    </a:lnTo>
                    <a:lnTo>
                      <a:pt x="0" y="0"/>
                    </a:lnTo>
                    <a:lnTo>
                      <a:pt x="0" y="324015"/>
                    </a:lnTo>
                    <a:lnTo>
                      <a:pt x="2050872" y="324015"/>
                    </a:lnTo>
                    <a:lnTo>
                      <a:pt x="7954873" y="324015"/>
                    </a:lnTo>
                    <a:lnTo>
                      <a:pt x="7954873" y="0"/>
                    </a:lnTo>
                    <a:close/>
                  </a:path>
                </a:pathLst>
              </a:custGeom>
              <a:solidFill>
                <a:srgbClr val="E5E5E5"/>
              </a:solidFill>
            </p:spPr>
            <p:txBody>
              <a:bodyPr wrap="square" lIns="0" tIns="0" rIns="0" bIns="0" rtlCol="0"/>
              <a:lstStyle/>
              <a:p>
                <a:pPr algn="ctr"/>
                <a:endParaRPr/>
              </a:p>
            </p:txBody>
          </p:sp>
          <p:sp>
            <p:nvSpPr>
              <p:cNvPr id="29" name="object 29">
                <a:extLst>
                  <a:ext uri="{FF2B5EF4-FFF2-40B4-BE49-F238E27FC236}">
                    <a16:creationId xmlns:a16="http://schemas.microsoft.com/office/drawing/2014/main" id="{ED1C9B89-983E-EF69-D762-9261BFF657D0}"/>
                  </a:ext>
                </a:extLst>
              </p:cNvPr>
              <p:cNvSpPr/>
              <p:nvPr/>
            </p:nvSpPr>
            <p:spPr>
              <a:xfrm>
                <a:off x="3419434" y="5668533"/>
                <a:ext cx="0" cy="162560"/>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a:p>
            </p:txBody>
          </p:sp>
        </p:grpSp>
        <p:grpSp>
          <p:nvGrpSpPr>
            <p:cNvPr id="32" name="object 32">
              <a:extLst>
                <a:ext uri="{FF2B5EF4-FFF2-40B4-BE49-F238E27FC236}">
                  <a16:creationId xmlns:a16="http://schemas.microsoft.com/office/drawing/2014/main" id="{DBA777C6-C48E-362C-259E-9EF5D758D963}"/>
                </a:ext>
              </a:extLst>
            </p:cNvPr>
            <p:cNvGrpSpPr/>
            <p:nvPr/>
          </p:nvGrpSpPr>
          <p:grpSpPr>
            <a:xfrm>
              <a:off x="1368564" y="6235534"/>
              <a:ext cx="7955280" cy="324485"/>
              <a:chOff x="1368564" y="6235534"/>
              <a:chExt cx="7955280" cy="324485"/>
            </a:xfrm>
          </p:grpSpPr>
          <p:sp>
            <p:nvSpPr>
              <p:cNvPr id="33" name="object 33">
                <a:extLst>
                  <a:ext uri="{FF2B5EF4-FFF2-40B4-BE49-F238E27FC236}">
                    <a16:creationId xmlns:a16="http://schemas.microsoft.com/office/drawing/2014/main" id="{5B78F265-AAAC-4B87-A48B-CBD5798F1A2F}"/>
                  </a:ext>
                </a:extLst>
              </p:cNvPr>
              <p:cNvSpPr/>
              <p:nvPr/>
            </p:nvSpPr>
            <p:spPr>
              <a:xfrm>
                <a:off x="1368564" y="6235534"/>
                <a:ext cx="7955280" cy="324485"/>
              </a:xfrm>
              <a:custGeom>
                <a:avLst/>
                <a:gdLst/>
                <a:ahLst/>
                <a:cxnLst/>
                <a:rect l="l" t="t" r="r" b="b"/>
                <a:pathLst>
                  <a:path w="7955280" h="324484">
                    <a:moveTo>
                      <a:pt x="7954873" y="0"/>
                    </a:moveTo>
                    <a:lnTo>
                      <a:pt x="2050872" y="0"/>
                    </a:lnTo>
                    <a:lnTo>
                      <a:pt x="0" y="0"/>
                    </a:lnTo>
                    <a:lnTo>
                      <a:pt x="0" y="324002"/>
                    </a:lnTo>
                    <a:lnTo>
                      <a:pt x="2050872" y="324002"/>
                    </a:lnTo>
                    <a:lnTo>
                      <a:pt x="7954873" y="324002"/>
                    </a:lnTo>
                    <a:lnTo>
                      <a:pt x="7954873" y="0"/>
                    </a:lnTo>
                    <a:close/>
                  </a:path>
                </a:pathLst>
              </a:custGeom>
              <a:solidFill>
                <a:srgbClr val="E5E5E5"/>
              </a:solidFill>
            </p:spPr>
            <p:txBody>
              <a:bodyPr wrap="square" lIns="0" tIns="0" rIns="0" bIns="0" rtlCol="0"/>
              <a:lstStyle/>
              <a:p>
                <a:pPr algn="ctr"/>
                <a:endParaRPr/>
              </a:p>
            </p:txBody>
          </p:sp>
          <p:sp>
            <p:nvSpPr>
              <p:cNvPr id="34" name="object 34">
                <a:extLst>
                  <a:ext uri="{FF2B5EF4-FFF2-40B4-BE49-F238E27FC236}">
                    <a16:creationId xmlns:a16="http://schemas.microsoft.com/office/drawing/2014/main" id="{B611873C-402D-AF7B-D0C4-CF0878138584}"/>
                  </a:ext>
                </a:extLst>
              </p:cNvPr>
              <p:cNvSpPr/>
              <p:nvPr/>
            </p:nvSpPr>
            <p:spPr>
              <a:xfrm>
                <a:off x="3419434" y="6316532"/>
                <a:ext cx="0" cy="162560"/>
              </a:xfrm>
              <a:custGeom>
                <a:avLst/>
                <a:gdLst/>
                <a:ahLst/>
                <a:cxnLst/>
                <a:rect l="l" t="t" r="r" b="b"/>
                <a:pathLst>
                  <a:path h="162560">
                    <a:moveTo>
                      <a:pt x="0" y="0"/>
                    </a:moveTo>
                    <a:lnTo>
                      <a:pt x="0" y="162001"/>
                    </a:lnTo>
                  </a:path>
                </a:pathLst>
              </a:custGeom>
              <a:ln w="6350">
                <a:solidFill>
                  <a:srgbClr val="7A7472"/>
                </a:solidFill>
              </a:ln>
            </p:spPr>
            <p:txBody>
              <a:bodyPr wrap="square" lIns="0" tIns="0" rIns="0" bIns="0" rtlCol="0"/>
              <a:lstStyle/>
              <a:p>
                <a:pPr algn="ctr"/>
                <a:endParaRPr/>
              </a:p>
            </p:txBody>
          </p:sp>
        </p:grpSp>
      </p:grpSp>
      <p:sp>
        <p:nvSpPr>
          <p:cNvPr id="3" name="object 2">
            <a:extLst>
              <a:ext uri="{FF2B5EF4-FFF2-40B4-BE49-F238E27FC236}">
                <a16:creationId xmlns:a16="http://schemas.microsoft.com/office/drawing/2014/main" id="{F52C5E8D-0064-FDF2-20A6-76FD0ECDC480}"/>
              </a:ext>
            </a:extLst>
          </p:cNvPr>
          <p:cNvSpPr txBox="1"/>
          <p:nvPr/>
        </p:nvSpPr>
        <p:spPr>
          <a:xfrm>
            <a:off x="6324823" y="3411365"/>
            <a:ext cx="2691286" cy="794385"/>
          </a:xfrm>
          <a:prstGeom prst="rect">
            <a:avLst/>
          </a:prstGeom>
        </p:spPr>
        <p:txBody>
          <a:bodyPr vert="horz" wrap="square" lIns="0" tIns="97790" rIns="0" bIns="0" rtlCol="0">
            <a:spAutoFit/>
          </a:bodyPr>
          <a:lstStyle/>
          <a:p>
            <a:pPr marL="12700">
              <a:lnSpc>
                <a:spcPct val="100000"/>
              </a:lnSpc>
              <a:spcBef>
                <a:spcPts val="790"/>
              </a:spcBef>
            </a:pPr>
            <a:r>
              <a:rPr lang="ja-JP" altLang="en-US" sz="1200" b="1" dirty="0">
                <a:solidFill>
                  <a:srgbClr val="221714"/>
                </a:solidFill>
                <a:latin typeface="Yu Gothic"/>
                <a:cs typeface="Yu Gothic"/>
              </a:rPr>
              <a:t>広告タイトル</a:t>
            </a:r>
            <a:r>
              <a:rPr lang="zh-CN" altLang="en-US" sz="1200" b="1" dirty="0">
                <a:solidFill>
                  <a:srgbClr val="221714"/>
                </a:solidFill>
                <a:latin typeface="Yu Gothic"/>
                <a:cs typeface="Yu Gothic"/>
              </a:rPr>
              <a:t>（半角</a:t>
            </a:r>
            <a:r>
              <a:rPr lang="en-US" altLang="zh-CN" sz="1200" b="1" dirty="0">
                <a:solidFill>
                  <a:srgbClr val="221714"/>
                </a:solidFill>
                <a:latin typeface="Yu Gothic"/>
                <a:cs typeface="Yu Gothic"/>
              </a:rPr>
              <a:t>30</a:t>
            </a:r>
            <a:r>
              <a:rPr lang="zh-CN" altLang="en-US" sz="1200" b="1" dirty="0">
                <a:solidFill>
                  <a:srgbClr val="221714"/>
                </a:solidFill>
                <a:latin typeface="Yu Gothic"/>
                <a:cs typeface="Yu Gothic"/>
              </a:rPr>
              <a:t>文字以内） </a:t>
            </a:r>
            <a:endParaRPr lang="zh-CN" altLang="en-US" sz="1200" dirty="0">
              <a:latin typeface="Yu Gothic"/>
              <a:cs typeface="Yu Gothic"/>
            </a:endParaRPr>
          </a:p>
          <a:p>
            <a:pPr marL="17780" marR="673735">
              <a:lnSpc>
                <a:spcPts val="2120"/>
              </a:lnSpc>
            </a:pPr>
            <a:r>
              <a:rPr lang="zh-CN" altLang="en-US" sz="1100" dirty="0">
                <a:solidFill>
                  <a:srgbClr val="221714"/>
                </a:solidFill>
                <a:latin typeface="Yu Gothic"/>
                <a:cs typeface="Yu Gothic"/>
              </a:rPr>
              <a:t>本文（</a:t>
            </a:r>
            <a:r>
              <a:rPr lang="ja-JP" altLang="en-US" sz="1100" dirty="0">
                <a:solidFill>
                  <a:srgbClr val="221714"/>
                </a:solidFill>
                <a:latin typeface="Yu Gothic"/>
                <a:cs typeface="Yu Gothic"/>
              </a:rPr>
              <a:t>半角</a:t>
            </a:r>
            <a:r>
              <a:rPr lang="en-US" altLang="ja-JP" sz="1100" dirty="0">
                <a:solidFill>
                  <a:srgbClr val="221714"/>
                </a:solidFill>
                <a:latin typeface="Yu Gothic"/>
                <a:cs typeface="Yu Gothic"/>
              </a:rPr>
              <a:t>90</a:t>
            </a:r>
            <a:r>
              <a:rPr lang="zh-CN" altLang="en-US" sz="1100" dirty="0">
                <a:solidFill>
                  <a:srgbClr val="221714"/>
                </a:solidFill>
                <a:latin typeface="Yu Gothic"/>
                <a:cs typeface="Yu Gothic"/>
              </a:rPr>
              <a:t>文字以内）</a:t>
            </a:r>
            <a:br>
              <a:rPr lang="zh-CN" altLang="en-US" sz="1100" dirty="0">
                <a:solidFill>
                  <a:srgbClr val="221714"/>
                </a:solidFill>
                <a:latin typeface="Yu Gothic"/>
                <a:cs typeface="Yu Gothic"/>
              </a:rPr>
            </a:br>
            <a:r>
              <a:rPr lang="zh-CN" altLang="en-US" sz="1100" dirty="0">
                <a:solidFill>
                  <a:srgbClr val="221714"/>
                </a:solidFill>
                <a:latin typeface="Yu Gothic"/>
                <a:cs typeface="Yu Gothic"/>
              </a:rPr>
              <a:t>広告主（</a:t>
            </a:r>
            <a:r>
              <a:rPr lang="ja-JP" altLang="en-US" sz="1100" dirty="0">
                <a:solidFill>
                  <a:srgbClr val="221714"/>
                </a:solidFill>
                <a:latin typeface="Yu Gothic"/>
                <a:cs typeface="Yu Gothic"/>
              </a:rPr>
              <a:t>半角</a:t>
            </a:r>
            <a:r>
              <a:rPr lang="en-US" altLang="ja-JP" sz="1100" dirty="0">
                <a:solidFill>
                  <a:srgbClr val="221714"/>
                </a:solidFill>
                <a:latin typeface="Yu Gothic"/>
                <a:cs typeface="Yu Gothic"/>
              </a:rPr>
              <a:t>25</a:t>
            </a:r>
            <a:r>
              <a:rPr lang="zh-CN" altLang="en-US" sz="1100" dirty="0">
                <a:solidFill>
                  <a:srgbClr val="221714"/>
                </a:solidFill>
                <a:latin typeface="Yu Gothic"/>
                <a:cs typeface="Yu Gothic"/>
              </a:rPr>
              <a:t>文字以内）</a:t>
            </a:r>
            <a:endParaRPr lang="zh-CN" altLang="en-US" sz="1100" dirty="0">
              <a:latin typeface="Yu Gothic"/>
              <a:cs typeface="Yu Gothic"/>
            </a:endParaRPr>
          </a:p>
        </p:txBody>
      </p:sp>
      <p:sp>
        <p:nvSpPr>
          <p:cNvPr id="4" name="object 4">
            <a:extLst>
              <a:ext uri="{FF2B5EF4-FFF2-40B4-BE49-F238E27FC236}">
                <a16:creationId xmlns:a16="http://schemas.microsoft.com/office/drawing/2014/main" id="{8DC42282-087B-5C36-99F7-83A911BBFE55}"/>
              </a:ext>
            </a:extLst>
          </p:cNvPr>
          <p:cNvSpPr txBox="1"/>
          <p:nvPr/>
        </p:nvSpPr>
        <p:spPr>
          <a:xfrm>
            <a:off x="347303" y="326728"/>
            <a:ext cx="695960" cy="208279"/>
          </a:xfrm>
          <a:prstGeom prst="rect">
            <a:avLst/>
          </a:prstGeom>
        </p:spPr>
        <p:txBody>
          <a:bodyPr vert="horz" wrap="square" lIns="0" tIns="12700" rIns="0" bIns="0" rtlCol="0">
            <a:spAutoFit/>
          </a:bodyPr>
          <a:lstStyle/>
          <a:p>
            <a:pPr marL="12700">
              <a:lnSpc>
                <a:spcPct val="100000"/>
              </a:lnSpc>
              <a:spcBef>
                <a:spcPts val="100"/>
              </a:spcBef>
            </a:pPr>
            <a:r>
              <a:rPr sz="1200" b="1" spc="105" dirty="0">
                <a:solidFill>
                  <a:srgbClr val="221714"/>
                </a:solidFill>
                <a:latin typeface="Yu Gothic"/>
                <a:cs typeface="Yu Gothic"/>
              </a:rPr>
              <a:t>入稿規定</a:t>
            </a:r>
            <a:endParaRPr sz="1200">
              <a:latin typeface="Yu Gothic"/>
              <a:cs typeface="Yu Gothic"/>
            </a:endParaRPr>
          </a:p>
        </p:txBody>
      </p:sp>
      <p:sp>
        <p:nvSpPr>
          <p:cNvPr id="10" name="object 10">
            <a:extLst>
              <a:ext uri="{FF2B5EF4-FFF2-40B4-BE49-F238E27FC236}">
                <a16:creationId xmlns:a16="http://schemas.microsoft.com/office/drawing/2014/main" id="{06668B6C-C637-C4D4-B9D6-6917342A7FF2}"/>
              </a:ext>
            </a:extLst>
          </p:cNvPr>
          <p:cNvSpPr txBox="1"/>
          <p:nvPr/>
        </p:nvSpPr>
        <p:spPr>
          <a:xfrm>
            <a:off x="2088541" y="4759246"/>
            <a:ext cx="652780" cy="135935"/>
          </a:xfrm>
          <a:prstGeom prst="rect">
            <a:avLst/>
          </a:prstGeom>
        </p:spPr>
        <p:txBody>
          <a:bodyPr vert="horz" wrap="square" lIns="0" tIns="12700" rIns="0" bIns="0" rtlCol="0">
            <a:spAutoFit/>
          </a:bodyPr>
          <a:lstStyle/>
          <a:p>
            <a:pPr algn="ctr">
              <a:lnSpc>
                <a:spcPct val="100000"/>
              </a:lnSpc>
              <a:spcBef>
                <a:spcPts val="100"/>
              </a:spcBef>
            </a:pPr>
            <a:r>
              <a:rPr sz="800" b="1" spc="-10" dirty="0">
                <a:solidFill>
                  <a:srgbClr val="FFFFFF"/>
                </a:solidFill>
                <a:latin typeface="Yu Gothic"/>
                <a:cs typeface="Yu Gothic"/>
              </a:rPr>
              <a:t>原稿規定一覧</a:t>
            </a:r>
            <a:endParaRPr sz="800">
              <a:latin typeface="Yu Gothic"/>
              <a:cs typeface="Yu Gothic"/>
            </a:endParaRPr>
          </a:p>
        </p:txBody>
      </p:sp>
      <p:sp>
        <p:nvSpPr>
          <p:cNvPr id="11" name="object 11">
            <a:extLst>
              <a:ext uri="{FF2B5EF4-FFF2-40B4-BE49-F238E27FC236}">
                <a16:creationId xmlns:a16="http://schemas.microsoft.com/office/drawing/2014/main" id="{EBA7A12D-BAD2-9E2D-D358-0B4254DD3196}"/>
              </a:ext>
            </a:extLst>
          </p:cNvPr>
          <p:cNvSpPr txBox="1"/>
          <p:nvPr/>
        </p:nvSpPr>
        <p:spPr>
          <a:xfrm>
            <a:off x="6267248" y="4759246"/>
            <a:ext cx="226060" cy="135935"/>
          </a:xfrm>
          <a:prstGeom prst="rect">
            <a:avLst/>
          </a:prstGeom>
        </p:spPr>
        <p:txBody>
          <a:bodyPr vert="horz" wrap="square" lIns="0" tIns="12700" rIns="0" bIns="0" rtlCol="0">
            <a:spAutoFit/>
          </a:bodyPr>
          <a:lstStyle/>
          <a:p>
            <a:pPr algn="ctr">
              <a:lnSpc>
                <a:spcPct val="100000"/>
              </a:lnSpc>
              <a:spcBef>
                <a:spcPts val="100"/>
              </a:spcBef>
            </a:pPr>
            <a:r>
              <a:rPr sz="800" b="1" spc="-30" dirty="0">
                <a:solidFill>
                  <a:srgbClr val="FFFFFF"/>
                </a:solidFill>
                <a:latin typeface="Yu Gothic"/>
                <a:cs typeface="Yu Gothic"/>
              </a:rPr>
              <a:t>動画</a:t>
            </a:r>
            <a:endParaRPr sz="800">
              <a:latin typeface="Yu Gothic"/>
              <a:cs typeface="Yu Gothic"/>
            </a:endParaRPr>
          </a:p>
        </p:txBody>
      </p:sp>
      <p:sp>
        <p:nvSpPr>
          <p:cNvPr id="16" name="object 16">
            <a:extLst>
              <a:ext uri="{FF2B5EF4-FFF2-40B4-BE49-F238E27FC236}">
                <a16:creationId xmlns:a16="http://schemas.microsoft.com/office/drawing/2014/main" id="{FC852097-CEB2-D2B0-7D4D-9AF65AF09979}"/>
              </a:ext>
            </a:extLst>
          </p:cNvPr>
          <p:cNvSpPr txBox="1"/>
          <p:nvPr/>
        </p:nvSpPr>
        <p:spPr>
          <a:xfrm>
            <a:off x="4007232" y="5012464"/>
            <a:ext cx="4745411" cy="151323"/>
          </a:xfrm>
          <a:prstGeom prst="rect">
            <a:avLst/>
          </a:prstGeom>
        </p:spPr>
        <p:txBody>
          <a:bodyPr vert="horz" wrap="square" lIns="0" tIns="12700" rIns="0" bIns="0" rtlCol="0">
            <a:spAutoFit/>
          </a:bodyPr>
          <a:lstStyle/>
          <a:p>
            <a:pPr algn="ctr">
              <a:lnSpc>
                <a:spcPct val="100000"/>
              </a:lnSpc>
              <a:spcBef>
                <a:spcPts val="100"/>
              </a:spcBef>
            </a:pPr>
            <a:r>
              <a:rPr lang="en-US" altLang="ja-JP" sz="900" b="1" dirty="0">
                <a:solidFill>
                  <a:srgbClr val="221714"/>
                </a:solidFill>
                <a:latin typeface="Yu Gothic"/>
                <a:cs typeface="Yu Gothic"/>
              </a:rPr>
              <a:t>16:9</a:t>
            </a:r>
            <a:r>
              <a:rPr sz="900" b="1" dirty="0">
                <a:solidFill>
                  <a:srgbClr val="221714"/>
                </a:solidFill>
                <a:latin typeface="Yu Gothic"/>
                <a:cs typeface="Yu Gothic"/>
              </a:rPr>
              <a:t> (</a:t>
            </a:r>
            <a:r>
              <a:rPr lang="en-US" altLang="ja-JP" sz="900" b="1" dirty="0">
                <a:solidFill>
                  <a:srgbClr val="221714"/>
                </a:solidFill>
                <a:latin typeface="Yu Gothic"/>
                <a:cs typeface="Yu Gothic"/>
              </a:rPr>
              <a:t>640×360</a:t>
            </a:r>
            <a:r>
              <a:rPr sz="900" b="1" dirty="0">
                <a:solidFill>
                  <a:srgbClr val="221714"/>
                </a:solidFill>
                <a:latin typeface="Yu Gothic"/>
                <a:cs typeface="Yu Gothic"/>
              </a:rPr>
              <a:t>)</a:t>
            </a:r>
            <a:r>
              <a:rPr lang="en-US" sz="900" b="1" dirty="0">
                <a:solidFill>
                  <a:srgbClr val="221714"/>
                </a:solidFill>
                <a:latin typeface="Yu Gothic"/>
                <a:cs typeface="Yu Gothic"/>
              </a:rPr>
              <a:t> </a:t>
            </a:r>
            <a:r>
              <a:rPr lang="en-US" altLang="ja-JP" sz="900" b="1" dirty="0">
                <a:solidFill>
                  <a:srgbClr val="B81C21"/>
                </a:solidFill>
                <a:latin typeface="Yu Gothic"/>
                <a:cs typeface="Yu Gothic"/>
              </a:rPr>
              <a:t>※</a:t>
            </a:r>
            <a:r>
              <a:rPr lang="ja-JP" altLang="en-US" sz="900" b="1" dirty="0">
                <a:solidFill>
                  <a:srgbClr val="B81C21"/>
                </a:solidFill>
                <a:latin typeface="Yu Gothic"/>
                <a:cs typeface="Yu Gothic"/>
              </a:rPr>
              <a:t>推奨 </a:t>
            </a:r>
            <a:r>
              <a:rPr sz="900" b="1" dirty="0">
                <a:solidFill>
                  <a:srgbClr val="221714"/>
                </a:solidFill>
                <a:latin typeface="Yu Gothic"/>
                <a:cs typeface="Yu Gothic"/>
              </a:rPr>
              <a:t>、 </a:t>
            </a:r>
            <a:r>
              <a:rPr lang="en-US" altLang="ja-JP" sz="900" b="1" dirty="0">
                <a:solidFill>
                  <a:srgbClr val="221714"/>
                </a:solidFill>
                <a:latin typeface="Yu Gothic"/>
                <a:cs typeface="Yu Gothic"/>
              </a:rPr>
              <a:t>1:1</a:t>
            </a:r>
            <a:r>
              <a:rPr sz="900" b="1" dirty="0">
                <a:solidFill>
                  <a:srgbClr val="221714"/>
                </a:solidFill>
                <a:latin typeface="Yu Gothic"/>
                <a:cs typeface="Yu Gothic"/>
              </a:rPr>
              <a:t>(</a:t>
            </a:r>
            <a:r>
              <a:rPr lang="en-US" altLang="ja-JP" sz="900" b="1" dirty="0">
                <a:solidFill>
                  <a:srgbClr val="221714"/>
                </a:solidFill>
                <a:latin typeface="Yu Gothic"/>
                <a:cs typeface="Yu Gothic"/>
              </a:rPr>
              <a:t>600×600</a:t>
            </a:r>
            <a:r>
              <a:rPr sz="900" b="1" spc="260" dirty="0">
                <a:solidFill>
                  <a:srgbClr val="221714"/>
                </a:solidFill>
                <a:latin typeface="Yu Gothic"/>
                <a:cs typeface="Yu Gothic"/>
              </a:rPr>
              <a:t>)</a:t>
            </a:r>
            <a:r>
              <a:rPr lang="en-US" sz="900" b="1" spc="260" dirty="0">
                <a:solidFill>
                  <a:srgbClr val="221714"/>
                </a:solidFill>
                <a:latin typeface="Yu Gothic"/>
                <a:cs typeface="Yu Gothic"/>
              </a:rPr>
              <a:t>　 </a:t>
            </a:r>
            <a:endParaRPr sz="900" dirty="0">
              <a:latin typeface="Yu Gothic"/>
              <a:cs typeface="Yu Gothic"/>
            </a:endParaRPr>
          </a:p>
        </p:txBody>
      </p:sp>
      <p:sp>
        <p:nvSpPr>
          <p:cNvPr id="20" name="object 20">
            <a:extLst>
              <a:ext uri="{FF2B5EF4-FFF2-40B4-BE49-F238E27FC236}">
                <a16:creationId xmlns:a16="http://schemas.microsoft.com/office/drawing/2014/main" id="{2A470167-706D-B9F2-5A6F-2490D58D0FDA}"/>
              </a:ext>
            </a:extLst>
          </p:cNvPr>
          <p:cNvSpPr txBox="1"/>
          <p:nvPr/>
        </p:nvSpPr>
        <p:spPr>
          <a:xfrm>
            <a:off x="2036818" y="5012465"/>
            <a:ext cx="732790" cy="151323"/>
          </a:xfrm>
          <a:prstGeom prst="rect">
            <a:avLst/>
          </a:prstGeom>
        </p:spPr>
        <p:txBody>
          <a:bodyPr vert="horz" wrap="square" lIns="0" tIns="12700" rIns="0" bIns="0" rtlCol="0">
            <a:spAutoFit/>
          </a:bodyPr>
          <a:lstStyle/>
          <a:p>
            <a:pPr algn="ctr">
              <a:lnSpc>
                <a:spcPct val="100000"/>
              </a:lnSpc>
              <a:spcBef>
                <a:spcPts val="100"/>
              </a:spcBef>
            </a:pPr>
            <a:r>
              <a:rPr sz="900" b="1" spc="-10" dirty="0">
                <a:solidFill>
                  <a:srgbClr val="221714"/>
                </a:solidFill>
                <a:latin typeface="Yu Gothic"/>
                <a:cs typeface="Yu Gothic"/>
              </a:rPr>
              <a:t>アスペクト比</a:t>
            </a:r>
            <a:endParaRPr sz="900">
              <a:latin typeface="Yu Gothic"/>
              <a:cs typeface="Yu Gothic"/>
            </a:endParaRPr>
          </a:p>
        </p:txBody>
      </p:sp>
      <p:sp>
        <p:nvSpPr>
          <p:cNvPr id="21" name="object 21">
            <a:extLst>
              <a:ext uri="{FF2B5EF4-FFF2-40B4-BE49-F238E27FC236}">
                <a16:creationId xmlns:a16="http://schemas.microsoft.com/office/drawing/2014/main" id="{CAB16E2D-00E3-E909-4399-8022E9396975}"/>
              </a:ext>
            </a:extLst>
          </p:cNvPr>
          <p:cNvSpPr txBox="1"/>
          <p:nvPr/>
        </p:nvSpPr>
        <p:spPr>
          <a:xfrm>
            <a:off x="4523677" y="5344340"/>
            <a:ext cx="3712522" cy="151323"/>
          </a:xfrm>
          <a:prstGeom prst="rect">
            <a:avLst/>
          </a:prstGeom>
        </p:spPr>
        <p:txBody>
          <a:bodyPr vert="horz" wrap="square" lIns="0" tIns="12700" rIns="0" bIns="0" rtlCol="0">
            <a:spAutoFit/>
          </a:bodyPr>
          <a:lstStyle/>
          <a:p>
            <a:pPr algn="ctr">
              <a:lnSpc>
                <a:spcPct val="100000"/>
              </a:lnSpc>
              <a:spcBef>
                <a:spcPts val="100"/>
              </a:spcBef>
            </a:pPr>
            <a:r>
              <a:rPr lang="en-US" altLang="ja-JP" sz="900" b="1" dirty="0">
                <a:latin typeface="Yu Gothic"/>
                <a:cs typeface="Yu Gothic"/>
              </a:rPr>
              <a:t>1200×628</a:t>
            </a:r>
            <a:r>
              <a:rPr lang="ja-JP" altLang="en-US" sz="900" b="1" dirty="0">
                <a:latin typeface="Yu Gothic"/>
                <a:cs typeface="Yu Gothic"/>
              </a:rPr>
              <a:t>、</a:t>
            </a:r>
            <a:r>
              <a:rPr lang="en-US" altLang="ja-JP" sz="900" b="1" dirty="0">
                <a:latin typeface="Yu Gothic"/>
                <a:cs typeface="Yu Gothic"/>
              </a:rPr>
              <a:t>1</a:t>
            </a:r>
            <a:r>
              <a:rPr lang="en-US" altLang="ja-JP" sz="900" b="1" dirty="0">
                <a:solidFill>
                  <a:schemeClr val="tx1"/>
                </a:solidFill>
                <a:latin typeface="Yu Gothic"/>
                <a:cs typeface="Yu Gothic"/>
              </a:rPr>
              <a:t>080×1080</a:t>
            </a:r>
            <a:r>
              <a:rPr lang="ja-JP" altLang="en-US" sz="900" b="1" dirty="0">
                <a:latin typeface="Yu Gothic"/>
                <a:cs typeface="Yu Gothic"/>
              </a:rPr>
              <a:t>、</a:t>
            </a:r>
            <a:r>
              <a:rPr lang="en-US" altLang="ja-JP" sz="900" b="1" dirty="0">
                <a:latin typeface="Yu Gothic"/>
                <a:cs typeface="Yu Gothic"/>
              </a:rPr>
              <a:t>180×180(</a:t>
            </a:r>
            <a:r>
              <a:rPr lang="ja-JP" altLang="en-US"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企業またはサービスロゴ</a:t>
            </a:r>
            <a:r>
              <a:rPr lang="en-US" altLang="ja-JP" sz="900" b="1" spc="-10" dirty="0">
                <a:solidFill>
                  <a:srgbClr val="221714"/>
                </a:solidFill>
                <a:latin typeface="Yu Gothic" panose="020B0400000000000000" pitchFamily="34" charset="-128"/>
                <a:ea typeface="Yu Gothic" panose="020B0400000000000000" pitchFamily="34" charset="-128"/>
                <a:cs typeface="Yu Gothic" panose="020B0400000000000000" pitchFamily="34" charset="-128"/>
              </a:rPr>
              <a:t>) </a:t>
            </a:r>
            <a:r>
              <a:rPr lang="en-US" altLang="ja-JP" sz="900" b="1" dirty="0">
                <a:solidFill>
                  <a:srgbClr val="B81C21"/>
                </a:solidFill>
                <a:latin typeface="Yu Gothic"/>
                <a:cs typeface="Yu Gothic"/>
              </a:rPr>
              <a:t>※</a:t>
            </a:r>
            <a:r>
              <a:rPr lang="ja-JP" altLang="en-US" sz="900" b="1" dirty="0">
                <a:solidFill>
                  <a:srgbClr val="B81C21"/>
                </a:solidFill>
                <a:latin typeface="Yu Gothic"/>
                <a:cs typeface="Yu Gothic"/>
              </a:rPr>
              <a:t>必須</a:t>
            </a:r>
            <a:endParaRPr sz="900" b="1" dirty="0">
              <a:latin typeface="Yu Gothic"/>
              <a:cs typeface="Yu Gothic"/>
            </a:endParaRPr>
          </a:p>
        </p:txBody>
      </p:sp>
      <p:sp>
        <p:nvSpPr>
          <p:cNvPr id="25" name="object 25">
            <a:extLst>
              <a:ext uri="{FF2B5EF4-FFF2-40B4-BE49-F238E27FC236}">
                <a16:creationId xmlns:a16="http://schemas.microsoft.com/office/drawing/2014/main" id="{187E552A-770E-AD9F-6211-3EE9C6015F94}"/>
              </a:ext>
            </a:extLst>
          </p:cNvPr>
          <p:cNvSpPr txBox="1"/>
          <p:nvPr/>
        </p:nvSpPr>
        <p:spPr>
          <a:xfrm>
            <a:off x="2156835" y="5984473"/>
            <a:ext cx="492759" cy="151323"/>
          </a:xfrm>
          <a:prstGeom prst="rect">
            <a:avLst/>
          </a:prstGeom>
        </p:spPr>
        <p:txBody>
          <a:bodyPr vert="horz" wrap="square" lIns="0" tIns="12700" rIns="0" bIns="0" rtlCol="0">
            <a:spAutoFit/>
          </a:bodyPr>
          <a:lstStyle/>
          <a:p>
            <a:pPr algn="ctr">
              <a:lnSpc>
                <a:spcPct val="100000"/>
              </a:lnSpc>
              <a:spcBef>
                <a:spcPts val="100"/>
              </a:spcBef>
            </a:pPr>
            <a:r>
              <a:rPr sz="900" b="1" spc="-15" dirty="0">
                <a:solidFill>
                  <a:srgbClr val="221714"/>
                </a:solidFill>
                <a:latin typeface="Yu Gothic"/>
                <a:cs typeface="Yu Gothic"/>
              </a:rPr>
              <a:t>再生秒数</a:t>
            </a:r>
            <a:endParaRPr sz="900">
              <a:latin typeface="Yu Gothic"/>
              <a:cs typeface="Yu Gothic"/>
            </a:endParaRPr>
          </a:p>
        </p:txBody>
      </p:sp>
      <p:sp>
        <p:nvSpPr>
          <p:cNvPr id="26" name="object 26">
            <a:extLst>
              <a:ext uri="{FF2B5EF4-FFF2-40B4-BE49-F238E27FC236}">
                <a16:creationId xmlns:a16="http://schemas.microsoft.com/office/drawing/2014/main" id="{E666AD4A-B64A-EECA-DC3A-1EB1FC260DF9}"/>
              </a:ext>
            </a:extLst>
          </p:cNvPr>
          <p:cNvSpPr txBox="1"/>
          <p:nvPr/>
        </p:nvSpPr>
        <p:spPr>
          <a:xfrm>
            <a:off x="5871014" y="5990074"/>
            <a:ext cx="1017905" cy="151323"/>
          </a:xfrm>
          <a:prstGeom prst="rect">
            <a:avLst/>
          </a:prstGeom>
        </p:spPr>
        <p:txBody>
          <a:bodyPr vert="horz" wrap="square" lIns="0" tIns="12700" rIns="0" bIns="0" rtlCol="0">
            <a:spAutoFit/>
          </a:bodyPr>
          <a:lstStyle/>
          <a:p>
            <a:pPr algn="ctr">
              <a:lnSpc>
                <a:spcPct val="100000"/>
              </a:lnSpc>
              <a:spcBef>
                <a:spcPts val="100"/>
              </a:spcBef>
            </a:pPr>
            <a:r>
              <a:rPr sz="900" b="1" dirty="0">
                <a:solidFill>
                  <a:srgbClr val="221714"/>
                </a:solidFill>
                <a:latin typeface="Yu Gothic"/>
                <a:cs typeface="Yu Gothic"/>
              </a:rPr>
              <a:t>15～30</a:t>
            </a:r>
            <a:r>
              <a:rPr sz="900" b="1" spc="-10" dirty="0">
                <a:solidFill>
                  <a:srgbClr val="221714"/>
                </a:solidFill>
                <a:latin typeface="Yu Gothic"/>
                <a:cs typeface="Yu Gothic"/>
              </a:rPr>
              <a:t>秒以内推奨</a:t>
            </a:r>
            <a:endParaRPr sz="900">
              <a:latin typeface="Yu Gothic"/>
              <a:cs typeface="Yu Gothic"/>
            </a:endParaRPr>
          </a:p>
        </p:txBody>
      </p:sp>
      <p:sp>
        <p:nvSpPr>
          <p:cNvPr id="30" name="object 30">
            <a:extLst>
              <a:ext uri="{FF2B5EF4-FFF2-40B4-BE49-F238E27FC236}">
                <a16:creationId xmlns:a16="http://schemas.microsoft.com/office/drawing/2014/main" id="{989E1B59-A435-836F-9A7E-B1595A7954A2}"/>
              </a:ext>
            </a:extLst>
          </p:cNvPr>
          <p:cNvSpPr txBox="1"/>
          <p:nvPr/>
        </p:nvSpPr>
        <p:spPr>
          <a:xfrm>
            <a:off x="2276847" y="5660462"/>
            <a:ext cx="252729" cy="151323"/>
          </a:xfrm>
          <a:prstGeom prst="rect">
            <a:avLst/>
          </a:prstGeom>
        </p:spPr>
        <p:txBody>
          <a:bodyPr vert="horz" wrap="square" lIns="0" tIns="12700" rIns="0" bIns="0" rtlCol="0">
            <a:spAutoFit/>
          </a:bodyPr>
          <a:lstStyle/>
          <a:p>
            <a:pPr algn="ctr">
              <a:lnSpc>
                <a:spcPct val="100000"/>
              </a:lnSpc>
              <a:spcBef>
                <a:spcPts val="100"/>
              </a:spcBef>
            </a:pPr>
            <a:r>
              <a:rPr sz="900" b="1" spc="-25" dirty="0">
                <a:solidFill>
                  <a:srgbClr val="221714"/>
                </a:solidFill>
                <a:latin typeface="Yu Gothic"/>
                <a:cs typeface="Yu Gothic"/>
              </a:rPr>
              <a:t>形式</a:t>
            </a:r>
            <a:endParaRPr sz="900">
              <a:latin typeface="Yu Gothic"/>
              <a:cs typeface="Yu Gothic"/>
            </a:endParaRPr>
          </a:p>
        </p:txBody>
      </p:sp>
      <p:sp>
        <p:nvSpPr>
          <p:cNvPr id="31" name="object 31">
            <a:extLst>
              <a:ext uri="{FF2B5EF4-FFF2-40B4-BE49-F238E27FC236}">
                <a16:creationId xmlns:a16="http://schemas.microsoft.com/office/drawing/2014/main" id="{C3AD24EA-3E68-04FC-A759-288621E56BF2}"/>
              </a:ext>
            </a:extLst>
          </p:cNvPr>
          <p:cNvSpPr txBox="1"/>
          <p:nvPr/>
        </p:nvSpPr>
        <p:spPr>
          <a:xfrm>
            <a:off x="6245114" y="5666063"/>
            <a:ext cx="269875" cy="151323"/>
          </a:xfrm>
          <a:prstGeom prst="rect">
            <a:avLst/>
          </a:prstGeom>
        </p:spPr>
        <p:txBody>
          <a:bodyPr vert="horz" wrap="square" lIns="0" tIns="12700" rIns="0" bIns="0" rtlCol="0">
            <a:spAutoFit/>
          </a:bodyPr>
          <a:lstStyle/>
          <a:p>
            <a:pPr algn="ctr">
              <a:lnSpc>
                <a:spcPct val="100000"/>
              </a:lnSpc>
              <a:spcBef>
                <a:spcPts val="100"/>
              </a:spcBef>
            </a:pPr>
            <a:r>
              <a:rPr sz="900" b="1" spc="-25" dirty="0">
                <a:solidFill>
                  <a:srgbClr val="221714"/>
                </a:solidFill>
                <a:latin typeface="Yu Gothic"/>
                <a:cs typeface="Yu Gothic"/>
              </a:rPr>
              <a:t>mp4</a:t>
            </a:r>
            <a:endParaRPr sz="900" dirty="0">
              <a:latin typeface="Yu Gothic"/>
              <a:cs typeface="Yu Gothic"/>
            </a:endParaRPr>
          </a:p>
        </p:txBody>
      </p:sp>
      <p:sp>
        <p:nvSpPr>
          <p:cNvPr id="35" name="object 35">
            <a:extLst>
              <a:ext uri="{FF2B5EF4-FFF2-40B4-BE49-F238E27FC236}">
                <a16:creationId xmlns:a16="http://schemas.microsoft.com/office/drawing/2014/main" id="{7CA44B56-3E11-D040-BDA7-572E10B6D911}"/>
              </a:ext>
            </a:extLst>
          </p:cNvPr>
          <p:cNvSpPr txBox="1"/>
          <p:nvPr/>
        </p:nvSpPr>
        <p:spPr>
          <a:xfrm>
            <a:off x="2036818" y="6308472"/>
            <a:ext cx="732790" cy="151323"/>
          </a:xfrm>
          <a:prstGeom prst="rect">
            <a:avLst/>
          </a:prstGeom>
        </p:spPr>
        <p:txBody>
          <a:bodyPr vert="horz" wrap="square" lIns="0" tIns="12700" rIns="0" bIns="0" rtlCol="0">
            <a:spAutoFit/>
          </a:bodyPr>
          <a:lstStyle/>
          <a:p>
            <a:pPr algn="ctr">
              <a:lnSpc>
                <a:spcPct val="100000"/>
              </a:lnSpc>
              <a:spcBef>
                <a:spcPts val="100"/>
              </a:spcBef>
            </a:pPr>
            <a:r>
              <a:rPr sz="900" b="1" spc="-10" dirty="0">
                <a:solidFill>
                  <a:srgbClr val="221714"/>
                </a:solidFill>
                <a:latin typeface="Yu Gothic"/>
                <a:cs typeface="Yu Gothic"/>
              </a:rPr>
              <a:t>テキスト原稿</a:t>
            </a:r>
            <a:endParaRPr sz="900">
              <a:latin typeface="Yu Gothic"/>
              <a:cs typeface="Yu Gothic"/>
            </a:endParaRPr>
          </a:p>
        </p:txBody>
      </p:sp>
      <p:sp>
        <p:nvSpPr>
          <p:cNvPr id="36" name="object 36">
            <a:extLst>
              <a:ext uri="{FF2B5EF4-FFF2-40B4-BE49-F238E27FC236}">
                <a16:creationId xmlns:a16="http://schemas.microsoft.com/office/drawing/2014/main" id="{7DF06E02-D37A-EAD3-4E0A-B89D4FB1211C}"/>
              </a:ext>
            </a:extLst>
          </p:cNvPr>
          <p:cNvSpPr txBox="1"/>
          <p:nvPr/>
        </p:nvSpPr>
        <p:spPr>
          <a:xfrm>
            <a:off x="5593491" y="6314073"/>
            <a:ext cx="1572895" cy="151323"/>
          </a:xfrm>
          <a:prstGeom prst="rect">
            <a:avLst/>
          </a:prstGeom>
        </p:spPr>
        <p:txBody>
          <a:bodyPr vert="horz" wrap="square" lIns="0" tIns="12700" rIns="0" bIns="0" rtlCol="0">
            <a:spAutoFit/>
          </a:bodyPr>
          <a:lstStyle/>
          <a:p>
            <a:pPr algn="ctr">
              <a:lnSpc>
                <a:spcPct val="100000"/>
              </a:lnSpc>
              <a:spcBef>
                <a:spcPts val="100"/>
              </a:spcBef>
            </a:pPr>
            <a:r>
              <a:rPr sz="900" b="1" spc="-5" dirty="0">
                <a:solidFill>
                  <a:srgbClr val="221714"/>
                </a:solidFill>
                <a:latin typeface="Yu Gothic"/>
                <a:cs typeface="Yu Gothic"/>
              </a:rPr>
              <a:t>専用の記載フォーマットあり</a:t>
            </a:r>
            <a:endParaRPr sz="900">
              <a:latin typeface="Yu Gothic"/>
              <a:cs typeface="Yu Gothic"/>
            </a:endParaRPr>
          </a:p>
        </p:txBody>
      </p:sp>
      <p:pic>
        <p:nvPicPr>
          <p:cNvPr id="37" name="object 37">
            <a:extLst>
              <a:ext uri="{FF2B5EF4-FFF2-40B4-BE49-F238E27FC236}">
                <a16:creationId xmlns:a16="http://schemas.microsoft.com/office/drawing/2014/main" id="{753551EE-AA7E-5AA3-11F8-ED21C58E2972}"/>
              </a:ext>
            </a:extLst>
          </p:cNvPr>
          <p:cNvPicPr/>
          <p:nvPr/>
        </p:nvPicPr>
        <p:blipFill>
          <a:blip r:embed="rId5" cstate="email">
            <a:extLst>
              <a:ext uri="{28A0092B-C50C-407E-A947-70E740481C1C}">
                <a14:useLocalDpi xmlns:a14="http://schemas.microsoft.com/office/drawing/2010/main"/>
              </a:ext>
            </a:extLst>
          </a:blip>
          <a:stretch>
            <a:fillRect/>
          </a:stretch>
        </p:blipFill>
        <p:spPr>
          <a:xfrm>
            <a:off x="1656389" y="1501405"/>
            <a:ext cx="1444749" cy="2883395"/>
          </a:xfrm>
          <a:prstGeom prst="rect">
            <a:avLst/>
          </a:prstGeom>
          <a:effectLst>
            <a:reflection blurRad="6350" stA="40000" endPos="8000" dir="5400000" sy="-100000" algn="bl" rotWithShape="0"/>
          </a:effectLst>
        </p:spPr>
      </p:pic>
      <p:pic>
        <p:nvPicPr>
          <p:cNvPr id="38" name="object 38">
            <a:extLst>
              <a:ext uri="{FF2B5EF4-FFF2-40B4-BE49-F238E27FC236}">
                <a16:creationId xmlns:a16="http://schemas.microsoft.com/office/drawing/2014/main" id="{5D4677B2-8E67-AFF6-9366-CEBA4E7C4C50}"/>
              </a:ext>
            </a:extLst>
          </p:cNvPr>
          <p:cNvPicPr/>
          <p:nvPr/>
        </p:nvPicPr>
        <p:blipFill>
          <a:blip r:embed="rId6" cstate="email">
            <a:extLst>
              <a:ext uri="{28A0092B-C50C-407E-A947-70E740481C1C}">
                <a14:useLocalDpi xmlns:a14="http://schemas.microsoft.com/office/drawing/2010/main"/>
              </a:ext>
            </a:extLst>
          </a:blip>
          <a:stretch>
            <a:fillRect/>
          </a:stretch>
        </p:blipFill>
        <p:spPr>
          <a:xfrm>
            <a:off x="3908437" y="1501406"/>
            <a:ext cx="1444742" cy="2883395"/>
          </a:xfrm>
          <a:prstGeom prst="rect">
            <a:avLst/>
          </a:prstGeom>
          <a:effectLst>
            <a:reflection blurRad="6350" stA="40000" endPos="8000" dir="5400000" sy="-100000" algn="bl" rotWithShape="0"/>
          </a:effectLst>
        </p:spPr>
      </p:pic>
      <p:sp>
        <p:nvSpPr>
          <p:cNvPr id="40" name="object 40">
            <a:extLst>
              <a:ext uri="{FF2B5EF4-FFF2-40B4-BE49-F238E27FC236}">
                <a16:creationId xmlns:a16="http://schemas.microsoft.com/office/drawing/2014/main" id="{A277EA67-947E-6464-3227-D3C932C4EB55}"/>
              </a:ext>
            </a:extLst>
          </p:cNvPr>
          <p:cNvSpPr txBox="1"/>
          <p:nvPr/>
        </p:nvSpPr>
        <p:spPr>
          <a:xfrm>
            <a:off x="1834803" y="1798372"/>
            <a:ext cx="1109345" cy="772160"/>
          </a:xfrm>
          <a:prstGeom prst="rect">
            <a:avLst/>
          </a:prstGeom>
        </p:spPr>
        <p:txBody>
          <a:bodyPr vert="horz" wrap="square" lIns="0" tIns="12700" rIns="0" bIns="0" rtlCol="0">
            <a:spAutoFit/>
          </a:bodyPr>
          <a:lstStyle/>
          <a:p>
            <a:pPr marL="12700">
              <a:lnSpc>
                <a:spcPct val="100000"/>
              </a:lnSpc>
              <a:spcBef>
                <a:spcPts val="100"/>
              </a:spcBef>
            </a:pPr>
            <a:r>
              <a:rPr sz="700" b="1" spc="55" dirty="0">
                <a:solidFill>
                  <a:srgbClr val="221714"/>
                </a:solidFill>
                <a:latin typeface="Yu Gothic"/>
                <a:cs typeface="Yu Gothic"/>
              </a:rPr>
              <a:t>〇〇〇〇</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p:txBody>
      </p:sp>
      <p:sp>
        <p:nvSpPr>
          <p:cNvPr id="41" name="object 41">
            <a:extLst>
              <a:ext uri="{FF2B5EF4-FFF2-40B4-BE49-F238E27FC236}">
                <a16:creationId xmlns:a16="http://schemas.microsoft.com/office/drawing/2014/main" id="{DC908DBE-1FA9-27C6-E489-721A776AC224}"/>
              </a:ext>
            </a:extLst>
          </p:cNvPr>
          <p:cNvSpPr txBox="1"/>
          <p:nvPr/>
        </p:nvSpPr>
        <p:spPr>
          <a:xfrm>
            <a:off x="1834803" y="3488005"/>
            <a:ext cx="1109345" cy="772160"/>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p:txBody>
      </p:sp>
      <p:grpSp>
        <p:nvGrpSpPr>
          <p:cNvPr id="42" name="object 42">
            <a:extLst>
              <a:ext uri="{FF2B5EF4-FFF2-40B4-BE49-F238E27FC236}">
                <a16:creationId xmlns:a16="http://schemas.microsoft.com/office/drawing/2014/main" id="{D3A7B0D8-05B9-A92A-BB42-888AA824CB94}"/>
              </a:ext>
            </a:extLst>
          </p:cNvPr>
          <p:cNvGrpSpPr/>
          <p:nvPr/>
        </p:nvGrpSpPr>
        <p:grpSpPr>
          <a:xfrm>
            <a:off x="1847494" y="2618206"/>
            <a:ext cx="1080135" cy="825500"/>
            <a:chOff x="1847494" y="2618206"/>
            <a:chExt cx="1080135" cy="825500"/>
          </a:xfrm>
        </p:grpSpPr>
        <p:sp>
          <p:nvSpPr>
            <p:cNvPr id="43" name="object 43">
              <a:extLst>
                <a:ext uri="{FF2B5EF4-FFF2-40B4-BE49-F238E27FC236}">
                  <a16:creationId xmlns:a16="http://schemas.microsoft.com/office/drawing/2014/main" id="{C8FA8C60-206D-96C2-2A27-6AB58A58B02B}"/>
                </a:ext>
              </a:extLst>
            </p:cNvPr>
            <p:cNvSpPr/>
            <p:nvPr/>
          </p:nvSpPr>
          <p:spPr>
            <a:xfrm>
              <a:off x="1847494" y="2618206"/>
              <a:ext cx="1080135" cy="825500"/>
            </a:xfrm>
            <a:custGeom>
              <a:avLst/>
              <a:gdLst/>
              <a:ahLst/>
              <a:cxnLst/>
              <a:rect l="l" t="t" r="r" b="b"/>
              <a:pathLst>
                <a:path w="1080135" h="825500">
                  <a:moveTo>
                    <a:pt x="1079995" y="0"/>
                  </a:moveTo>
                  <a:lnTo>
                    <a:pt x="0" y="0"/>
                  </a:lnTo>
                  <a:lnTo>
                    <a:pt x="0" y="825195"/>
                  </a:lnTo>
                  <a:lnTo>
                    <a:pt x="1079995" y="825195"/>
                  </a:lnTo>
                  <a:lnTo>
                    <a:pt x="1079995" y="0"/>
                  </a:lnTo>
                  <a:close/>
                </a:path>
              </a:pathLst>
            </a:custGeom>
            <a:solidFill>
              <a:srgbClr val="FFFFFF"/>
            </a:solidFill>
          </p:spPr>
          <p:txBody>
            <a:bodyPr wrap="square" lIns="0" tIns="0" rIns="0" bIns="0" rtlCol="0"/>
            <a:lstStyle/>
            <a:p>
              <a:endParaRPr/>
            </a:p>
          </p:txBody>
        </p:sp>
        <p:pic>
          <p:nvPicPr>
            <p:cNvPr id="44" name="object 44">
              <a:extLst>
                <a:ext uri="{FF2B5EF4-FFF2-40B4-BE49-F238E27FC236}">
                  <a16:creationId xmlns:a16="http://schemas.microsoft.com/office/drawing/2014/main" id="{1966D8AB-EE36-9AE7-DB05-CDA293A775EB}"/>
                </a:ext>
              </a:extLst>
            </p:cNvPr>
            <p:cNvPicPr/>
            <p:nvPr/>
          </p:nvPicPr>
          <p:blipFill>
            <a:blip r:embed="rId7" cstate="email">
              <a:extLst>
                <a:ext uri="{28A0092B-C50C-407E-A947-70E740481C1C}">
                  <a14:useLocalDpi xmlns:a14="http://schemas.microsoft.com/office/drawing/2010/main"/>
                </a:ext>
              </a:extLst>
            </a:blip>
            <a:stretch>
              <a:fillRect/>
            </a:stretch>
          </p:blipFill>
          <p:spPr>
            <a:xfrm>
              <a:off x="1847494" y="2618206"/>
              <a:ext cx="1079995" cy="599528"/>
            </a:xfrm>
            <a:prstGeom prst="rect">
              <a:avLst/>
            </a:prstGeom>
          </p:spPr>
        </p:pic>
      </p:grpSp>
      <p:sp>
        <p:nvSpPr>
          <p:cNvPr id="45" name="object 45">
            <a:extLst>
              <a:ext uri="{FF2B5EF4-FFF2-40B4-BE49-F238E27FC236}">
                <a16:creationId xmlns:a16="http://schemas.microsoft.com/office/drawing/2014/main" id="{2558A84E-3A2A-CD27-A7C4-C1882E528D5F}"/>
              </a:ext>
            </a:extLst>
          </p:cNvPr>
          <p:cNvSpPr txBox="1"/>
          <p:nvPr/>
        </p:nvSpPr>
        <p:spPr>
          <a:xfrm>
            <a:off x="1847494" y="2618206"/>
            <a:ext cx="1080135" cy="784830"/>
          </a:xfrm>
          <a:prstGeom prst="rect">
            <a:avLst/>
          </a:prstGeom>
          <a:ln w="12700">
            <a:solidFill>
              <a:srgbClr val="B2B2B2"/>
            </a:solidFill>
          </a:ln>
        </p:spPr>
        <p:txBody>
          <a:bodyPr vert="horz" wrap="square" lIns="0" tIns="0" rIns="0" bIns="0" rtlCol="0">
            <a:spAutoFit/>
          </a:bodyPr>
          <a:lstStyle/>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pPr>
            <a:endParaRPr sz="400" dirty="0">
              <a:latin typeface="Times New Roman"/>
              <a:cs typeface="Times New Roman"/>
            </a:endParaRPr>
          </a:p>
          <a:p>
            <a:pPr>
              <a:lnSpc>
                <a:spcPct val="100000"/>
              </a:lnSpc>
              <a:spcBef>
                <a:spcPts val="20"/>
              </a:spcBef>
            </a:pPr>
            <a:endParaRPr sz="300" dirty="0">
              <a:latin typeface="Times New Roman"/>
              <a:cs typeface="Times New Roman"/>
            </a:endParaRPr>
          </a:p>
          <a:p>
            <a:pPr marL="33020">
              <a:lnSpc>
                <a:spcPct val="100000"/>
              </a:lnSpc>
            </a:pPr>
            <a:r>
              <a:rPr lang="ja-JP" altLang="en-US" sz="400" spc="-25" dirty="0">
                <a:solidFill>
                  <a:srgbClr val="221714"/>
                </a:solidFill>
                <a:latin typeface="Yu Gothic"/>
                <a:cs typeface="Yu Gothic"/>
              </a:rPr>
              <a:t>広告タイトル（</a:t>
            </a:r>
            <a:r>
              <a:rPr lang="zh-CN" altLang="en-US" sz="400" spc="65" dirty="0">
                <a:solidFill>
                  <a:srgbClr val="221714"/>
                </a:solidFill>
                <a:latin typeface="Yu Gothic"/>
                <a:cs typeface="Yu Gothic"/>
              </a:rPr>
              <a:t>半角</a:t>
            </a:r>
            <a:r>
              <a:rPr lang="en-US" altLang="zh-CN" sz="400" spc="65" dirty="0">
                <a:solidFill>
                  <a:srgbClr val="221714"/>
                </a:solidFill>
                <a:latin typeface="Yu Gothic"/>
                <a:cs typeface="Yu Gothic"/>
              </a:rPr>
              <a:t>30</a:t>
            </a:r>
            <a:r>
              <a:rPr lang="zh-CN" altLang="en-US" sz="400" spc="65" dirty="0">
                <a:solidFill>
                  <a:srgbClr val="221714"/>
                </a:solidFill>
                <a:latin typeface="Yu Gothic"/>
                <a:cs typeface="Yu Gothic"/>
              </a:rPr>
              <a:t>文字以内</a:t>
            </a:r>
            <a:r>
              <a:rPr lang="ja-JP" altLang="en-US" sz="400" spc="65" dirty="0">
                <a:solidFill>
                  <a:srgbClr val="221714"/>
                </a:solidFill>
                <a:latin typeface="Yu Gothic"/>
                <a:cs typeface="Yu Gothic"/>
              </a:rPr>
              <a:t>）</a:t>
            </a:r>
            <a:endParaRPr lang="en-US" altLang="zh-CN" sz="400" spc="65" dirty="0">
              <a:solidFill>
                <a:srgbClr val="221714"/>
              </a:solidFill>
              <a:latin typeface="Yu Gothic"/>
              <a:cs typeface="Yu Gothic"/>
            </a:endParaRPr>
          </a:p>
          <a:p>
            <a:pPr marL="33020">
              <a:lnSpc>
                <a:spcPct val="100000"/>
              </a:lnSpc>
            </a:pPr>
            <a:r>
              <a:rPr lang="ja-JP" altLang="en-US" sz="400" spc="-100" dirty="0">
                <a:solidFill>
                  <a:srgbClr val="221714"/>
                </a:solidFill>
                <a:latin typeface="Yu Gothic"/>
                <a:cs typeface="Yu Gothic"/>
              </a:rPr>
              <a:t>本文（</a:t>
            </a:r>
            <a:r>
              <a:rPr lang="ja-JP" altLang="en-US" sz="400" dirty="0">
                <a:solidFill>
                  <a:srgbClr val="221714"/>
                </a:solidFill>
                <a:latin typeface="Yu Gothic"/>
                <a:cs typeface="Yu Gothic"/>
              </a:rPr>
              <a:t>半角</a:t>
            </a:r>
            <a:r>
              <a:rPr lang="en-US" altLang="ja-JP" sz="400" dirty="0">
                <a:solidFill>
                  <a:srgbClr val="221714"/>
                </a:solidFill>
                <a:latin typeface="Yu Gothic"/>
                <a:cs typeface="Yu Gothic"/>
              </a:rPr>
              <a:t>90</a:t>
            </a:r>
            <a:r>
              <a:rPr lang="ja-JP" altLang="en-US" sz="400" dirty="0">
                <a:solidFill>
                  <a:srgbClr val="221714"/>
                </a:solidFill>
                <a:latin typeface="Yu Gothic"/>
                <a:cs typeface="Yu Gothic"/>
              </a:rPr>
              <a:t>文字以内</a:t>
            </a:r>
            <a:r>
              <a:rPr lang="ja-JP" altLang="en-US" sz="400" spc="-50" dirty="0">
                <a:solidFill>
                  <a:srgbClr val="221714"/>
                </a:solidFill>
                <a:latin typeface="Yu Gothic"/>
                <a:cs typeface="Yu Gothic"/>
              </a:rPr>
              <a:t>）</a:t>
            </a:r>
            <a:endParaRPr lang="ja-JP" altLang="en-US" sz="400" dirty="0">
              <a:latin typeface="Yu Gothic"/>
              <a:cs typeface="Yu Gothic"/>
            </a:endParaRPr>
          </a:p>
        </p:txBody>
      </p:sp>
      <p:sp>
        <p:nvSpPr>
          <p:cNvPr id="46" name="object 46">
            <a:extLst>
              <a:ext uri="{FF2B5EF4-FFF2-40B4-BE49-F238E27FC236}">
                <a16:creationId xmlns:a16="http://schemas.microsoft.com/office/drawing/2014/main" id="{440706B7-7B69-5A35-6925-2D760810AA32}"/>
              </a:ext>
            </a:extLst>
          </p:cNvPr>
          <p:cNvSpPr txBox="1"/>
          <p:nvPr/>
        </p:nvSpPr>
        <p:spPr>
          <a:xfrm>
            <a:off x="4065593" y="1798372"/>
            <a:ext cx="1109345" cy="772160"/>
          </a:xfrm>
          <a:prstGeom prst="rect">
            <a:avLst/>
          </a:prstGeom>
        </p:spPr>
        <p:txBody>
          <a:bodyPr vert="horz" wrap="square" lIns="0" tIns="12700" rIns="0" bIns="0" rtlCol="0">
            <a:spAutoFit/>
          </a:bodyPr>
          <a:lstStyle/>
          <a:p>
            <a:pPr marL="12700">
              <a:lnSpc>
                <a:spcPct val="100000"/>
              </a:lnSpc>
              <a:spcBef>
                <a:spcPts val="100"/>
              </a:spcBef>
            </a:pPr>
            <a:r>
              <a:rPr sz="700" b="1" spc="55" dirty="0">
                <a:solidFill>
                  <a:srgbClr val="221714"/>
                </a:solidFill>
                <a:latin typeface="Yu Gothic"/>
                <a:cs typeface="Yu Gothic"/>
              </a:rPr>
              <a:t>〇〇〇〇</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p:txBody>
      </p:sp>
      <p:sp>
        <p:nvSpPr>
          <p:cNvPr id="47" name="object 47">
            <a:extLst>
              <a:ext uri="{FF2B5EF4-FFF2-40B4-BE49-F238E27FC236}">
                <a16:creationId xmlns:a16="http://schemas.microsoft.com/office/drawing/2014/main" id="{7C359CA3-CA3B-1155-CD74-E5E0EC1962DF}"/>
              </a:ext>
            </a:extLst>
          </p:cNvPr>
          <p:cNvSpPr txBox="1"/>
          <p:nvPr/>
        </p:nvSpPr>
        <p:spPr>
          <a:xfrm>
            <a:off x="4065593" y="3254731"/>
            <a:ext cx="1109345" cy="985519"/>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a:p>
            <a:pPr marL="12700">
              <a:lnSpc>
                <a:spcPct val="100000"/>
              </a:lnSpc>
            </a:pPr>
            <a:r>
              <a:rPr sz="700" b="1" spc="65" dirty="0">
                <a:solidFill>
                  <a:srgbClr val="221714"/>
                </a:solidFill>
                <a:latin typeface="Yu Gothic"/>
                <a:cs typeface="Yu Gothic"/>
              </a:rPr>
              <a:t>----------------------</a:t>
            </a:r>
            <a:r>
              <a:rPr sz="700" b="1" spc="-50" dirty="0">
                <a:solidFill>
                  <a:srgbClr val="221714"/>
                </a:solidFill>
                <a:latin typeface="Yu Gothic"/>
                <a:cs typeface="Yu Gothic"/>
              </a:rPr>
              <a:t>-</a:t>
            </a:r>
            <a:r>
              <a:rPr sz="700" b="1" spc="500" dirty="0">
                <a:solidFill>
                  <a:srgbClr val="221714"/>
                </a:solidFill>
                <a:latin typeface="Yu Gothic"/>
                <a:cs typeface="Yu Gothic"/>
              </a:rPr>
              <a:t> </a:t>
            </a:r>
            <a:endParaRPr sz="700">
              <a:latin typeface="Yu Gothic"/>
              <a:cs typeface="Yu Gothic"/>
            </a:endParaRPr>
          </a:p>
        </p:txBody>
      </p:sp>
      <p:grpSp>
        <p:nvGrpSpPr>
          <p:cNvPr id="48" name="object 48">
            <a:extLst>
              <a:ext uri="{FF2B5EF4-FFF2-40B4-BE49-F238E27FC236}">
                <a16:creationId xmlns:a16="http://schemas.microsoft.com/office/drawing/2014/main" id="{A58AFF68-2DE2-C18A-0548-DEC46A2BC7F8}"/>
              </a:ext>
            </a:extLst>
          </p:cNvPr>
          <p:cNvGrpSpPr/>
          <p:nvPr/>
        </p:nvGrpSpPr>
        <p:grpSpPr>
          <a:xfrm>
            <a:off x="4071937" y="2611856"/>
            <a:ext cx="1092835" cy="614045"/>
            <a:chOff x="4071937" y="2611856"/>
            <a:chExt cx="1092835" cy="614045"/>
          </a:xfrm>
        </p:grpSpPr>
        <p:pic>
          <p:nvPicPr>
            <p:cNvPr id="49" name="object 49">
              <a:extLst>
                <a:ext uri="{FF2B5EF4-FFF2-40B4-BE49-F238E27FC236}">
                  <a16:creationId xmlns:a16="http://schemas.microsoft.com/office/drawing/2014/main" id="{29849065-6C45-9E99-52D9-4A52C7D9F93A}"/>
                </a:ext>
              </a:extLst>
            </p:cNvPr>
            <p:cNvPicPr/>
            <p:nvPr/>
          </p:nvPicPr>
          <p:blipFill>
            <a:blip r:embed="rId7" cstate="email">
              <a:extLst>
                <a:ext uri="{28A0092B-C50C-407E-A947-70E740481C1C}">
                  <a14:useLocalDpi xmlns:a14="http://schemas.microsoft.com/office/drawing/2010/main"/>
                </a:ext>
              </a:extLst>
            </a:blip>
            <a:stretch>
              <a:fillRect/>
            </a:stretch>
          </p:blipFill>
          <p:spPr>
            <a:xfrm>
              <a:off x="4078274" y="2618206"/>
              <a:ext cx="1080008" cy="599528"/>
            </a:xfrm>
            <a:prstGeom prst="rect">
              <a:avLst/>
            </a:prstGeom>
          </p:spPr>
        </p:pic>
        <p:sp>
          <p:nvSpPr>
            <p:cNvPr id="50" name="object 50">
              <a:extLst>
                <a:ext uri="{FF2B5EF4-FFF2-40B4-BE49-F238E27FC236}">
                  <a16:creationId xmlns:a16="http://schemas.microsoft.com/office/drawing/2014/main" id="{61C2A7AE-03DC-16A7-6EDE-F7F62A598A63}"/>
                </a:ext>
              </a:extLst>
            </p:cNvPr>
            <p:cNvSpPr/>
            <p:nvPr/>
          </p:nvSpPr>
          <p:spPr>
            <a:xfrm>
              <a:off x="4078287" y="2618206"/>
              <a:ext cx="1080135" cy="601345"/>
            </a:xfrm>
            <a:custGeom>
              <a:avLst/>
              <a:gdLst/>
              <a:ahLst/>
              <a:cxnLst/>
              <a:rect l="l" t="t" r="r" b="b"/>
              <a:pathLst>
                <a:path w="1080135" h="601344">
                  <a:moveTo>
                    <a:pt x="0" y="0"/>
                  </a:moveTo>
                  <a:lnTo>
                    <a:pt x="1079995" y="0"/>
                  </a:lnTo>
                  <a:lnTo>
                    <a:pt x="1079995" y="600798"/>
                  </a:lnTo>
                  <a:lnTo>
                    <a:pt x="0" y="600798"/>
                  </a:lnTo>
                  <a:lnTo>
                    <a:pt x="0" y="0"/>
                  </a:lnTo>
                  <a:close/>
                </a:path>
              </a:pathLst>
            </a:custGeom>
            <a:ln w="12700">
              <a:solidFill>
                <a:srgbClr val="B2B2B2"/>
              </a:solidFill>
            </a:ln>
          </p:spPr>
          <p:txBody>
            <a:bodyPr wrap="square" lIns="0" tIns="0" rIns="0" bIns="0" rtlCol="0"/>
            <a:lstStyle/>
            <a:p>
              <a:endParaRPr/>
            </a:p>
          </p:txBody>
        </p:sp>
        <p:pic>
          <p:nvPicPr>
            <p:cNvPr id="51" name="object 51">
              <a:extLst>
                <a:ext uri="{FF2B5EF4-FFF2-40B4-BE49-F238E27FC236}">
                  <a16:creationId xmlns:a16="http://schemas.microsoft.com/office/drawing/2014/main" id="{F5427C44-8045-A9DF-DB9E-B0366964BDEA}"/>
                </a:ext>
              </a:extLst>
            </p:cNvPr>
            <p:cNvPicPr/>
            <p:nvPr/>
          </p:nvPicPr>
          <p:blipFill>
            <a:blip r:embed="rId8" cstate="email">
              <a:extLst>
                <a:ext uri="{28A0092B-C50C-407E-A947-70E740481C1C}">
                  <a14:useLocalDpi xmlns:a14="http://schemas.microsoft.com/office/drawing/2010/main"/>
                </a:ext>
              </a:extLst>
            </a:blip>
            <a:stretch>
              <a:fillRect/>
            </a:stretch>
          </p:blipFill>
          <p:spPr>
            <a:xfrm>
              <a:off x="4515405" y="2810421"/>
              <a:ext cx="205892" cy="205892"/>
            </a:xfrm>
            <a:prstGeom prst="rect">
              <a:avLst/>
            </a:prstGeom>
          </p:spPr>
        </p:pic>
      </p:grpSp>
      <p:pic>
        <p:nvPicPr>
          <p:cNvPr id="53" name="object 53">
            <a:extLst>
              <a:ext uri="{FF2B5EF4-FFF2-40B4-BE49-F238E27FC236}">
                <a16:creationId xmlns:a16="http://schemas.microsoft.com/office/drawing/2014/main" id="{190857CF-C57D-2D27-B8BB-2DFE16FB0365}"/>
              </a:ext>
            </a:extLst>
          </p:cNvPr>
          <p:cNvPicPr/>
          <p:nvPr/>
        </p:nvPicPr>
        <p:blipFill>
          <a:blip r:embed="rId8" cstate="email">
            <a:extLst>
              <a:ext uri="{28A0092B-C50C-407E-A947-70E740481C1C}">
                <a14:useLocalDpi xmlns:a14="http://schemas.microsoft.com/office/drawing/2010/main"/>
              </a:ext>
            </a:extLst>
          </a:blip>
          <a:stretch>
            <a:fillRect/>
          </a:stretch>
        </p:blipFill>
        <p:spPr>
          <a:xfrm>
            <a:off x="2284616" y="2810421"/>
            <a:ext cx="205892" cy="205892"/>
          </a:xfrm>
          <a:prstGeom prst="rect">
            <a:avLst/>
          </a:prstGeom>
        </p:spPr>
      </p:pic>
      <p:sp>
        <p:nvSpPr>
          <p:cNvPr id="2" name="object 23">
            <a:extLst>
              <a:ext uri="{FF2B5EF4-FFF2-40B4-BE49-F238E27FC236}">
                <a16:creationId xmlns:a16="http://schemas.microsoft.com/office/drawing/2014/main" id="{DA3A2FB7-F374-987A-16B0-68F248760CF8}"/>
              </a:ext>
            </a:extLst>
          </p:cNvPr>
          <p:cNvSpPr txBox="1"/>
          <p:nvPr/>
        </p:nvSpPr>
        <p:spPr>
          <a:xfrm>
            <a:off x="626036" y="965527"/>
            <a:ext cx="1546225" cy="197490"/>
          </a:xfrm>
          <a:prstGeom prst="rect">
            <a:avLst/>
          </a:prstGeom>
        </p:spPr>
        <p:txBody>
          <a:bodyPr vert="horz" wrap="square" lIns="0" tIns="12700" rIns="0" bIns="0" rtlCol="0">
            <a:spAutoFit/>
          </a:bodyPr>
          <a:lstStyle/>
          <a:p>
            <a:pPr marL="172720" indent="-160020">
              <a:lnSpc>
                <a:spcPct val="100000"/>
              </a:lnSpc>
              <a:spcBef>
                <a:spcPts val="100"/>
              </a:spcBef>
              <a:buClr>
                <a:srgbClr val="9DA4C0"/>
              </a:buClr>
              <a:buSzPct val="91666"/>
              <a:buChar char="■"/>
              <a:tabLst>
                <a:tab pos="172720" algn="l"/>
              </a:tabLst>
            </a:pPr>
            <a:r>
              <a:rPr lang="ja-JP" altLang="en-US" sz="1200" b="1" spc="-25" dirty="0">
                <a:solidFill>
                  <a:srgbClr val="221714"/>
                </a:solidFill>
                <a:latin typeface="Yu Gothic"/>
                <a:cs typeface="Yu Gothic"/>
              </a:rPr>
              <a:t>動画</a:t>
            </a:r>
            <a:r>
              <a:rPr sz="1200" b="1" spc="-25" dirty="0" err="1">
                <a:solidFill>
                  <a:srgbClr val="221714"/>
                </a:solidFill>
                <a:latin typeface="Yu Gothic"/>
                <a:cs typeface="Yu Gothic"/>
              </a:rPr>
              <a:t>入稿イメージ</a:t>
            </a:r>
            <a:endParaRPr sz="1200" dirty="0">
              <a:latin typeface="Yu Gothic"/>
              <a:cs typeface="Yu Gothic"/>
            </a:endParaRPr>
          </a:p>
        </p:txBody>
      </p:sp>
      <p:sp>
        <p:nvSpPr>
          <p:cNvPr id="39" name="object 15">
            <a:extLst>
              <a:ext uri="{FF2B5EF4-FFF2-40B4-BE49-F238E27FC236}">
                <a16:creationId xmlns:a16="http://schemas.microsoft.com/office/drawing/2014/main" id="{B0DF8609-6E94-61D8-8FE4-B0148188085F}"/>
              </a:ext>
            </a:extLst>
          </p:cNvPr>
          <p:cNvSpPr txBox="1"/>
          <p:nvPr/>
        </p:nvSpPr>
        <p:spPr>
          <a:xfrm>
            <a:off x="1856798" y="5336463"/>
            <a:ext cx="1092835" cy="151323"/>
          </a:xfrm>
          <a:prstGeom prst="rect">
            <a:avLst/>
          </a:prstGeom>
        </p:spPr>
        <p:txBody>
          <a:bodyPr vert="horz" wrap="square" lIns="0" tIns="12700" rIns="0" bIns="0" rtlCol="0">
            <a:spAutoFit/>
          </a:bodyPr>
          <a:lstStyle/>
          <a:p>
            <a:pPr algn="ctr">
              <a:lnSpc>
                <a:spcPct val="100000"/>
              </a:lnSpc>
              <a:spcBef>
                <a:spcPts val="100"/>
              </a:spcBef>
            </a:pPr>
            <a:r>
              <a:rPr lang="ja-JP" altLang="en-US" sz="900" b="1" spc="-10" dirty="0">
                <a:solidFill>
                  <a:srgbClr val="221714"/>
                </a:solidFill>
                <a:latin typeface="Yu Gothic"/>
                <a:cs typeface="Yu Gothic"/>
              </a:rPr>
              <a:t>代替え</a:t>
            </a:r>
            <a:r>
              <a:rPr sz="900" b="1" spc="-10" dirty="0">
                <a:solidFill>
                  <a:srgbClr val="221714"/>
                </a:solidFill>
                <a:latin typeface="Yu Gothic"/>
                <a:cs typeface="Yu Gothic"/>
              </a:rPr>
              <a:t>用</a:t>
            </a:r>
            <a:r>
              <a:rPr lang="ja-JP" altLang="en-US" sz="900" b="1" spc="-10" dirty="0">
                <a:solidFill>
                  <a:srgbClr val="221714"/>
                </a:solidFill>
                <a:latin typeface="Yu Gothic"/>
                <a:cs typeface="Yu Gothic"/>
              </a:rPr>
              <a:t>画像</a:t>
            </a:r>
            <a:endParaRPr sz="900" dirty="0">
              <a:latin typeface="Yu Gothic"/>
              <a:cs typeface="Yu Gothic"/>
            </a:endParaRPr>
          </a:p>
        </p:txBody>
      </p:sp>
    </p:spTree>
    <p:extLst>
      <p:ext uri="{BB962C8B-B14F-4D97-AF65-F5344CB8AC3E}">
        <p14:creationId xmlns:p14="http://schemas.microsoft.com/office/powerpoint/2010/main" val="187099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0CA28E0B-DEBD-7F93-673C-3CEC57C4D7CB}"/>
              </a:ext>
            </a:extLst>
          </p:cNvPr>
          <p:cNvSpPr txBox="1"/>
          <p:nvPr/>
        </p:nvSpPr>
        <p:spPr>
          <a:xfrm>
            <a:off x="1083090" y="1135402"/>
            <a:ext cx="8911810" cy="834844"/>
          </a:xfrm>
          <a:prstGeom prst="rect">
            <a:avLst/>
          </a:prstGeom>
        </p:spPr>
        <p:txBody>
          <a:bodyPr vert="horz" wrap="square" lIns="0" tIns="80010" rIns="0" bIns="0" rtlCol="0">
            <a:spAutoFit/>
          </a:bodyPr>
          <a:lstStyle/>
          <a:p>
            <a:pPr marL="12700">
              <a:lnSpc>
                <a:spcPct val="100000"/>
              </a:lnSpc>
              <a:spcBef>
                <a:spcPts val="620"/>
              </a:spcBef>
            </a:pPr>
            <a:r>
              <a:rPr lang="ja-JP" altLang="en-US" sz="1200" b="1" dirty="0">
                <a:solidFill>
                  <a:srgbClr val="231F20"/>
                </a:solidFill>
                <a:latin typeface="Yu Gothic"/>
                <a:cs typeface="Yu Gothic"/>
              </a:rPr>
              <a:t>アカウント開設後、入稿およびタグ設置完了から</a:t>
            </a:r>
            <a:r>
              <a:rPr lang="en-US" altLang="ja-JP" b="1" dirty="0">
                <a:solidFill>
                  <a:srgbClr val="B8292F"/>
                </a:solidFill>
                <a:latin typeface="Yu Gothic"/>
                <a:cs typeface="Yu Gothic"/>
              </a:rPr>
              <a:t>5</a:t>
            </a:r>
            <a:r>
              <a:rPr lang="ja-JP" altLang="en-US" b="1" dirty="0">
                <a:solidFill>
                  <a:srgbClr val="B8292F"/>
                </a:solidFill>
                <a:latin typeface="Yu Gothic"/>
                <a:cs typeface="Yu Gothic"/>
              </a:rPr>
              <a:t>営業日程度</a:t>
            </a:r>
            <a:r>
              <a:rPr lang="ja-JP" altLang="en-US" sz="1400" b="1" dirty="0">
                <a:solidFill>
                  <a:schemeClr val="tx1"/>
                </a:solidFill>
                <a:latin typeface="Yu Gothic"/>
                <a:cs typeface="Yu Gothic"/>
              </a:rPr>
              <a:t>で</a:t>
            </a:r>
            <a:r>
              <a:rPr lang="ja-JP" altLang="en-US" sz="1200" b="1" dirty="0">
                <a:solidFill>
                  <a:srgbClr val="231F20"/>
                </a:solidFill>
                <a:latin typeface="Yu Gothic"/>
                <a:cs typeface="Yu Gothic"/>
              </a:rPr>
              <a:t>の配信開始となります。 </a:t>
            </a:r>
            <a:endParaRPr lang="en-US" altLang="ja-JP" sz="1200" b="1" dirty="0">
              <a:solidFill>
                <a:srgbClr val="231F20"/>
              </a:solidFill>
              <a:latin typeface="Yu Gothic"/>
              <a:cs typeface="Yu Gothic"/>
            </a:endParaRPr>
          </a:p>
          <a:p>
            <a:pPr marL="12700">
              <a:lnSpc>
                <a:spcPct val="100000"/>
              </a:lnSpc>
              <a:spcBef>
                <a:spcPts val="620"/>
              </a:spcBef>
            </a:pPr>
            <a:r>
              <a:rPr lang="ja-JP" altLang="en-US" sz="1000" b="1" dirty="0">
                <a:solidFill>
                  <a:srgbClr val="231F20"/>
                </a:solidFill>
                <a:latin typeface="Yu Gothic"/>
                <a:cs typeface="Yu Gothic"/>
              </a:rPr>
              <a:t>　</a:t>
            </a:r>
            <a:r>
              <a:rPr lang="en-US" altLang="ja-JP" sz="1000" b="1" dirty="0">
                <a:solidFill>
                  <a:srgbClr val="231F20"/>
                </a:solidFill>
                <a:latin typeface="Yu Gothic"/>
                <a:cs typeface="Yu Gothic"/>
              </a:rPr>
              <a:t>※</a:t>
            </a:r>
            <a:r>
              <a:rPr lang="ja-JP" altLang="en-US" sz="1000" b="1" dirty="0">
                <a:solidFill>
                  <a:srgbClr val="231F20"/>
                </a:solidFill>
                <a:latin typeface="Yu Gothic"/>
                <a:cs typeface="Yu Gothic"/>
              </a:rPr>
              <a:t>不備や審査状況・利用データにより開始日が変動します。</a:t>
            </a:r>
            <a:endParaRPr lang="en-US" altLang="ja-JP" sz="1000" b="1" dirty="0">
              <a:solidFill>
                <a:srgbClr val="231F20"/>
              </a:solidFill>
              <a:latin typeface="Yu Gothic"/>
              <a:cs typeface="Yu Gothic"/>
            </a:endParaRPr>
          </a:p>
          <a:p>
            <a:pPr marL="12700">
              <a:lnSpc>
                <a:spcPct val="100000"/>
              </a:lnSpc>
              <a:spcBef>
                <a:spcPts val="620"/>
              </a:spcBef>
            </a:pPr>
            <a:r>
              <a:rPr lang="ja-JP" altLang="en-US" sz="1000" b="1" dirty="0">
                <a:solidFill>
                  <a:srgbClr val="231F20"/>
                </a:solidFill>
                <a:latin typeface="Yu Gothic"/>
                <a:cs typeface="Yu Gothic"/>
              </a:rPr>
              <a:t>　</a:t>
            </a:r>
            <a:r>
              <a:rPr lang="en-US" altLang="ja-JP" sz="1000" b="1" dirty="0">
                <a:solidFill>
                  <a:srgbClr val="231F20"/>
                </a:solidFill>
                <a:latin typeface="Yu Gothic"/>
                <a:cs typeface="Yu Gothic"/>
              </a:rPr>
              <a:t>※</a:t>
            </a:r>
            <a:r>
              <a:rPr lang="ja-JP" altLang="en-US" sz="1000" b="1" dirty="0">
                <a:solidFill>
                  <a:srgbClr val="231F20"/>
                </a:solidFill>
                <a:latin typeface="Yu Gothic"/>
                <a:cs typeface="Yu Gothic"/>
              </a:rPr>
              <a:t>入稿シートは</a:t>
            </a:r>
            <a:r>
              <a:rPr lang="en-US" altLang="ja-JP" sz="1000" b="1" dirty="0">
                <a:solidFill>
                  <a:srgbClr val="231F20"/>
                </a:solidFill>
                <a:latin typeface="Yu Gothic"/>
                <a:cs typeface="Yu Gothic"/>
              </a:rPr>
              <a:t>URL</a:t>
            </a:r>
            <a:r>
              <a:rPr lang="ja-JP" altLang="en-US" sz="1000" b="1" dirty="0">
                <a:solidFill>
                  <a:srgbClr val="231F20"/>
                </a:solidFill>
                <a:latin typeface="Yu Gothic"/>
                <a:cs typeface="Yu Gothic"/>
              </a:rPr>
              <a:t>からダウンロードしてご使用ください。　</a:t>
            </a:r>
            <a:r>
              <a:rPr lang="en-US" altLang="ja-JP" sz="1100" b="1" i="0" u="sng" dirty="0">
                <a:solidFill>
                  <a:schemeClr val="tx2"/>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https://www.dream-nexus.co.jp/downloadfile/4778/</a:t>
            </a:r>
            <a:endParaRPr lang="ja-JP" altLang="en-US" sz="1100" b="1" dirty="0">
              <a:solidFill>
                <a:schemeClr val="tx2"/>
              </a:solidFill>
              <a:latin typeface="Yu Gothic"/>
              <a:cs typeface="Yu Gothic"/>
            </a:endParaRPr>
          </a:p>
        </p:txBody>
      </p:sp>
      <p:sp>
        <p:nvSpPr>
          <p:cNvPr id="30" name="object 23">
            <a:extLst>
              <a:ext uri="{FF2B5EF4-FFF2-40B4-BE49-F238E27FC236}">
                <a16:creationId xmlns:a16="http://schemas.microsoft.com/office/drawing/2014/main" id="{C1C99C30-6ED2-0055-DE7B-4B02D97608B1}"/>
              </a:ext>
            </a:extLst>
          </p:cNvPr>
          <p:cNvSpPr txBox="1"/>
          <p:nvPr/>
        </p:nvSpPr>
        <p:spPr>
          <a:xfrm>
            <a:off x="626036" y="965527"/>
            <a:ext cx="1546225" cy="197490"/>
          </a:xfrm>
          <a:prstGeom prst="rect">
            <a:avLst/>
          </a:prstGeom>
        </p:spPr>
        <p:txBody>
          <a:bodyPr vert="horz" wrap="square" lIns="0" tIns="12700" rIns="0" bIns="0" rtlCol="0">
            <a:spAutoFit/>
          </a:bodyPr>
          <a:lstStyle/>
          <a:p>
            <a:pPr marL="172720" indent="-160020">
              <a:lnSpc>
                <a:spcPct val="100000"/>
              </a:lnSpc>
              <a:spcBef>
                <a:spcPts val="100"/>
              </a:spcBef>
              <a:buClr>
                <a:srgbClr val="9DA4C0"/>
              </a:buClr>
              <a:buSzPct val="91666"/>
              <a:buChar char="■"/>
              <a:tabLst>
                <a:tab pos="172720" algn="l"/>
              </a:tabLst>
            </a:pPr>
            <a:r>
              <a:rPr lang="ja-JP" altLang="en-US" sz="1200" b="1" dirty="0">
                <a:latin typeface="Yu Gothic"/>
                <a:cs typeface="Yu Gothic"/>
              </a:rPr>
              <a:t>配信までの流れ</a:t>
            </a:r>
            <a:endParaRPr sz="1200" b="1" dirty="0">
              <a:latin typeface="Yu Gothic"/>
              <a:cs typeface="Yu Gothic"/>
            </a:endParaRPr>
          </a:p>
        </p:txBody>
      </p:sp>
      <p:grpSp>
        <p:nvGrpSpPr>
          <p:cNvPr id="7" name="グループ化 6">
            <a:extLst>
              <a:ext uri="{FF2B5EF4-FFF2-40B4-BE49-F238E27FC236}">
                <a16:creationId xmlns:a16="http://schemas.microsoft.com/office/drawing/2014/main" id="{15A16515-ED21-1ADB-094E-0F2AA27DAA5C}"/>
              </a:ext>
            </a:extLst>
          </p:cNvPr>
          <p:cNvGrpSpPr/>
          <p:nvPr/>
        </p:nvGrpSpPr>
        <p:grpSpPr>
          <a:xfrm>
            <a:off x="1517359" y="2138554"/>
            <a:ext cx="7668542" cy="1050542"/>
            <a:chOff x="1545450" y="2578483"/>
            <a:chExt cx="7668542" cy="1050542"/>
          </a:xfrm>
        </p:grpSpPr>
        <p:grpSp>
          <p:nvGrpSpPr>
            <p:cNvPr id="6" name="グループ化 5">
              <a:extLst>
                <a:ext uri="{FF2B5EF4-FFF2-40B4-BE49-F238E27FC236}">
                  <a16:creationId xmlns:a16="http://schemas.microsoft.com/office/drawing/2014/main" id="{8195DC65-E8DC-F6E6-0141-F884355ECAAC}"/>
                </a:ext>
              </a:extLst>
            </p:cNvPr>
            <p:cNvGrpSpPr/>
            <p:nvPr/>
          </p:nvGrpSpPr>
          <p:grpSpPr>
            <a:xfrm>
              <a:off x="1545450" y="2578483"/>
              <a:ext cx="7668542" cy="1050542"/>
              <a:chOff x="1545450" y="2105025"/>
              <a:chExt cx="7668542" cy="1050542"/>
            </a:xfrm>
          </p:grpSpPr>
          <p:sp>
            <p:nvSpPr>
              <p:cNvPr id="4" name="object 3">
                <a:extLst>
                  <a:ext uri="{FF2B5EF4-FFF2-40B4-BE49-F238E27FC236}">
                    <a16:creationId xmlns:a16="http://schemas.microsoft.com/office/drawing/2014/main" id="{B0C740D5-9AF5-DB27-0D21-AA86F44B86D3}"/>
                  </a:ext>
                </a:extLst>
              </p:cNvPr>
              <p:cNvSpPr/>
              <p:nvPr/>
            </p:nvSpPr>
            <p:spPr>
              <a:xfrm>
                <a:off x="4767438" y="2105027"/>
                <a:ext cx="1530350" cy="504190"/>
              </a:xfrm>
              <a:custGeom>
                <a:avLst/>
                <a:gdLst/>
                <a:ahLst/>
                <a:cxnLst/>
                <a:rect l="l" t="t" r="r" b="b"/>
                <a:pathLst>
                  <a:path w="1530350" h="504189">
                    <a:moveTo>
                      <a:pt x="1368005" y="0"/>
                    </a:moveTo>
                    <a:lnTo>
                      <a:pt x="0" y="0"/>
                    </a:lnTo>
                    <a:lnTo>
                      <a:pt x="162001" y="251993"/>
                    </a:lnTo>
                    <a:lnTo>
                      <a:pt x="0" y="503999"/>
                    </a:lnTo>
                    <a:lnTo>
                      <a:pt x="1368005" y="503999"/>
                    </a:lnTo>
                    <a:lnTo>
                      <a:pt x="1530007" y="251993"/>
                    </a:lnTo>
                    <a:lnTo>
                      <a:pt x="1368005" y="0"/>
                    </a:lnTo>
                    <a:close/>
                  </a:path>
                </a:pathLst>
              </a:custGeom>
              <a:solidFill>
                <a:srgbClr val="BEDCE3"/>
              </a:solidFill>
            </p:spPr>
            <p:txBody>
              <a:bodyPr wrap="square" lIns="0" tIns="0" rIns="0" bIns="0" rtlCol="0"/>
              <a:lstStyle/>
              <a:p>
                <a:endParaRPr/>
              </a:p>
            </p:txBody>
          </p:sp>
          <p:pic>
            <p:nvPicPr>
              <p:cNvPr id="5" name="object 4">
                <a:extLst>
                  <a:ext uri="{FF2B5EF4-FFF2-40B4-BE49-F238E27FC236}">
                    <a16:creationId xmlns:a16="http://schemas.microsoft.com/office/drawing/2014/main" id="{3A35FE49-AB62-042C-C979-BBECD0F7AFF2}"/>
                  </a:ext>
                </a:extLst>
              </p:cNvPr>
              <p:cNvPicPr/>
              <p:nvPr/>
            </p:nvPicPr>
            <p:blipFill>
              <a:blip r:embed="rId4" cstate="email">
                <a:extLst>
                  <a:ext uri="{28A0092B-C50C-407E-A947-70E740481C1C}">
                    <a14:useLocalDpi xmlns:a14="http://schemas.microsoft.com/office/drawing/2010/main"/>
                  </a:ext>
                </a:extLst>
              </a:blip>
              <a:stretch>
                <a:fillRect/>
              </a:stretch>
            </p:blipFill>
            <p:spPr>
              <a:xfrm>
                <a:off x="1545450" y="2105025"/>
                <a:ext cx="863993" cy="503999"/>
              </a:xfrm>
              <a:prstGeom prst="rect">
                <a:avLst/>
              </a:prstGeom>
            </p:spPr>
          </p:pic>
          <p:sp>
            <p:nvSpPr>
              <p:cNvPr id="9" name="object 8">
                <a:extLst>
                  <a:ext uri="{FF2B5EF4-FFF2-40B4-BE49-F238E27FC236}">
                    <a16:creationId xmlns:a16="http://schemas.microsoft.com/office/drawing/2014/main" id="{48060315-F409-4C32-3207-24787C7BBC2B}"/>
                  </a:ext>
                </a:extLst>
              </p:cNvPr>
              <p:cNvSpPr txBox="1"/>
              <p:nvPr/>
            </p:nvSpPr>
            <p:spPr>
              <a:xfrm>
                <a:off x="1833476" y="2253786"/>
                <a:ext cx="345440" cy="206477"/>
              </a:xfrm>
              <a:prstGeom prst="rect">
                <a:avLst/>
              </a:prstGeom>
            </p:spPr>
            <p:txBody>
              <a:bodyPr vert="horz" wrap="square" lIns="0" tIns="21600" rIns="0" bIns="0" rtlCol="0">
                <a:spAutoFit/>
              </a:bodyPr>
              <a:lstStyle/>
              <a:p>
                <a:pPr marL="12700">
                  <a:lnSpc>
                    <a:spcPct val="100000"/>
                  </a:lnSpc>
                  <a:spcBef>
                    <a:spcPts val="100"/>
                  </a:spcBef>
                </a:pPr>
                <a:r>
                  <a:rPr sz="1200" b="1" spc="35" dirty="0">
                    <a:solidFill>
                      <a:srgbClr val="FFFFFF"/>
                    </a:solidFill>
                    <a:latin typeface="Yu Gothic"/>
                    <a:cs typeface="Yu Gothic"/>
                  </a:rPr>
                  <a:t>貴社</a:t>
                </a:r>
                <a:endParaRPr sz="1200">
                  <a:latin typeface="Yu Gothic"/>
                  <a:cs typeface="Yu Gothic"/>
                </a:endParaRPr>
              </a:p>
            </p:txBody>
          </p:sp>
          <p:sp>
            <p:nvSpPr>
              <p:cNvPr id="10" name="object 9">
                <a:extLst>
                  <a:ext uri="{FF2B5EF4-FFF2-40B4-BE49-F238E27FC236}">
                    <a16:creationId xmlns:a16="http://schemas.microsoft.com/office/drawing/2014/main" id="{45115B63-9DFC-12C4-8EB6-4AD81A57CB54}"/>
                  </a:ext>
                </a:extLst>
              </p:cNvPr>
              <p:cNvSpPr/>
              <p:nvPr/>
            </p:nvSpPr>
            <p:spPr>
              <a:xfrm>
                <a:off x="2283442" y="2105027"/>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BEDCE3"/>
              </a:solidFill>
            </p:spPr>
            <p:txBody>
              <a:bodyPr wrap="square" lIns="0" tIns="0" rIns="0" bIns="0" rtlCol="0"/>
              <a:lstStyle/>
              <a:p>
                <a:endParaRPr/>
              </a:p>
            </p:txBody>
          </p:sp>
          <p:sp>
            <p:nvSpPr>
              <p:cNvPr id="12" name="object 11">
                <a:extLst>
                  <a:ext uri="{FF2B5EF4-FFF2-40B4-BE49-F238E27FC236}">
                    <a16:creationId xmlns:a16="http://schemas.microsoft.com/office/drawing/2014/main" id="{9EC00BBC-4C4F-3551-3501-BCF9C25F9A79}"/>
                  </a:ext>
                </a:extLst>
              </p:cNvPr>
              <p:cNvSpPr txBox="1"/>
              <p:nvPr/>
            </p:nvSpPr>
            <p:spPr>
              <a:xfrm>
                <a:off x="5384007" y="2278654"/>
                <a:ext cx="25400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231F20"/>
                    </a:solidFill>
                    <a:latin typeface="Yu Gothic"/>
                    <a:cs typeface="Yu Gothic"/>
                  </a:rPr>
                  <a:t>入稿</a:t>
                </a:r>
                <a:endParaRPr sz="900">
                  <a:latin typeface="Yu Gothic"/>
                  <a:cs typeface="Yu Gothic"/>
                </a:endParaRPr>
              </a:p>
            </p:txBody>
          </p:sp>
          <p:grpSp>
            <p:nvGrpSpPr>
              <p:cNvPr id="13" name="object 12">
                <a:extLst>
                  <a:ext uri="{FF2B5EF4-FFF2-40B4-BE49-F238E27FC236}">
                    <a16:creationId xmlns:a16="http://schemas.microsoft.com/office/drawing/2014/main" id="{C1B0B29E-41DE-0AD0-F136-F01B094A9C7A}"/>
                  </a:ext>
                </a:extLst>
              </p:cNvPr>
              <p:cNvGrpSpPr/>
              <p:nvPr/>
            </p:nvGrpSpPr>
            <p:grpSpPr>
              <a:xfrm>
                <a:off x="2511089" y="2638677"/>
                <a:ext cx="876935" cy="516890"/>
                <a:chOff x="2511089" y="2491014"/>
                <a:chExt cx="876935" cy="516890"/>
              </a:xfrm>
            </p:grpSpPr>
            <p:pic>
              <p:nvPicPr>
                <p:cNvPr id="14" name="object 13">
                  <a:extLst>
                    <a:ext uri="{FF2B5EF4-FFF2-40B4-BE49-F238E27FC236}">
                      <a16:creationId xmlns:a16="http://schemas.microsoft.com/office/drawing/2014/main" id="{025CCF4B-0728-79B0-3617-0B34B747002D}"/>
                    </a:ext>
                  </a:extLst>
                </p:cNvPr>
                <p:cNvPicPr/>
                <p:nvPr/>
              </p:nvPicPr>
              <p:blipFill>
                <a:blip r:embed="rId5" cstate="email">
                  <a:extLst>
                    <a:ext uri="{28A0092B-C50C-407E-A947-70E740481C1C}">
                      <a14:useLocalDpi xmlns:a14="http://schemas.microsoft.com/office/drawing/2010/main"/>
                    </a:ext>
                  </a:extLst>
                </a:blip>
                <a:stretch>
                  <a:fillRect/>
                </a:stretch>
              </p:blipFill>
              <p:spPr>
                <a:xfrm>
                  <a:off x="2517444" y="2497366"/>
                  <a:ext cx="863993" cy="503999"/>
                </a:xfrm>
                <a:prstGeom prst="rect">
                  <a:avLst/>
                </a:prstGeom>
              </p:spPr>
            </p:pic>
            <p:sp>
              <p:nvSpPr>
                <p:cNvPr id="15" name="object 14">
                  <a:extLst>
                    <a:ext uri="{FF2B5EF4-FFF2-40B4-BE49-F238E27FC236}">
                      <a16:creationId xmlns:a16="http://schemas.microsoft.com/office/drawing/2014/main" id="{3A638BC4-7906-49DC-BAF9-3698E5143AD8}"/>
                    </a:ext>
                  </a:extLst>
                </p:cNvPr>
                <p:cNvSpPr/>
                <p:nvPr/>
              </p:nvSpPr>
              <p:spPr>
                <a:xfrm>
                  <a:off x="2517439" y="2497364"/>
                  <a:ext cx="864235" cy="504190"/>
                </a:xfrm>
                <a:custGeom>
                  <a:avLst/>
                  <a:gdLst/>
                  <a:ahLst/>
                  <a:cxnLst/>
                  <a:rect l="l" t="t" r="r" b="b"/>
                  <a:pathLst>
                    <a:path w="864235" h="504189">
                      <a:moveTo>
                        <a:pt x="702005" y="503999"/>
                      </a:moveTo>
                      <a:lnTo>
                        <a:pt x="0" y="503999"/>
                      </a:lnTo>
                      <a:lnTo>
                        <a:pt x="162001" y="251993"/>
                      </a:lnTo>
                      <a:lnTo>
                        <a:pt x="0" y="0"/>
                      </a:lnTo>
                      <a:lnTo>
                        <a:pt x="702005" y="0"/>
                      </a:lnTo>
                      <a:lnTo>
                        <a:pt x="864006" y="251993"/>
                      </a:lnTo>
                      <a:lnTo>
                        <a:pt x="702005" y="503999"/>
                      </a:lnTo>
                      <a:close/>
                    </a:path>
                  </a:pathLst>
                </a:custGeom>
                <a:ln w="12700">
                  <a:solidFill>
                    <a:srgbClr val="F6F6F9"/>
                  </a:solidFill>
                </a:ln>
              </p:spPr>
              <p:txBody>
                <a:bodyPr wrap="square" lIns="0" tIns="0" rIns="0" bIns="0" rtlCol="0"/>
                <a:lstStyle/>
                <a:p>
                  <a:endParaRPr/>
                </a:p>
              </p:txBody>
            </p:sp>
          </p:grpSp>
          <p:sp>
            <p:nvSpPr>
              <p:cNvPr id="16" name="object 15">
                <a:extLst>
                  <a:ext uri="{FF2B5EF4-FFF2-40B4-BE49-F238E27FC236}">
                    <a16:creationId xmlns:a16="http://schemas.microsoft.com/office/drawing/2014/main" id="{1DBCF66B-7C30-FCB5-0B27-E60F3A17F35A}"/>
                  </a:ext>
                </a:extLst>
              </p:cNvPr>
              <p:cNvSpPr txBox="1"/>
              <p:nvPr/>
            </p:nvSpPr>
            <p:spPr>
              <a:xfrm>
                <a:off x="2805478" y="2793884"/>
                <a:ext cx="345440" cy="206477"/>
              </a:xfrm>
              <a:prstGeom prst="rect">
                <a:avLst/>
              </a:prstGeom>
            </p:spPr>
            <p:txBody>
              <a:bodyPr vert="horz" wrap="square" lIns="0" tIns="21600" rIns="0" bIns="0" rtlCol="0">
                <a:spAutoFit/>
              </a:bodyPr>
              <a:lstStyle/>
              <a:p>
                <a:pPr marL="12700">
                  <a:lnSpc>
                    <a:spcPct val="100000"/>
                  </a:lnSpc>
                  <a:spcBef>
                    <a:spcPts val="100"/>
                  </a:spcBef>
                </a:pPr>
                <a:r>
                  <a:rPr sz="1200" b="1" spc="35" dirty="0">
                    <a:solidFill>
                      <a:srgbClr val="FFFFFF"/>
                    </a:solidFill>
                    <a:latin typeface="Yu Gothic"/>
                    <a:cs typeface="Yu Gothic"/>
                  </a:rPr>
                  <a:t>弊社</a:t>
                </a:r>
                <a:endParaRPr sz="1200">
                  <a:latin typeface="Yu Gothic"/>
                  <a:cs typeface="Yu Gothic"/>
                </a:endParaRPr>
              </a:p>
            </p:txBody>
          </p:sp>
          <p:sp>
            <p:nvSpPr>
              <p:cNvPr id="17" name="object 16">
                <a:extLst>
                  <a:ext uri="{FF2B5EF4-FFF2-40B4-BE49-F238E27FC236}">
                    <a16:creationId xmlns:a16="http://schemas.microsoft.com/office/drawing/2014/main" id="{DB76D215-05BC-52FE-9E95-8552C8D5E375}"/>
                  </a:ext>
                </a:extLst>
              </p:cNvPr>
              <p:cNvSpPr/>
              <p:nvPr/>
            </p:nvSpPr>
            <p:spPr>
              <a:xfrm>
                <a:off x="3255441" y="2645027"/>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DCDDDE"/>
              </a:solidFill>
            </p:spPr>
            <p:txBody>
              <a:bodyPr wrap="square" lIns="0" tIns="0" rIns="0" bIns="0" rtlCol="0"/>
              <a:lstStyle/>
              <a:p>
                <a:endParaRPr/>
              </a:p>
            </p:txBody>
          </p:sp>
          <p:sp>
            <p:nvSpPr>
              <p:cNvPr id="18" name="object 17">
                <a:extLst>
                  <a:ext uri="{FF2B5EF4-FFF2-40B4-BE49-F238E27FC236}">
                    <a16:creationId xmlns:a16="http://schemas.microsoft.com/office/drawing/2014/main" id="{6AAD0EAD-EF65-A87C-4502-622C0C101D9C}"/>
                  </a:ext>
                </a:extLst>
              </p:cNvPr>
              <p:cNvSpPr txBox="1"/>
              <p:nvPr/>
            </p:nvSpPr>
            <p:spPr>
              <a:xfrm>
                <a:off x="3588586" y="2818651"/>
                <a:ext cx="505459"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231F20"/>
                    </a:solidFill>
                    <a:latin typeface="Yu Gothic"/>
                    <a:cs typeface="Yu Gothic"/>
                  </a:rPr>
                  <a:t>申込受領</a:t>
                </a:r>
                <a:endParaRPr sz="900" dirty="0">
                  <a:latin typeface="Yu Gothic"/>
                  <a:cs typeface="Yu Gothic"/>
                </a:endParaRPr>
              </a:p>
            </p:txBody>
          </p:sp>
          <p:sp>
            <p:nvSpPr>
              <p:cNvPr id="19" name="object 18">
                <a:extLst>
                  <a:ext uri="{FF2B5EF4-FFF2-40B4-BE49-F238E27FC236}">
                    <a16:creationId xmlns:a16="http://schemas.microsoft.com/office/drawing/2014/main" id="{6FFDE875-5E88-7C8A-1396-3703BAFAED58}"/>
                  </a:ext>
                </a:extLst>
              </p:cNvPr>
              <p:cNvSpPr/>
              <p:nvPr/>
            </p:nvSpPr>
            <p:spPr>
              <a:xfrm>
                <a:off x="4227442" y="2645027"/>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DCDDDE"/>
              </a:solidFill>
            </p:spPr>
            <p:txBody>
              <a:bodyPr wrap="square" lIns="0" tIns="0" rIns="0" bIns="0" rtlCol="0"/>
              <a:lstStyle/>
              <a:p>
                <a:endParaRPr/>
              </a:p>
            </p:txBody>
          </p:sp>
          <p:sp>
            <p:nvSpPr>
              <p:cNvPr id="20" name="object 19">
                <a:extLst>
                  <a:ext uri="{FF2B5EF4-FFF2-40B4-BE49-F238E27FC236}">
                    <a16:creationId xmlns:a16="http://schemas.microsoft.com/office/drawing/2014/main" id="{466CAA79-7A5B-D524-4EC2-AE67FA394EE6}"/>
                  </a:ext>
                </a:extLst>
              </p:cNvPr>
              <p:cNvSpPr txBox="1"/>
              <p:nvPr/>
            </p:nvSpPr>
            <p:spPr>
              <a:xfrm>
                <a:off x="4241774" y="2742657"/>
                <a:ext cx="1068091" cy="302647"/>
              </a:xfrm>
              <a:prstGeom prst="rect">
                <a:avLst/>
              </a:prstGeom>
            </p:spPr>
            <p:txBody>
              <a:bodyPr vert="horz" wrap="square" lIns="0" tIns="12700" rIns="0" bIns="0" rtlCol="0">
                <a:spAutoFit/>
              </a:bodyPr>
              <a:lstStyle/>
              <a:p>
                <a:pPr marL="12700" algn="ctr">
                  <a:lnSpc>
                    <a:spcPct val="100000"/>
                  </a:lnSpc>
                  <a:spcBef>
                    <a:spcPts val="100"/>
                  </a:spcBef>
                </a:pPr>
                <a:r>
                  <a:rPr lang="ja-JP" altLang="en-US" sz="900" b="1" spc="-40" dirty="0">
                    <a:solidFill>
                      <a:srgbClr val="231F20"/>
                    </a:solidFill>
                    <a:latin typeface="Yu Gothic"/>
                    <a:cs typeface="Yu Gothic"/>
                  </a:rPr>
                  <a:t>アカウント開設</a:t>
                </a:r>
                <a:endParaRPr lang="en-US" sz="900" b="1" spc="-40" dirty="0">
                  <a:solidFill>
                    <a:srgbClr val="231F20"/>
                  </a:solidFill>
                  <a:latin typeface="Yu Gothic"/>
                  <a:cs typeface="Yu Gothic"/>
                </a:endParaRPr>
              </a:p>
              <a:p>
                <a:pPr marL="12700" algn="ctr">
                  <a:lnSpc>
                    <a:spcPct val="100000"/>
                  </a:lnSpc>
                  <a:spcBef>
                    <a:spcPts val="100"/>
                  </a:spcBef>
                </a:pPr>
                <a:r>
                  <a:rPr sz="900" b="1" spc="-40" dirty="0" err="1">
                    <a:solidFill>
                      <a:srgbClr val="231F20"/>
                    </a:solidFill>
                    <a:latin typeface="Yu Gothic"/>
                    <a:cs typeface="Yu Gothic"/>
                  </a:rPr>
                  <a:t>タグ発行</a:t>
                </a:r>
                <a:endParaRPr sz="900" dirty="0">
                  <a:latin typeface="Yu Gothic"/>
                  <a:cs typeface="Yu Gothic"/>
                </a:endParaRPr>
              </a:p>
            </p:txBody>
          </p:sp>
          <p:grpSp>
            <p:nvGrpSpPr>
              <p:cNvPr id="21" name="object 20">
                <a:extLst>
                  <a:ext uri="{FF2B5EF4-FFF2-40B4-BE49-F238E27FC236}">
                    <a16:creationId xmlns:a16="http://schemas.microsoft.com/office/drawing/2014/main" id="{EF3E4E38-B59B-C398-E464-C8F6C92A09CC}"/>
                  </a:ext>
                </a:extLst>
              </p:cNvPr>
              <p:cNvGrpSpPr/>
              <p:nvPr/>
            </p:nvGrpSpPr>
            <p:grpSpPr>
              <a:xfrm>
                <a:off x="6171441" y="2105027"/>
                <a:ext cx="1098550" cy="1044575"/>
                <a:chOff x="6171441" y="1957364"/>
                <a:chExt cx="1098550" cy="1044575"/>
              </a:xfrm>
            </p:grpSpPr>
            <p:sp>
              <p:nvSpPr>
                <p:cNvPr id="22" name="object 21">
                  <a:extLst>
                    <a:ext uri="{FF2B5EF4-FFF2-40B4-BE49-F238E27FC236}">
                      <a16:creationId xmlns:a16="http://schemas.microsoft.com/office/drawing/2014/main" id="{B21FA870-BDDB-097D-C661-459DE2F66BF1}"/>
                    </a:ext>
                  </a:extLst>
                </p:cNvPr>
                <p:cNvSpPr/>
                <p:nvPr/>
              </p:nvSpPr>
              <p:spPr>
                <a:xfrm>
                  <a:off x="6171441" y="2497364"/>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DCDDDE"/>
                </a:solidFill>
              </p:spPr>
              <p:txBody>
                <a:bodyPr wrap="square" lIns="0" tIns="0" rIns="0" bIns="0" rtlCol="0"/>
                <a:lstStyle/>
                <a:p>
                  <a:endParaRPr/>
                </a:p>
              </p:txBody>
            </p:sp>
            <p:sp>
              <p:nvSpPr>
                <p:cNvPr id="23" name="object 22">
                  <a:extLst>
                    <a:ext uri="{FF2B5EF4-FFF2-40B4-BE49-F238E27FC236}">
                      <a16:creationId xmlns:a16="http://schemas.microsoft.com/office/drawing/2014/main" id="{F199034F-B365-65A3-2734-DD938435708C}"/>
                    </a:ext>
                  </a:extLst>
                </p:cNvPr>
                <p:cNvSpPr/>
                <p:nvPr/>
              </p:nvSpPr>
              <p:spPr>
                <a:xfrm>
                  <a:off x="6171441" y="1957364"/>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BEDCE3"/>
                </a:solidFill>
              </p:spPr>
              <p:txBody>
                <a:bodyPr wrap="square" lIns="0" tIns="0" rIns="0" bIns="0" rtlCol="0"/>
                <a:lstStyle/>
                <a:p>
                  <a:endParaRPr/>
                </a:p>
              </p:txBody>
            </p:sp>
          </p:grpSp>
          <p:sp>
            <p:nvSpPr>
              <p:cNvPr id="24" name="object 23">
                <a:extLst>
                  <a:ext uri="{FF2B5EF4-FFF2-40B4-BE49-F238E27FC236}">
                    <a16:creationId xmlns:a16="http://schemas.microsoft.com/office/drawing/2014/main" id="{1869086B-1E0E-854B-463E-0954B17A17E6}"/>
                  </a:ext>
                </a:extLst>
              </p:cNvPr>
              <p:cNvSpPr txBox="1"/>
              <p:nvPr/>
            </p:nvSpPr>
            <p:spPr>
              <a:xfrm>
                <a:off x="6513914" y="2278654"/>
                <a:ext cx="473709"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231F20"/>
                    </a:solidFill>
                    <a:latin typeface="Yu Gothic"/>
                    <a:cs typeface="Yu Gothic"/>
                  </a:rPr>
                  <a:t>タグ設置</a:t>
                </a:r>
                <a:endParaRPr sz="900">
                  <a:latin typeface="Yu Gothic"/>
                  <a:cs typeface="Yu Gothic"/>
                </a:endParaRPr>
              </a:p>
            </p:txBody>
          </p:sp>
          <p:sp>
            <p:nvSpPr>
              <p:cNvPr id="25" name="object 24">
                <a:extLst>
                  <a:ext uri="{FF2B5EF4-FFF2-40B4-BE49-F238E27FC236}">
                    <a16:creationId xmlns:a16="http://schemas.microsoft.com/office/drawing/2014/main" id="{EEC05996-9881-56DB-DF50-832D566FA1C9}"/>
                  </a:ext>
                </a:extLst>
              </p:cNvPr>
              <p:cNvSpPr txBox="1"/>
              <p:nvPr/>
            </p:nvSpPr>
            <p:spPr>
              <a:xfrm>
                <a:off x="6513114" y="2728881"/>
                <a:ext cx="482600" cy="330200"/>
              </a:xfrm>
              <a:prstGeom prst="rect">
                <a:avLst/>
              </a:prstGeom>
            </p:spPr>
            <p:txBody>
              <a:bodyPr vert="horz" wrap="square" lIns="0" tIns="12700" rIns="0" bIns="0" rtlCol="0">
                <a:spAutoFit/>
              </a:bodyPr>
              <a:lstStyle/>
              <a:p>
                <a:pPr marL="46355" marR="5080" indent="-34290">
                  <a:lnSpc>
                    <a:spcPct val="111100"/>
                  </a:lnSpc>
                  <a:spcBef>
                    <a:spcPts val="100"/>
                  </a:spcBef>
                </a:pPr>
                <a:r>
                  <a:rPr sz="900" b="1" spc="-15" dirty="0">
                    <a:solidFill>
                      <a:srgbClr val="231F20"/>
                    </a:solidFill>
                    <a:latin typeface="Yu Gothic"/>
                    <a:cs typeface="Yu Gothic"/>
                  </a:rPr>
                  <a:t>入稿不備</a:t>
                </a:r>
                <a:r>
                  <a:rPr sz="900" b="1" spc="-140" dirty="0">
                    <a:solidFill>
                      <a:srgbClr val="231F20"/>
                    </a:solidFill>
                    <a:latin typeface="Yu Gothic"/>
                    <a:cs typeface="Yu Gothic"/>
                  </a:rPr>
                  <a:t>チェック</a:t>
                </a:r>
                <a:endParaRPr sz="900">
                  <a:latin typeface="Yu Gothic"/>
                  <a:cs typeface="Yu Gothic"/>
                </a:endParaRPr>
              </a:p>
            </p:txBody>
          </p:sp>
          <p:sp>
            <p:nvSpPr>
              <p:cNvPr id="26" name="object 25">
                <a:extLst>
                  <a:ext uri="{FF2B5EF4-FFF2-40B4-BE49-F238E27FC236}">
                    <a16:creationId xmlns:a16="http://schemas.microsoft.com/office/drawing/2014/main" id="{CA466743-F43A-7EBB-7935-1C276821F68B}"/>
                  </a:ext>
                </a:extLst>
              </p:cNvPr>
              <p:cNvSpPr/>
              <p:nvPr/>
            </p:nvSpPr>
            <p:spPr>
              <a:xfrm>
                <a:off x="7143443" y="2645027"/>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DCDDDE"/>
              </a:solidFill>
            </p:spPr>
            <p:txBody>
              <a:bodyPr wrap="square" lIns="0" tIns="0" rIns="0" bIns="0" rtlCol="0"/>
              <a:lstStyle/>
              <a:p>
                <a:endParaRPr/>
              </a:p>
            </p:txBody>
          </p:sp>
          <p:sp>
            <p:nvSpPr>
              <p:cNvPr id="27" name="object 26">
                <a:extLst>
                  <a:ext uri="{FF2B5EF4-FFF2-40B4-BE49-F238E27FC236}">
                    <a16:creationId xmlns:a16="http://schemas.microsoft.com/office/drawing/2014/main" id="{914DDAD1-2EA0-CB64-F95E-95DFBFB04972}"/>
                  </a:ext>
                </a:extLst>
              </p:cNvPr>
              <p:cNvSpPr txBox="1"/>
              <p:nvPr/>
            </p:nvSpPr>
            <p:spPr>
              <a:xfrm>
                <a:off x="7354726" y="2818651"/>
                <a:ext cx="702310"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231F20"/>
                    </a:solidFill>
                    <a:latin typeface="Yu Gothic"/>
                    <a:cs typeface="Yu Gothic"/>
                  </a:rPr>
                  <a:t>タグ設置確認</a:t>
                </a:r>
                <a:endParaRPr sz="900">
                  <a:latin typeface="Yu Gothic"/>
                  <a:cs typeface="Yu Gothic"/>
                </a:endParaRPr>
              </a:p>
            </p:txBody>
          </p:sp>
          <p:sp>
            <p:nvSpPr>
              <p:cNvPr id="28" name="object 27">
                <a:extLst>
                  <a:ext uri="{FF2B5EF4-FFF2-40B4-BE49-F238E27FC236}">
                    <a16:creationId xmlns:a16="http://schemas.microsoft.com/office/drawing/2014/main" id="{75D556A6-0F2B-71EA-980F-CF7378A00BCD}"/>
                  </a:ext>
                </a:extLst>
              </p:cNvPr>
              <p:cNvSpPr/>
              <p:nvPr/>
            </p:nvSpPr>
            <p:spPr>
              <a:xfrm>
                <a:off x="8115442" y="2645027"/>
                <a:ext cx="1098550" cy="504190"/>
              </a:xfrm>
              <a:custGeom>
                <a:avLst/>
                <a:gdLst/>
                <a:ahLst/>
                <a:cxnLst/>
                <a:rect l="l" t="t" r="r" b="b"/>
                <a:pathLst>
                  <a:path w="1098550" h="504189">
                    <a:moveTo>
                      <a:pt x="936002" y="0"/>
                    </a:moveTo>
                    <a:lnTo>
                      <a:pt x="0" y="0"/>
                    </a:lnTo>
                    <a:lnTo>
                      <a:pt x="162001" y="251993"/>
                    </a:lnTo>
                    <a:lnTo>
                      <a:pt x="0" y="503999"/>
                    </a:lnTo>
                    <a:lnTo>
                      <a:pt x="936002" y="503999"/>
                    </a:lnTo>
                    <a:lnTo>
                      <a:pt x="1098003" y="251993"/>
                    </a:lnTo>
                    <a:lnTo>
                      <a:pt x="936002" y="0"/>
                    </a:lnTo>
                    <a:close/>
                  </a:path>
                </a:pathLst>
              </a:custGeom>
              <a:solidFill>
                <a:srgbClr val="DCDDDE"/>
              </a:solidFill>
            </p:spPr>
            <p:txBody>
              <a:bodyPr wrap="square" lIns="0" tIns="0" rIns="0" bIns="0" rtlCol="0"/>
              <a:lstStyle/>
              <a:p>
                <a:endParaRPr/>
              </a:p>
            </p:txBody>
          </p:sp>
          <p:sp>
            <p:nvSpPr>
              <p:cNvPr id="29" name="object 28">
                <a:extLst>
                  <a:ext uri="{FF2B5EF4-FFF2-40B4-BE49-F238E27FC236}">
                    <a16:creationId xmlns:a16="http://schemas.microsoft.com/office/drawing/2014/main" id="{3BDFAA52-F2DA-BE68-89D9-51ADE8059518}"/>
                  </a:ext>
                </a:extLst>
              </p:cNvPr>
              <p:cNvSpPr txBox="1"/>
              <p:nvPr/>
            </p:nvSpPr>
            <p:spPr>
              <a:xfrm>
                <a:off x="8440266" y="2818651"/>
                <a:ext cx="48260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231F20"/>
                    </a:solidFill>
                    <a:latin typeface="Yu Gothic"/>
                    <a:cs typeface="Yu Gothic"/>
                  </a:rPr>
                  <a:t>配信開始</a:t>
                </a:r>
                <a:endParaRPr sz="900">
                  <a:latin typeface="Yu Gothic"/>
                  <a:cs typeface="Yu Gothic"/>
                </a:endParaRPr>
              </a:p>
            </p:txBody>
          </p:sp>
          <p:sp>
            <p:nvSpPr>
              <p:cNvPr id="32" name="object 57">
                <a:extLst>
                  <a:ext uri="{FF2B5EF4-FFF2-40B4-BE49-F238E27FC236}">
                    <a16:creationId xmlns:a16="http://schemas.microsoft.com/office/drawing/2014/main" id="{B699C530-9C03-18C1-F833-DAE8D6569B16}"/>
                  </a:ext>
                </a:extLst>
              </p:cNvPr>
              <p:cNvSpPr/>
              <p:nvPr/>
            </p:nvSpPr>
            <p:spPr>
              <a:xfrm>
                <a:off x="3416554" y="2357026"/>
                <a:ext cx="1440000" cy="0"/>
              </a:xfrm>
              <a:custGeom>
                <a:avLst/>
                <a:gdLst/>
                <a:ahLst/>
                <a:cxnLst/>
                <a:rect l="l" t="t" r="r" b="b"/>
                <a:pathLst>
                  <a:path w="1400175">
                    <a:moveTo>
                      <a:pt x="0" y="0"/>
                    </a:moveTo>
                    <a:lnTo>
                      <a:pt x="1399654" y="0"/>
                    </a:lnTo>
                  </a:path>
                </a:pathLst>
              </a:custGeom>
              <a:ln w="25400">
                <a:solidFill>
                  <a:srgbClr val="BEDCE3"/>
                </a:solidFill>
                <a:prstDash val="sysDot"/>
              </a:ln>
            </p:spPr>
            <p:txBody>
              <a:bodyPr wrap="square" lIns="0" tIns="0" rIns="0" bIns="0" rtlCol="0"/>
              <a:lstStyle/>
              <a:p>
                <a:endParaRPr/>
              </a:p>
            </p:txBody>
          </p:sp>
          <p:sp>
            <p:nvSpPr>
              <p:cNvPr id="35" name="object 60">
                <a:extLst>
                  <a:ext uri="{FF2B5EF4-FFF2-40B4-BE49-F238E27FC236}">
                    <a16:creationId xmlns:a16="http://schemas.microsoft.com/office/drawing/2014/main" id="{904253E2-0C7C-DDA5-2545-5382A2AB1F32}"/>
                  </a:ext>
                </a:extLst>
              </p:cNvPr>
              <p:cNvSpPr/>
              <p:nvPr/>
            </p:nvSpPr>
            <p:spPr>
              <a:xfrm>
                <a:off x="5356114" y="2897026"/>
                <a:ext cx="900000" cy="0"/>
              </a:xfrm>
              <a:custGeom>
                <a:avLst/>
                <a:gdLst/>
                <a:ahLst/>
                <a:cxnLst/>
                <a:rect l="l" t="t" r="r" b="b"/>
                <a:pathLst>
                  <a:path w="858520">
                    <a:moveTo>
                      <a:pt x="0" y="0"/>
                    </a:moveTo>
                    <a:lnTo>
                      <a:pt x="857999" y="0"/>
                    </a:lnTo>
                  </a:path>
                </a:pathLst>
              </a:custGeom>
              <a:ln w="25400">
                <a:solidFill>
                  <a:srgbClr val="D1D3D4"/>
                </a:solidFill>
                <a:prstDash val="sysDot"/>
              </a:ln>
            </p:spPr>
            <p:txBody>
              <a:bodyPr wrap="square" lIns="0" tIns="0" rIns="0" bIns="0" rtlCol="0"/>
              <a:lstStyle/>
              <a:p>
                <a:endParaRPr/>
              </a:p>
            </p:txBody>
          </p:sp>
        </p:grpSp>
        <p:sp>
          <p:nvSpPr>
            <p:cNvPr id="11" name="object 10">
              <a:extLst>
                <a:ext uri="{FF2B5EF4-FFF2-40B4-BE49-F238E27FC236}">
                  <a16:creationId xmlns:a16="http://schemas.microsoft.com/office/drawing/2014/main" id="{4FA44A72-BB1F-234D-D205-B955F1BFB007}"/>
                </a:ext>
              </a:extLst>
            </p:cNvPr>
            <p:cNvSpPr txBox="1"/>
            <p:nvPr/>
          </p:nvSpPr>
          <p:spPr>
            <a:xfrm>
              <a:off x="2557139" y="2723334"/>
              <a:ext cx="62039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231F20"/>
                  </a:solidFill>
                  <a:latin typeface="Yu Gothic"/>
                  <a:cs typeface="Yu Gothic"/>
                </a:rPr>
                <a:t>配信申込み</a:t>
              </a:r>
              <a:endParaRPr sz="900" dirty="0">
                <a:latin typeface="Yu Gothic"/>
                <a:cs typeface="Yu Gothic"/>
              </a:endParaRPr>
            </a:p>
          </p:txBody>
        </p:sp>
      </p:grpSp>
      <p:sp>
        <p:nvSpPr>
          <p:cNvPr id="3" name="object 5">
            <a:extLst>
              <a:ext uri="{FF2B5EF4-FFF2-40B4-BE49-F238E27FC236}">
                <a16:creationId xmlns:a16="http://schemas.microsoft.com/office/drawing/2014/main" id="{75D4ACB2-B864-1495-A2E5-30792D8D3FF7}"/>
              </a:ext>
            </a:extLst>
          </p:cNvPr>
          <p:cNvSpPr txBox="1"/>
          <p:nvPr/>
        </p:nvSpPr>
        <p:spPr>
          <a:xfrm>
            <a:off x="337131" y="326728"/>
            <a:ext cx="1454569"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10" dirty="0">
                <a:solidFill>
                  <a:srgbClr val="231F20"/>
                </a:solidFill>
                <a:latin typeface="Yu Gothic"/>
                <a:cs typeface="Yu Gothic"/>
              </a:rPr>
              <a:t>スケジュール</a:t>
            </a:r>
            <a:endParaRPr lang="ja-JP" altLang="en-US" sz="1200" dirty="0">
              <a:latin typeface="Yu Gothic"/>
              <a:cs typeface="Yu Gothic"/>
            </a:endParaRPr>
          </a:p>
        </p:txBody>
      </p:sp>
      <p:grpSp>
        <p:nvGrpSpPr>
          <p:cNvPr id="33" name="グループ化 32">
            <a:extLst>
              <a:ext uri="{FF2B5EF4-FFF2-40B4-BE49-F238E27FC236}">
                <a16:creationId xmlns:a16="http://schemas.microsoft.com/office/drawing/2014/main" id="{9F9D9F14-0137-ED8C-02AC-9A25699D76F2}"/>
              </a:ext>
            </a:extLst>
          </p:cNvPr>
          <p:cNvGrpSpPr/>
          <p:nvPr/>
        </p:nvGrpSpPr>
        <p:grpSpPr>
          <a:xfrm>
            <a:off x="1169101" y="3379637"/>
            <a:ext cx="8174124" cy="3721719"/>
            <a:chOff x="1153254" y="3269705"/>
            <a:chExt cx="8174124" cy="3721719"/>
          </a:xfrm>
        </p:grpSpPr>
        <p:sp>
          <p:nvSpPr>
            <p:cNvPr id="34" name="テキスト ボックス 33">
              <a:extLst>
                <a:ext uri="{FF2B5EF4-FFF2-40B4-BE49-F238E27FC236}">
                  <a16:creationId xmlns:a16="http://schemas.microsoft.com/office/drawing/2014/main" id="{DCACD1E2-7E9F-000E-9F4F-B398D2E7BD70}"/>
                </a:ext>
              </a:extLst>
            </p:cNvPr>
            <p:cNvSpPr txBox="1"/>
            <p:nvPr/>
          </p:nvSpPr>
          <p:spPr>
            <a:xfrm>
              <a:off x="1235974" y="3364064"/>
              <a:ext cx="665567" cy="400110"/>
            </a:xfrm>
            <a:prstGeom prst="rect">
              <a:avLst/>
            </a:prstGeom>
            <a:noFill/>
          </p:spPr>
          <p:txBody>
            <a:bodyPr wrap="none" rtlCol="0">
              <a:spAutoFit/>
            </a:bodyPr>
            <a:lstStyle/>
            <a:p>
              <a:pPr algn="ctr"/>
              <a:r>
                <a:rPr lang="en-US" altLang="ja-JP" sz="2000" spc="100">
                  <a:ln/>
                  <a:solidFill>
                    <a:srgbClr val="231815"/>
                  </a:solidFill>
                  <a:latin typeface="Trebuchet MS" panose="020B0703020202090204" pitchFamily="34" charset="0"/>
                  <a:cs typeface="DINPro-Medium"/>
                  <a:sym typeface="DINPro-Medium"/>
                  <a:rtl val="0"/>
                </a:rPr>
                <a:t>Q</a:t>
              </a:r>
              <a:r>
                <a:rPr lang="en-US" altLang="ja-JP" sz="1396" spc="100">
                  <a:ln/>
                  <a:solidFill>
                    <a:srgbClr val="231815"/>
                  </a:solidFill>
                  <a:latin typeface="Tw Cen MT" panose="020B0602020104020603" pitchFamily="34" charset="0"/>
                  <a:cs typeface="DINPro-Medium"/>
                  <a:sym typeface="DINPro-Medium"/>
                  <a:rtl val="0"/>
                </a:rPr>
                <a:t>&amp;</a:t>
              </a:r>
              <a:r>
                <a:rPr lang="en-US" altLang="ja-JP" sz="2000" spc="100">
                  <a:ln/>
                  <a:solidFill>
                    <a:srgbClr val="231815"/>
                  </a:solidFill>
                  <a:latin typeface="Trebuchet MS" panose="020B0703020202090204" pitchFamily="34" charset="0"/>
                  <a:cs typeface="DINPro-Medium"/>
                  <a:sym typeface="DINPro-Medium"/>
                  <a:rtl val="0"/>
                </a:rPr>
                <a:t>A</a:t>
              </a:r>
              <a:endParaRPr lang="ja-JP" altLang="en-US" sz="2000" spc="100">
                <a:ln/>
                <a:solidFill>
                  <a:srgbClr val="231815"/>
                </a:solidFill>
                <a:latin typeface="Trebuchet MS" panose="020B0703020202090204" pitchFamily="34" charset="0"/>
                <a:cs typeface="DINPro-Medium"/>
                <a:sym typeface="DINPro-Medium"/>
                <a:rtl val="0"/>
              </a:endParaRPr>
            </a:p>
          </p:txBody>
        </p:sp>
        <p:sp>
          <p:nvSpPr>
            <p:cNvPr id="36" name="フリーフォーム 378">
              <a:extLst>
                <a:ext uri="{FF2B5EF4-FFF2-40B4-BE49-F238E27FC236}">
                  <a16:creationId xmlns:a16="http://schemas.microsoft.com/office/drawing/2014/main" id="{5FA24ADE-71C7-6491-3438-A17FA1F9BF5A}"/>
                </a:ext>
              </a:extLst>
            </p:cNvPr>
            <p:cNvSpPr/>
            <p:nvPr/>
          </p:nvSpPr>
          <p:spPr>
            <a:xfrm>
              <a:off x="1387917" y="3810181"/>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7 h 286335"/>
                <a:gd name="connsiteX3" fmla="*/ 3547797 w 3589714"/>
                <a:gd name="connsiteY3" fmla="*/ 286335 h 286335"/>
                <a:gd name="connsiteX4" fmla="*/ 41918 w 3589714"/>
                <a:gd name="connsiteY4" fmla="*/ 286335 h 286335"/>
                <a:gd name="connsiteX5" fmla="*/ 0 w 3589714"/>
                <a:gd name="connsiteY5" fmla="*/ 244547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09"/>
                    <a:pt x="3589715" y="41789"/>
                  </a:cubicBezTo>
                  <a:lnTo>
                    <a:pt x="3589715" y="244547"/>
                  </a:lnTo>
                  <a:cubicBezTo>
                    <a:pt x="3589715" y="267626"/>
                    <a:pt x="3570948" y="286335"/>
                    <a:pt x="3547797" y="286335"/>
                  </a:cubicBezTo>
                  <a:lnTo>
                    <a:pt x="41918" y="286335"/>
                  </a:lnTo>
                  <a:cubicBezTo>
                    <a:pt x="18767" y="286335"/>
                    <a:pt x="0" y="267626"/>
                    <a:pt x="0" y="244547"/>
                  </a:cubicBezTo>
                  <a:lnTo>
                    <a:pt x="0" y="41789"/>
                  </a:lnTo>
                  <a:cubicBezTo>
                    <a:pt x="0" y="18709"/>
                    <a:pt x="18767" y="0"/>
                    <a:pt x="41918" y="0"/>
                  </a:cubicBezTo>
                  <a:close/>
                </a:path>
              </a:pathLst>
            </a:custGeom>
            <a:solidFill>
              <a:srgbClr val="BCBFD3"/>
            </a:solidFill>
            <a:ln w="12661" cap="flat">
              <a:noFill/>
              <a:prstDash val="solid"/>
              <a:miter/>
            </a:ln>
          </p:spPr>
          <p:txBody>
            <a:bodyPr wrap="none" rtlCol="0" anchor="ctr"/>
            <a:lstStyle/>
            <a:p>
              <a:pPr algn="l"/>
              <a:endParaRPr lang="ja-JP" altLang="en-US"/>
            </a:p>
          </p:txBody>
        </p:sp>
        <p:sp>
          <p:nvSpPr>
            <p:cNvPr id="37" name="テキスト ボックス 36">
              <a:extLst>
                <a:ext uri="{FF2B5EF4-FFF2-40B4-BE49-F238E27FC236}">
                  <a16:creationId xmlns:a16="http://schemas.microsoft.com/office/drawing/2014/main" id="{CF805B97-CF5B-ED79-B573-77E5C23E3C59}"/>
                </a:ext>
              </a:extLst>
            </p:cNvPr>
            <p:cNvSpPr txBox="1"/>
            <p:nvPr/>
          </p:nvSpPr>
          <p:spPr>
            <a:xfrm>
              <a:off x="1376386" y="3791479"/>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Q1</a:t>
              </a:r>
            </a:p>
          </p:txBody>
        </p:sp>
        <p:sp>
          <p:nvSpPr>
            <p:cNvPr id="38" name="テキスト ボックス 37">
              <a:extLst>
                <a:ext uri="{FF2B5EF4-FFF2-40B4-BE49-F238E27FC236}">
                  <a16:creationId xmlns:a16="http://schemas.microsoft.com/office/drawing/2014/main" id="{65874DC6-CC11-138A-B49E-9F3FA8C4A3E6}"/>
                </a:ext>
              </a:extLst>
            </p:cNvPr>
            <p:cNvSpPr txBox="1"/>
            <p:nvPr/>
          </p:nvSpPr>
          <p:spPr>
            <a:xfrm>
              <a:off x="1670822" y="3835035"/>
              <a:ext cx="1851789" cy="245773"/>
            </a:xfrm>
            <a:prstGeom prst="rect">
              <a:avLst/>
            </a:prstGeom>
            <a:noFill/>
          </p:spPr>
          <p:txBody>
            <a:bodyPr wrap="none" rtlCol="0">
              <a:spAutoFit/>
            </a:bodyPr>
            <a:lstStyle/>
            <a:p>
              <a:pPr algn="l"/>
              <a:r>
                <a:rPr lang="ja-JP" altLang="en-US" sz="997" b="1" dirty="0">
                  <a:ln/>
                  <a:solidFill>
                    <a:srgbClr val="002870"/>
                  </a:solidFill>
                  <a:latin typeface="Yu Gothic" panose="020B0400000000000000" pitchFamily="34" charset="-128"/>
                  <a:ea typeface="Yu Gothic" panose="020B0400000000000000" pitchFamily="34" charset="-128"/>
                  <a:sym typeface="游ゴシック"/>
                  <a:rtl val="0"/>
                </a:rPr>
                <a:t>運用はどちらで行いますか？</a:t>
              </a:r>
              <a:endParaRPr lang="ja-JP" altLang="en-US" sz="997" b="1" baseline="0" dirty="0">
                <a:ln/>
                <a:solidFill>
                  <a:srgbClr val="002870"/>
                </a:solidFill>
                <a:latin typeface="Yu Gothic" panose="020B0400000000000000" pitchFamily="34" charset="-128"/>
                <a:ea typeface="Yu Gothic" panose="020B0400000000000000" pitchFamily="34" charset="-128"/>
                <a:sym typeface="游ゴシック"/>
                <a:rtl val="0"/>
              </a:endParaRPr>
            </a:p>
          </p:txBody>
        </p:sp>
        <p:sp>
          <p:nvSpPr>
            <p:cNvPr id="39" name="テキスト ボックス 38">
              <a:extLst>
                <a:ext uri="{FF2B5EF4-FFF2-40B4-BE49-F238E27FC236}">
                  <a16:creationId xmlns:a16="http://schemas.microsoft.com/office/drawing/2014/main" id="{E604D7EA-893D-E729-F492-CD81B88FDA23}"/>
                </a:ext>
              </a:extLst>
            </p:cNvPr>
            <p:cNvSpPr txBox="1"/>
            <p:nvPr/>
          </p:nvSpPr>
          <p:spPr>
            <a:xfrm>
              <a:off x="1645621" y="4095868"/>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A1</a:t>
              </a:r>
            </a:p>
          </p:txBody>
        </p:sp>
        <p:sp>
          <p:nvSpPr>
            <p:cNvPr id="40" name="テキスト ボックス 39">
              <a:extLst>
                <a:ext uri="{FF2B5EF4-FFF2-40B4-BE49-F238E27FC236}">
                  <a16:creationId xmlns:a16="http://schemas.microsoft.com/office/drawing/2014/main" id="{F696BE0C-DC30-F14A-8E38-D56DB7A0FFCC}"/>
                </a:ext>
              </a:extLst>
            </p:cNvPr>
            <p:cNvSpPr txBox="1"/>
            <p:nvPr/>
          </p:nvSpPr>
          <p:spPr>
            <a:xfrm>
              <a:off x="1924480" y="4156342"/>
              <a:ext cx="2108269" cy="245773"/>
            </a:xfrm>
            <a:prstGeom prst="rect">
              <a:avLst/>
            </a:prstGeom>
            <a:noFill/>
          </p:spPr>
          <p:txBody>
            <a:bodyPr wrap="none" rtlCol="0">
              <a:spAutoFit/>
            </a:bodyPr>
            <a:lstStyle/>
            <a:p>
              <a:pPr algn="l"/>
              <a:r>
                <a:rPr lang="ja-JP" altLang="en-US" sz="997" b="1" dirty="0">
                  <a:ln/>
                  <a:solidFill>
                    <a:srgbClr val="231815"/>
                  </a:solidFill>
                  <a:latin typeface="游ゴシック"/>
                  <a:ea typeface="游ゴシック"/>
                  <a:sym typeface="游ゴシック"/>
                  <a:rtl val="0"/>
                </a:rPr>
                <a:t>ドリームネクサスにて行います。</a:t>
              </a:r>
              <a:endParaRPr lang="ja-JP" altLang="en-US" sz="997" b="1" baseline="0" dirty="0">
                <a:ln/>
                <a:solidFill>
                  <a:srgbClr val="231815"/>
                </a:solidFill>
                <a:latin typeface="游ゴシック"/>
                <a:ea typeface="游ゴシック"/>
                <a:sym typeface="游ゴシック"/>
                <a:rtl val="0"/>
              </a:endParaRPr>
            </a:p>
          </p:txBody>
        </p:sp>
        <p:sp>
          <p:nvSpPr>
            <p:cNvPr id="41" name="フリーフォーム 409">
              <a:extLst>
                <a:ext uri="{FF2B5EF4-FFF2-40B4-BE49-F238E27FC236}">
                  <a16:creationId xmlns:a16="http://schemas.microsoft.com/office/drawing/2014/main" id="{FAC4F4F6-E26D-210F-B784-E5379C3E1322}"/>
                </a:ext>
              </a:extLst>
            </p:cNvPr>
            <p:cNvSpPr/>
            <p:nvPr/>
          </p:nvSpPr>
          <p:spPr>
            <a:xfrm>
              <a:off x="1501512" y="4089825"/>
              <a:ext cx="147408" cy="184703"/>
            </a:xfrm>
            <a:custGeom>
              <a:avLst/>
              <a:gdLst>
                <a:gd name="connsiteX0" fmla="*/ 81429 w 147408"/>
                <a:gd name="connsiteY0" fmla="*/ 0 h 184703"/>
                <a:gd name="connsiteX1" fmla="*/ 147408 w 147408"/>
                <a:gd name="connsiteY1" fmla="*/ 184704 h 184703"/>
                <a:gd name="connsiteX2" fmla="*/ 0 w 147408"/>
                <a:gd name="connsiteY2" fmla="*/ 0 h 184703"/>
              </a:gdLst>
              <a:ahLst/>
              <a:cxnLst>
                <a:cxn ang="0">
                  <a:pos x="connsiteX0" y="connsiteY0"/>
                </a:cxn>
                <a:cxn ang="0">
                  <a:pos x="connsiteX1" y="connsiteY1"/>
                </a:cxn>
                <a:cxn ang="0">
                  <a:pos x="connsiteX2" y="connsiteY2"/>
                </a:cxn>
              </a:cxnLst>
              <a:rect l="l" t="t" r="r" b="b"/>
              <a:pathLst>
                <a:path w="147408" h="184703">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42" name="フリーフォーム 411">
              <a:extLst>
                <a:ext uri="{FF2B5EF4-FFF2-40B4-BE49-F238E27FC236}">
                  <a16:creationId xmlns:a16="http://schemas.microsoft.com/office/drawing/2014/main" id="{0E97971B-42CB-9170-FB58-4D4EEADB801C}"/>
                </a:ext>
              </a:extLst>
            </p:cNvPr>
            <p:cNvSpPr/>
            <p:nvPr/>
          </p:nvSpPr>
          <p:spPr>
            <a:xfrm>
              <a:off x="1387917" y="4622096"/>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6 h 286335"/>
                <a:gd name="connsiteX3" fmla="*/ 3547797 w 3589714"/>
                <a:gd name="connsiteY3" fmla="*/ 286335 h 286335"/>
                <a:gd name="connsiteX4" fmla="*/ 41918 w 3589714"/>
                <a:gd name="connsiteY4" fmla="*/ 286335 h 286335"/>
                <a:gd name="connsiteX5" fmla="*/ 0 w 3589714"/>
                <a:gd name="connsiteY5" fmla="*/ 244547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10"/>
                    <a:pt x="3589715" y="41789"/>
                  </a:cubicBezTo>
                  <a:lnTo>
                    <a:pt x="3589715" y="244546"/>
                  </a:lnTo>
                  <a:cubicBezTo>
                    <a:pt x="3589715" y="267626"/>
                    <a:pt x="3570948" y="286335"/>
                    <a:pt x="3547797" y="286335"/>
                  </a:cubicBezTo>
                  <a:lnTo>
                    <a:pt x="41918" y="286335"/>
                  </a:lnTo>
                  <a:cubicBezTo>
                    <a:pt x="18767" y="286335"/>
                    <a:pt x="0" y="267626"/>
                    <a:pt x="0" y="244547"/>
                  </a:cubicBezTo>
                  <a:lnTo>
                    <a:pt x="0" y="41789"/>
                  </a:lnTo>
                  <a:cubicBezTo>
                    <a:pt x="0" y="18710"/>
                    <a:pt x="18767" y="0"/>
                    <a:pt x="41918" y="0"/>
                  </a:cubicBezTo>
                  <a:close/>
                </a:path>
              </a:pathLst>
            </a:custGeom>
            <a:solidFill>
              <a:srgbClr val="BCBFD3"/>
            </a:solidFill>
            <a:ln w="12661" cap="flat">
              <a:noFill/>
              <a:prstDash val="solid"/>
              <a:miter/>
            </a:ln>
          </p:spPr>
          <p:txBody>
            <a:bodyPr wrap="none" rtlCol="0" anchor="ctr"/>
            <a:lstStyle/>
            <a:p>
              <a:pPr algn="l"/>
              <a:endParaRPr lang="ja-JP" altLang="en-US"/>
            </a:p>
          </p:txBody>
        </p:sp>
        <p:sp>
          <p:nvSpPr>
            <p:cNvPr id="43" name="テキスト ボックス 42">
              <a:extLst>
                <a:ext uri="{FF2B5EF4-FFF2-40B4-BE49-F238E27FC236}">
                  <a16:creationId xmlns:a16="http://schemas.microsoft.com/office/drawing/2014/main" id="{92E2C833-79F5-06B8-6977-B365148C21D4}"/>
                </a:ext>
              </a:extLst>
            </p:cNvPr>
            <p:cNvSpPr txBox="1"/>
            <p:nvPr/>
          </p:nvSpPr>
          <p:spPr>
            <a:xfrm>
              <a:off x="1376386" y="4603393"/>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Q2</a:t>
              </a:r>
            </a:p>
          </p:txBody>
        </p:sp>
        <p:sp>
          <p:nvSpPr>
            <p:cNvPr id="44" name="テキスト ボックス 43">
              <a:extLst>
                <a:ext uri="{FF2B5EF4-FFF2-40B4-BE49-F238E27FC236}">
                  <a16:creationId xmlns:a16="http://schemas.microsoft.com/office/drawing/2014/main" id="{EB7F259F-50AE-9BEF-A597-D46F57DCD524}"/>
                </a:ext>
              </a:extLst>
            </p:cNvPr>
            <p:cNvSpPr txBox="1"/>
            <p:nvPr/>
          </p:nvSpPr>
          <p:spPr>
            <a:xfrm>
              <a:off x="1670822" y="4646950"/>
              <a:ext cx="1980029"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管理画面開放はしていますか？</a:t>
              </a:r>
              <a:endParaRPr lang="ja-JP" altLang="en-US" sz="997" b="1" baseline="0">
                <a:ln/>
                <a:solidFill>
                  <a:srgbClr val="002870"/>
                </a:solidFill>
                <a:latin typeface="游ゴシック"/>
                <a:ea typeface="游ゴシック"/>
                <a:sym typeface="游ゴシック"/>
                <a:rtl val="0"/>
              </a:endParaRPr>
            </a:p>
          </p:txBody>
        </p:sp>
        <p:sp>
          <p:nvSpPr>
            <p:cNvPr id="45" name="テキスト ボックス 44">
              <a:extLst>
                <a:ext uri="{FF2B5EF4-FFF2-40B4-BE49-F238E27FC236}">
                  <a16:creationId xmlns:a16="http://schemas.microsoft.com/office/drawing/2014/main" id="{E8BB47F6-BA18-5966-0740-E8D286185483}"/>
                </a:ext>
              </a:extLst>
            </p:cNvPr>
            <p:cNvSpPr txBox="1"/>
            <p:nvPr/>
          </p:nvSpPr>
          <p:spPr>
            <a:xfrm>
              <a:off x="1645621" y="4907909"/>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A2</a:t>
              </a:r>
            </a:p>
          </p:txBody>
        </p:sp>
        <p:sp>
          <p:nvSpPr>
            <p:cNvPr id="46" name="テキスト ボックス 45">
              <a:extLst>
                <a:ext uri="{FF2B5EF4-FFF2-40B4-BE49-F238E27FC236}">
                  <a16:creationId xmlns:a16="http://schemas.microsoft.com/office/drawing/2014/main" id="{557A464E-BD2E-1941-3C48-54DA22429F83}"/>
                </a:ext>
              </a:extLst>
            </p:cNvPr>
            <p:cNvSpPr txBox="1"/>
            <p:nvPr/>
          </p:nvSpPr>
          <p:spPr>
            <a:xfrm>
              <a:off x="1940057" y="4968256"/>
              <a:ext cx="1467068" cy="245773"/>
            </a:xfrm>
            <a:prstGeom prst="rect">
              <a:avLst/>
            </a:prstGeom>
            <a:noFill/>
          </p:spPr>
          <p:txBody>
            <a:bodyPr wrap="none" rtlCol="0">
              <a:spAutoFit/>
            </a:bodyPr>
            <a:lstStyle/>
            <a:p>
              <a:pPr algn="l"/>
              <a:r>
                <a:rPr lang="ja-JP" altLang="en-US" sz="997" b="1">
                  <a:ln/>
                  <a:solidFill>
                    <a:srgbClr val="231815"/>
                  </a:solidFill>
                  <a:latin typeface="游ゴシック"/>
                  <a:ea typeface="游ゴシック"/>
                  <a:sym typeface="游ゴシック"/>
                  <a:rtl val="0"/>
                </a:rPr>
                <a:t>開放しておりません。</a:t>
              </a:r>
              <a:endParaRPr lang="ja-JP" altLang="en-US" sz="997" b="1" baseline="0">
                <a:ln/>
                <a:solidFill>
                  <a:srgbClr val="231815"/>
                </a:solidFill>
                <a:latin typeface="游ゴシック"/>
                <a:ea typeface="游ゴシック"/>
                <a:sym typeface="游ゴシック"/>
                <a:rtl val="0"/>
              </a:endParaRPr>
            </a:p>
          </p:txBody>
        </p:sp>
        <p:sp>
          <p:nvSpPr>
            <p:cNvPr id="47" name="フリーフォーム 434">
              <a:extLst>
                <a:ext uri="{FF2B5EF4-FFF2-40B4-BE49-F238E27FC236}">
                  <a16:creationId xmlns:a16="http://schemas.microsoft.com/office/drawing/2014/main" id="{1CD846B8-D668-1EC4-C464-66F9B8448740}"/>
                </a:ext>
              </a:extLst>
            </p:cNvPr>
            <p:cNvSpPr/>
            <p:nvPr/>
          </p:nvSpPr>
          <p:spPr>
            <a:xfrm>
              <a:off x="1501512" y="4901740"/>
              <a:ext cx="147408" cy="184704"/>
            </a:xfrm>
            <a:custGeom>
              <a:avLst/>
              <a:gdLst>
                <a:gd name="connsiteX0" fmla="*/ 81429 w 147408"/>
                <a:gd name="connsiteY0" fmla="*/ 0 h 184704"/>
                <a:gd name="connsiteX1" fmla="*/ 147408 w 147408"/>
                <a:gd name="connsiteY1" fmla="*/ 184704 h 184704"/>
                <a:gd name="connsiteX2" fmla="*/ 0 w 147408"/>
                <a:gd name="connsiteY2" fmla="*/ 0 h 184704"/>
              </a:gdLst>
              <a:ahLst/>
              <a:cxnLst>
                <a:cxn ang="0">
                  <a:pos x="connsiteX0" y="connsiteY0"/>
                </a:cxn>
                <a:cxn ang="0">
                  <a:pos x="connsiteX1" y="connsiteY1"/>
                </a:cxn>
                <a:cxn ang="0">
                  <a:pos x="connsiteX2" y="connsiteY2"/>
                </a:cxn>
              </a:cxnLst>
              <a:rect l="l" t="t" r="r" b="b"/>
              <a:pathLst>
                <a:path w="147408" h="184704">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48" name="フリーフォーム 436">
              <a:extLst>
                <a:ext uri="{FF2B5EF4-FFF2-40B4-BE49-F238E27FC236}">
                  <a16:creationId xmlns:a16="http://schemas.microsoft.com/office/drawing/2014/main" id="{34476EAC-C6BC-4D0B-A29A-285FD752744D}"/>
                </a:ext>
              </a:extLst>
            </p:cNvPr>
            <p:cNvSpPr/>
            <p:nvPr/>
          </p:nvSpPr>
          <p:spPr>
            <a:xfrm>
              <a:off x="1387917" y="5434137"/>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6 h 286335"/>
                <a:gd name="connsiteX3" fmla="*/ 3547797 w 3589714"/>
                <a:gd name="connsiteY3" fmla="*/ 286335 h 286335"/>
                <a:gd name="connsiteX4" fmla="*/ 41918 w 3589714"/>
                <a:gd name="connsiteY4" fmla="*/ 286335 h 286335"/>
                <a:gd name="connsiteX5" fmla="*/ 0 w 3589714"/>
                <a:gd name="connsiteY5" fmla="*/ 244546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09"/>
                    <a:pt x="3589715" y="41789"/>
                  </a:cubicBezTo>
                  <a:lnTo>
                    <a:pt x="3589715" y="244546"/>
                  </a:lnTo>
                  <a:cubicBezTo>
                    <a:pt x="3589715" y="267626"/>
                    <a:pt x="3570948" y="286335"/>
                    <a:pt x="3547797" y="286335"/>
                  </a:cubicBezTo>
                  <a:lnTo>
                    <a:pt x="41918" y="286335"/>
                  </a:lnTo>
                  <a:cubicBezTo>
                    <a:pt x="18767" y="286335"/>
                    <a:pt x="0" y="267626"/>
                    <a:pt x="0" y="244546"/>
                  </a:cubicBezTo>
                  <a:lnTo>
                    <a:pt x="0" y="41789"/>
                  </a:lnTo>
                  <a:cubicBezTo>
                    <a:pt x="0" y="18709"/>
                    <a:pt x="18767" y="0"/>
                    <a:pt x="41918" y="0"/>
                  </a:cubicBezTo>
                  <a:close/>
                </a:path>
              </a:pathLst>
            </a:custGeom>
            <a:solidFill>
              <a:srgbClr val="BCBFD3"/>
            </a:solidFill>
            <a:ln w="12661" cap="flat">
              <a:noFill/>
              <a:prstDash val="solid"/>
              <a:miter/>
            </a:ln>
          </p:spPr>
          <p:txBody>
            <a:bodyPr wrap="none" rtlCol="0" anchor="ctr"/>
            <a:lstStyle/>
            <a:p>
              <a:pPr algn="l"/>
              <a:endParaRPr lang="ja-JP" altLang="en-US"/>
            </a:p>
          </p:txBody>
        </p:sp>
        <p:sp>
          <p:nvSpPr>
            <p:cNvPr id="49" name="テキスト ボックス 48">
              <a:extLst>
                <a:ext uri="{FF2B5EF4-FFF2-40B4-BE49-F238E27FC236}">
                  <a16:creationId xmlns:a16="http://schemas.microsoft.com/office/drawing/2014/main" id="{F1B4EE53-4B01-1DD1-E4F8-CF7943B021B0}"/>
                </a:ext>
              </a:extLst>
            </p:cNvPr>
            <p:cNvSpPr txBox="1"/>
            <p:nvPr/>
          </p:nvSpPr>
          <p:spPr>
            <a:xfrm>
              <a:off x="1376386" y="5415434"/>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Q3</a:t>
              </a:r>
            </a:p>
          </p:txBody>
        </p:sp>
        <p:sp>
          <p:nvSpPr>
            <p:cNvPr id="50" name="テキスト ボックス 49">
              <a:extLst>
                <a:ext uri="{FF2B5EF4-FFF2-40B4-BE49-F238E27FC236}">
                  <a16:creationId xmlns:a16="http://schemas.microsoft.com/office/drawing/2014/main" id="{163F41F6-E5E2-3FBD-35CA-916112494FA5}"/>
                </a:ext>
              </a:extLst>
            </p:cNvPr>
            <p:cNvSpPr txBox="1"/>
            <p:nvPr/>
          </p:nvSpPr>
          <p:spPr>
            <a:xfrm>
              <a:off x="1670822" y="5458991"/>
              <a:ext cx="2621230"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掲載において用意するものはありますか？</a:t>
              </a:r>
              <a:endParaRPr lang="ja-JP" altLang="en-US" sz="997" b="1" baseline="0">
                <a:ln/>
                <a:solidFill>
                  <a:srgbClr val="002870"/>
                </a:solidFill>
                <a:latin typeface="游ゴシック"/>
                <a:ea typeface="游ゴシック"/>
                <a:sym typeface="游ゴシック"/>
                <a:rtl val="0"/>
              </a:endParaRPr>
            </a:p>
          </p:txBody>
        </p:sp>
        <p:sp>
          <p:nvSpPr>
            <p:cNvPr id="51" name="テキスト ボックス 50">
              <a:extLst>
                <a:ext uri="{FF2B5EF4-FFF2-40B4-BE49-F238E27FC236}">
                  <a16:creationId xmlns:a16="http://schemas.microsoft.com/office/drawing/2014/main" id="{EC17C0C3-C7AF-474A-04FF-37D53E93501C}"/>
                </a:ext>
              </a:extLst>
            </p:cNvPr>
            <p:cNvSpPr txBox="1"/>
            <p:nvPr/>
          </p:nvSpPr>
          <p:spPr>
            <a:xfrm>
              <a:off x="1645621" y="5719823"/>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A3</a:t>
              </a:r>
            </a:p>
          </p:txBody>
        </p:sp>
        <p:sp>
          <p:nvSpPr>
            <p:cNvPr id="52" name="テキスト ボックス 51">
              <a:extLst>
                <a:ext uri="{FF2B5EF4-FFF2-40B4-BE49-F238E27FC236}">
                  <a16:creationId xmlns:a16="http://schemas.microsoft.com/office/drawing/2014/main" id="{442BA511-F978-46A6-466F-6E75450EC821}"/>
                </a:ext>
              </a:extLst>
            </p:cNvPr>
            <p:cNvSpPr txBox="1"/>
            <p:nvPr/>
          </p:nvSpPr>
          <p:spPr>
            <a:xfrm>
              <a:off x="1925367" y="5780171"/>
              <a:ext cx="3122971" cy="399212"/>
            </a:xfrm>
            <a:prstGeom prst="rect">
              <a:avLst/>
            </a:prstGeom>
            <a:noFill/>
          </p:spPr>
          <p:txBody>
            <a:bodyPr wrap="none" rtlCol="0">
              <a:spAutoFit/>
            </a:bodyPr>
            <a:lstStyle/>
            <a:p>
              <a:pPr algn="l"/>
              <a:r>
                <a:rPr lang="ja-JP" altLang="en-US" sz="997" b="1">
                  <a:ln/>
                  <a:solidFill>
                    <a:srgbClr val="231815"/>
                  </a:solidFill>
                  <a:latin typeface="游ゴシック"/>
                  <a:ea typeface="游ゴシック"/>
                  <a:sym typeface="游ゴシック"/>
                  <a:rtl val="0"/>
                </a:rPr>
                <a:t>リンク先</a:t>
              </a:r>
              <a:r>
                <a:rPr lang="en-US" altLang="ja-JP" sz="997" b="1" dirty="0">
                  <a:ln/>
                  <a:solidFill>
                    <a:srgbClr val="231815"/>
                  </a:solidFill>
                  <a:latin typeface="游ゴシック"/>
                  <a:ea typeface="游ゴシック"/>
                  <a:sym typeface="游ゴシック"/>
                  <a:rtl val="0"/>
                </a:rPr>
                <a:t>(</a:t>
              </a:r>
              <a:r>
                <a:rPr lang="en" altLang="ja-JP" sz="997" b="1" dirty="0">
                  <a:ln/>
                  <a:solidFill>
                    <a:srgbClr val="231815"/>
                  </a:solidFill>
                  <a:latin typeface="游ゴシック"/>
                  <a:ea typeface="游ゴシック"/>
                  <a:sym typeface="游ゴシック"/>
                  <a:rtl val="0"/>
                </a:rPr>
                <a:t>LP</a:t>
              </a:r>
              <a:r>
                <a:rPr lang="en-US" altLang="ja-JP" sz="997" b="1" dirty="0">
                  <a:ln/>
                  <a:solidFill>
                    <a:srgbClr val="231815"/>
                  </a:solidFill>
                  <a:latin typeface="游ゴシック"/>
                  <a:ea typeface="游ゴシック"/>
                  <a:sym typeface="游ゴシック"/>
                  <a:rtl val="0"/>
                </a:rPr>
                <a:t>)</a:t>
              </a:r>
              <a:r>
                <a:rPr lang="ja-JP" altLang="en" sz="997" b="1">
                  <a:ln/>
                  <a:solidFill>
                    <a:srgbClr val="231815"/>
                  </a:solidFill>
                  <a:latin typeface="游ゴシック"/>
                  <a:ea typeface="游ゴシック"/>
                  <a:sym typeface="游ゴシック"/>
                  <a:rtl val="0"/>
                </a:rPr>
                <a:t>、</a:t>
              </a:r>
              <a:r>
                <a:rPr lang="ja-JP" altLang="en-US" sz="997" b="1">
                  <a:ln/>
                  <a:solidFill>
                    <a:srgbClr val="231815"/>
                  </a:solidFill>
                  <a:latin typeface="游ゴシック"/>
                  <a:ea typeface="游ゴシック"/>
                  <a:sym typeface="游ゴシック"/>
                  <a:rtl val="0"/>
                </a:rPr>
                <a:t>バナー</a:t>
              </a:r>
              <a:r>
                <a:rPr lang="en-US" altLang="ja-JP" sz="997" b="1" dirty="0">
                  <a:ln/>
                  <a:solidFill>
                    <a:srgbClr val="231815"/>
                  </a:solidFill>
                  <a:latin typeface="游ゴシック"/>
                  <a:ea typeface="游ゴシック"/>
                  <a:sym typeface="游ゴシック"/>
                  <a:rtl val="0"/>
                </a:rPr>
                <a:t>(</a:t>
              </a:r>
              <a:r>
                <a:rPr lang="ja-JP" altLang="en-US" sz="997" b="1">
                  <a:ln/>
                  <a:solidFill>
                    <a:srgbClr val="231815"/>
                  </a:solidFill>
                  <a:latin typeface="游ゴシック"/>
                  <a:ea typeface="游ゴシック"/>
                  <a:sym typeface="游ゴシック"/>
                  <a:rtl val="0"/>
                </a:rPr>
                <a:t>デバイス毎の必須サイズ</a:t>
              </a:r>
              <a:r>
                <a:rPr lang="en-US" altLang="ja-JP" sz="997" b="1" dirty="0">
                  <a:ln/>
                  <a:solidFill>
                    <a:srgbClr val="231815"/>
                  </a:solidFill>
                  <a:latin typeface="游ゴシック"/>
                  <a:ea typeface="游ゴシック"/>
                  <a:sym typeface="游ゴシック"/>
                  <a:rtl val="0"/>
                </a:rPr>
                <a:t>)</a:t>
              </a:r>
              <a:r>
                <a:rPr lang="ja-JP" altLang="en-US" sz="997" b="1">
                  <a:ln/>
                  <a:solidFill>
                    <a:srgbClr val="231815"/>
                  </a:solidFill>
                  <a:latin typeface="游ゴシック"/>
                  <a:ea typeface="游ゴシック"/>
                  <a:sym typeface="游ゴシック"/>
                  <a:rtl val="0"/>
                </a:rPr>
                <a:t>、</a:t>
              </a:r>
              <a:endParaRPr lang="en-US" altLang="ja-JP" sz="997" b="1" dirty="0">
                <a:ln/>
                <a:solidFill>
                  <a:srgbClr val="231815"/>
                </a:solidFill>
                <a:latin typeface="游ゴシック"/>
                <a:ea typeface="游ゴシック"/>
                <a:sym typeface="游ゴシック"/>
                <a:rtl val="0"/>
              </a:endParaRPr>
            </a:p>
            <a:p>
              <a:pPr algn="l"/>
              <a:r>
                <a:rPr lang="ja-JP" altLang="en-US" sz="997" b="1">
                  <a:ln/>
                  <a:solidFill>
                    <a:srgbClr val="231815"/>
                  </a:solidFill>
                  <a:latin typeface="游ゴシック"/>
                  <a:ea typeface="游ゴシック"/>
                  <a:sym typeface="游ゴシック"/>
                  <a:rtl val="0"/>
                </a:rPr>
                <a:t>テキスト原稿です。</a:t>
              </a:r>
              <a:endParaRPr lang="ja-JP" altLang="en-US" sz="997" b="1" baseline="0">
                <a:ln/>
                <a:solidFill>
                  <a:srgbClr val="231815"/>
                </a:solidFill>
                <a:latin typeface="游ゴシック"/>
                <a:ea typeface="游ゴシック"/>
                <a:sym typeface="游ゴシック"/>
                <a:rtl val="0"/>
              </a:endParaRPr>
            </a:p>
          </p:txBody>
        </p:sp>
        <p:sp>
          <p:nvSpPr>
            <p:cNvPr id="53" name="フリーフォーム 490">
              <a:extLst>
                <a:ext uri="{FF2B5EF4-FFF2-40B4-BE49-F238E27FC236}">
                  <a16:creationId xmlns:a16="http://schemas.microsoft.com/office/drawing/2014/main" id="{CCB5B7DC-2A73-39BE-01FB-2369EB2186DE}"/>
                </a:ext>
              </a:extLst>
            </p:cNvPr>
            <p:cNvSpPr/>
            <p:nvPr/>
          </p:nvSpPr>
          <p:spPr>
            <a:xfrm>
              <a:off x="1501512" y="5713655"/>
              <a:ext cx="147408" cy="184704"/>
            </a:xfrm>
            <a:custGeom>
              <a:avLst/>
              <a:gdLst>
                <a:gd name="connsiteX0" fmla="*/ 81429 w 147408"/>
                <a:gd name="connsiteY0" fmla="*/ 0 h 184704"/>
                <a:gd name="connsiteX1" fmla="*/ 147408 w 147408"/>
                <a:gd name="connsiteY1" fmla="*/ 184704 h 184704"/>
                <a:gd name="connsiteX2" fmla="*/ 0 w 147408"/>
                <a:gd name="connsiteY2" fmla="*/ 0 h 184704"/>
              </a:gdLst>
              <a:ahLst/>
              <a:cxnLst>
                <a:cxn ang="0">
                  <a:pos x="connsiteX0" y="connsiteY0"/>
                </a:cxn>
                <a:cxn ang="0">
                  <a:pos x="connsiteX1" y="connsiteY1"/>
                </a:cxn>
                <a:cxn ang="0">
                  <a:pos x="connsiteX2" y="connsiteY2"/>
                </a:cxn>
              </a:cxnLst>
              <a:rect l="l" t="t" r="r" b="b"/>
              <a:pathLst>
                <a:path w="147408" h="184704">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54" name="フリーフォーム 492">
              <a:extLst>
                <a:ext uri="{FF2B5EF4-FFF2-40B4-BE49-F238E27FC236}">
                  <a16:creationId xmlns:a16="http://schemas.microsoft.com/office/drawing/2014/main" id="{52C2D594-E412-8F14-24DF-5E8E08192835}"/>
                </a:ext>
              </a:extLst>
            </p:cNvPr>
            <p:cNvSpPr/>
            <p:nvPr/>
          </p:nvSpPr>
          <p:spPr>
            <a:xfrm>
              <a:off x="1387917" y="6246051"/>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6 h 286335"/>
                <a:gd name="connsiteX3" fmla="*/ 3547797 w 3589714"/>
                <a:gd name="connsiteY3" fmla="*/ 286335 h 286335"/>
                <a:gd name="connsiteX4" fmla="*/ 41918 w 3589714"/>
                <a:gd name="connsiteY4" fmla="*/ 286335 h 286335"/>
                <a:gd name="connsiteX5" fmla="*/ 0 w 3589714"/>
                <a:gd name="connsiteY5" fmla="*/ 244547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09"/>
                    <a:pt x="3589715" y="41789"/>
                  </a:cubicBezTo>
                  <a:lnTo>
                    <a:pt x="3589715" y="244546"/>
                  </a:lnTo>
                  <a:cubicBezTo>
                    <a:pt x="3589715" y="267626"/>
                    <a:pt x="3570948" y="286335"/>
                    <a:pt x="3547797" y="286335"/>
                  </a:cubicBezTo>
                  <a:lnTo>
                    <a:pt x="41918" y="286335"/>
                  </a:lnTo>
                  <a:cubicBezTo>
                    <a:pt x="18767" y="286335"/>
                    <a:pt x="0" y="267626"/>
                    <a:pt x="0" y="244547"/>
                  </a:cubicBezTo>
                  <a:lnTo>
                    <a:pt x="0" y="41789"/>
                  </a:lnTo>
                  <a:cubicBezTo>
                    <a:pt x="0" y="18710"/>
                    <a:pt x="18767" y="0"/>
                    <a:pt x="41918" y="0"/>
                  </a:cubicBezTo>
                  <a:close/>
                </a:path>
              </a:pathLst>
            </a:custGeom>
            <a:solidFill>
              <a:srgbClr val="BCBFD3"/>
            </a:solidFill>
            <a:ln w="12661" cap="flat">
              <a:noFill/>
              <a:prstDash val="solid"/>
              <a:miter/>
            </a:ln>
          </p:spPr>
          <p:txBody>
            <a:bodyPr wrap="none" rtlCol="0" anchor="ctr"/>
            <a:lstStyle/>
            <a:p>
              <a:pPr algn="l"/>
              <a:endParaRPr lang="ja-JP" altLang="en-US"/>
            </a:p>
          </p:txBody>
        </p:sp>
        <p:sp>
          <p:nvSpPr>
            <p:cNvPr id="55" name="テキスト ボックス 54">
              <a:extLst>
                <a:ext uri="{FF2B5EF4-FFF2-40B4-BE49-F238E27FC236}">
                  <a16:creationId xmlns:a16="http://schemas.microsoft.com/office/drawing/2014/main" id="{85D9AA85-5CE8-A8F0-B642-AC62AA2D9206}"/>
                </a:ext>
              </a:extLst>
            </p:cNvPr>
            <p:cNvSpPr txBox="1"/>
            <p:nvPr/>
          </p:nvSpPr>
          <p:spPr>
            <a:xfrm>
              <a:off x="1376386" y="6227349"/>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Q4</a:t>
              </a:r>
            </a:p>
          </p:txBody>
        </p:sp>
        <p:sp>
          <p:nvSpPr>
            <p:cNvPr id="56" name="テキスト ボックス 55">
              <a:extLst>
                <a:ext uri="{FF2B5EF4-FFF2-40B4-BE49-F238E27FC236}">
                  <a16:creationId xmlns:a16="http://schemas.microsoft.com/office/drawing/2014/main" id="{018BC211-C72C-B0C4-499E-CC077BD32C90}"/>
                </a:ext>
              </a:extLst>
            </p:cNvPr>
            <p:cNvSpPr txBox="1"/>
            <p:nvPr/>
          </p:nvSpPr>
          <p:spPr>
            <a:xfrm>
              <a:off x="1670822" y="6270905"/>
              <a:ext cx="1723549"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初期費用はかかりますか？</a:t>
              </a:r>
              <a:endParaRPr lang="ja-JP" altLang="en-US" sz="997" b="1" baseline="0">
                <a:ln/>
                <a:solidFill>
                  <a:srgbClr val="002870"/>
                </a:solidFill>
                <a:latin typeface="游ゴシック"/>
                <a:ea typeface="游ゴシック"/>
                <a:sym typeface="游ゴシック"/>
                <a:rtl val="0"/>
              </a:endParaRPr>
            </a:p>
          </p:txBody>
        </p:sp>
        <p:sp>
          <p:nvSpPr>
            <p:cNvPr id="57" name="テキスト ボックス 56">
              <a:extLst>
                <a:ext uri="{FF2B5EF4-FFF2-40B4-BE49-F238E27FC236}">
                  <a16:creationId xmlns:a16="http://schemas.microsoft.com/office/drawing/2014/main" id="{85467F51-FFAC-8960-94EA-1AB13D5C75E2}"/>
                </a:ext>
              </a:extLst>
            </p:cNvPr>
            <p:cNvSpPr txBox="1"/>
            <p:nvPr/>
          </p:nvSpPr>
          <p:spPr>
            <a:xfrm>
              <a:off x="1645621" y="6531864"/>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A4</a:t>
              </a:r>
            </a:p>
          </p:txBody>
        </p:sp>
        <p:sp>
          <p:nvSpPr>
            <p:cNvPr id="58" name="テキスト ボックス 57">
              <a:extLst>
                <a:ext uri="{FF2B5EF4-FFF2-40B4-BE49-F238E27FC236}">
                  <a16:creationId xmlns:a16="http://schemas.microsoft.com/office/drawing/2014/main" id="{C9E66BB2-99C6-AE0F-AD0F-B5AF60A37B5C}"/>
                </a:ext>
              </a:extLst>
            </p:cNvPr>
            <p:cNvSpPr txBox="1"/>
            <p:nvPr/>
          </p:nvSpPr>
          <p:spPr>
            <a:xfrm>
              <a:off x="1940057" y="6592212"/>
              <a:ext cx="2364750" cy="245773"/>
            </a:xfrm>
            <a:prstGeom prst="rect">
              <a:avLst/>
            </a:prstGeom>
            <a:noFill/>
          </p:spPr>
          <p:txBody>
            <a:bodyPr wrap="none" rtlCol="0">
              <a:spAutoFit/>
            </a:bodyPr>
            <a:lstStyle/>
            <a:p>
              <a:pPr algn="l"/>
              <a:r>
                <a:rPr lang="ja-JP" altLang="en-US" sz="997" b="1" dirty="0">
                  <a:ln/>
                  <a:solidFill>
                    <a:srgbClr val="231815"/>
                  </a:solidFill>
                  <a:latin typeface="游ゴシック"/>
                  <a:ea typeface="游ゴシック"/>
                  <a:sym typeface="游ゴシック"/>
                  <a:rtl val="0"/>
                </a:rPr>
                <a:t>初期費用や管理費用はかかりません。</a:t>
              </a:r>
              <a:endParaRPr lang="ja-JP" altLang="en-US" sz="997" b="1" baseline="0" dirty="0">
                <a:ln/>
                <a:solidFill>
                  <a:srgbClr val="231815"/>
                </a:solidFill>
                <a:latin typeface="游ゴシック"/>
                <a:ea typeface="游ゴシック"/>
                <a:sym typeface="游ゴシック"/>
                <a:rtl val="0"/>
              </a:endParaRPr>
            </a:p>
          </p:txBody>
        </p:sp>
        <p:sp>
          <p:nvSpPr>
            <p:cNvPr id="59" name="フリーフォーム 518">
              <a:extLst>
                <a:ext uri="{FF2B5EF4-FFF2-40B4-BE49-F238E27FC236}">
                  <a16:creationId xmlns:a16="http://schemas.microsoft.com/office/drawing/2014/main" id="{9AB437DA-ABCA-4B37-CC9B-3CE28AF76481}"/>
                </a:ext>
              </a:extLst>
            </p:cNvPr>
            <p:cNvSpPr/>
            <p:nvPr/>
          </p:nvSpPr>
          <p:spPr>
            <a:xfrm>
              <a:off x="1501512" y="6525696"/>
              <a:ext cx="147408" cy="184704"/>
            </a:xfrm>
            <a:custGeom>
              <a:avLst/>
              <a:gdLst>
                <a:gd name="connsiteX0" fmla="*/ 81429 w 147408"/>
                <a:gd name="connsiteY0" fmla="*/ 0 h 184704"/>
                <a:gd name="connsiteX1" fmla="*/ 147408 w 147408"/>
                <a:gd name="connsiteY1" fmla="*/ 184704 h 184704"/>
                <a:gd name="connsiteX2" fmla="*/ 0 w 147408"/>
                <a:gd name="connsiteY2" fmla="*/ 0 h 184704"/>
              </a:gdLst>
              <a:ahLst/>
              <a:cxnLst>
                <a:cxn ang="0">
                  <a:pos x="connsiteX0" y="connsiteY0"/>
                </a:cxn>
                <a:cxn ang="0">
                  <a:pos x="connsiteX1" y="connsiteY1"/>
                </a:cxn>
                <a:cxn ang="0">
                  <a:pos x="connsiteX2" y="connsiteY2"/>
                </a:cxn>
              </a:cxnLst>
              <a:rect l="l" t="t" r="r" b="b"/>
              <a:pathLst>
                <a:path w="147408" h="184704">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60" name="フリーフォーム 520">
              <a:extLst>
                <a:ext uri="{FF2B5EF4-FFF2-40B4-BE49-F238E27FC236}">
                  <a16:creationId xmlns:a16="http://schemas.microsoft.com/office/drawing/2014/main" id="{01F65D1C-D57B-C9BC-CE44-2E19D1548443}"/>
                </a:ext>
              </a:extLst>
            </p:cNvPr>
            <p:cNvSpPr/>
            <p:nvPr/>
          </p:nvSpPr>
          <p:spPr>
            <a:xfrm>
              <a:off x="5695549" y="3810181"/>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7 h 286335"/>
                <a:gd name="connsiteX3" fmla="*/ 3547797 w 3589714"/>
                <a:gd name="connsiteY3" fmla="*/ 286335 h 286335"/>
                <a:gd name="connsiteX4" fmla="*/ 41918 w 3589714"/>
                <a:gd name="connsiteY4" fmla="*/ 286335 h 286335"/>
                <a:gd name="connsiteX5" fmla="*/ 0 w 3589714"/>
                <a:gd name="connsiteY5" fmla="*/ 244547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09"/>
                    <a:pt x="3589715" y="41789"/>
                  </a:cubicBezTo>
                  <a:lnTo>
                    <a:pt x="3589715" y="244547"/>
                  </a:lnTo>
                  <a:cubicBezTo>
                    <a:pt x="3589715" y="267626"/>
                    <a:pt x="3570948" y="286335"/>
                    <a:pt x="3547797" y="286335"/>
                  </a:cubicBezTo>
                  <a:lnTo>
                    <a:pt x="41918" y="286335"/>
                  </a:lnTo>
                  <a:cubicBezTo>
                    <a:pt x="18768" y="286335"/>
                    <a:pt x="0" y="267626"/>
                    <a:pt x="0" y="244547"/>
                  </a:cubicBezTo>
                  <a:lnTo>
                    <a:pt x="0" y="41789"/>
                  </a:lnTo>
                  <a:cubicBezTo>
                    <a:pt x="0" y="18709"/>
                    <a:pt x="18768" y="0"/>
                    <a:pt x="41918" y="0"/>
                  </a:cubicBezTo>
                  <a:close/>
                </a:path>
              </a:pathLst>
            </a:custGeom>
            <a:solidFill>
              <a:srgbClr val="BCBFD3"/>
            </a:solidFill>
            <a:ln w="12661" cap="flat">
              <a:noFill/>
              <a:prstDash val="solid"/>
              <a:miter/>
            </a:ln>
          </p:spPr>
          <p:txBody>
            <a:bodyPr rtlCol="0" anchor="ctr"/>
            <a:lstStyle/>
            <a:p>
              <a:endParaRPr lang="ja-JP" altLang="en-US"/>
            </a:p>
          </p:txBody>
        </p:sp>
        <p:sp>
          <p:nvSpPr>
            <p:cNvPr id="61" name="テキスト ボックス 60">
              <a:extLst>
                <a:ext uri="{FF2B5EF4-FFF2-40B4-BE49-F238E27FC236}">
                  <a16:creationId xmlns:a16="http://schemas.microsoft.com/office/drawing/2014/main" id="{22DDD714-8224-1F02-7071-AC5648ABC282}"/>
                </a:ext>
              </a:extLst>
            </p:cNvPr>
            <p:cNvSpPr txBox="1"/>
            <p:nvPr/>
          </p:nvSpPr>
          <p:spPr>
            <a:xfrm>
              <a:off x="5684145" y="3791479"/>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Q5</a:t>
              </a:r>
            </a:p>
          </p:txBody>
        </p:sp>
        <p:sp>
          <p:nvSpPr>
            <p:cNvPr id="62" name="テキスト ボックス 61">
              <a:extLst>
                <a:ext uri="{FF2B5EF4-FFF2-40B4-BE49-F238E27FC236}">
                  <a16:creationId xmlns:a16="http://schemas.microsoft.com/office/drawing/2014/main" id="{9E2C5679-AD53-E408-B7ED-63D578A7BF46}"/>
                </a:ext>
              </a:extLst>
            </p:cNvPr>
            <p:cNvSpPr txBox="1"/>
            <p:nvPr/>
          </p:nvSpPr>
          <p:spPr>
            <a:xfrm>
              <a:off x="5969843" y="3835035"/>
              <a:ext cx="2492990"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タグ設置しなくても配信は可能ですか？</a:t>
              </a:r>
              <a:endParaRPr lang="ja-JP" altLang="en-US" sz="997" b="1" baseline="0">
                <a:ln/>
                <a:solidFill>
                  <a:srgbClr val="002870"/>
                </a:solidFill>
                <a:latin typeface="游ゴシック"/>
                <a:ea typeface="游ゴシック"/>
                <a:sym typeface="游ゴシック"/>
                <a:rtl val="0"/>
              </a:endParaRPr>
            </a:p>
          </p:txBody>
        </p:sp>
        <p:sp>
          <p:nvSpPr>
            <p:cNvPr id="63" name="テキスト ボックス 62">
              <a:extLst>
                <a:ext uri="{FF2B5EF4-FFF2-40B4-BE49-F238E27FC236}">
                  <a16:creationId xmlns:a16="http://schemas.microsoft.com/office/drawing/2014/main" id="{3D022AE9-4AFC-243D-8E3F-5B8CA52EBA13}"/>
                </a:ext>
              </a:extLst>
            </p:cNvPr>
            <p:cNvSpPr txBox="1"/>
            <p:nvPr/>
          </p:nvSpPr>
          <p:spPr>
            <a:xfrm>
              <a:off x="5953253" y="4095868"/>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A5</a:t>
              </a:r>
            </a:p>
          </p:txBody>
        </p:sp>
        <p:sp>
          <p:nvSpPr>
            <p:cNvPr id="64" name="テキスト ボックス 63">
              <a:extLst>
                <a:ext uri="{FF2B5EF4-FFF2-40B4-BE49-F238E27FC236}">
                  <a16:creationId xmlns:a16="http://schemas.microsoft.com/office/drawing/2014/main" id="{7954E072-2DF9-94CC-537C-8C77CB7AD677}"/>
                </a:ext>
              </a:extLst>
            </p:cNvPr>
            <p:cNvSpPr txBox="1"/>
            <p:nvPr/>
          </p:nvSpPr>
          <p:spPr>
            <a:xfrm>
              <a:off x="6233126" y="4156342"/>
              <a:ext cx="2672526" cy="399212"/>
            </a:xfrm>
            <a:prstGeom prst="rect">
              <a:avLst/>
            </a:prstGeom>
            <a:noFill/>
          </p:spPr>
          <p:txBody>
            <a:bodyPr wrap="none" rtlCol="0">
              <a:spAutoFit/>
            </a:bodyPr>
            <a:lstStyle/>
            <a:p>
              <a:pPr algn="l"/>
              <a:r>
                <a:rPr lang="ja-JP" altLang="en-US" sz="997" b="1">
                  <a:ln/>
                  <a:solidFill>
                    <a:srgbClr val="231815"/>
                  </a:solidFill>
                  <a:latin typeface="游ゴシック"/>
                  <a:ea typeface="游ゴシック"/>
                  <a:sym typeface="游ゴシック"/>
                  <a:rtl val="0"/>
                </a:rPr>
                <a:t>リターゲティングや</a:t>
              </a:r>
              <a:r>
                <a:rPr lang="en" altLang="ja-JP" sz="997" b="1">
                  <a:ln/>
                  <a:solidFill>
                    <a:srgbClr val="231815"/>
                  </a:solidFill>
                  <a:latin typeface="游ゴシック"/>
                  <a:ea typeface="游ゴシック"/>
                  <a:sym typeface="游ゴシック"/>
                  <a:rtl val="0"/>
                </a:rPr>
                <a:t>CV</a:t>
              </a:r>
              <a:r>
                <a:rPr lang="ja-JP" altLang="en-US" sz="997" b="1">
                  <a:ln/>
                  <a:solidFill>
                    <a:srgbClr val="231815"/>
                  </a:solidFill>
                  <a:latin typeface="游ゴシック"/>
                  <a:ea typeface="游ゴシック"/>
                  <a:sym typeface="游ゴシック"/>
                  <a:rtl val="0"/>
                </a:rPr>
                <a:t>計測はできませんが</a:t>
              </a:r>
              <a:endParaRPr lang="en-US" altLang="ja-JP" sz="997" b="1">
                <a:ln/>
                <a:solidFill>
                  <a:srgbClr val="231815"/>
                </a:solidFill>
                <a:latin typeface="游ゴシック"/>
                <a:ea typeface="游ゴシック"/>
                <a:sym typeface="游ゴシック"/>
                <a:rtl val="0"/>
              </a:endParaRPr>
            </a:p>
            <a:p>
              <a:pPr algn="l"/>
              <a:r>
                <a:rPr lang="ja-JP" altLang="en-US" sz="997" b="1">
                  <a:ln/>
                  <a:solidFill>
                    <a:srgbClr val="231815"/>
                  </a:solidFill>
                  <a:latin typeface="游ゴシック"/>
                  <a:ea typeface="游ゴシック"/>
                  <a:sym typeface="游ゴシック"/>
                  <a:rtl val="0"/>
                </a:rPr>
                <a:t>配信は可能です。</a:t>
              </a:r>
              <a:endParaRPr lang="ja-JP" altLang="en-US" sz="997" b="1" baseline="0">
                <a:ln/>
                <a:solidFill>
                  <a:srgbClr val="231815"/>
                </a:solidFill>
                <a:latin typeface="游ゴシック"/>
                <a:ea typeface="游ゴシック"/>
                <a:sym typeface="游ゴシック"/>
                <a:rtl val="0"/>
              </a:endParaRPr>
            </a:p>
          </p:txBody>
        </p:sp>
        <p:sp>
          <p:nvSpPr>
            <p:cNvPr id="65" name="フリーフォーム 567">
              <a:extLst>
                <a:ext uri="{FF2B5EF4-FFF2-40B4-BE49-F238E27FC236}">
                  <a16:creationId xmlns:a16="http://schemas.microsoft.com/office/drawing/2014/main" id="{97823929-66EB-DFB7-7B70-9FB09BA3C0E9}"/>
                </a:ext>
              </a:extLst>
            </p:cNvPr>
            <p:cNvSpPr/>
            <p:nvPr/>
          </p:nvSpPr>
          <p:spPr>
            <a:xfrm>
              <a:off x="5809271" y="4089825"/>
              <a:ext cx="147408" cy="184703"/>
            </a:xfrm>
            <a:custGeom>
              <a:avLst/>
              <a:gdLst>
                <a:gd name="connsiteX0" fmla="*/ 81429 w 147408"/>
                <a:gd name="connsiteY0" fmla="*/ 0 h 184703"/>
                <a:gd name="connsiteX1" fmla="*/ 147408 w 147408"/>
                <a:gd name="connsiteY1" fmla="*/ 184704 h 184703"/>
                <a:gd name="connsiteX2" fmla="*/ 0 w 147408"/>
                <a:gd name="connsiteY2" fmla="*/ 0 h 184703"/>
              </a:gdLst>
              <a:ahLst/>
              <a:cxnLst>
                <a:cxn ang="0">
                  <a:pos x="connsiteX0" y="connsiteY0"/>
                </a:cxn>
                <a:cxn ang="0">
                  <a:pos x="connsiteX1" y="connsiteY1"/>
                </a:cxn>
                <a:cxn ang="0">
                  <a:pos x="connsiteX2" y="connsiteY2"/>
                </a:cxn>
              </a:cxnLst>
              <a:rect l="l" t="t" r="r" b="b"/>
              <a:pathLst>
                <a:path w="147408" h="184703">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66" name="フリーフォーム 569">
              <a:extLst>
                <a:ext uri="{FF2B5EF4-FFF2-40B4-BE49-F238E27FC236}">
                  <a16:creationId xmlns:a16="http://schemas.microsoft.com/office/drawing/2014/main" id="{26B29598-2E8E-66B1-BC2C-684F4F137F26}"/>
                </a:ext>
              </a:extLst>
            </p:cNvPr>
            <p:cNvSpPr/>
            <p:nvPr/>
          </p:nvSpPr>
          <p:spPr>
            <a:xfrm>
              <a:off x="5695549" y="4622096"/>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6 h 286335"/>
                <a:gd name="connsiteX3" fmla="*/ 3547797 w 3589714"/>
                <a:gd name="connsiteY3" fmla="*/ 286335 h 286335"/>
                <a:gd name="connsiteX4" fmla="*/ 41918 w 3589714"/>
                <a:gd name="connsiteY4" fmla="*/ 286335 h 286335"/>
                <a:gd name="connsiteX5" fmla="*/ 0 w 3589714"/>
                <a:gd name="connsiteY5" fmla="*/ 244547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10"/>
                    <a:pt x="3589715" y="41789"/>
                  </a:cubicBezTo>
                  <a:lnTo>
                    <a:pt x="3589715" y="244546"/>
                  </a:lnTo>
                  <a:cubicBezTo>
                    <a:pt x="3589715" y="267626"/>
                    <a:pt x="3570948" y="286335"/>
                    <a:pt x="3547797" y="286335"/>
                  </a:cubicBezTo>
                  <a:lnTo>
                    <a:pt x="41918" y="286335"/>
                  </a:lnTo>
                  <a:cubicBezTo>
                    <a:pt x="18768" y="286335"/>
                    <a:pt x="0" y="267626"/>
                    <a:pt x="0" y="244547"/>
                  </a:cubicBezTo>
                  <a:lnTo>
                    <a:pt x="0" y="41789"/>
                  </a:lnTo>
                  <a:cubicBezTo>
                    <a:pt x="0" y="18710"/>
                    <a:pt x="18768" y="0"/>
                    <a:pt x="41918" y="0"/>
                  </a:cubicBezTo>
                  <a:close/>
                </a:path>
              </a:pathLst>
            </a:custGeom>
            <a:solidFill>
              <a:srgbClr val="BCBFD3"/>
            </a:solidFill>
            <a:ln w="12661" cap="flat">
              <a:noFill/>
              <a:prstDash val="solid"/>
              <a:miter/>
            </a:ln>
          </p:spPr>
          <p:txBody>
            <a:bodyPr rtlCol="0" anchor="ctr"/>
            <a:lstStyle/>
            <a:p>
              <a:endParaRPr lang="ja-JP" altLang="en-US"/>
            </a:p>
          </p:txBody>
        </p:sp>
        <p:sp>
          <p:nvSpPr>
            <p:cNvPr id="67" name="テキスト ボックス 66">
              <a:extLst>
                <a:ext uri="{FF2B5EF4-FFF2-40B4-BE49-F238E27FC236}">
                  <a16:creationId xmlns:a16="http://schemas.microsoft.com/office/drawing/2014/main" id="{9D87CD5E-EED7-262E-519E-70AC64EA1FA6}"/>
                </a:ext>
              </a:extLst>
            </p:cNvPr>
            <p:cNvSpPr txBox="1"/>
            <p:nvPr/>
          </p:nvSpPr>
          <p:spPr>
            <a:xfrm>
              <a:off x="5684145" y="4603393"/>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Q6</a:t>
              </a:r>
            </a:p>
          </p:txBody>
        </p:sp>
        <p:sp>
          <p:nvSpPr>
            <p:cNvPr id="68" name="テキスト ボックス 67">
              <a:extLst>
                <a:ext uri="{FF2B5EF4-FFF2-40B4-BE49-F238E27FC236}">
                  <a16:creationId xmlns:a16="http://schemas.microsoft.com/office/drawing/2014/main" id="{E38D67E0-6AB7-D9B0-4808-3BDFE9960928}"/>
                </a:ext>
              </a:extLst>
            </p:cNvPr>
            <p:cNvSpPr txBox="1"/>
            <p:nvPr/>
          </p:nvSpPr>
          <p:spPr>
            <a:xfrm>
              <a:off x="5978581" y="4646950"/>
              <a:ext cx="3262432"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配信期間の指定、特定の曜日のみ配信は可能ですか？</a:t>
              </a:r>
              <a:endParaRPr lang="ja-JP" altLang="en-US" sz="997" b="1" baseline="0">
                <a:ln/>
                <a:solidFill>
                  <a:srgbClr val="002870"/>
                </a:solidFill>
                <a:latin typeface="游ゴシック"/>
                <a:ea typeface="游ゴシック"/>
                <a:sym typeface="游ゴシック"/>
                <a:rtl val="0"/>
              </a:endParaRPr>
            </a:p>
          </p:txBody>
        </p:sp>
        <p:sp>
          <p:nvSpPr>
            <p:cNvPr id="69" name="テキスト ボックス 68">
              <a:extLst>
                <a:ext uri="{FF2B5EF4-FFF2-40B4-BE49-F238E27FC236}">
                  <a16:creationId xmlns:a16="http://schemas.microsoft.com/office/drawing/2014/main" id="{123D4D8B-EF00-20EB-5379-BA489CA8DB84}"/>
                </a:ext>
              </a:extLst>
            </p:cNvPr>
            <p:cNvSpPr txBox="1"/>
            <p:nvPr/>
          </p:nvSpPr>
          <p:spPr>
            <a:xfrm>
              <a:off x="5953253" y="4907909"/>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A6</a:t>
              </a:r>
            </a:p>
          </p:txBody>
        </p:sp>
        <p:sp>
          <p:nvSpPr>
            <p:cNvPr id="70" name="テキスト ボックス 69">
              <a:extLst>
                <a:ext uri="{FF2B5EF4-FFF2-40B4-BE49-F238E27FC236}">
                  <a16:creationId xmlns:a16="http://schemas.microsoft.com/office/drawing/2014/main" id="{8D78C063-E702-87AB-329A-31FEDF336E90}"/>
                </a:ext>
              </a:extLst>
            </p:cNvPr>
            <p:cNvSpPr txBox="1"/>
            <p:nvPr/>
          </p:nvSpPr>
          <p:spPr>
            <a:xfrm>
              <a:off x="6247689" y="4968256"/>
              <a:ext cx="3079689" cy="245773"/>
            </a:xfrm>
            <a:prstGeom prst="rect">
              <a:avLst/>
            </a:prstGeom>
            <a:noFill/>
          </p:spPr>
          <p:txBody>
            <a:bodyPr wrap="none" rtlCol="0">
              <a:spAutoFit/>
            </a:bodyPr>
            <a:lstStyle/>
            <a:p>
              <a:pPr algn="l"/>
              <a:r>
                <a:rPr lang="en-US" altLang="ja-JP" sz="997" b="1">
                  <a:ln/>
                  <a:solidFill>
                    <a:srgbClr val="231815"/>
                  </a:solidFill>
                  <a:latin typeface="游ゴシック"/>
                  <a:ea typeface="游ゴシック"/>
                  <a:sym typeface="游ゴシック"/>
                  <a:rtl val="0"/>
                </a:rPr>
                <a:t>2</a:t>
              </a:r>
              <a:r>
                <a:rPr lang="ja-JP" altLang="en-US" sz="997" b="1">
                  <a:ln/>
                  <a:solidFill>
                    <a:srgbClr val="231815"/>
                  </a:solidFill>
                  <a:latin typeface="游ゴシック"/>
                  <a:ea typeface="游ゴシック"/>
                  <a:sym typeface="游ゴシック"/>
                  <a:rtl val="0"/>
                </a:rPr>
                <a:t>週間の配信や平日のみの配信など対応可能です。</a:t>
              </a:r>
              <a:endParaRPr lang="ja-JP" altLang="en-US" sz="997" b="1" baseline="0">
                <a:ln/>
                <a:solidFill>
                  <a:srgbClr val="231815"/>
                </a:solidFill>
                <a:latin typeface="游ゴシック"/>
                <a:ea typeface="游ゴシック"/>
                <a:sym typeface="游ゴシック"/>
                <a:rtl val="0"/>
              </a:endParaRPr>
            </a:p>
          </p:txBody>
        </p:sp>
        <p:sp>
          <p:nvSpPr>
            <p:cNvPr id="71" name="フリーフォーム 613">
              <a:extLst>
                <a:ext uri="{FF2B5EF4-FFF2-40B4-BE49-F238E27FC236}">
                  <a16:creationId xmlns:a16="http://schemas.microsoft.com/office/drawing/2014/main" id="{CE156AD9-2775-4E78-82AE-9C5210B1B582}"/>
                </a:ext>
              </a:extLst>
            </p:cNvPr>
            <p:cNvSpPr/>
            <p:nvPr/>
          </p:nvSpPr>
          <p:spPr>
            <a:xfrm>
              <a:off x="5809271" y="4901740"/>
              <a:ext cx="147408" cy="184704"/>
            </a:xfrm>
            <a:custGeom>
              <a:avLst/>
              <a:gdLst>
                <a:gd name="connsiteX0" fmla="*/ 81429 w 147408"/>
                <a:gd name="connsiteY0" fmla="*/ 0 h 184704"/>
                <a:gd name="connsiteX1" fmla="*/ 147408 w 147408"/>
                <a:gd name="connsiteY1" fmla="*/ 184704 h 184704"/>
                <a:gd name="connsiteX2" fmla="*/ 0 w 147408"/>
                <a:gd name="connsiteY2" fmla="*/ 0 h 184704"/>
              </a:gdLst>
              <a:ahLst/>
              <a:cxnLst>
                <a:cxn ang="0">
                  <a:pos x="connsiteX0" y="connsiteY0"/>
                </a:cxn>
                <a:cxn ang="0">
                  <a:pos x="connsiteX1" y="connsiteY1"/>
                </a:cxn>
                <a:cxn ang="0">
                  <a:pos x="connsiteX2" y="connsiteY2"/>
                </a:cxn>
              </a:cxnLst>
              <a:rect l="l" t="t" r="r" b="b"/>
              <a:pathLst>
                <a:path w="147408" h="184704">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72" name="フリーフォーム 615">
              <a:extLst>
                <a:ext uri="{FF2B5EF4-FFF2-40B4-BE49-F238E27FC236}">
                  <a16:creationId xmlns:a16="http://schemas.microsoft.com/office/drawing/2014/main" id="{C4A09702-4246-5BB9-8ABA-A85D87DBA0DA}"/>
                </a:ext>
              </a:extLst>
            </p:cNvPr>
            <p:cNvSpPr/>
            <p:nvPr/>
          </p:nvSpPr>
          <p:spPr>
            <a:xfrm>
              <a:off x="5695549" y="5434137"/>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6 h 286335"/>
                <a:gd name="connsiteX3" fmla="*/ 3547797 w 3589714"/>
                <a:gd name="connsiteY3" fmla="*/ 286335 h 286335"/>
                <a:gd name="connsiteX4" fmla="*/ 41918 w 3589714"/>
                <a:gd name="connsiteY4" fmla="*/ 286335 h 286335"/>
                <a:gd name="connsiteX5" fmla="*/ 0 w 3589714"/>
                <a:gd name="connsiteY5" fmla="*/ 244546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09"/>
                    <a:pt x="3589715" y="41789"/>
                  </a:cubicBezTo>
                  <a:lnTo>
                    <a:pt x="3589715" y="244546"/>
                  </a:lnTo>
                  <a:cubicBezTo>
                    <a:pt x="3589715" y="267626"/>
                    <a:pt x="3570948" y="286335"/>
                    <a:pt x="3547797" y="286335"/>
                  </a:cubicBezTo>
                  <a:lnTo>
                    <a:pt x="41918" y="286335"/>
                  </a:lnTo>
                  <a:cubicBezTo>
                    <a:pt x="18768" y="286335"/>
                    <a:pt x="0" y="267626"/>
                    <a:pt x="0" y="244546"/>
                  </a:cubicBezTo>
                  <a:lnTo>
                    <a:pt x="0" y="41789"/>
                  </a:lnTo>
                  <a:cubicBezTo>
                    <a:pt x="0" y="18709"/>
                    <a:pt x="18768" y="0"/>
                    <a:pt x="41918" y="0"/>
                  </a:cubicBezTo>
                  <a:close/>
                </a:path>
              </a:pathLst>
            </a:custGeom>
            <a:solidFill>
              <a:srgbClr val="BCBFD3"/>
            </a:solidFill>
            <a:ln w="12661" cap="flat">
              <a:noFill/>
              <a:prstDash val="solid"/>
              <a:miter/>
            </a:ln>
          </p:spPr>
          <p:txBody>
            <a:bodyPr rtlCol="0" anchor="ctr"/>
            <a:lstStyle/>
            <a:p>
              <a:endParaRPr lang="ja-JP" altLang="en-US"/>
            </a:p>
          </p:txBody>
        </p:sp>
        <p:sp>
          <p:nvSpPr>
            <p:cNvPr id="73" name="テキスト ボックス 72">
              <a:extLst>
                <a:ext uri="{FF2B5EF4-FFF2-40B4-BE49-F238E27FC236}">
                  <a16:creationId xmlns:a16="http://schemas.microsoft.com/office/drawing/2014/main" id="{947E4694-910F-4612-5FA8-9CE9BF9F17C7}"/>
                </a:ext>
              </a:extLst>
            </p:cNvPr>
            <p:cNvSpPr txBox="1"/>
            <p:nvPr/>
          </p:nvSpPr>
          <p:spPr>
            <a:xfrm>
              <a:off x="5684145" y="5415434"/>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Q7</a:t>
              </a:r>
            </a:p>
          </p:txBody>
        </p:sp>
        <p:sp>
          <p:nvSpPr>
            <p:cNvPr id="74" name="テキスト ボックス 73">
              <a:extLst>
                <a:ext uri="{FF2B5EF4-FFF2-40B4-BE49-F238E27FC236}">
                  <a16:creationId xmlns:a16="http://schemas.microsoft.com/office/drawing/2014/main" id="{918437DA-3920-1AF7-D3A1-5F9EEFD6E503}"/>
                </a:ext>
              </a:extLst>
            </p:cNvPr>
            <p:cNvSpPr txBox="1"/>
            <p:nvPr/>
          </p:nvSpPr>
          <p:spPr>
            <a:xfrm>
              <a:off x="5978581" y="5458991"/>
              <a:ext cx="1901803"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休日掲載開始は可能ですか？</a:t>
              </a:r>
              <a:endParaRPr lang="ja-JP" altLang="en-US" sz="997" b="1" baseline="0">
                <a:ln/>
                <a:solidFill>
                  <a:srgbClr val="002870"/>
                </a:solidFill>
                <a:latin typeface="游ゴシック"/>
                <a:ea typeface="游ゴシック"/>
                <a:sym typeface="游ゴシック"/>
                <a:rtl val="0"/>
              </a:endParaRPr>
            </a:p>
          </p:txBody>
        </p:sp>
        <p:sp>
          <p:nvSpPr>
            <p:cNvPr id="75" name="テキスト ボックス 74">
              <a:extLst>
                <a:ext uri="{FF2B5EF4-FFF2-40B4-BE49-F238E27FC236}">
                  <a16:creationId xmlns:a16="http://schemas.microsoft.com/office/drawing/2014/main" id="{37F66353-AC50-54E7-B8DF-68E55CC54372}"/>
                </a:ext>
              </a:extLst>
            </p:cNvPr>
            <p:cNvSpPr txBox="1"/>
            <p:nvPr/>
          </p:nvSpPr>
          <p:spPr>
            <a:xfrm>
              <a:off x="5953253" y="5719823"/>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A7</a:t>
              </a:r>
            </a:p>
          </p:txBody>
        </p:sp>
        <p:sp>
          <p:nvSpPr>
            <p:cNvPr id="76" name="テキスト ボックス 75">
              <a:extLst>
                <a:ext uri="{FF2B5EF4-FFF2-40B4-BE49-F238E27FC236}">
                  <a16:creationId xmlns:a16="http://schemas.microsoft.com/office/drawing/2014/main" id="{DC940AA8-0508-93B2-DD93-8070BF155078}"/>
                </a:ext>
              </a:extLst>
            </p:cNvPr>
            <p:cNvSpPr txBox="1"/>
            <p:nvPr/>
          </p:nvSpPr>
          <p:spPr>
            <a:xfrm>
              <a:off x="6247689" y="5780171"/>
              <a:ext cx="857927" cy="245773"/>
            </a:xfrm>
            <a:prstGeom prst="rect">
              <a:avLst/>
            </a:prstGeom>
            <a:noFill/>
          </p:spPr>
          <p:txBody>
            <a:bodyPr wrap="none" rtlCol="0">
              <a:spAutoFit/>
            </a:bodyPr>
            <a:lstStyle/>
            <a:p>
              <a:pPr algn="l"/>
              <a:r>
                <a:rPr lang="ja-JP" altLang="en-US" sz="997" b="1">
                  <a:ln/>
                  <a:solidFill>
                    <a:srgbClr val="231815"/>
                  </a:solidFill>
                  <a:latin typeface="游ゴシック"/>
                  <a:ea typeface="游ゴシック"/>
                  <a:sym typeface="游ゴシック"/>
                  <a:rtl val="0"/>
                </a:rPr>
                <a:t>可能です。</a:t>
              </a:r>
              <a:endParaRPr lang="ja-JP" altLang="en-US" sz="997" b="1" baseline="0">
                <a:ln/>
                <a:solidFill>
                  <a:srgbClr val="231815"/>
                </a:solidFill>
                <a:latin typeface="游ゴシック"/>
                <a:ea typeface="游ゴシック"/>
                <a:sym typeface="游ゴシック"/>
                <a:rtl val="0"/>
              </a:endParaRPr>
            </a:p>
          </p:txBody>
        </p:sp>
        <p:sp>
          <p:nvSpPr>
            <p:cNvPr id="77" name="フリーフォーム 633">
              <a:extLst>
                <a:ext uri="{FF2B5EF4-FFF2-40B4-BE49-F238E27FC236}">
                  <a16:creationId xmlns:a16="http://schemas.microsoft.com/office/drawing/2014/main" id="{D3335714-36DB-7A1D-3EE0-C7C793D9F965}"/>
                </a:ext>
              </a:extLst>
            </p:cNvPr>
            <p:cNvSpPr/>
            <p:nvPr/>
          </p:nvSpPr>
          <p:spPr>
            <a:xfrm>
              <a:off x="5809271" y="5713655"/>
              <a:ext cx="147408" cy="184704"/>
            </a:xfrm>
            <a:custGeom>
              <a:avLst/>
              <a:gdLst>
                <a:gd name="connsiteX0" fmla="*/ 81429 w 147408"/>
                <a:gd name="connsiteY0" fmla="*/ 0 h 184704"/>
                <a:gd name="connsiteX1" fmla="*/ 147408 w 147408"/>
                <a:gd name="connsiteY1" fmla="*/ 184704 h 184704"/>
                <a:gd name="connsiteX2" fmla="*/ 0 w 147408"/>
                <a:gd name="connsiteY2" fmla="*/ 0 h 184704"/>
              </a:gdLst>
              <a:ahLst/>
              <a:cxnLst>
                <a:cxn ang="0">
                  <a:pos x="connsiteX0" y="connsiteY0"/>
                </a:cxn>
                <a:cxn ang="0">
                  <a:pos x="connsiteX1" y="connsiteY1"/>
                </a:cxn>
                <a:cxn ang="0">
                  <a:pos x="connsiteX2" y="connsiteY2"/>
                </a:cxn>
              </a:cxnLst>
              <a:rect l="l" t="t" r="r" b="b"/>
              <a:pathLst>
                <a:path w="147408" h="184704">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78" name="フリーフォーム 635">
              <a:extLst>
                <a:ext uri="{FF2B5EF4-FFF2-40B4-BE49-F238E27FC236}">
                  <a16:creationId xmlns:a16="http://schemas.microsoft.com/office/drawing/2014/main" id="{1CEF6EF0-9DC0-2DE4-E5EA-C8EBCF90E2ED}"/>
                </a:ext>
              </a:extLst>
            </p:cNvPr>
            <p:cNvSpPr/>
            <p:nvPr/>
          </p:nvSpPr>
          <p:spPr>
            <a:xfrm>
              <a:off x="5695549" y="6246051"/>
              <a:ext cx="3589714" cy="286335"/>
            </a:xfrm>
            <a:custGeom>
              <a:avLst/>
              <a:gdLst>
                <a:gd name="connsiteX0" fmla="*/ 3547797 w 3589714"/>
                <a:gd name="connsiteY0" fmla="*/ 0 h 286335"/>
                <a:gd name="connsiteX1" fmla="*/ 3589715 w 3589714"/>
                <a:gd name="connsiteY1" fmla="*/ 41789 h 286335"/>
                <a:gd name="connsiteX2" fmla="*/ 3589715 w 3589714"/>
                <a:gd name="connsiteY2" fmla="*/ 244546 h 286335"/>
                <a:gd name="connsiteX3" fmla="*/ 3547797 w 3589714"/>
                <a:gd name="connsiteY3" fmla="*/ 286335 h 286335"/>
                <a:gd name="connsiteX4" fmla="*/ 41918 w 3589714"/>
                <a:gd name="connsiteY4" fmla="*/ 286335 h 286335"/>
                <a:gd name="connsiteX5" fmla="*/ 0 w 3589714"/>
                <a:gd name="connsiteY5" fmla="*/ 244547 h 286335"/>
                <a:gd name="connsiteX6" fmla="*/ 0 w 3589714"/>
                <a:gd name="connsiteY6" fmla="*/ 41789 h 286335"/>
                <a:gd name="connsiteX7" fmla="*/ 41918 w 3589714"/>
                <a:gd name="connsiteY7" fmla="*/ 0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9714" h="286335">
                  <a:moveTo>
                    <a:pt x="3547797" y="0"/>
                  </a:moveTo>
                  <a:cubicBezTo>
                    <a:pt x="3570948" y="0"/>
                    <a:pt x="3589715" y="18709"/>
                    <a:pt x="3589715" y="41789"/>
                  </a:cubicBezTo>
                  <a:lnTo>
                    <a:pt x="3589715" y="244546"/>
                  </a:lnTo>
                  <a:cubicBezTo>
                    <a:pt x="3589715" y="267626"/>
                    <a:pt x="3570948" y="286335"/>
                    <a:pt x="3547797" y="286335"/>
                  </a:cubicBezTo>
                  <a:lnTo>
                    <a:pt x="41918" y="286335"/>
                  </a:lnTo>
                  <a:cubicBezTo>
                    <a:pt x="18768" y="286335"/>
                    <a:pt x="0" y="267626"/>
                    <a:pt x="0" y="244547"/>
                  </a:cubicBezTo>
                  <a:lnTo>
                    <a:pt x="0" y="41789"/>
                  </a:lnTo>
                  <a:cubicBezTo>
                    <a:pt x="0" y="18710"/>
                    <a:pt x="18768" y="0"/>
                    <a:pt x="41918" y="0"/>
                  </a:cubicBezTo>
                  <a:close/>
                </a:path>
              </a:pathLst>
            </a:custGeom>
            <a:solidFill>
              <a:srgbClr val="BCBFD3"/>
            </a:solidFill>
            <a:ln w="12661" cap="flat">
              <a:noFill/>
              <a:prstDash val="solid"/>
              <a:miter/>
            </a:ln>
          </p:spPr>
          <p:txBody>
            <a:bodyPr rtlCol="0" anchor="ctr"/>
            <a:lstStyle/>
            <a:p>
              <a:endParaRPr lang="ja-JP" altLang="en-US"/>
            </a:p>
          </p:txBody>
        </p:sp>
        <p:sp>
          <p:nvSpPr>
            <p:cNvPr id="79" name="テキスト ボックス 78">
              <a:extLst>
                <a:ext uri="{FF2B5EF4-FFF2-40B4-BE49-F238E27FC236}">
                  <a16:creationId xmlns:a16="http://schemas.microsoft.com/office/drawing/2014/main" id="{77913D6B-D4A8-5439-57C7-3E21A1B92D13}"/>
                </a:ext>
              </a:extLst>
            </p:cNvPr>
            <p:cNvSpPr txBox="1"/>
            <p:nvPr/>
          </p:nvSpPr>
          <p:spPr>
            <a:xfrm>
              <a:off x="5684145" y="6227349"/>
              <a:ext cx="399468" cy="307135"/>
            </a:xfrm>
            <a:prstGeom prst="rect">
              <a:avLst/>
            </a:prstGeom>
            <a:noFill/>
          </p:spPr>
          <p:txBody>
            <a:bodyPr wrap="none" rtlCol="0">
              <a:spAutoFit/>
            </a:bodyPr>
            <a:lstStyle/>
            <a:p>
              <a:pPr algn="l"/>
              <a:r>
                <a:rPr lang="ja-JP" altLang="en-US" sz="1396" baseline="0">
                  <a:ln/>
                  <a:solidFill>
                    <a:srgbClr val="FFFFFF"/>
                  </a:solidFill>
                  <a:latin typeface="Trebuchet MS" panose="020B0703020202090204" pitchFamily="34" charset="0"/>
                  <a:cs typeface="DINPro-Medium"/>
                  <a:sym typeface="DINPro-Medium"/>
                  <a:rtl val="0"/>
                </a:rPr>
                <a:t>Q8</a:t>
              </a:r>
            </a:p>
          </p:txBody>
        </p:sp>
        <p:sp>
          <p:nvSpPr>
            <p:cNvPr id="80" name="テキスト ボックス 79">
              <a:extLst>
                <a:ext uri="{FF2B5EF4-FFF2-40B4-BE49-F238E27FC236}">
                  <a16:creationId xmlns:a16="http://schemas.microsoft.com/office/drawing/2014/main" id="{81C65EFC-5C93-7E07-FF15-6648CA3A59F8}"/>
                </a:ext>
              </a:extLst>
            </p:cNvPr>
            <p:cNvSpPr txBox="1"/>
            <p:nvPr/>
          </p:nvSpPr>
          <p:spPr>
            <a:xfrm>
              <a:off x="5978581" y="6270905"/>
              <a:ext cx="2877711" cy="245773"/>
            </a:xfrm>
            <a:prstGeom prst="rect">
              <a:avLst/>
            </a:prstGeom>
            <a:noFill/>
          </p:spPr>
          <p:txBody>
            <a:bodyPr wrap="none" rtlCol="0">
              <a:spAutoFit/>
            </a:bodyPr>
            <a:lstStyle/>
            <a:p>
              <a:pPr algn="l"/>
              <a:r>
                <a:rPr lang="ja-JP" altLang="en-US" sz="997" b="1">
                  <a:ln/>
                  <a:solidFill>
                    <a:srgbClr val="002870"/>
                  </a:solidFill>
                  <a:latin typeface="游ゴシック"/>
                  <a:ea typeface="游ゴシック"/>
                  <a:sym typeface="游ゴシック"/>
                  <a:rtl val="0"/>
                </a:rPr>
                <a:t>配信途中での掲載停止（中止）は可能ですか？</a:t>
              </a:r>
              <a:endParaRPr lang="ja-JP" altLang="en-US" sz="997" b="1" baseline="0">
                <a:ln/>
                <a:solidFill>
                  <a:srgbClr val="002870"/>
                </a:solidFill>
                <a:latin typeface="游ゴシック"/>
                <a:ea typeface="游ゴシック"/>
                <a:sym typeface="游ゴシック"/>
                <a:rtl val="0"/>
              </a:endParaRPr>
            </a:p>
          </p:txBody>
        </p:sp>
        <p:sp>
          <p:nvSpPr>
            <p:cNvPr id="81" name="テキスト ボックス 80">
              <a:extLst>
                <a:ext uri="{FF2B5EF4-FFF2-40B4-BE49-F238E27FC236}">
                  <a16:creationId xmlns:a16="http://schemas.microsoft.com/office/drawing/2014/main" id="{F5B613C7-E64C-EBDE-BE02-810A6A2F8152}"/>
                </a:ext>
              </a:extLst>
            </p:cNvPr>
            <p:cNvSpPr txBox="1"/>
            <p:nvPr/>
          </p:nvSpPr>
          <p:spPr>
            <a:xfrm>
              <a:off x="5953253" y="6531864"/>
              <a:ext cx="385042" cy="307135"/>
            </a:xfrm>
            <a:prstGeom prst="rect">
              <a:avLst/>
            </a:prstGeom>
            <a:noFill/>
          </p:spPr>
          <p:txBody>
            <a:bodyPr wrap="none" rtlCol="0">
              <a:spAutoFit/>
            </a:bodyPr>
            <a:lstStyle/>
            <a:p>
              <a:pPr algn="l"/>
              <a:r>
                <a:rPr lang="ja-JP" altLang="en-US" sz="1396" baseline="0">
                  <a:ln/>
                  <a:solidFill>
                    <a:srgbClr val="9DA5C0"/>
                  </a:solidFill>
                  <a:latin typeface="Trebuchet MS" panose="020B0703020202090204" pitchFamily="34" charset="0"/>
                  <a:cs typeface="DINPro-Medium"/>
                  <a:sym typeface="DINPro-Medium"/>
                  <a:rtl val="0"/>
                </a:rPr>
                <a:t>A8</a:t>
              </a:r>
            </a:p>
          </p:txBody>
        </p:sp>
        <p:sp>
          <p:nvSpPr>
            <p:cNvPr id="82" name="テキスト ボックス 81">
              <a:extLst>
                <a:ext uri="{FF2B5EF4-FFF2-40B4-BE49-F238E27FC236}">
                  <a16:creationId xmlns:a16="http://schemas.microsoft.com/office/drawing/2014/main" id="{525C8BE1-4CDE-653D-BFC8-EA62A9FF6B65}"/>
                </a:ext>
              </a:extLst>
            </p:cNvPr>
            <p:cNvSpPr txBox="1"/>
            <p:nvPr/>
          </p:nvSpPr>
          <p:spPr>
            <a:xfrm>
              <a:off x="6247689" y="6592212"/>
              <a:ext cx="2364750" cy="399212"/>
            </a:xfrm>
            <a:prstGeom prst="rect">
              <a:avLst/>
            </a:prstGeom>
            <a:noFill/>
          </p:spPr>
          <p:txBody>
            <a:bodyPr wrap="none" rtlCol="0">
              <a:spAutoFit/>
            </a:bodyPr>
            <a:lstStyle/>
            <a:p>
              <a:pPr algn="l"/>
              <a:r>
                <a:rPr lang="ja-JP" altLang="en-US" sz="997" b="1" dirty="0">
                  <a:ln/>
                  <a:solidFill>
                    <a:srgbClr val="231815"/>
                  </a:solidFill>
                  <a:latin typeface="游ゴシック"/>
                  <a:ea typeface="游ゴシック"/>
                  <a:sym typeface="游ゴシック"/>
                  <a:rtl val="0"/>
                </a:rPr>
                <a:t>商材の完売・天災や事故に起因する</a:t>
              </a:r>
            </a:p>
            <a:p>
              <a:pPr algn="l"/>
              <a:r>
                <a:rPr lang="ja-JP" altLang="en-US" sz="997" b="1" dirty="0">
                  <a:ln/>
                  <a:solidFill>
                    <a:srgbClr val="231815"/>
                  </a:solidFill>
                  <a:latin typeface="游ゴシック"/>
                  <a:ea typeface="游ゴシック"/>
                  <a:sym typeface="游ゴシック"/>
                  <a:rtl val="0"/>
                </a:rPr>
                <a:t>「やむを得ない事情」のみ可能です。</a:t>
              </a:r>
            </a:p>
          </p:txBody>
        </p:sp>
        <p:sp>
          <p:nvSpPr>
            <p:cNvPr id="83" name="フリーフォーム 684">
              <a:extLst>
                <a:ext uri="{FF2B5EF4-FFF2-40B4-BE49-F238E27FC236}">
                  <a16:creationId xmlns:a16="http://schemas.microsoft.com/office/drawing/2014/main" id="{4AF47D49-1910-A765-50A9-E89545E6C51E}"/>
                </a:ext>
              </a:extLst>
            </p:cNvPr>
            <p:cNvSpPr/>
            <p:nvPr/>
          </p:nvSpPr>
          <p:spPr>
            <a:xfrm>
              <a:off x="5809271" y="6525696"/>
              <a:ext cx="147408" cy="184704"/>
            </a:xfrm>
            <a:custGeom>
              <a:avLst/>
              <a:gdLst>
                <a:gd name="connsiteX0" fmla="*/ 81429 w 147408"/>
                <a:gd name="connsiteY0" fmla="*/ 0 h 184704"/>
                <a:gd name="connsiteX1" fmla="*/ 147408 w 147408"/>
                <a:gd name="connsiteY1" fmla="*/ 184704 h 184704"/>
                <a:gd name="connsiteX2" fmla="*/ 0 w 147408"/>
                <a:gd name="connsiteY2" fmla="*/ 0 h 184704"/>
              </a:gdLst>
              <a:ahLst/>
              <a:cxnLst>
                <a:cxn ang="0">
                  <a:pos x="connsiteX0" y="connsiteY0"/>
                </a:cxn>
                <a:cxn ang="0">
                  <a:pos x="connsiteX1" y="connsiteY1"/>
                </a:cxn>
                <a:cxn ang="0">
                  <a:pos x="connsiteX2" y="connsiteY2"/>
                </a:cxn>
              </a:cxnLst>
              <a:rect l="l" t="t" r="r" b="b"/>
              <a:pathLst>
                <a:path w="147408" h="184704">
                  <a:moveTo>
                    <a:pt x="81429" y="0"/>
                  </a:moveTo>
                  <a:cubicBezTo>
                    <a:pt x="81429" y="54540"/>
                    <a:pt x="89914" y="141400"/>
                    <a:pt x="147408" y="184704"/>
                  </a:cubicBezTo>
                  <a:cubicBezTo>
                    <a:pt x="75857" y="155288"/>
                    <a:pt x="0" y="54540"/>
                    <a:pt x="0" y="0"/>
                  </a:cubicBezTo>
                </a:path>
              </a:pathLst>
            </a:custGeom>
            <a:solidFill>
              <a:srgbClr val="BCBFD3"/>
            </a:solidFill>
            <a:ln w="12661" cap="flat">
              <a:noFill/>
              <a:prstDash val="solid"/>
              <a:miter/>
            </a:ln>
          </p:spPr>
          <p:txBody>
            <a:bodyPr wrap="none" rtlCol="0" anchor="ctr"/>
            <a:lstStyle/>
            <a:p>
              <a:pPr algn="l"/>
              <a:endParaRPr lang="ja-JP" altLang="en-US"/>
            </a:p>
          </p:txBody>
        </p:sp>
        <p:sp>
          <p:nvSpPr>
            <p:cNvPr id="84" name="フリーフォーム 685">
              <a:extLst>
                <a:ext uri="{FF2B5EF4-FFF2-40B4-BE49-F238E27FC236}">
                  <a16:creationId xmlns:a16="http://schemas.microsoft.com/office/drawing/2014/main" id="{935B28C8-B466-76E4-AB2B-7A7CD5935B2D}"/>
                </a:ext>
              </a:extLst>
            </p:cNvPr>
            <p:cNvSpPr/>
            <p:nvPr/>
          </p:nvSpPr>
          <p:spPr>
            <a:xfrm>
              <a:off x="1153254" y="3269705"/>
              <a:ext cx="825434" cy="411449"/>
            </a:xfrm>
            <a:custGeom>
              <a:avLst/>
              <a:gdLst>
                <a:gd name="connsiteX0" fmla="*/ 0 w 825434"/>
                <a:gd name="connsiteY0" fmla="*/ 411449 h 411449"/>
                <a:gd name="connsiteX1" fmla="*/ 412717 w 825434"/>
                <a:gd name="connsiteY1" fmla="*/ 0 h 411449"/>
                <a:gd name="connsiteX2" fmla="*/ 825434 w 825434"/>
                <a:gd name="connsiteY2" fmla="*/ 411449 h 411449"/>
              </a:gdLst>
              <a:ahLst/>
              <a:cxnLst>
                <a:cxn ang="0">
                  <a:pos x="connsiteX0" y="connsiteY0"/>
                </a:cxn>
                <a:cxn ang="0">
                  <a:pos x="connsiteX1" y="connsiteY1"/>
                </a:cxn>
                <a:cxn ang="0">
                  <a:pos x="connsiteX2" y="connsiteY2"/>
                </a:cxn>
              </a:cxnLst>
              <a:rect l="l" t="t" r="r" b="b"/>
              <a:pathLst>
                <a:path w="825434" h="411449">
                  <a:moveTo>
                    <a:pt x="0" y="411449"/>
                  </a:moveTo>
                  <a:cubicBezTo>
                    <a:pt x="0" y="184199"/>
                    <a:pt x="184767" y="0"/>
                    <a:pt x="412717" y="0"/>
                  </a:cubicBezTo>
                  <a:cubicBezTo>
                    <a:pt x="640668" y="0"/>
                    <a:pt x="825434" y="184199"/>
                    <a:pt x="825434" y="411449"/>
                  </a:cubicBezTo>
                </a:path>
              </a:pathLst>
            </a:custGeom>
            <a:noFill/>
            <a:ln w="5064" cap="flat">
              <a:solidFill>
                <a:srgbClr val="231815"/>
              </a:solidFill>
              <a:prstDash val="solid"/>
              <a:miter/>
            </a:ln>
          </p:spPr>
          <p:txBody>
            <a:bodyPr rtlCol="0" anchor="ctr"/>
            <a:lstStyle/>
            <a:p>
              <a:endParaRPr lang="ja-JP" altLang="en-US"/>
            </a:p>
          </p:txBody>
        </p:sp>
      </p:grpSp>
    </p:spTree>
    <p:extLst>
      <p:ext uri="{BB962C8B-B14F-4D97-AF65-F5344CB8AC3E}">
        <p14:creationId xmlns:p14="http://schemas.microsoft.com/office/powerpoint/2010/main" val="280477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2A7A7020-EBC1-4BC5-C2C4-5D2F6E5B0BCF}"/>
              </a:ext>
            </a:extLst>
          </p:cNvPr>
          <p:cNvPicPr/>
          <p:nvPr/>
        </p:nvPicPr>
        <p:blipFill>
          <a:blip r:embed="rId2" cstate="email">
            <a:extLst>
              <a:ext uri="{28A0092B-C50C-407E-A947-70E740481C1C}">
                <a14:useLocalDpi xmlns:a14="http://schemas.microsoft.com/office/drawing/2010/main"/>
              </a:ext>
            </a:extLst>
          </a:blip>
          <a:stretch>
            <a:fillRect/>
          </a:stretch>
        </p:blipFill>
        <p:spPr>
          <a:xfrm>
            <a:off x="1549986" y="1543967"/>
            <a:ext cx="431999" cy="431999"/>
          </a:xfrm>
          <a:prstGeom prst="rect">
            <a:avLst/>
          </a:prstGeom>
        </p:spPr>
      </p:pic>
      <p:pic>
        <p:nvPicPr>
          <p:cNvPr id="6" name="object 5">
            <a:extLst>
              <a:ext uri="{FF2B5EF4-FFF2-40B4-BE49-F238E27FC236}">
                <a16:creationId xmlns:a16="http://schemas.microsoft.com/office/drawing/2014/main" id="{F21F7B55-84E7-9BE3-22A6-550F6E5CADE2}"/>
              </a:ext>
            </a:extLst>
          </p:cNvPr>
          <p:cNvPicPr/>
          <p:nvPr/>
        </p:nvPicPr>
        <p:blipFill>
          <a:blip r:embed="rId3" cstate="email">
            <a:extLst>
              <a:ext uri="{28A0092B-C50C-407E-A947-70E740481C1C}">
                <a14:useLocalDpi xmlns:a14="http://schemas.microsoft.com/office/drawing/2010/main"/>
              </a:ext>
            </a:extLst>
          </a:blip>
          <a:stretch>
            <a:fillRect/>
          </a:stretch>
        </p:blipFill>
        <p:spPr>
          <a:xfrm>
            <a:off x="2756336" y="1543967"/>
            <a:ext cx="431999" cy="431999"/>
          </a:xfrm>
          <a:prstGeom prst="rect">
            <a:avLst/>
          </a:prstGeom>
        </p:spPr>
      </p:pic>
      <p:pic>
        <p:nvPicPr>
          <p:cNvPr id="8" name="object 7">
            <a:extLst>
              <a:ext uri="{FF2B5EF4-FFF2-40B4-BE49-F238E27FC236}">
                <a16:creationId xmlns:a16="http://schemas.microsoft.com/office/drawing/2014/main" id="{65B87DE0-1C5C-E7D6-42AC-9C8F8AD977D7}"/>
              </a:ext>
            </a:extLst>
          </p:cNvPr>
          <p:cNvPicPr/>
          <p:nvPr/>
        </p:nvPicPr>
        <p:blipFill>
          <a:blip r:embed="rId4" cstate="email">
            <a:extLst>
              <a:ext uri="{28A0092B-C50C-407E-A947-70E740481C1C}">
                <a14:useLocalDpi xmlns:a14="http://schemas.microsoft.com/office/drawing/2010/main"/>
              </a:ext>
            </a:extLst>
          </a:blip>
          <a:stretch>
            <a:fillRect/>
          </a:stretch>
        </p:blipFill>
        <p:spPr>
          <a:xfrm>
            <a:off x="1546507" y="6149033"/>
            <a:ext cx="1344955" cy="396000"/>
          </a:xfrm>
          <a:prstGeom prst="rect">
            <a:avLst/>
          </a:prstGeom>
        </p:spPr>
      </p:pic>
      <p:sp>
        <p:nvSpPr>
          <p:cNvPr id="9" name="object 8">
            <a:extLst>
              <a:ext uri="{FF2B5EF4-FFF2-40B4-BE49-F238E27FC236}">
                <a16:creationId xmlns:a16="http://schemas.microsoft.com/office/drawing/2014/main" id="{4D5548DA-F654-CCFE-3693-498D8F776A5A}"/>
              </a:ext>
            </a:extLst>
          </p:cNvPr>
          <p:cNvSpPr txBox="1"/>
          <p:nvPr/>
        </p:nvSpPr>
        <p:spPr>
          <a:xfrm>
            <a:off x="341349" y="326728"/>
            <a:ext cx="113411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231F20"/>
                </a:solidFill>
                <a:latin typeface="Yu Gothic"/>
                <a:cs typeface="Yu Gothic"/>
              </a:rPr>
              <a:t>その他サービス</a:t>
            </a:r>
            <a:endParaRPr sz="1200" dirty="0">
              <a:latin typeface="Yu Gothic"/>
              <a:cs typeface="Yu Gothic"/>
            </a:endParaRPr>
          </a:p>
        </p:txBody>
      </p:sp>
      <p:sp>
        <p:nvSpPr>
          <p:cNvPr id="10" name="object 9">
            <a:extLst>
              <a:ext uri="{FF2B5EF4-FFF2-40B4-BE49-F238E27FC236}">
                <a16:creationId xmlns:a16="http://schemas.microsoft.com/office/drawing/2014/main" id="{FA166946-3301-F4BF-00E6-390302F259FE}"/>
              </a:ext>
            </a:extLst>
          </p:cNvPr>
          <p:cNvSpPr txBox="1"/>
          <p:nvPr/>
        </p:nvSpPr>
        <p:spPr>
          <a:xfrm>
            <a:off x="8299235" y="7058025"/>
            <a:ext cx="15671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231F20"/>
                </a:solidFill>
                <a:latin typeface="Yu Gothic"/>
                <a:cs typeface="Yu Gothic"/>
              </a:rPr>
              <a:t>※詳細はお問い合わせください。</a:t>
            </a:r>
            <a:endParaRPr sz="800" dirty="0">
              <a:latin typeface="Yu Gothic"/>
              <a:cs typeface="Yu Gothic"/>
            </a:endParaRPr>
          </a:p>
        </p:txBody>
      </p:sp>
      <p:pic>
        <p:nvPicPr>
          <p:cNvPr id="11" name="object 10">
            <a:extLst>
              <a:ext uri="{FF2B5EF4-FFF2-40B4-BE49-F238E27FC236}">
                <a16:creationId xmlns:a16="http://schemas.microsoft.com/office/drawing/2014/main" id="{95AA6ECA-F024-49ED-EA9F-E93AE6186D2A}"/>
              </a:ext>
            </a:extLst>
          </p:cNvPr>
          <p:cNvPicPr/>
          <p:nvPr/>
        </p:nvPicPr>
        <p:blipFill>
          <a:blip r:embed="rId5" cstate="email">
            <a:extLst>
              <a:ext uri="{28A0092B-C50C-407E-A947-70E740481C1C}">
                <a14:useLocalDpi xmlns:a14="http://schemas.microsoft.com/office/drawing/2010/main"/>
              </a:ext>
            </a:extLst>
          </a:blip>
          <a:stretch>
            <a:fillRect/>
          </a:stretch>
        </p:blipFill>
        <p:spPr>
          <a:xfrm>
            <a:off x="1367002" y="1038518"/>
            <a:ext cx="3959999" cy="287997"/>
          </a:xfrm>
          <a:prstGeom prst="rect">
            <a:avLst/>
          </a:prstGeom>
        </p:spPr>
      </p:pic>
      <p:pic>
        <p:nvPicPr>
          <p:cNvPr id="12" name="object 11">
            <a:extLst>
              <a:ext uri="{FF2B5EF4-FFF2-40B4-BE49-F238E27FC236}">
                <a16:creationId xmlns:a16="http://schemas.microsoft.com/office/drawing/2014/main" id="{F5C3D56B-24C9-68FD-6595-1E35D57B1435}"/>
              </a:ext>
            </a:extLst>
          </p:cNvPr>
          <p:cNvPicPr/>
          <p:nvPr/>
        </p:nvPicPr>
        <p:blipFill>
          <a:blip r:embed="rId5" cstate="email">
            <a:extLst>
              <a:ext uri="{28A0092B-C50C-407E-A947-70E740481C1C}">
                <a14:useLocalDpi xmlns:a14="http://schemas.microsoft.com/office/drawing/2010/main"/>
              </a:ext>
            </a:extLst>
          </a:blip>
          <a:stretch>
            <a:fillRect/>
          </a:stretch>
        </p:blipFill>
        <p:spPr>
          <a:xfrm>
            <a:off x="1367002" y="2704307"/>
            <a:ext cx="3959999" cy="287997"/>
          </a:xfrm>
          <a:prstGeom prst="rect">
            <a:avLst/>
          </a:prstGeom>
        </p:spPr>
      </p:pic>
      <p:pic>
        <p:nvPicPr>
          <p:cNvPr id="13" name="object 12">
            <a:extLst>
              <a:ext uri="{FF2B5EF4-FFF2-40B4-BE49-F238E27FC236}">
                <a16:creationId xmlns:a16="http://schemas.microsoft.com/office/drawing/2014/main" id="{D2B3B859-9B8B-031B-C37D-0A7C7A1B8AF6}"/>
              </a:ext>
            </a:extLst>
          </p:cNvPr>
          <p:cNvPicPr/>
          <p:nvPr/>
        </p:nvPicPr>
        <p:blipFill>
          <a:blip r:embed="rId6" cstate="email">
            <a:extLst>
              <a:ext uri="{28A0092B-C50C-407E-A947-70E740481C1C}">
                <a14:useLocalDpi xmlns:a14="http://schemas.microsoft.com/office/drawing/2010/main"/>
              </a:ext>
            </a:extLst>
          </a:blip>
          <a:stretch>
            <a:fillRect/>
          </a:stretch>
        </p:blipFill>
        <p:spPr>
          <a:xfrm>
            <a:off x="1366506" y="5656951"/>
            <a:ext cx="3959999" cy="287997"/>
          </a:xfrm>
          <a:prstGeom prst="rect">
            <a:avLst/>
          </a:prstGeom>
        </p:spPr>
      </p:pic>
      <p:pic>
        <p:nvPicPr>
          <p:cNvPr id="14" name="object 13">
            <a:extLst>
              <a:ext uri="{FF2B5EF4-FFF2-40B4-BE49-F238E27FC236}">
                <a16:creationId xmlns:a16="http://schemas.microsoft.com/office/drawing/2014/main" id="{89D8A552-72B2-CBF0-4249-9A9A2E2C9E91}"/>
              </a:ext>
            </a:extLst>
          </p:cNvPr>
          <p:cNvPicPr/>
          <p:nvPr/>
        </p:nvPicPr>
        <p:blipFill>
          <a:blip r:embed="rId6" cstate="email">
            <a:extLst>
              <a:ext uri="{28A0092B-C50C-407E-A947-70E740481C1C}">
                <a14:useLocalDpi xmlns:a14="http://schemas.microsoft.com/office/drawing/2010/main"/>
              </a:ext>
            </a:extLst>
          </a:blip>
          <a:stretch>
            <a:fillRect/>
          </a:stretch>
        </p:blipFill>
        <p:spPr>
          <a:xfrm>
            <a:off x="5805489" y="1038225"/>
            <a:ext cx="3959999" cy="287997"/>
          </a:xfrm>
          <a:prstGeom prst="rect">
            <a:avLst/>
          </a:prstGeom>
        </p:spPr>
      </p:pic>
      <p:pic>
        <p:nvPicPr>
          <p:cNvPr id="15" name="object 14">
            <a:extLst>
              <a:ext uri="{FF2B5EF4-FFF2-40B4-BE49-F238E27FC236}">
                <a16:creationId xmlns:a16="http://schemas.microsoft.com/office/drawing/2014/main" id="{25D5E394-EC55-B159-EF62-652519372AB9}"/>
              </a:ext>
            </a:extLst>
          </p:cNvPr>
          <p:cNvPicPr/>
          <p:nvPr/>
        </p:nvPicPr>
        <p:blipFill>
          <a:blip r:embed="rId7" cstate="email">
            <a:extLst>
              <a:ext uri="{28A0092B-C50C-407E-A947-70E740481C1C}">
                <a14:useLocalDpi xmlns:a14="http://schemas.microsoft.com/office/drawing/2010/main"/>
              </a:ext>
            </a:extLst>
          </a:blip>
          <a:stretch>
            <a:fillRect/>
          </a:stretch>
        </p:blipFill>
        <p:spPr>
          <a:xfrm>
            <a:off x="1367002" y="4228307"/>
            <a:ext cx="3959999" cy="287997"/>
          </a:xfrm>
          <a:prstGeom prst="rect">
            <a:avLst/>
          </a:prstGeom>
        </p:spPr>
      </p:pic>
      <p:sp>
        <p:nvSpPr>
          <p:cNvPr id="21" name="object 20">
            <a:extLst>
              <a:ext uri="{FF2B5EF4-FFF2-40B4-BE49-F238E27FC236}">
                <a16:creationId xmlns:a16="http://schemas.microsoft.com/office/drawing/2014/main" id="{E1436C54-CBB5-627A-658D-C53AED42B6E8}"/>
              </a:ext>
            </a:extLst>
          </p:cNvPr>
          <p:cNvSpPr txBox="1"/>
          <p:nvPr/>
        </p:nvSpPr>
        <p:spPr>
          <a:xfrm>
            <a:off x="1367002" y="1038518"/>
            <a:ext cx="3960495" cy="288290"/>
          </a:xfrm>
          <a:prstGeom prst="rect">
            <a:avLst/>
          </a:prstGeom>
          <a:ln w="12700">
            <a:solidFill>
              <a:srgbClr val="F6F6F9"/>
            </a:solidFill>
          </a:ln>
        </p:spPr>
        <p:txBody>
          <a:bodyPr vert="horz" wrap="none" lIns="0" tIns="54000" rIns="0" bIns="0" rtlCol="0">
            <a:noAutofit/>
          </a:bodyPr>
          <a:lstStyle/>
          <a:p>
            <a:pPr marL="219710">
              <a:lnSpc>
                <a:spcPct val="100000"/>
              </a:lnSpc>
              <a:spcBef>
                <a:spcPts val="285"/>
              </a:spcBef>
            </a:pPr>
            <a:r>
              <a:rPr sz="1300" b="1" dirty="0">
                <a:solidFill>
                  <a:srgbClr val="FFFFFF"/>
                </a:solidFill>
                <a:latin typeface="Yu Gothic"/>
                <a:cs typeface="Yu Gothic"/>
              </a:rPr>
              <a:t>SNS 広告</a:t>
            </a:r>
            <a:endParaRPr sz="1300" dirty="0">
              <a:latin typeface="Yu Gothic"/>
              <a:cs typeface="Yu Gothic"/>
            </a:endParaRPr>
          </a:p>
        </p:txBody>
      </p:sp>
      <p:sp>
        <p:nvSpPr>
          <p:cNvPr id="22" name="object 21">
            <a:extLst>
              <a:ext uri="{FF2B5EF4-FFF2-40B4-BE49-F238E27FC236}">
                <a16:creationId xmlns:a16="http://schemas.microsoft.com/office/drawing/2014/main" id="{147C8D6C-196D-560A-8AF9-776ACBCE5CD2}"/>
              </a:ext>
            </a:extLst>
          </p:cNvPr>
          <p:cNvSpPr txBox="1"/>
          <p:nvPr/>
        </p:nvSpPr>
        <p:spPr>
          <a:xfrm>
            <a:off x="1367002" y="2704307"/>
            <a:ext cx="3960495" cy="288290"/>
          </a:xfrm>
          <a:prstGeom prst="rect">
            <a:avLst/>
          </a:prstGeom>
          <a:ln w="12700">
            <a:solidFill>
              <a:srgbClr val="F6F6F9"/>
            </a:solidFill>
          </a:ln>
        </p:spPr>
        <p:txBody>
          <a:bodyPr vert="horz" wrap="none" lIns="0" tIns="54000" rIns="0" bIns="0" rtlCol="0" anchor="ctr" anchorCtr="0">
            <a:noAutofit/>
          </a:bodyPr>
          <a:lstStyle/>
          <a:p>
            <a:pPr marL="219710">
              <a:lnSpc>
                <a:spcPct val="100000"/>
              </a:lnSpc>
              <a:spcBef>
                <a:spcPts val="284"/>
              </a:spcBef>
            </a:pPr>
            <a:r>
              <a:rPr lang="ja-JP" altLang="en-US" sz="1300" b="1" dirty="0">
                <a:solidFill>
                  <a:srgbClr val="FFFFFF"/>
                </a:solidFill>
                <a:latin typeface="Yu Gothic"/>
                <a:cs typeface="Yu Gothic"/>
              </a:rPr>
              <a:t>動画広告</a:t>
            </a:r>
            <a:endParaRPr lang="ja-JP" altLang="en-US" sz="1300" dirty="0">
              <a:latin typeface="Yu Gothic"/>
              <a:cs typeface="Yu Gothic"/>
            </a:endParaRPr>
          </a:p>
        </p:txBody>
      </p:sp>
      <p:sp>
        <p:nvSpPr>
          <p:cNvPr id="23" name="object 22">
            <a:extLst>
              <a:ext uri="{FF2B5EF4-FFF2-40B4-BE49-F238E27FC236}">
                <a16:creationId xmlns:a16="http://schemas.microsoft.com/office/drawing/2014/main" id="{4905B7A0-4DAE-3F00-04F9-758049FFB8FD}"/>
              </a:ext>
            </a:extLst>
          </p:cNvPr>
          <p:cNvSpPr txBox="1"/>
          <p:nvPr/>
        </p:nvSpPr>
        <p:spPr>
          <a:xfrm>
            <a:off x="1366506" y="5656951"/>
            <a:ext cx="3960495" cy="288290"/>
          </a:xfrm>
          <a:prstGeom prst="rect">
            <a:avLst/>
          </a:prstGeom>
          <a:ln w="12700">
            <a:solidFill>
              <a:srgbClr val="F6F6F9"/>
            </a:solidFill>
          </a:ln>
        </p:spPr>
        <p:txBody>
          <a:bodyPr vert="horz" wrap="none" lIns="0" tIns="54000" rIns="0" bIns="0" rtlCol="0">
            <a:noAutofit/>
          </a:bodyPr>
          <a:lstStyle/>
          <a:p>
            <a:pPr marL="208915">
              <a:lnSpc>
                <a:spcPct val="100000"/>
              </a:lnSpc>
              <a:spcBef>
                <a:spcPts val="285"/>
              </a:spcBef>
            </a:pPr>
            <a:r>
              <a:rPr sz="1300" b="1" dirty="0">
                <a:solidFill>
                  <a:srgbClr val="FFFFFF"/>
                </a:solidFill>
                <a:latin typeface="Yu Gothic"/>
                <a:cs typeface="Yu Gothic"/>
              </a:rPr>
              <a:t>ソーシャルディスプレイ広告</a:t>
            </a:r>
            <a:endParaRPr sz="1300" dirty="0">
              <a:latin typeface="Yu Gothic"/>
              <a:cs typeface="Yu Gothic"/>
            </a:endParaRPr>
          </a:p>
        </p:txBody>
      </p:sp>
      <p:sp>
        <p:nvSpPr>
          <p:cNvPr id="24" name="object 23">
            <a:extLst>
              <a:ext uri="{FF2B5EF4-FFF2-40B4-BE49-F238E27FC236}">
                <a16:creationId xmlns:a16="http://schemas.microsoft.com/office/drawing/2014/main" id="{E8A98E03-B39C-9EE9-4E33-3E6815DB1145}"/>
              </a:ext>
            </a:extLst>
          </p:cNvPr>
          <p:cNvSpPr txBox="1"/>
          <p:nvPr/>
        </p:nvSpPr>
        <p:spPr>
          <a:xfrm>
            <a:off x="5805489" y="1038225"/>
            <a:ext cx="3960495" cy="288290"/>
          </a:xfrm>
          <a:prstGeom prst="rect">
            <a:avLst/>
          </a:prstGeom>
          <a:ln w="12700">
            <a:solidFill>
              <a:srgbClr val="F6F6F9"/>
            </a:solidFill>
          </a:ln>
        </p:spPr>
        <p:txBody>
          <a:bodyPr vert="horz" wrap="none" lIns="0" tIns="54000" rIns="0" bIns="0" rtlCol="0">
            <a:noAutofit/>
          </a:bodyPr>
          <a:lstStyle/>
          <a:p>
            <a:pPr marL="219710">
              <a:lnSpc>
                <a:spcPct val="100000"/>
              </a:lnSpc>
              <a:spcBef>
                <a:spcPts val="284"/>
              </a:spcBef>
            </a:pPr>
            <a:r>
              <a:rPr lang="en-US" sz="1300" b="1" dirty="0" err="1">
                <a:solidFill>
                  <a:srgbClr val="FFFFFF"/>
                </a:solidFill>
                <a:latin typeface="Yu Gothic"/>
                <a:cs typeface="Yu Gothic"/>
              </a:rPr>
              <a:t>SmartNews</a:t>
            </a:r>
            <a:r>
              <a:rPr lang="en-US" sz="1300" b="1" dirty="0">
                <a:solidFill>
                  <a:srgbClr val="FFFFFF"/>
                </a:solidFill>
                <a:latin typeface="Yu Gothic"/>
                <a:cs typeface="Yu Gothic"/>
              </a:rPr>
              <a:t> Standard Ads</a:t>
            </a:r>
            <a:endParaRPr sz="1300" dirty="0">
              <a:latin typeface="Yu Gothic"/>
              <a:cs typeface="Yu Gothic"/>
            </a:endParaRPr>
          </a:p>
        </p:txBody>
      </p:sp>
      <p:sp>
        <p:nvSpPr>
          <p:cNvPr id="25" name="object 24">
            <a:extLst>
              <a:ext uri="{FF2B5EF4-FFF2-40B4-BE49-F238E27FC236}">
                <a16:creationId xmlns:a16="http://schemas.microsoft.com/office/drawing/2014/main" id="{325DF375-2989-7EBE-E0CD-0710A969E82A}"/>
              </a:ext>
            </a:extLst>
          </p:cNvPr>
          <p:cNvSpPr txBox="1"/>
          <p:nvPr/>
        </p:nvSpPr>
        <p:spPr>
          <a:xfrm>
            <a:off x="1367002" y="4228307"/>
            <a:ext cx="3960495" cy="288290"/>
          </a:xfrm>
          <a:prstGeom prst="rect">
            <a:avLst/>
          </a:prstGeom>
          <a:ln w="12700">
            <a:solidFill>
              <a:srgbClr val="F6F6F9"/>
            </a:solidFill>
          </a:ln>
        </p:spPr>
        <p:txBody>
          <a:bodyPr vert="horz" wrap="none" lIns="0" tIns="54000" rIns="0" bIns="0" rtlCol="0">
            <a:noAutofit/>
          </a:bodyPr>
          <a:lstStyle/>
          <a:p>
            <a:pPr marL="201295">
              <a:lnSpc>
                <a:spcPct val="100000"/>
              </a:lnSpc>
              <a:spcBef>
                <a:spcPts val="285"/>
              </a:spcBef>
            </a:pPr>
            <a:r>
              <a:rPr lang="en-US" altLang="ja-JP" sz="1300" b="1" dirty="0">
                <a:solidFill>
                  <a:srgbClr val="FFFFFF"/>
                </a:solidFill>
                <a:latin typeface="Yu Gothic"/>
                <a:cs typeface="Yu Gothic"/>
              </a:rPr>
              <a:t>Yahoo!</a:t>
            </a:r>
            <a:r>
              <a:rPr lang="ja-JP" altLang="en-US" sz="1300" b="1" dirty="0">
                <a:solidFill>
                  <a:srgbClr val="FFFFFF"/>
                </a:solidFill>
                <a:latin typeface="Yu Gothic"/>
                <a:cs typeface="Yu Gothic"/>
              </a:rPr>
              <a:t>広告、</a:t>
            </a:r>
            <a:r>
              <a:rPr lang="en-US" altLang="ja-JP" sz="1300" b="1" dirty="0">
                <a:solidFill>
                  <a:srgbClr val="FFFFFF"/>
                </a:solidFill>
                <a:latin typeface="Yu Gothic"/>
                <a:cs typeface="Yu Gothic"/>
              </a:rPr>
              <a:t>Google</a:t>
            </a:r>
            <a:r>
              <a:rPr lang="ja-JP" altLang="en-US" sz="1300" b="1" dirty="0">
                <a:solidFill>
                  <a:srgbClr val="FFFFFF"/>
                </a:solidFill>
                <a:latin typeface="Yu Gothic"/>
                <a:cs typeface="Yu Gothic"/>
              </a:rPr>
              <a:t>広告</a:t>
            </a:r>
            <a:endParaRPr sz="1300" dirty="0">
              <a:latin typeface="Yu Gothic"/>
              <a:cs typeface="Yu Gothic"/>
            </a:endParaRPr>
          </a:p>
        </p:txBody>
      </p:sp>
      <p:sp>
        <p:nvSpPr>
          <p:cNvPr id="26" name="object 25">
            <a:extLst>
              <a:ext uri="{FF2B5EF4-FFF2-40B4-BE49-F238E27FC236}">
                <a16:creationId xmlns:a16="http://schemas.microsoft.com/office/drawing/2014/main" id="{CA9C15E9-9F73-A193-111B-BFE2385351B1}"/>
              </a:ext>
            </a:extLst>
          </p:cNvPr>
          <p:cNvSpPr txBox="1"/>
          <p:nvPr/>
        </p:nvSpPr>
        <p:spPr>
          <a:xfrm>
            <a:off x="1535863" y="2075646"/>
            <a:ext cx="2734945" cy="376770"/>
          </a:xfrm>
          <a:prstGeom prst="rect">
            <a:avLst/>
          </a:prstGeom>
        </p:spPr>
        <p:txBody>
          <a:bodyPr vert="horz" wrap="square" lIns="0" tIns="12700" rIns="0" bIns="0" rtlCol="0">
            <a:spAutoFit/>
          </a:bodyPr>
          <a:lstStyle/>
          <a:p>
            <a:pPr marL="12700" marR="5080">
              <a:lnSpc>
                <a:spcPct val="116700"/>
              </a:lnSpc>
              <a:spcBef>
                <a:spcPts val="100"/>
              </a:spcBef>
            </a:pPr>
            <a:r>
              <a:rPr lang="en-US" sz="1000" b="1" dirty="0" err="1">
                <a:solidFill>
                  <a:srgbClr val="231F20"/>
                </a:solidFill>
                <a:latin typeface="Yu Gothic"/>
                <a:cs typeface="Yu Gothic"/>
              </a:rPr>
              <a:t>LINE、Facebook、Instagram、TikTok</a:t>
            </a:r>
            <a:r>
              <a:rPr lang="ja-JP" altLang="en-US" sz="1000" b="1" dirty="0">
                <a:solidFill>
                  <a:srgbClr val="231F20"/>
                </a:solidFill>
                <a:latin typeface="Yu Gothic"/>
                <a:cs typeface="Yu Gothic"/>
              </a:rPr>
              <a:t>などの </a:t>
            </a:r>
          </a:p>
          <a:p>
            <a:pPr marL="12700" marR="5080">
              <a:lnSpc>
                <a:spcPct val="116700"/>
              </a:lnSpc>
              <a:spcBef>
                <a:spcPts val="100"/>
              </a:spcBef>
            </a:pPr>
            <a:r>
              <a:rPr sz="1000" b="1" dirty="0" err="1">
                <a:solidFill>
                  <a:srgbClr val="231F20"/>
                </a:solidFill>
                <a:latin typeface="Yu Gothic"/>
                <a:cs typeface="Yu Gothic"/>
              </a:rPr>
              <a:t>SNS広告配信サービスです</a:t>
            </a:r>
            <a:r>
              <a:rPr sz="1000" b="1" dirty="0">
                <a:solidFill>
                  <a:srgbClr val="231F20"/>
                </a:solidFill>
                <a:latin typeface="Yu Gothic"/>
                <a:cs typeface="Yu Gothic"/>
              </a:rPr>
              <a:t>。</a:t>
            </a:r>
            <a:endParaRPr sz="1000" dirty="0">
              <a:latin typeface="Yu Gothic"/>
              <a:cs typeface="Yu Gothic"/>
            </a:endParaRPr>
          </a:p>
        </p:txBody>
      </p:sp>
      <p:sp>
        <p:nvSpPr>
          <p:cNvPr id="29" name="object 28">
            <a:extLst>
              <a:ext uri="{FF2B5EF4-FFF2-40B4-BE49-F238E27FC236}">
                <a16:creationId xmlns:a16="http://schemas.microsoft.com/office/drawing/2014/main" id="{945DB441-11CB-2274-6404-D5F5A030B9F7}"/>
              </a:ext>
            </a:extLst>
          </p:cNvPr>
          <p:cNvSpPr txBox="1"/>
          <p:nvPr/>
        </p:nvSpPr>
        <p:spPr>
          <a:xfrm>
            <a:off x="5968507" y="2071924"/>
            <a:ext cx="2567305" cy="363946"/>
          </a:xfrm>
          <a:prstGeom prst="rect">
            <a:avLst/>
          </a:prstGeom>
        </p:spPr>
        <p:txBody>
          <a:bodyPr vert="horz" wrap="square" lIns="0" tIns="12700" rIns="0" bIns="0" rtlCol="0">
            <a:spAutoFit/>
          </a:bodyPr>
          <a:lstStyle/>
          <a:p>
            <a:pPr marL="16510" marR="5080" indent="-4445">
              <a:lnSpc>
                <a:spcPct val="116700"/>
              </a:lnSpc>
              <a:spcBef>
                <a:spcPts val="100"/>
              </a:spcBef>
            </a:pPr>
            <a:r>
              <a:rPr lang="ja-JP" altLang="en-US" sz="1000" b="1" dirty="0">
                <a:solidFill>
                  <a:srgbClr val="231F20"/>
                </a:solidFill>
                <a:latin typeface="Yu Gothic"/>
                <a:cs typeface="Yu Gothic"/>
              </a:rPr>
              <a:t>日本最大級のニュースアプリ、</a:t>
            </a:r>
            <a:r>
              <a:rPr lang="en-US" altLang="ja-JP" sz="1000" b="1" dirty="0" err="1">
                <a:solidFill>
                  <a:srgbClr val="231F20"/>
                </a:solidFill>
                <a:latin typeface="Yu Gothic"/>
                <a:cs typeface="Yu Gothic"/>
              </a:rPr>
              <a:t>SmartNews</a:t>
            </a:r>
            <a:r>
              <a:rPr lang="ja-JP" altLang="en-US" sz="1000" b="1" dirty="0">
                <a:solidFill>
                  <a:srgbClr val="231F20"/>
                </a:solidFill>
                <a:latin typeface="Yu Gothic"/>
                <a:cs typeface="Yu Gothic"/>
              </a:rPr>
              <a:t>への広告配信サービスです。</a:t>
            </a:r>
            <a:endParaRPr lang="ja-JP" altLang="en-US" sz="1000" dirty="0">
              <a:latin typeface="Yu Gothic"/>
              <a:cs typeface="Yu Gothic"/>
            </a:endParaRPr>
          </a:p>
        </p:txBody>
      </p:sp>
      <p:sp>
        <p:nvSpPr>
          <p:cNvPr id="30" name="object 29">
            <a:extLst>
              <a:ext uri="{FF2B5EF4-FFF2-40B4-BE49-F238E27FC236}">
                <a16:creationId xmlns:a16="http://schemas.microsoft.com/office/drawing/2014/main" id="{16684DDB-CED5-BC0C-CA67-1D97E48733D8}"/>
              </a:ext>
            </a:extLst>
          </p:cNvPr>
          <p:cNvSpPr txBox="1"/>
          <p:nvPr/>
        </p:nvSpPr>
        <p:spPr>
          <a:xfrm>
            <a:off x="1535863" y="5266349"/>
            <a:ext cx="387731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31F20"/>
                </a:solidFill>
                <a:latin typeface="Yu Gothic"/>
                <a:cs typeface="Yu Gothic"/>
              </a:rPr>
              <a:t>Yahoo!</a:t>
            </a:r>
            <a:r>
              <a:rPr lang="en-US" sz="1000" b="1" dirty="0">
                <a:solidFill>
                  <a:srgbClr val="231F20"/>
                </a:solidFill>
                <a:latin typeface="Yu Gothic"/>
                <a:cs typeface="Yu Gothic"/>
              </a:rPr>
              <a:t> </a:t>
            </a:r>
            <a:r>
              <a:rPr sz="1000" b="1" dirty="0" err="1">
                <a:solidFill>
                  <a:srgbClr val="231F20"/>
                </a:solidFill>
                <a:latin typeface="Yu Gothic"/>
                <a:cs typeface="Yu Gothic"/>
              </a:rPr>
              <a:t>JAPAN、Googleでの広告配信サービスです</a:t>
            </a:r>
            <a:r>
              <a:rPr sz="1000" b="1" dirty="0">
                <a:solidFill>
                  <a:srgbClr val="231F20"/>
                </a:solidFill>
                <a:latin typeface="Yu Gothic"/>
                <a:cs typeface="Yu Gothic"/>
              </a:rPr>
              <a:t>。</a:t>
            </a:r>
            <a:endParaRPr sz="1000" dirty="0">
              <a:latin typeface="Yu Gothic"/>
              <a:cs typeface="Yu Gothic"/>
            </a:endParaRPr>
          </a:p>
        </p:txBody>
      </p:sp>
      <p:grpSp>
        <p:nvGrpSpPr>
          <p:cNvPr id="31" name="object 30">
            <a:extLst>
              <a:ext uri="{FF2B5EF4-FFF2-40B4-BE49-F238E27FC236}">
                <a16:creationId xmlns:a16="http://schemas.microsoft.com/office/drawing/2014/main" id="{22A4D2DA-6B3E-EC6F-95AA-E94CE851F7D9}"/>
              </a:ext>
            </a:extLst>
          </p:cNvPr>
          <p:cNvGrpSpPr/>
          <p:nvPr/>
        </p:nvGrpSpPr>
        <p:grpSpPr>
          <a:xfrm>
            <a:off x="2146300" y="1543967"/>
            <a:ext cx="432434" cy="432434"/>
            <a:chOff x="2770047" y="1759624"/>
            <a:chExt cx="432434" cy="432434"/>
          </a:xfrm>
        </p:grpSpPr>
        <p:sp>
          <p:nvSpPr>
            <p:cNvPr id="32" name="object 31">
              <a:extLst>
                <a:ext uri="{FF2B5EF4-FFF2-40B4-BE49-F238E27FC236}">
                  <a16:creationId xmlns:a16="http://schemas.microsoft.com/office/drawing/2014/main" id="{0EF26714-E299-0BC8-5EAD-C1495F89B1A5}"/>
                </a:ext>
              </a:extLst>
            </p:cNvPr>
            <p:cNvSpPr/>
            <p:nvPr/>
          </p:nvSpPr>
          <p:spPr>
            <a:xfrm>
              <a:off x="2770047" y="1759624"/>
              <a:ext cx="432434" cy="429895"/>
            </a:xfrm>
            <a:custGeom>
              <a:avLst/>
              <a:gdLst/>
              <a:ahLst/>
              <a:cxnLst/>
              <a:rect l="l" t="t" r="r" b="b"/>
              <a:pathLst>
                <a:path w="432435" h="429894">
                  <a:moveTo>
                    <a:pt x="216001" y="0"/>
                  </a:moveTo>
                  <a:lnTo>
                    <a:pt x="166475" y="5704"/>
                  </a:lnTo>
                  <a:lnTo>
                    <a:pt x="121011" y="21955"/>
                  </a:lnTo>
                  <a:lnTo>
                    <a:pt x="80904" y="47454"/>
                  </a:lnTo>
                  <a:lnTo>
                    <a:pt x="47454" y="80904"/>
                  </a:lnTo>
                  <a:lnTo>
                    <a:pt x="21955" y="121011"/>
                  </a:lnTo>
                  <a:lnTo>
                    <a:pt x="5704" y="166475"/>
                  </a:lnTo>
                  <a:lnTo>
                    <a:pt x="0" y="216001"/>
                  </a:lnTo>
                  <a:lnTo>
                    <a:pt x="4676" y="260916"/>
                  </a:lnTo>
                  <a:lnTo>
                    <a:pt x="18069" y="302615"/>
                  </a:lnTo>
                  <a:lnTo>
                    <a:pt x="39219" y="340141"/>
                  </a:lnTo>
                  <a:lnTo>
                    <a:pt x="67170" y="372536"/>
                  </a:lnTo>
                  <a:lnTo>
                    <a:pt x="100965" y="398845"/>
                  </a:lnTo>
                  <a:lnTo>
                    <a:pt x="139647" y="418109"/>
                  </a:lnTo>
                  <a:lnTo>
                    <a:pt x="182257" y="429374"/>
                  </a:lnTo>
                  <a:lnTo>
                    <a:pt x="182257" y="278434"/>
                  </a:lnTo>
                  <a:lnTo>
                    <a:pt x="127406" y="278434"/>
                  </a:lnTo>
                  <a:lnTo>
                    <a:pt x="127406" y="216001"/>
                  </a:lnTo>
                  <a:lnTo>
                    <a:pt x="182257" y="216001"/>
                  </a:lnTo>
                  <a:lnTo>
                    <a:pt x="182257" y="168414"/>
                  </a:lnTo>
                  <a:lnTo>
                    <a:pt x="188066" y="132443"/>
                  </a:lnTo>
                  <a:lnTo>
                    <a:pt x="204547" y="106094"/>
                  </a:lnTo>
                  <a:lnTo>
                    <a:pt x="230279" y="89895"/>
                  </a:lnTo>
                  <a:lnTo>
                    <a:pt x="263842" y="84378"/>
                  </a:lnTo>
                  <a:lnTo>
                    <a:pt x="281367" y="85037"/>
                  </a:lnTo>
                  <a:lnTo>
                    <a:pt x="296879" y="86486"/>
                  </a:lnTo>
                  <a:lnTo>
                    <a:pt x="312191" y="88595"/>
                  </a:lnTo>
                  <a:lnTo>
                    <a:pt x="312191" y="141757"/>
                  </a:lnTo>
                  <a:lnTo>
                    <a:pt x="284949" y="141757"/>
                  </a:lnTo>
                  <a:lnTo>
                    <a:pt x="268135" y="144625"/>
                  </a:lnTo>
                  <a:lnTo>
                    <a:pt x="257295" y="152217"/>
                  </a:lnTo>
                  <a:lnTo>
                    <a:pt x="251485" y="163011"/>
                  </a:lnTo>
                  <a:lnTo>
                    <a:pt x="249758" y="175488"/>
                  </a:lnTo>
                  <a:lnTo>
                    <a:pt x="249758" y="216001"/>
                  </a:lnTo>
                  <a:lnTo>
                    <a:pt x="309664" y="216001"/>
                  </a:lnTo>
                  <a:lnTo>
                    <a:pt x="300088" y="278434"/>
                  </a:lnTo>
                  <a:lnTo>
                    <a:pt x="249758" y="278434"/>
                  </a:lnTo>
                  <a:lnTo>
                    <a:pt x="249758" y="429374"/>
                  </a:lnTo>
                  <a:lnTo>
                    <a:pt x="292363" y="418109"/>
                  </a:lnTo>
                  <a:lnTo>
                    <a:pt x="331041" y="398845"/>
                  </a:lnTo>
                  <a:lnTo>
                    <a:pt x="364834" y="372536"/>
                  </a:lnTo>
                  <a:lnTo>
                    <a:pt x="392784" y="340141"/>
                  </a:lnTo>
                  <a:lnTo>
                    <a:pt x="413934" y="302615"/>
                  </a:lnTo>
                  <a:lnTo>
                    <a:pt x="427326" y="260916"/>
                  </a:lnTo>
                  <a:lnTo>
                    <a:pt x="432003" y="216001"/>
                  </a:lnTo>
                  <a:lnTo>
                    <a:pt x="426298" y="166475"/>
                  </a:lnTo>
                  <a:lnTo>
                    <a:pt x="410047" y="121011"/>
                  </a:lnTo>
                  <a:lnTo>
                    <a:pt x="384549" y="80904"/>
                  </a:lnTo>
                  <a:lnTo>
                    <a:pt x="351098" y="47454"/>
                  </a:lnTo>
                  <a:lnTo>
                    <a:pt x="310992" y="21955"/>
                  </a:lnTo>
                  <a:lnTo>
                    <a:pt x="265527" y="5704"/>
                  </a:lnTo>
                  <a:lnTo>
                    <a:pt x="216001" y="0"/>
                  </a:lnTo>
                  <a:close/>
                </a:path>
              </a:pathLst>
            </a:custGeom>
            <a:solidFill>
              <a:srgbClr val="2C8ACA"/>
            </a:solidFill>
          </p:spPr>
          <p:txBody>
            <a:bodyPr wrap="square" lIns="0" tIns="0" rIns="0" bIns="0" rtlCol="0"/>
            <a:lstStyle/>
            <a:p>
              <a:endParaRPr/>
            </a:p>
          </p:txBody>
        </p:sp>
        <p:sp>
          <p:nvSpPr>
            <p:cNvPr id="33" name="object 32">
              <a:extLst>
                <a:ext uri="{FF2B5EF4-FFF2-40B4-BE49-F238E27FC236}">
                  <a16:creationId xmlns:a16="http://schemas.microsoft.com/office/drawing/2014/main" id="{4A232D53-D18A-4B7B-E173-1D4570C8E3E4}"/>
                </a:ext>
              </a:extLst>
            </p:cNvPr>
            <p:cNvSpPr/>
            <p:nvPr/>
          </p:nvSpPr>
          <p:spPr>
            <a:xfrm>
              <a:off x="2897461" y="1843994"/>
              <a:ext cx="184785" cy="347980"/>
            </a:xfrm>
            <a:custGeom>
              <a:avLst/>
              <a:gdLst/>
              <a:ahLst/>
              <a:cxnLst/>
              <a:rect l="l" t="t" r="r" b="b"/>
              <a:pathLst>
                <a:path w="184785" h="347980">
                  <a:moveTo>
                    <a:pt x="150473" y="66"/>
                  </a:moveTo>
                  <a:lnTo>
                    <a:pt x="102860" y="5519"/>
                  </a:lnTo>
                  <a:lnTo>
                    <a:pt x="60647" y="48075"/>
                  </a:lnTo>
                  <a:lnTo>
                    <a:pt x="54838" y="84048"/>
                  </a:lnTo>
                  <a:lnTo>
                    <a:pt x="54838" y="131635"/>
                  </a:lnTo>
                  <a:lnTo>
                    <a:pt x="0" y="131635"/>
                  </a:lnTo>
                  <a:lnTo>
                    <a:pt x="0" y="194068"/>
                  </a:lnTo>
                  <a:lnTo>
                    <a:pt x="54838" y="194068"/>
                  </a:lnTo>
                  <a:lnTo>
                    <a:pt x="54838" y="345008"/>
                  </a:lnTo>
                  <a:lnTo>
                    <a:pt x="63136" y="346147"/>
                  </a:lnTo>
                  <a:lnTo>
                    <a:pt x="71531" y="346970"/>
                  </a:lnTo>
                  <a:lnTo>
                    <a:pt x="80018" y="347469"/>
                  </a:lnTo>
                  <a:lnTo>
                    <a:pt x="88595" y="347637"/>
                  </a:lnTo>
                  <a:lnTo>
                    <a:pt x="97164" y="347469"/>
                  </a:lnTo>
                  <a:lnTo>
                    <a:pt x="105648" y="346970"/>
                  </a:lnTo>
                  <a:lnTo>
                    <a:pt x="114041" y="346147"/>
                  </a:lnTo>
                  <a:lnTo>
                    <a:pt x="122339" y="345008"/>
                  </a:lnTo>
                  <a:lnTo>
                    <a:pt x="122339" y="194068"/>
                  </a:lnTo>
                  <a:lnTo>
                    <a:pt x="172669" y="194068"/>
                  </a:lnTo>
                  <a:lnTo>
                    <a:pt x="182245" y="131635"/>
                  </a:lnTo>
                  <a:lnTo>
                    <a:pt x="122339" y="131635"/>
                  </a:lnTo>
                  <a:lnTo>
                    <a:pt x="122339" y="91109"/>
                  </a:lnTo>
                  <a:lnTo>
                    <a:pt x="124066" y="78633"/>
                  </a:lnTo>
                  <a:lnTo>
                    <a:pt x="129878" y="67838"/>
                  </a:lnTo>
                  <a:lnTo>
                    <a:pt x="140721" y="60247"/>
                  </a:lnTo>
                  <a:lnTo>
                    <a:pt x="157543" y="57378"/>
                  </a:lnTo>
                  <a:lnTo>
                    <a:pt x="184772" y="57378"/>
                  </a:lnTo>
                  <a:lnTo>
                    <a:pt x="184772" y="4229"/>
                  </a:lnTo>
                  <a:lnTo>
                    <a:pt x="170115" y="1784"/>
                  </a:lnTo>
                  <a:lnTo>
                    <a:pt x="160193" y="528"/>
                  </a:lnTo>
                  <a:lnTo>
                    <a:pt x="150473" y="66"/>
                  </a:lnTo>
                  <a:close/>
                </a:path>
              </a:pathLst>
            </a:custGeom>
            <a:solidFill>
              <a:srgbClr val="FFFFFF"/>
            </a:solidFill>
          </p:spPr>
          <p:txBody>
            <a:bodyPr wrap="square" lIns="0" tIns="0" rIns="0" bIns="0" rtlCol="0"/>
            <a:lstStyle/>
            <a:p>
              <a:endParaRPr/>
            </a:p>
          </p:txBody>
        </p:sp>
      </p:grpSp>
      <p:grpSp>
        <p:nvGrpSpPr>
          <p:cNvPr id="44" name="グラフィックス 38">
            <a:extLst>
              <a:ext uri="{FF2B5EF4-FFF2-40B4-BE49-F238E27FC236}">
                <a16:creationId xmlns:a16="http://schemas.microsoft.com/office/drawing/2014/main" id="{648F9960-8FE8-1281-D5A8-0712C3B6BDA6}"/>
              </a:ext>
            </a:extLst>
          </p:cNvPr>
          <p:cNvGrpSpPr/>
          <p:nvPr/>
        </p:nvGrpSpPr>
        <p:grpSpPr>
          <a:xfrm>
            <a:off x="1549985" y="4723405"/>
            <a:ext cx="548727" cy="286461"/>
            <a:chOff x="12210122" y="5827532"/>
            <a:chExt cx="548727" cy="286461"/>
          </a:xfrm>
          <a:solidFill>
            <a:srgbClr val="E83534"/>
          </a:solidFill>
        </p:grpSpPr>
        <p:sp>
          <p:nvSpPr>
            <p:cNvPr id="61" name="フリーフォーム 60">
              <a:extLst>
                <a:ext uri="{FF2B5EF4-FFF2-40B4-BE49-F238E27FC236}">
                  <a16:creationId xmlns:a16="http://schemas.microsoft.com/office/drawing/2014/main" id="{DB96D62C-0D2F-70F7-520B-B7163619F7BE}"/>
                </a:ext>
              </a:extLst>
            </p:cNvPr>
            <p:cNvSpPr/>
            <p:nvPr/>
          </p:nvSpPr>
          <p:spPr>
            <a:xfrm>
              <a:off x="12210122" y="5827532"/>
              <a:ext cx="446150" cy="278336"/>
            </a:xfrm>
            <a:custGeom>
              <a:avLst/>
              <a:gdLst>
                <a:gd name="connsiteX0" fmla="*/ 432853 w 446150"/>
                <a:gd name="connsiteY0" fmla="*/ 53782 h 278336"/>
                <a:gd name="connsiteX1" fmla="*/ 382831 w 446150"/>
                <a:gd name="connsiteY1" fmla="*/ 63883 h 278336"/>
                <a:gd name="connsiteX2" fmla="*/ 254798 w 446150"/>
                <a:gd name="connsiteY2" fmla="*/ 172205 h 278336"/>
                <a:gd name="connsiteX3" fmla="*/ 254798 w 446150"/>
                <a:gd name="connsiteY3" fmla="*/ 252626 h 278336"/>
                <a:gd name="connsiteX4" fmla="*/ 316852 w 446150"/>
                <a:gd name="connsiteY4" fmla="*/ 256793 h 278336"/>
                <a:gd name="connsiteX5" fmla="*/ 314699 w 446150"/>
                <a:gd name="connsiteY5" fmla="*/ 277245 h 278336"/>
                <a:gd name="connsiteX6" fmla="*/ 212121 w 446150"/>
                <a:gd name="connsiteY6" fmla="*/ 276740 h 278336"/>
                <a:gd name="connsiteX7" fmla="*/ 119168 w 446150"/>
                <a:gd name="connsiteY7" fmla="*/ 278255 h 278336"/>
                <a:gd name="connsiteX8" fmla="*/ 121574 w 446150"/>
                <a:gd name="connsiteY8" fmla="*/ 258813 h 278336"/>
                <a:gd name="connsiteX9" fmla="*/ 162225 w 446150"/>
                <a:gd name="connsiteY9" fmla="*/ 255025 h 278336"/>
                <a:gd name="connsiteX10" fmla="*/ 181094 w 446150"/>
                <a:gd name="connsiteY10" fmla="*/ 236719 h 278336"/>
                <a:gd name="connsiteX11" fmla="*/ 181094 w 446150"/>
                <a:gd name="connsiteY11" fmla="*/ 172836 h 278336"/>
                <a:gd name="connsiteX12" fmla="*/ 62433 w 446150"/>
                <a:gd name="connsiteY12" fmla="*/ 28659 h 278336"/>
                <a:gd name="connsiteX13" fmla="*/ 0 w 446150"/>
                <a:gd name="connsiteY13" fmla="*/ 19190 h 278336"/>
                <a:gd name="connsiteX14" fmla="*/ 2279 w 446150"/>
                <a:gd name="connsiteY14" fmla="*/ 0 h 278336"/>
                <a:gd name="connsiteX15" fmla="*/ 210474 w 446150"/>
                <a:gd name="connsiteY15" fmla="*/ 0 h 278336"/>
                <a:gd name="connsiteX16" fmla="*/ 207435 w 446150"/>
                <a:gd name="connsiteY16" fmla="*/ 17675 h 278336"/>
                <a:gd name="connsiteX17" fmla="*/ 142849 w 446150"/>
                <a:gd name="connsiteY17" fmla="*/ 23861 h 278336"/>
                <a:gd name="connsiteX18" fmla="*/ 234916 w 446150"/>
                <a:gd name="connsiteY18" fmla="*/ 146703 h 278336"/>
                <a:gd name="connsiteX19" fmla="*/ 325336 w 446150"/>
                <a:gd name="connsiteY19" fmla="*/ 61358 h 278336"/>
                <a:gd name="connsiteX20" fmla="*/ 269995 w 446150"/>
                <a:gd name="connsiteY20" fmla="*/ 53656 h 278336"/>
                <a:gd name="connsiteX21" fmla="*/ 266323 w 446150"/>
                <a:gd name="connsiteY21" fmla="*/ 34088 h 278336"/>
                <a:gd name="connsiteX22" fmla="*/ 446150 w 446150"/>
                <a:gd name="connsiteY22" fmla="*/ 34088 h 278336"/>
                <a:gd name="connsiteX23" fmla="*/ 433106 w 446150"/>
                <a:gd name="connsiteY23" fmla="*/ 53656 h 27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6150" h="278336">
                  <a:moveTo>
                    <a:pt x="432853" y="53782"/>
                  </a:moveTo>
                  <a:cubicBezTo>
                    <a:pt x="425255" y="54540"/>
                    <a:pt x="393468" y="61610"/>
                    <a:pt x="382831" y="63883"/>
                  </a:cubicBezTo>
                  <a:cubicBezTo>
                    <a:pt x="371433" y="66913"/>
                    <a:pt x="261637" y="152510"/>
                    <a:pt x="254798" y="172205"/>
                  </a:cubicBezTo>
                  <a:cubicBezTo>
                    <a:pt x="253278" y="179023"/>
                    <a:pt x="254798" y="252626"/>
                    <a:pt x="254798" y="252626"/>
                  </a:cubicBezTo>
                  <a:lnTo>
                    <a:pt x="316852" y="256793"/>
                  </a:lnTo>
                  <a:lnTo>
                    <a:pt x="314699" y="277245"/>
                  </a:lnTo>
                  <a:cubicBezTo>
                    <a:pt x="305834" y="276614"/>
                    <a:pt x="248213" y="276740"/>
                    <a:pt x="212121" y="276740"/>
                  </a:cubicBezTo>
                  <a:cubicBezTo>
                    <a:pt x="193885" y="276740"/>
                    <a:pt x="138037" y="278760"/>
                    <a:pt x="119168" y="278255"/>
                  </a:cubicBezTo>
                  <a:lnTo>
                    <a:pt x="121574" y="258813"/>
                  </a:lnTo>
                  <a:cubicBezTo>
                    <a:pt x="133351" y="259823"/>
                    <a:pt x="151334" y="257929"/>
                    <a:pt x="162225" y="255025"/>
                  </a:cubicBezTo>
                  <a:cubicBezTo>
                    <a:pt x="173242" y="252122"/>
                    <a:pt x="181094" y="247703"/>
                    <a:pt x="181094" y="236719"/>
                  </a:cubicBezTo>
                  <a:lnTo>
                    <a:pt x="181094" y="172836"/>
                  </a:lnTo>
                  <a:cubicBezTo>
                    <a:pt x="177295" y="161474"/>
                    <a:pt x="85989" y="46965"/>
                    <a:pt x="62433" y="28659"/>
                  </a:cubicBezTo>
                  <a:cubicBezTo>
                    <a:pt x="55595" y="26386"/>
                    <a:pt x="10638" y="21462"/>
                    <a:pt x="0" y="19190"/>
                  </a:cubicBezTo>
                  <a:lnTo>
                    <a:pt x="2279" y="0"/>
                  </a:lnTo>
                  <a:lnTo>
                    <a:pt x="210474" y="0"/>
                  </a:lnTo>
                  <a:lnTo>
                    <a:pt x="207435" y="17675"/>
                  </a:lnTo>
                  <a:cubicBezTo>
                    <a:pt x="198317" y="19948"/>
                    <a:pt x="154246" y="20831"/>
                    <a:pt x="142849" y="23861"/>
                  </a:cubicBezTo>
                  <a:cubicBezTo>
                    <a:pt x="172609" y="67922"/>
                    <a:pt x="219593" y="124735"/>
                    <a:pt x="234916" y="146703"/>
                  </a:cubicBezTo>
                  <a:cubicBezTo>
                    <a:pt x="243274" y="134583"/>
                    <a:pt x="323057" y="78906"/>
                    <a:pt x="325336" y="61358"/>
                  </a:cubicBezTo>
                  <a:cubicBezTo>
                    <a:pt x="313939" y="59085"/>
                    <a:pt x="276073" y="53656"/>
                    <a:pt x="269995" y="53656"/>
                  </a:cubicBezTo>
                  <a:lnTo>
                    <a:pt x="266323" y="34088"/>
                  </a:lnTo>
                  <a:lnTo>
                    <a:pt x="446150" y="34088"/>
                  </a:lnTo>
                  <a:lnTo>
                    <a:pt x="433106" y="53656"/>
                  </a:lnTo>
                  <a:close/>
                </a:path>
              </a:pathLst>
            </a:custGeom>
            <a:solidFill>
              <a:srgbClr val="E83534"/>
            </a:solidFill>
            <a:ln w="12661" cap="flat">
              <a:noFill/>
              <a:prstDash val="solid"/>
              <a:miter/>
            </a:ln>
          </p:spPr>
          <p:txBody>
            <a:bodyPr rtlCol="0" anchor="ctr"/>
            <a:lstStyle/>
            <a:p>
              <a:endParaRPr lang="ja-JP" altLang="en-US"/>
            </a:p>
          </p:txBody>
        </p:sp>
        <p:sp>
          <p:nvSpPr>
            <p:cNvPr id="62" name="フリーフォーム 61">
              <a:extLst>
                <a:ext uri="{FF2B5EF4-FFF2-40B4-BE49-F238E27FC236}">
                  <a16:creationId xmlns:a16="http://schemas.microsoft.com/office/drawing/2014/main" id="{B6AA4FC9-D1E5-345A-BCEC-E1E24B6A98FC}"/>
                </a:ext>
              </a:extLst>
            </p:cNvPr>
            <p:cNvSpPr/>
            <p:nvPr/>
          </p:nvSpPr>
          <p:spPr>
            <a:xfrm>
              <a:off x="12588773" y="5854045"/>
              <a:ext cx="170076" cy="259949"/>
            </a:xfrm>
            <a:custGeom>
              <a:avLst/>
              <a:gdLst>
                <a:gd name="connsiteX0" fmla="*/ 23808 w 170076"/>
                <a:gd name="connsiteY0" fmla="*/ 252879 h 259949"/>
                <a:gd name="connsiteX1" fmla="*/ 0 w 170076"/>
                <a:gd name="connsiteY1" fmla="*/ 246693 h 259949"/>
                <a:gd name="connsiteX2" fmla="*/ 16716 w 170076"/>
                <a:gd name="connsiteY2" fmla="*/ 208439 h 259949"/>
                <a:gd name="connsiteX3" fmla="*/ 39765 w 170076"/>
                <a:gd name="connsiteY3" fmla="*/ 216772 h 259949"/>
                <a:gd name="connsiteX4" fmla="*/ 61927 w 170076"/>
                <a:gd name="connsiteY4" fmla="*/ 222579 h 259949"/>
                <a:gd name="connsiteX5" fmla="*/ 45463 w 170076"/>
                <a:gd name="connsiteY5" fmla="*/ 259949 h 259949"/>
                <a:gd name="connsiteX6" fmla="*/ 23808 w 170076"/>
                <a:gd name="connsiteY6" fmla="*/ 252879 h 259949"/>
                <a:gd name="connsiteX7" fmla="*/ 71425 w 170076"/>
                <a:gd name="connsiteY7" fmla="*/ 189754 h 259949"/>
                <a:gd name="connsiteX8" fmla="*/ 37232 w 170076"/>
                <a:gd name="connsiteY8" fmla="*/ 179275 h 259949"/>
                <a:gd name="connsiteX9" fmla="*/ 92320 w 170076"/>
                <a:gd name="connsiteY9" fmla="*/ 0 h 259949"/>
                <a:gd name="connsiteX10" fmla="*/ 170076 w 170076"/>
                <a:gd name="connsiteY10" fmla="*/ 23735 h 259949"/>
                <a:gd name="connsiteX11" fmla="*/ 154753 w 170076"/>
                <a:gd name="connsiteY11" fmla="*/ 48606 h 259949"/>
                <a:gd name="connsiteX12" fmla="*/ 71425 w 170076"/>
                <a:gd name="connsiteY12" fmla="*/ 189880 h 25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076" h="259949">
                  <a:moveTo>
                    <a:pt x="23808" y="252879"/>
                  </a:moveTo>
                  <a:lnTo>
                    <a:pt x="0" y="246693"/>
                  </a:lnTo>
                  <a:lnTo>
                    <a:pt x="16716" y="208439"/>
                  </a:lnTo>
                  <a:lnTo>
                    <a:pt x="39765" y="216772"/>
                  </a:lnTo>
                  <a:lnTo>
                    <a:pt x="61927" y="222579"/>
                  </a:lnTo>
                  <a:lnTo>
                    <a:pt x="45463" y="259949"/>
                  </a:lnTo>
                  <a:lnTo>
                    <a:pt x="23808" y="252879"/>
                  </a:lnTo>
                  <a:close/>
                  <a:moveTo>
                    <a:pt x="71425" y="189754"/>
                  </a:moveTo>
                  <a:lnTo>
                    <a:pt x="37232" y="179275"/>
                  </a:lnTo>
                  <a:lnTo>
                    <a:pt x="92320" y="0"/>
                  </a:lnTo>
                  <a:lnTo>
                    <a:pt x="170076" y="23735"/>
                  </a:lnTo>
                  <a:lnTo>
                    <a:pt x="154753" y="48606"/>
                  </a:lnTo>
                  <a:lnTo>
                    <a:pt x="71425" y="189880"/>
                  </a:lnTo>
                  <a:close/>
                </a:path>
              </a:pathLst>
            </a:custGeom>
            <a:solidFill>
              <a:srgbClr val="E83534"/>
            </a:solidFill>
            <a:ln w="12661" cap="flat">
              <a:noFill/>
              <a:prstDash val="solid"/>
              <a:miter/>
            </a:ln>
          </p:spPr>
          <p:txBody>
            <a:bodyPr rtlCol="0" anchor="ctr"/>
            <a:lstStyle/>
            <a:p>
              <a:endParaRPr lang="ja-JP" altLang="en-US"/>
            </a:p>
          </p:txBody>
        </p:sp>
      </p:grpSp>
      <p:grpSp>
        <p:nvGrpSpPr>
          <p:cNvPr id="45" name="グラフィックス 38">
            <a:extLst>
              <a:ext uri="{FF2B5EF4-FFF2-40B4-BE49-F238E27FC236}">
                <a16:creationId xmlns:a16="http://schemas.microsoft.com/office/drawing/2014/main" id="{772CCA7A-8747-940D-4FEB-95A00C88A036}"/>
              </a:ext>
            </a:extLst>
          </p:cNvPr>
          <p:cNvGrpSpPr/>
          <p:nvPr/>
        </p:nvGrpSpPr>
        <p:grpSpPr>
          <a:xfrm>
            <a:off x="2380611" y="4688785"/>
            <a:ext cx="392031" cy="357778"/>
            <a:chOff x="13040748" y="5792912"/>
            <a:chExt cx="392031" cy="357778"/>
          </a:xfrm>
        </p:grpSpPr>
        <p:sp>
          <p:nvSpPr>
            <p:cNvPr id="58" name="フリーフォーム 57">
              <a:extLst>
                <a:ext uri="{FF2B5EF4-FFF2-40B4-BE49-F238E27FC236}">
                  <a16:creationId xmlns:a16="http://schemas.microsoft.com/office/drawing/2014/main" id="{F0F60F17-ACA2-F3BE-E522-2844AAD653C6}"/>
                </a:ext>
              </a:extLst>
            </p:cNvPr>
            <p:cNvSpPr/>
            <p:nvPr/>
          </p:nvSpPr>
          <p:spPr>
            <a:xfrm>
              <a:off x="13048854" y="5828416"/>
              <a:ext cx="243273" cy="289996"/>
            </a:xfrm>
            <a:custGeom>
              <a:avLst/>
              <a:gdLst>
                <a:gd name="connsiteX0" fmla="*/ 0 w 243273"/>
                <a:gd name="connsiteY0" fmla="*/ 224978 h 289996"/>
                <a:gd name="connsiteX1" fmla="*/ 130311 w 243273"/>
                <a:gd name="connsiteY1" fmla="*/ 0 h 289996"/>
                <a:gd name="connsiteX2" fmla="*/ 243273 w 243273"/>
                <a:gd name="connsiteY2" fmla="*/ 65019 h 289996"/>
                <a:gd name="connsiteX3" fmla="*/ 112962 w 243273"/>
                <a:gd name="connsiteY3" fmla="*/ 289997 h 289996"/>
                <a:gd name="connsiteX4" fmla="*/ 0 w 243273"/>
                <a:gd name="connsiteY4" fmla="*/ 224978 h 28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73" h="289996">
                  <a:moveTo>
                    <a:pt x="0" y="224978"/>
                  </a:moveTo>
                  <a:lnTo>
                    <a:pt x="130311" y="0"/>
                  </a:lnTo>
                  <a:lnTo>
                    <a:pt x="243273" y="65019"/>
                  </a:lnTo>
                  <a:lnTo>
                    <a:pt x="112962" y="289997"/>
                  </a:lnTo>
                  <a:lnTo>
                    <a:pt x="0" y="224978"/>
                  </a:lnTo>
                  <a:close/>
                </a:path>
              </a:pathLst>
            </a:custGeom>
            <a:solidFill>
              <a:srgbClr val="F0B61A"/>
            </a:solidFill>
            <a:ln w="12661" cap="flat">
              <a:noFill/>
              <a:prstDash val="solid"/>
              <a:miter/>
            </a:ln>
          </p:spPr>
          <p:txBody>
            <a:bodyPr rtlCol="0" anchor="ctr"/>
            <a:lstStyle/>
            <a:p>
              <a:endParaRPr lang="ja-JP" altLang="en-US"/>
            </a:p>
          </p:txBody>
        </p:sp>
        <p:sp>
          <p:nvSpPr>
            <p:cNvPr id="59" name="フリーフォーム 58">
              <a:extLst>
                <a:ext uri="{FF2B5EF4-FFF2-40B4-BE49-F238E27FC236}">
                  <a16:creationId xmlns:a16="http://schemas.microsoft.com/office/drawing/2014/main" id="{383925EF-CF00-4561-ED12-A54E50C755DF}"/>
                </a:ext>
              </a:extLst>
            </p:cNvPr>
            <p:cNvSpPr/>
            <p:nvPr/>
          </p:nvSpPr>
          <p:spPr>
            <a:xfrm>
              <a:off x="13170272" y="5792912"/>
              <a:ext cx="262508" cy="357778"/>
            </a:xfrm>
            <a:custGeom>
              <a:avLst/>
              <a:gdLst>
                <a:gd name="connsiteX0" fmla="*/ 253306 w 262508"/>
                <a:gd name="connsiteY0" fmla="*/ 259725 h 357778"/>
                <a:gd name="connsiteX1" fmla="*/ 122868 w 262508"/>
                <a:gd name="connsiteY1" fmla="*/ 34621 h 357778"/>
                <a:gd name="connsiteX2" fmla="*/ 34727 w 262508"/>
                <a:gd name="connsiteY2" fmla="*/ 7477 h 357778"/>
                <a:gd name="connsiteX3" fmla="*/ 7500 w 262508"/>
                <a:gd name="connsiteY3" fmla="*/ 95347 h 357778"/>
                <a:gd name="connsiteX4" fmla="*/ 9906 w 262508"/>
                <a:gd name="connsiteY4" fmla="*/ 99387 h 357778"/>
                <a:gd name="connsiteX5" fmla="*/ 140344 w 262508"/>
                <a:gd name="connsiteY5" fmla="*/ 324491 h 357778"/>
                <a:gd name="connsiteX6" fmla="*/ 229119 w 262508"/>
                <a:gd name="connsiteY6" fmla="*/ 349489 h 357778"/>
                <a:gd name="connsiteX7" fmla="*/ 254193 w 262508"/>
                <a:gd name="connsiteY7" fmla="*/ 260987 h 357778"/>
                <a:gd name="connsiteX8" fmla="*/ 253306 w 262508"/>
                <a:gd name="connsiteY8" fmla="*/ 259472 h 357778"/>
                <a:gd name="connsiteX9" fmla="*/ 253306 w 262508"/>
                <a:gd name="connsiteY9" fmla="*/ 259472 h 35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508" h="357778">
                  <a:moveTo>
                    <a:pt x="253306" y="259725"/>
                  </a:moveTo>
                  <a:lnTo>
                    <a:pt x="122868" y="34621"/>
                  </a:lnTo>
                  <a:cubicBezTo>
                    <a:pt x="106025" y="2932"/>
                    <a:pt x="66640" y="-9188"/>
                    <a:pt x="34727" y="7477"/>
                  </a:cubicBezTo>
                  <a:cubicBezTo>
                    <a:pt x="2940" y="24268"/>
                    <a:pt x="-9216" y="63532"/>
                    <a:pt x="7500" y="95347"/>
                  </a:cubicBezTo>
                  <a:cubicBezTo>
                    <a:pt x="8260" y="96736"/>
                    <a:pt x="9020" y="98124"/>
                    <a:pt x="9906" y="99387"/>
                  </a:cubicBezTo>
                  <a:lnTo>
                    <a:pt x="140344" y="324491"/>
                  </a:lnTo>
                  <a:cubicBezTo>
                    <a:pt x="157947" y="355801"/>
                    <a:pt x="197712" y="367037"/>
                    <a:pt x="229119" y="349489"/>
                  </a:cubicBezTo>
                  <a:cubicBezTo>
                    <a:pt x="260525" y="331940"/>
                    <a:pt x="271796" y="292297"/>
                    <a:pt x="254193" y="260987"/>
                  </a:cubicBezTo>
                  <a:cubicBezTo>
                    <a:pt x="253939" y="260482"/>
                    <a:pt x="253560" y="259977"/>
                    <a:pt x="253306" y="259472"/>
                  </a:cubicBezTo>
                  <a:lnTo>
                    <a:pt x="253306" y="259472"/>
                  </a:lnTo>
                  <a:close/>
                </a:path>
              </a:pathLst>
            </a:custGeom>
            <a:solidFill>
              <a:srgbClr val="4779BD"/>
            </a:solidFill>
            <a:ln w="12661" cap="flat">
              <a:noFill/>
              <a:prstDash val="solid"/>
              <a:miter/>
            </a:ln>
          </p:spPr>
          <p:txBody>
            <a:bodyPr rtlCol="0" anchor="ctr"/>
            <a:lstStyle/>
            <a:p>
              <a:endParaRPr lang="ja-JP" altLang="en-US"/>
            </a:p>
          </p:txBody>
        </p:sp>
        <p:sp>
          <p:nvSpPr>
            <p:cNvPr id="60" name="フリーフォーム 59">
              <a:extLst>
                <a:ext uri="{FF2B5EF4-FFF2-40B4-BE49-F238E27FC236}">
                  <a16:creationId xmlns:a16="http://schemas.microsoft.com/office/drawing/2014/main" id="{2BFF62DD-15F6-161B-DBA4-EC297AAD85A1}"/>
                </a:ext>
              </a:extLst>
            </p:cNvPr>
            <p:cNvSpPr/>
            <p:nvPr/>
          </p:nvSpPr>
          <p:spPr>
            <a:xfrm>
              <a:off x="13040748" y="6020442"/>
              <a:ext cx="130438" cy="130037"/>
            </a:xfrm>
            <a:custGeom>
              <a:avLst/>
              <a:gdLst>
                <a:gd name="connsiteX0" fmla="*/ 130438 w 130438"/>
                <a:gd name="connsiteY0" fmla="*/ 65019 h 130037"/>
                <a:gd name="connsiteX1" fmla="*/ 65219 w 130438"/>
                <a:gd name="connsiteY1" fmla="*/ 130038 h 130037"/>
                <a:gd name="connsiteX2" fmla="*/ -1 w 130438"/>
                <a:gd name="connsiteY2" fmla="*/ 65019 h 130037"/>
                <a:gd name="connsiteX3" fmla="*/ 65219 w 130438"/>
                <a:gd name="connsiteY3" fmla="*/ 0 h 130037"/>
                <a:gd name="connsiteX4" fmla="*/ 130438 w 130438"/>
                <a:gd name="connsiteY4" fmla="*/ 65019 h 1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38" h="130037">
                  <a:moveTo>
                    <a:pt x="130438" y="65019"/>
                  </a:moveTo>
                  <a:cubicBezTo>
                    <a:pt x="130438" y="100928"/>
                    <a:pt x="101239" y="130038"/>
                    <a:pt x="65219" y="130038"/>
                  </a:cubicBezTo>
                  <a:cubicBezTo>
                    <a:pt x="29200" y="130038"/>
                    <a:pt x="-1" y="100928"/>
                    <a:pt x="-1" y="65019"/>
                  </a:cubicBezTo>
                  <a:cubicBezTo>
                    <a:pt x="-1" y="29110"/>
                    <a:pt x="29199" y="0"/>
                    <a:pt x="65219" y="0"/>
                  </a:cubicBezTo>
                  <a:cubicBezTo>
                    <a:pt x="101238" y="0"/>
                    <a:pt x="130438" y="29110"/>
                    <a:pt x="130438" y="65019"/>
                  </a:cubicBezTo>
                  <a:close/>
                </a:path>
              </a:pathLst>
            </a:custGeom>
            <a:solidFill>
              <a:srgbClr val="38A052"/>
            </a:solidFill>
            <a:ln w="12661" cap="flat">
              <a:noFill/>
              <a:prstDash val="solid"/>
              <a:miter/>
            </a:ln>
          </p:spPr>
          <p:txBody>
            <a:bodyPr rtlCol="0" anchor="ctr"/>
            <a:lstStyle/>
            <a:p>
              <a:endParaRPr lang="ja-JP" altLang="en-US"/>
            </a:p>
          </p:txBody>
        </p:sp>
      </p:grpSp>
      <p:grpSp>
        <p:nvGrpSpPr>
          <p:cNvPr id="46" name="グラフィックス 38">
            <a:extLst>
              <a:ext uri="{FF2B5EF4-FFF2-40B4-BE49-F238E27FC236}">
                <a16:creationId xmlns:a16="http://schemas.microsoft.com/office/drawing/2014/main" id="{ABB7CD0E-A1E0-0032-E7A3-2537C5D22334}"/>
              </a:ext>
            </a:extLst>
          </p:cNvPr>
          <p:cNvGrpSpPr/>
          <p:nvPr/>
        </p:nvGrpSpPr>
        <p:grpSpPr>
          <a:xfrm>
            <a:off x="1571618" y="3147169"/>
            <a:ext cx="1209279" cy="287997"/>
            <a:chOff x="12213035" y="3803869"/>
            <a:chExt cx="1286400" cy="286335"/>
          </a:xfrm>
        </p:grpSpPr>
        <p:grpSp>
          <p:nvGrpSpPr>
            <p:cNvPr id="47" name="グラフィックス 38">
              <a:extLst>
                <a:ext uri="{FF2B5EF4-FFF2-40B4-BE49-F238E27FC236}">
                  <a16:creationId xmlns:a16="http://schemas.microsoft.com/office/drawing/2014/main" id="{4C49FFE8-CE71-0296-7951-69FC4B3EE90C}"/>
                </a:ext>
              </a:extLst>
            </p:cNvPr>
            <p:cNvGrpSpPr/>
            <p:nvPr/>
          </p:nvGrpSpPr>
          <p:grpSpPr>
            <a:xfrm>
              <a:off x="12213035" y="3803869"/>
              <a:ext cx="410310" cy="286335"/>
              <a:chOff x="12213035" y="3803869"/>
              <a:chExt cx="410310" cy="286335"/>
            </a:xfrm>
          </p:grpSpPr>
          <p:sp>
            <p:nvSpPr>
              <p:cNvPr id="56" name="フリーフォーム 55">
                <a:extLst>
                  <a:ext uri="{FF2B5EF4-FFF2-40B4-BE49-F238E27FC236}">
                    <a16:creationId xmlns:a16="http://schemas.microsoft.com/office/drawing/2014/main" id="{40E854E3-8756-47CD-FF6F-FAB42098551E}"/>
                  </a:ext>
                </a:extLst>
              </p:cNvPr>
              <p:cNvSpPr/>
              <p:nvPr/>
            </p:nvSpPr>
            <p:spPr>
              <a:xfrm>
                <a:off x="12213035" y="3803869"/>
                <a:ext cx="410310" cy="286335"/>
              </a:xfrm>
              <a:custGeom>
                <a:avLst/>
                <a:gdLst>
                  <a:gd name="connsiteX0" fmla="*/ 401699 w 410310"/>
                  <a:gd name="connsiteY0" fmla="*/ 44693 h 286335"/>
                  <a:gd name="connsiteX1" fmla="*/ 365481 w 410310"/>
                  <a:gd name="connsiteY1" fmla="*/ 8585 h 286335"/>
                  <a:gd name="connsiteX2" fmla="*/ 205155 w 410310"/>
                  <a:gd name="connsiteY2" fmla="*/ 0 h 286335"/>
                  <a:gd name="connsiteX3" fmla="*/ 44830 w 410310"/>
                  <a:gd name="connsiteY3" fmla="*/ 8585 h 286335"/>
                  <a:gd name="connsiteX4" fmla="*/ 8611 w 410310"/>
                  <a:gd name="connsiteY4" fmla="*/ 44693 h 286335"/>
                  <a:gd name="connsiteX5" fmla="*/ 0 w 410310"/>
                  <a:gd name="connsiteY5" fmla="*/ 143168 h 286335"/>
                  <a:gd name="connsiteX6" fmla="*/ 8611 w 410310"/>
                  <a:gd name="connsiteY6" fmla="*/ 241643 h 286335"/>
                  <a:gd name="connsiteX7" fmla="*/ 44830 w 410310"/>
                  <a:gd name="connsiteY7" fmla="*/ 277750 h 286335"/>
                  <a:gd name="connsiteX8" fmla="*/ 205155 w 410310"/>
                  <a:gd name="connsiteY8" fmla="*/ 286335 h 286335"/>
                  <a:gd name="connsiteX9" fmla="*/ 365481 w 410310"/>
                  <a:gd name="connsiteY9" fmla="*/ 277750 h 286335"/>
                  <a:gd name="connsiteX10" fmla="*/ 401699 w 410310"/>
                  <a:gd name="connsiteY10" fmla="*/ 241643 h 286335"/>
                  <a:gd name="connsiteX11" fmla="*/ 410311 w 410310"/>
                  <a:gd name="connsiteY11" fmla="*/ 143168 h 286335"/>
                  <a:gd name="connsiteX12" fmla="*/ 401699 w 410310"/>
                  <a:gd name="connsiteY12" fmla="*/ 44693 h 28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10" h="286335">
                    <a:moveTo>
                      <a:pt x="401699" y="44693"/>
                    </a:moveTo>
                    <a:cubicBezTo>
                      <a:pt x="397014" y="27144"/>
                      <a:pt x="383084" y="13256"/>
                      <a:pt x="365481" y="8585"/>
                    </a:cubicBezTo>
                    <a:cubicBezTo>
                      <a:pt x="333440" y="0"/>
                      <a:pt x="205155" y="0"/>
                      <a:pt x="205155" y="0"/>
                    </a:cubicBezTo>
                    <a:cubicBezTo>
                      <a:pt x="205155" y="0"/>
                      <a:pt x="76869" y="0"/>
                      <a:pt x="44830" y="8585"/>
                    </a:cubicBezTo>
                    <a:cubicBezTo>
                      <a:pt x="27227" y="13256"/>
                      <a:pt x="13297" y="27144"/>
                      <a:pt x="8611" y="44693"/>
                    </a:cubicBezTo>
                    <a:cubicBezTo>
                      <a:pt x="0" y="76634"/>
                      <a:pt x="0" y="143168"/>
                      <a:pt x="0" y="143168"/>
                    </a:cubicBezTo>
                    <a:cubicBezTo>
                      <a:pt x="0" y="143168"/>
                      <a:pt x="0" y="209701"/>
                      <a:pt x="8611" y="241643"/>
                    </a:cubicBezTo>
                    <a:cubicBezTo>
                      <a:pt x="13297" y="259192"/>
                      <a:pt x="27227" y="273079"/>
                      <a:pt x="44830" y="277750"/>
                    </a:cubicBezTo>
                    <a:cubicBezTo>
                      <a:pt x="76869" y="286335"/>
                      <a:pt x="205155" y="286335"/>
                      <a:pt x="205155" y="286335"/>
                    </a:cubicBezTo>
                    <a:cubicBezTo>
                      <a:pt x="205155" y="286335"/>
                      <a:pt x="333440" y="286335"/>
                      <a:pt x="365481" y="277750"/>
                    </a:cubicBezTo>
                    <a:cubicBezTo>
                      <a:pt x="383084" y="273079"/>
                      <a:pt x="397014" y="259192"/>
                      <a:pt x="401699" y="241643"/>
                    </a:cubicBezTo>
                    <a:cubicBezTo>
                      <a:pt x="410311" y="209701"/>
                      <a:pt x="410311" y="143168"/>
                      <a:pt x="410311" y="143168"/>
                    </a:cubicBezTo>
                    <a:cubicBezTo>
                      <a:pt x="410311" y="143168"/>
                      <a:pt x="410311" y="76634"/>
                      <a:pt x="401699" y="44693"/>
                    </a:cubicBezTo>
                    <a:close/>
                  </a:path>
                </a:pathLst>
              </a:custGeom>
              <a:solidFill>
                <a:srgbClr val="E70000"/>
              </a:solidFill>
              <a:ln w="12661" cap="flat">
                <a:noFill/>
                <a:prstDash val="solid"/>
                <a:miter/>
              </a:ln>
            </p:spPr>
            <p:txBody>
              <a:bodyPr rtlCol="0" anchor="ctr"/>
              <a:lstStyle/>
              <a:p>
                <a:endParaRPr lang="ja-JP" altLang="en-US"/>
              </a:p>
            </p:txBody>
          </p:sp>
          <p:sp>
            <p:nvSpPr>
              <p:cNvPr id="57" name="フリーフォーム 56">
                <a:extLst>
                  <a:ext uri="{FF2B5EF4-FFF2-40B4-BE49-F238E27FC236}">
                    <a16:creationId xmlns:a16="http://schemas.microsoft.com/office/drawing/2014/main" id="{10426C28-08C3-3485-98AB-3C66284E8DE8}"/>
                  </a:ext>
                </a:extLst>
              </p:cNvPr>
              <p:cNvSpPr/>
              <p:nvPr/>
            </p:nvSpPr>
            <p:spPr>
              <a:xfrm>
                <a:off x="12377159" y="3885553"/>
                <a:ext cx="106503" cy="122715"/>
              </a:xfrm>
              <a:custGeom>
                <a:avLst/>
                <a:gdLst>
                  <a:gd name="connsiteX0" fmla="*/ 0 w 106503"/>
                  <a:gd name="connsiteY0" fmla="*/ 122715 h 122715"/>
                  <a:gd name="connsiteX1" fmla="*/ 106504 w 106503"/>
                  <a:gd name="connsiteY1" fmla="*/ 61358 h 122715"/>
                  <a:gd name="connsiteX2" fmla="*/ 0 w 106503"/>
                  <a:gd name="connsiteY2" fmla="*/ 0 h 122715"/>
                  <a:gd name="connsiteX3" fmla="*/ 0 w 106503"/>
                  <a:gd name="connsiteY3" fmla="*/ 122715 h 122715"/>
                </a:gdLst>
                <a:ahLst/>
                <a:cxnLst>
                  <a:cxn ang="0">
                    <a:pos x="connsiteX0" y="connsiteY0"/>
                  </a:cxn>
                  <a:cxn ang="0">
                    <a:pos x="connsiteX1" y="connsiteY1"/>
                  </a:cxn>
                  <a:cxn ang="0">
                    <a:pos x="connsiteX2" y="connsiteY2"/>
                  </a:cxn>
                  <a:cxn ang="0">
                    <a:pos x="connsiteX3" y="connsiteY3"/>
                  </a:cxn>
                </a:cxnLst>
                <a:rect l="l" t="t" r="r" b="b"/>
                <a:pathLst>
                  <a:path w="106503" h="122715">
                    <a:moveTo>
                      <a:pt x="0" y="122715"/>
                    </a:moveTo>
                    <a:lnTo>
                      <a:pt x="106504" y="61358"/>
                    </a:lnTo>
                    <a:lnTo>
                      <a:pt x="0" y="0"/>
                    </a:lnTo>
                    <a:lnTo>
                      <a:pt x="0" y="122715"/>
                    </a:lnTo>
                    <a:close/>
                  </a:path>
                </a:pathLst>
              </a:custGeom>
              <a:solidFill>
                <a:srgbClr val="FEFEFE"/>
              </a:solidFill>
              <a:ln w="12661" cap="flat">
                <a:noFill/>
                <a:prstDash val="solid"/>
                <a:miter/>
              </a:ln>
            </p:spPr>
            <p:txBody>
              <a:bodyPr rtlCol="0" anchor="ctr"/>
              <a:lstStyle/>
              <a:p>
                <a:endParaRPr lang="ja-JP" altLang="en-US"/>
              </a:p>
            </p:txBody>
          </p:sp>
        </p:grpSp>
        <p:grpSp>
          <p:nvGrpSpPr>
            <p:cNvPr id="48" name="グラフィックス 38">
              <a:extLst>
                <a:ext uri="{FF2B5EF4-FFF2-40B4-BE49-F238E27FC236}">
                  <a16:creationId xmlns:a16="http://schemas.microsoft.com/office/drawing/2014/main" id="{5287F922-336A-635C-512C-BA161C24A3B8}"/>
                </a:ext>
              </a:extLst>
            </p:cNvPr>
            <p:cNvGrpSpPr/>
            <p:nvPr/>
          </p:nvGrpSpPr>
          <p:grpSpPr>
            <a:xfrm>
              <a:off x="12663870" y="3815105"/>
              <a:ext cx="835565" cy="257297"/>
              <a:chOff x="12663870" y="3815105"/>
              <a:chExt cx="835565" cy="257297"/>
            </a:xfrm>
            <a:solidFill>
              <a:srgbClr val="2D2A26"/>
            </a:solidFill>
          </p:grpSpPr>
          <p:sp>
            <p:nvSpPr>
              <p:cNvPr id="49" name="フリーフォーム 48">
                <a:extLst>
                  <a:ext uri="{FF2B5EF4-FFF2-40B4-BE49-F238E27FC236}">
                    <a16:creationId xmlns:a16="http://schemas.microsoft.com/office/drawing/2014/main" id="{A175FF4B-3AE5-38F1-F2F5-CFF227B7BE08}"/>
                  </a:ext>
                </a:extLst>
              </p:cNvPr>
              <p:cNvSpPr/>
              <p:nvPr/>
            </p:nvSpPr>
            <p:spPr>
              <a:xfrm>
                <a:off x="12785951" y="3886563"/>
                <a:ext cx="112075" cy="185840"/>
              </a:xfrm>
              <a:custGeom>
                <a:avLst/>
                <a:gdLst>
                  <a:gd name="connsiteX0" fmla="*/ 22541 w 112075"/>
                  <a:gd name="connsiteY0" fmla="*/ 177634 h 185840"/>
                  <a:gd name="connsiteX1" fmla="*/ 5192 w 112075"/>
                  <a:gd name="connsiteY1" fmla="*/ 152131 h 185840"/>
                  <a:gd name="connsiteX2" fmla="*/ 0 w 112075"/>
                  <a:gd name="connsiteY2" fmla="*/ 106176 h 185840"/>
                  <a:gd name="connsiteX3" fmla="*/ 0 w 112075"/>
                  <a:gd name="connsiteY3" fmla="*/ 80169 h 185840"/>
                  <a:gd name="connsiteX4" fmla="*/ 5825 w 112075"/>
                  <a:gd name="connsiteY4" fmla="*/ 33709 h 185840"/>
                  <a:gd name="connsiteX5" fmla="*/ 24188 w 112075"/>
                  <a:gd name="connsiteY5" fmla="*/ 8080 h 185840"/>
                  <a:gd name="connsiteX6" fmla="*/ 56861 w 112075"/>
                  <a:gd name="connsiteY6" fmla="*/ 0 h 185840"/>
                  <a:gd name="connsiteX7" fmla="*/ 88900 w 112075"/>
                  <a:gd name="connsiteY7" fmla="*/ 8206 h 185840"/>
                  <a:gd name="connsiteX8" fmla="*/ 106503 w 112075"/>
                  <a:gd name="connsiteY8" fmla="*/ 33835 h 185840"/>
                  <a:gd name="connsiteX9" fmla="*/ 112075 w 112075"/>
                  <a:gd name="connsiteY9" fmla="*/ 80169 h 185840"/>
                  <a:gd name="connsiteX10" fmla="*/ 112075 w 112075"/>
                  <a:gd name="connsiteY10" fmla="*/ 106176 h 185840"/>
                  <a:gd name="connsiteX11" fmla="*/ 106630 w 112075"/>
                  <a:gd name="connsiteY11" fmla="*/ 152258 h 185840"/>
                  <a:gd name="connsiteX12" fmla="*/ 89027 w 112075"/>
                  <a:gd name="connsiteY12" fmla="*/ 177760 h 185840"/>
                  <a:gd name="connsiteX13" fmla="*/ 55974 w 112075"/>
                  <a:gd name="connsiteY13" fmla="*/ 185840 h 185840"/>
                  <a:gd name="connsiteX14" fmla="*/ 22415 w 112075"/>
                  <a:gd name="connsiteY14" fmla="*/ 177634 h 185840"/>
                  <a:gd name="connsiteX15" fmla="*/ 68005 w 112075"/>
                  <a:gd name="connsiteY15" fmla="*/ 149606 h 185840"/>
                  <a:gd name="connsiteX16" fmla="*/ 71424 w 112075"/>
                  <a:gd name="connsiteY16" fmla="*/ 120948 h 185840"/>
                  <a:gd name="connsiteX17" fmla="*/ 71424 w 112075"/>
                  <a:gd name="connsiteY17" fmla="*/ 65145 h 185840"/>
                  <a:gd name="connsiteX18" fmla="*/ 68005 w 112075"/>
                  <a:gd name="connsiteY18" fmla="*/ 36865 h 185840"/>
                  <a:gd name="connsiteX19" fmla="*/ 56101 w 112075"/>
                  <a:gd name="connsiteY19" fmla="*/ 27901 h 185840"/>
                  <a:gd name="connsiteX20" fmla="*/ 44450 w 112075"/>
                  <a:gd name="connsiteY20" fmla="*/ 36865 h 185840"/>
                  <a:gd name="connsiteX21" fmla="*/ 41031 w 112075"/>
                  <a:gd name="connsiteY21" fmla="*/ 65145 h 185840"/>
                  <a:gd name="connsiteX22" fmla="*/ 41031 w 112075"/>
                  <a:gd name="connsiteY22" fmla="*/ 120948 h 185840"/>
                  <a:gd name="connsiteX23" fmla="*/ 44197 w 112075"/>
                  <a:gd name="connsiteY23" fmla="*/ 149606 h 185840"/>
                  <a:gd name="connsiteX24" fmla="*/ 55974 w 112075"/>
                  <a:gd name="connsiteY24" fmla="*/ 158444 h 185840"/>
                  <a:gd name="connsiteX25" fmla="*/ 67878 w 112075"/>
                  <a:gd name="connsiteY25" fmla="*/ 149606 h 18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2075" h="185840">
                    <a:moveTo>
                      <a:pt x="22541" y="177634"/>
                    </a:moveTo>
                    <a:cubicBezTo>
                      <a:pt x="14436" y="172205"/>
                      <a:pt x="8611" y="163746"/>
                      <a:pt x="5192" y="152131"/>
                    </a:cubicBezTo>
                    <a:cubicBezTo>
                      <a:pt x="1772" y="140643"/>
                      <a:pt x="0" y="125366"/>
                      <a:pt x="0" y="106176"/>
                    </a:cubicBezTo>
                    <a:lnTo>
                      <a:pt x="0" y="80169"/>
                    </a:lnTo>
                    <a:cubicBezTo>
                      <a:pt x="0" y="60853"/>
                      <a:pt x="1899" y="45324"/>
                      <a:pt x="5825" y="33709"/>
                    </a:cubicBezTo>
                    <a:cubicBezTo>
                      <a:pt x="9751" y="21967"/>
                      <a:pt x="15830" y="13509"/>
                      <a:pt x="24188" y="8080"/>
                    </a:cubicBezTo>
                    <a:cubicBezTo>
                      <a:pt x="32546" y="2777"/>
                      <a:pt x="43437" y="0"/>
                      <a:pt x="56861" y="0"/>
                    </a:cubicBezTo>
                    <a:cubicBezTo>
                      <a:pt x="70285" y="0"/>
                      <a:pt x="80796" y="2777"/>
                      <a:pt x="88900" y="8206"/>
                    </a:cubicBezTo>
                    <a:cubicBezTo>
                      <a:pt x="96879" y="13635"/>
                      <a:pt x="102831" y="22220"/>
                      <a:pt x="106503" y="33835"/>
                    </a:cubicBezTo>
                    <a:cubicBezTo>
                      <a:pt x="110175" y="45450"/>
                      <a:pt x="112075" y="60853"/>
                      <a:pt x="112075" y="80169"/>
                    </a:cubicBezTo>
                    <a:lnTo>
                      <a:pt x="112075" y="106176"/>
                    </a:lnTo>
                    <a:cubicBezTo>
                      <a:pt x="112075" y="125240"/>
                      <a:pt x="110302" y="140643"/>
                      <a:pt x="106630" y="152258"/>
                    </a:cubicBezTo>
                    <a:cubicBezTo>
                      <a:pt x="102958" y="163873"/>
                      <a:pt x="97132" y="172331"/>
                      <a:pt x="89027" y="177760"/>
                    </a:cubicBezTo>
                    <a:cubicBezTo>
                      <a:pt x="80922" y="183063"/>
                      <a:pt x="69904" y="185840"/>
                      <a:pt x="55974" y="185840"/>
                    </a:cubicBezTo>
                    <a:cubicBezTo>
                      <a:pt x="42044" y="185840"/>
                      <a:pt x="30520" y="183063"/>
                      <a:pt x="22415" y="177634"/>
                    </a:cubicBezTo>
                    <a:close/>
                    <a:moveTo>
                      <a:pt x="68005" y="149606"/>
                    </a:moveTo>
                    <a:cubicBezTo>
                      <a:pt x="70285" y="143799"/>
                      <a:pt x="71424" y="134204"/>
                      <a:pt x="71424" y="120948"/>
                    </a:cubicBezTo>
                    <a:lnTo>
                      <a:pt x="71424" y="65145"/>
                    </a:lnTo>
                    <a:cubicBezTo>
                      <a:pt x="71424" y="52268"/>
                      <a:pt x="70285" y="42925"/>
                      <a:pt x="68005" y="36865"/>
                    </a:cubicBezTo>
                    <a:cubicBezTo>
                      <a:pt x="65726" y="30931"/>
                      <a:pt x="61800" y="27901"/>
                      <a:pt x="56101" y="27901"/>
                    </a:cubicBezTo>
                    <a:cubicBezTo>
                      <a:pt x="50402" y="27901"/>
                      <a:pt x="46730" y="30931"/>
                      <a:pt x="44450" y="36865"/>
                    </a:cubicBezTo>
                    <a:cubicBezTo>
                      <a:pt x="42170" y="42799"/>
                      <a:pt x="41031" y="52268"/>
                      <a:pt x="41031" y="65145"/>
                    </a:cubicBezTo>
                    <a:lnTo>
                      <a:pt x="41031" y="120948"/>
                    </a:lnTo>
                    <a:cubicBezTo>
                      <a:pt x="41031" y="134204"/>
                      <a:pt x="42044" y="143799"/>
                      <a:pt x="44197" y="149606"/>
                    </a:cubicBezTo>
                    <a:cubicBezTo>
                      <a:pt x="46350" y="155414"/>
                      <a:pt x="50275" y="158444"/>
                      <a:pt x="55974" y="158444"/>
                    </a:cubicBezTo>
                    <a:cubicBezTo>
                      <a:pt x="61673" y="158444"/>
                      <a:pt x="65599" y="155540"/>
                      <a:pt x="67878" y="149606"/>
                    </a:cubicBezTo>
                    <a:close/>
                  </a:path>
                </a:pathLst>
              </a:custGeom>
              <a:solidFill>
                <a:srgbClr val="2D2A26"/>
              </a:solidFill>
              <a:ln w="12661" cap="flat">
                <a:noFill/>
                <a:prstDash val="solid"/>
                <a:miter/>
              </a:ln>
            </p:spPr>
            <p:txBody>
              <a:bodyPr rtlCol="0" anchor="ctr"/>
              <a:lstStyle/>
              <a:p>
                <a:endParaRPr lang="ja-JP" altLang="en-US"/>
              </a:p>
            </p:txBody>
          </p:sp>
          <p:sp>
            <p:nvSpPr>
              <p:cNvPr id="50" name="フリーフォーム 49">
                <a:extLst>
                  <a:ext uri="{FF2B5EF4-FFF2-40B4-BE49-F238E27FC236}">
                    <a16:creationId xmlns:a16="http://schemas.microsoft.com/office/drawing/2014/main" id="{C02426D7-DFC6-1012-3F29-FF1FF92B8015}"/>
                  </a:ext>
                </a:extLst>
              </p:cNvPr>
              <p:cNvSpPr/>
              <p:nvPr/>
            </p:nvSpPr>
            <p:spPr>
              <a:xfrm>
                <a:off x="13392046" y="3886815"/>
                <a:ext cx="107389" cy="185461"/>
              </a:xfrm>
              <a:custGeom>
                <a:avLst/>
                <a:gdLst>
                  <a:gd name="connsiteX0" fmla="*/ 39638 w 107389"/>
                  <a:gd name="connsiteY0" fmla="*/ 106555 h 185461"/>
                  <a:gd name="connsiteX1" fmla="*/ 39638 w 107389"/>
                  <a:gd name="connsiteY1" fmla="*/ 115645 h 185461"/>
                  <a:gd name="connsiteX2" fmla="*/ 40651 w 107389"/>
                  <a:gd name="connsiteY2" fmla="*/ 141526 h 185461"/>
                  <a:gd name="connsiteX3" fmla="*/ 44957 w 107389"/>
                  <a:gd name="connsiteY3" fmla="*/ 154151 h 185461"/>
                  <a:gd name="connsiteX4" fmla="*/ 54961 w 107389"/>
                  <a:gd name="connsiteY4" fmla="*/ 158065 h 185461"/>
                  <a:gd name="connsiteX5" fmla="*/ 67372 w 107389"/>
                  <a:gd name="connsiteY5" fmla="*/ 150995 h 185461"/>
                  <a:gd name="connsiteX6" fmla="*/ 71044 w 107389"/>
                  <a:gd name="connsiteY6" fmla="*/ 127639 h 185461"/>
                  <a:gd name="connsiteX7" fmla="*/ 105997 w 107389"/>
                  <a:gd name="connsiteY7" fmla="*/ 129659 h 185461"/>
                  <a:gd name="connsiteX8" fmla="*/ 106250 w 107389"/>
                  <a:gd name="connsiteY8" fmla="*/ 136098 h 185461"/>
                  <a:gd name="connsiteX9" fmla="*/ 92573 w 107389"/>
                  <a:gd name="connsiteY9" fmla="*/ 173215 h 185461"/>
                  <a:gd name="connsiteX10" fmla="*/ 53948 w 107389"/>
                  <a:gd name="connsiteY10" fmla="*/ 185461 h 185461"/>
                  <a:gd name="connsiteX11" fmla="*/ 12031 w 107389"/>
                  <a:gd name="connsiteY11" fmla="*/ 166776 h 185461"/>
                  <a:gd name="connsiteX12" fmla="*/ 0 w 107389"/>
                  <a:gd name="connsiteY12" fmla="*/ 108828 h 185461"/>
                  <a:gd name="connsiteX13" fmla="*/ 0 w 107389"/>
                  <a:gd name="connsiteY13" fmla="*/ 77518 h 185461"/>
                  <a:gd name="connsiteX14" fmla="*/ 12410 w 107389"/>
                  <a:gd name="connsiteY14" fmla="*/ 18559 h 185461"/>
                  <a:gd name="connsiteX15" fmla="*/ 55088 w 107389"/>
                  <a:gd name="connsiteY15" fmla="*/ 0 h 185461"/>
                  <a:gd name="connsiteX16" fmla="*/ 87128 w 107389"/>
                  <a:gd name="connsiteY16" fmla="*/ 7575 h 185461"/>
                  <a:gd name="connsiteX17" fmla="*/ 102831 w 107389"/>
                  <a:gd name="connsiteY17" fmla="*/ 31310 h 185461"/>
                  <a:gd name="connsiteX18" fmla="*/ 107390 w 107389"/>
                  <a:gd name="connsiteY18" fmla="*/ 75750 h 185461"/>
                  <a:gd name="connsiteX19" fmla="*/ 107390 w 107389"/>
                  <a:gd name="connsiteY19" fmla="*/ 106429 h 185461"/>
                  <a:gd name="connsiteX20" fmla="*/ 39638 w 107389"/>
                  <a:gd name="connsiteY20" fmla="*/ 106429 h 185461"/>
                  <a:gd name="connsiteX21" fmla="*/ 44830 w 107389"/>
                  <a:gd name="connsiteY21" fmla="*/ 31058 h 185461"/>
                  <a:gd name="connsiteX22" fmla="*/ 40777 w 107389"/>
                  <a:gd name="connsiteY22" fmla="*/ 43430 h 185461"/>
                  <a:gd name="connsiteX23" fmla="*/ 39765 w 107389"/>
                  <a:gd name="connsiteY23" fmla="*/ 69564 h 185461"/>
                  <a:gd name="connsiteX24" fmla="*/ 39765 w 107389"/>
                  <a:gd name="connsiteY24" fmla="*/ 82441 h 185461"/>
                  <a:gd name="connsiteX25" fmla="*/ 69398 w 107389"/>
                  <a:gd name="connsiteY25" fmla="*/ 82441 h 185461"/>
                  <a:gd name="connsiteX26" fmla="*/ 69398 w 107389"/>
                  <a:gd name="connsiteY26" fmla="*/ 69564 h 185461"/>
                  <a:gd name="connsiteX27" fmla="*/ 68259 w 107389"/>
                  <a:gd name="connsiteY27" fmla="*/ 43430 h 185461"/>
                  <a:gd name="connsiteX28" fmla="*/ 63953 w 107389"/>
                  <a:gd name="connsiteY28" fmla="*/ 30805 h 185461"/>
                  <a:gd name="connsiteX29" fmla="*/ 54455 w 107389"/>
                  <a:gd name="connsiteY29" fmla="*/ 27144 h 185461"/>
                  <a:gd name="connsiteX30" fmla="*/ 44957 w 107389"/>
                  <a:gd name="connsiteY30" fmla="*/ 30931 h 18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389" h="185461">
                    <a:moveTo>
                      <a:pt x="39638" y="106555"/>
                    </a:moveTo>
                    <a:lnTo>
                      <a:pt x="39638" y="115645"/>
                    </a:lnTo>
                    <a:cubicBezTo>
                      <a:pt x="39638" y="127134"/>
                      <a:pt x="40018" y="135719"/>
                      <a:pt x="40651" y="141526"/>
                    </a:cubicBezTo>
                    <a:cubicBezTo>
                      <a:pt x="41285" y="147334"/>
                      <a:pt x="42804" y="151500"/>
                      <a:pt x="44957" y="154151"/>
                    </a:cubicBezTo>
                    <a:cubicBezTo>
                      <a:pt x="47109" y="156803"/>
                      <a:pt x="50402" y="158065"/>
                      <a:pt x="54961" y="158065"/>
                    </a:cubicBezTo>
                    <a:cubicBezTo>
                      <a:pt x="61040" y="158065"/>
                      <a:pt x="65219" y="155666"/>
                      <a:pt x="67372" y="150995"/>
                    </a:cubicBezTo>
                    <a:cubicBezTo>
                      <a:pt x="69652" y="146324"/>
                      <a:pt x="70791" y="138496"/>
                      <a:pt x="71044" y="127639"/>
                    </a:cubicBezTo>
                    <a:lnTo>
                      <a:pt x="105997" y="129659"/>
                    </a:lnTo>
                    <a:cubicBezTo>
                      <a:pt x="106250" y="131174"/>
                      <a:pt x="106250" y="133320"/>
                      <a:pt x="106250" y="136098"/>
                    </a:cubicBezTo>
                    <a:cubicBezTo>
                      <a:pt x="106250" y="152636"/>
                      <a:pt x="101691" y="165009"/>
                      <a:pt x="92573" y="173215"/>
                    </a:cubicBezTo>
                    <a:cubicBezTo>
                      <a:pt x="83455" y="181421"/>
                      <a:pt x="70665" y="185461"/>
                      <a:pt x="53948" y="185461"/>
                    </a:cubicBezTo>
                    <a:cubicBezTo>
                      <a:pt x="33939" y="185461"/>
                      <a:pt x="20009" y="179275"/>
                      <a:pt x="12031" y="166776"/>
                    </a:cubicBezTo>
                    <a:cubicBezTo>
                      <a:pt x="4053" y="154278"/>
                      <a:pt x="0" y="134961"/>
                      <a:pt x="0" y="108828"/>
                    </a:cubicBezTo>
                    <a:lnTo>
                      <a:pt x="0" y="77518"/>
                    </a:lnTo>
                    <a:cubicBezTo>
                      <a:pt x="0" y="50626"/>
                      <a:pt x="4179" y="30931"/>
                      <a:pt x="12410" y="18559"/>
                    </a:cubicBezTo>
                    <a:cubicBezTo>
                      <a:pt x="20769" y="6186"/>
                      <a:pt x="34953" y="0"/>
                      <a:pt x="55088" y="0"/>
                    </a:cubicBezTo>
                    <a:cubicBezTo>
                      <a:pt x="69019" y="0"/>
                      <a:pt x="79656" y="2525"/>
                      <a:pt x="87128" y="7575"/>
                    </a:cubicBezTo>
                    <a:cubicBezTo>
                      <a:pt x="94599" y="12625"/>
                      <a:pt x="99792" y="20579"/>
                      <a:pt x="102831" y="31310"/>
                    </a:cubicBezTo>
                    <a:cubicBezTo>
                      <a:pt x="105870" y="42041"/>
                      <a:pt x="107390" y="56813"/>
                      <a:pt x="107390" y="75750"/>
                    </a:cubicBezTo>
                    <a:lnTo>
                      <a:pt x="107390" y="106429"/>
                    </a:lnTo>
                    <a:lnTo>
                      <a:pt x="39638" y="106429"/>
                    </a:lnTo>
                    <a:close/>
                    <a:moveTo>
                      <a:pt x="44830" y="31058"/>
                    </a:moveTo>
                    <a:cubicBezTo>
                      <a:pt x="42804" y="33583"/>
                      <a:pt x="41411" y="37749"/>
                      <a:pt x="40777" y="43430"/>
                    </a:cubicBezTo>
                    <a:cubicBezTo>
                      <a:pt x="40144" y="49238"/>
                      <a:pt x="39765" y="57949"/>
                      <a:pt x="39765" y="69564"/>
                    </a:cubicBezTo>
                    <a:lnTo>
                      <a:pt x="39765" y="82441"/>
                    </a:lnTo>
                    <a:lnTo>
                      <a:pt x="69398" y="82441"/>
                    </a:lnTo>
                    <a:lnTo>
                      <a:pt x="69398" y="69564"/>
                    </a:lnTo>
                    <a:cubicBezTo>
                      <a:pt x="69398" y="58075"/>
                      <a:pt x="69019" y="49364"/>
                      <a:pt x="68259" y="43430"/>
                    </a:cubicBezTo>
                    <a:cubicBezTo>
                      <a:pt x="67499" y="37496"/>
                      <a:pt x="66105" y="33330"/>
                      <a:pt x="63953" y="30805"/>
                    </a:cubicBezTo>
                    <a:cubicBezTo>
                      <a:pt x="61927" y="28406"/>
                      <a:pt x="58761" y="27144"/>
                      <a:pt x="54455" y="27144"/>
                    </a:cubicBezTo>
                    <a:cubicBezTo>
                      <a:pt x="50149" y="27144"/>
                      <a:pt x="46983" y="28406"/>
                      <a:pt x="44957" y="30931"/>
                    </a:cubicBezTo>
                    <a:close/>
                  </a:path>
                </a:pathLst>
              </a:custGeom>
              <a:solidFill>
                <a:srgbClr val="2D2A26"/>
              </a:solidFill>
              <a:ln w="12661" cap="flat">
                <a:noFill/>
                <a:prstDash val="solid"/>
                <a:miter/>
              </a:ln>
            </p:spPr>
            <p:txBody>
              <a:bodyPr rtlCol="0" anchor="ctr"/>
              <a:lstStyle/>
              <a:p>
                <a:endParaRPr lang="ja-JP" altLang="en-US"/>
              </a:p>
            </p:txBody>
          </p:sp>
          <p:sp>
            <p:nvSpPr>
              <p:cNvPr id="51" name="フリーフォーム 50">
                <a:extLst>
                  <a:ext uri="{FF2B5EF4-FFF2-40B4-BE49-F238E27FC236}">
                    <a16:creationId xmlns:a16="http://schemas.microsoft.com/office/drawing/2014/main" id="{76588C25-C0B4-861E-A743-B8FD1AAC03FD}"/>
                  </a:ext>
                </a:extLst>
              </p:cNvPr>
              <p:cNvSpPr/>
              <p:nvPr/>
            </p:nvSpPr>
            <p:spPr>
              <a:xfrm>
                <a:off x="12663870" y="3823943"/>
                <a:ext cx="132464" cy="245430"/>
              </a:xfrm>
              <a:custGeom>
                <a:avLst/>
                <a:gdLst>
                  <a:gd name="connsiteX0" fmla="*/ 46097 w 132464"/>
                  <a:gd name="connsiteY0" fmla="*/ 166019 h 245430"/>
                  <a:gd name="connsiteX1" fmla="*/ 0 w 132464"/>
                  <a:gd name="connsiteY1" fmla="*/ 126 h 245430"/>
                  <a:gd name="connsiteX2" fmla="*/ 40144 w 132464"/>
                  <a:gd name="connsiteY2" fmla="*/ 126 h 245430"/>
                  <a:gd name="connsiteX3" fmla="*/ 56228 w 132464"/>
                  <a:gd name="connsiteY3" fmla="*/ 75245 h 245430"/>
                  <a:gd name="connsiteX4" fmla="*/ 65345 w 132464"/>
                  <a:gd name="connsiteY4" fmla="*/ 122589 h 245430"/>
                  <a:gd name="connsiteX5" fmla="*/ 66486 w 132464"/>
                  <a:gd name="connsiteY5" fmla="*/ 122589 h 245430"/>
                  <a:gd name="connsiteX6" fmla="*/ 75603 w 132464"/>
                  <a:gd name="connsiteY6" fmla="*/ 75498 h 245430"/>
                  <a:gd name="connsiteX7" fmla="*/ 92320 w 132464"/>
                  <a:gd name="connsiteY7" fmla="*/ 0 h 245430"/>
                  <a:gd name="connsiteX8" fmla="*/ 132465 w 132464"/>
                  <a:gd name="connsiteY8" fmla="*/ 0 h 245430"/>
                  <a:gd name="connsiteX9" fmla="*/ 85861 w 132464"/>
                  <a:gd name="connsiteY9" fmla="*/ 165893 h 245430"/>
                  <a:gd name="connsiteX10" fmla="*/ 85861 w 132464"/>
                  <a:gd name="connsiteY10" fmla="*/ 245430 h 245430"/>
                  <a:gd name="connsiteX11" fmla="*/ 45970 w 132464"/>
                  <a:gd name="connsiteY11" fmla="*/ 245430 h 245430"/>
                  <a:gd name="connsiteX12" fmla="*/ 45970 w 132464"/>
                  <a:gd name="connsiteY12" fmla="*/ 165893 h 24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464" h="245430">
                    <a:moveTo>
                      <a:pt x="46097" y="166019"/>
                    </a:moveTo>
                    <a:lnTo>
                      <a:pt x="0" y="126"/>
                    </a:lnTo>
                    <a:lnTo>
                      <a:pt x="40144" y="126"/>
                    </a:lnTo>
                    <a:lnTo>
                      <a:pt x="56228" y="75245"/>
                    </a:lnTo>
                    <a:cubicBezTo>
                      <a:pt x="60280" y="93804"/>
                      <a:pt x="63320" y="109585"/>
                      <a:pt x="65345" y="122589"/>
                    </a:cubicBezTo>
                    <a:lnTo>
                      <a:pt x="66486" y="122589"/>
                    </a:lnTo>
                    <a:cubicBezTo>
                      <a:pt x="67878" y="113246"/>
                      <a:pt x="70918" y="97591"/>
                      <a:pt x="75603" y="75498"/>
                    </a:cubicBezTo>
                    <a:lnTo>
                      <a:pt x="92320" y="0"/>
                    </a:lnTo>
                    <a:lnTo>
                      <a:pt x="132465" y="0"/>
                    </a:lnTo>
                    <a:lnTo>
                      <a:pt x="85861" y="165893"/>
                    </a:lnTo>
                    <a:lnTo>
                      <a:pt x="85861" y="245430"/>
                    </a:lnTo>
                    <a:lnTo>
                      <a:pt x="45970" y="245430"/>
                    </a:lnTo>
                    <a:lnTo>
                      <a:pt x="45970" y="165893"/>
                    </a:lnTo>
                    <a:close/>
                  </a:path>
                </a:pathLst>
              </a:custGeom>
              <a:solidFill>
                <a:srgbClr val="2D2A26"/>
              </a:solidFill>
              <a:ln w="12661" cap="flat">
                <a:noFill/>
                <a:prstDash val="solid"/>
                <a:miter/>
              </a:ln>
            </p:spPr>
            <p:txBody>
              <a:bodyPr rtlCol="0" anchor="ctr"/>
              <a:lstStyle/>
              <a:p>
                <a:endParaRPr lang="ja-JP" altLang="en-US"/>
              </a:p>
            </p:txBody>
          </p:sp>
          <p:sp>
            <p:nvSpPr>
              <p:cNvPr id="52" name="フリーフォーム 51">
                <a:extLst>
                  <a:ext uri="{FF2B5EF4-FFF2-40B4-BE49-F238E27FC236}">
                    <a16:creationId xmlns:a16="http://schemas.microsoft.com/office/drawing/2014/main" id="{1F4506A4-D6E7-659F-89A8-6EE151374B4D}"/>
                  </a:ext>
                </a:extLst>
              </p:cNvPr>
              <p:cNvSpPr/>
              <p:nvPr/>
            </p:nvSpPr>
            <p:spPr>
              <a:xfrm>
                <a:off x="12919048" y="3890098"/>
                <a:ext cx="109922" cy="182305"/>
              </a:xfrm>
              <a:custGeom>
                <a:avLst/>
                <a:gdLst>
                  <a:gd name="connsiteX0" fmla="*/ 109796 w 109922"/>
                  <a:gd name="connsiteY0" fmla="*/ 126 h 182305"/>
                  <a:gd name="connsiteX1" fmla="*/ 109796 w 109922"/>
                  <a:gd name="connsiteY1" fmla="*/ 179401 h 182305"/>
                  <a:gd name="connsiteX2" fmla="*/ 78136 w 109922"/>
                  <a:gd name="connsiteY2" fmla="*/ 179401 h 182305"/>
                  <a:gd name="connsiteX3" fmla="*/ 74590 w 109922"/>
                  <a:gd name="connsiteY3" fmla="*/ 157434 h 182305"/>
                  <a:gd name="connsiteX4" fmla="*/ 73703 w 109922"/>
                  <a:gd name="connsiteY4" fmla="*/ 157434 h 182305"/>
                  <a:gd name="connsiteX5" fmla="*/ 34952 w 109922"/>
                  <a:gd name="connsiteY5" fmla="*/ 182305 h 182305"/>
                  <a:gd name="connsiteX6" fmla="*/ 8485 w 109922"/>
                  <a:gd name="connsiteY6" fmla="*/ 170564 h 182305"/>
                  <a:gd name="connsiteX7" fmla="*/ 0 w 109922"/>
                  <a:gd name="connsiteY7" fmla="*/ 133951 h 182305"/>
                  <a:gd name="connsiteX8" fmla="*/ 0 w 109922"/>
                  <a:gd name="connsiteY8" fmla="*/ 0 h 182305"/>
                  <a:gd name="connsiteX9" fmla="*/ 40524 w 109922"/>
                  <a:gd name="connsiteY9" fmla="*/ 0 h 182305"/>
                  <a:gd name="connsiteX10" fmla="*/ 40524 w 109922"/>
                  <a:gd name="connsiteY10" fmla="*/ 131679 h 182305"/>
                  <a:gd name="connsiteX11" fmla="*/ 43184 w 109922"/>
                  <a:gd name="connsiteY11" fmla="*/ 148849 h 182305"/>
                  <a:gd name="connsiteX12" fmla="*/ 52049 w 109922"/>
                  <a:gd name="connsiteY12" fmla="*/ 154025 h 182305"/>
                  <a:gd name="connsiteX13" fmla="*/ 62180 w 109922"/>
                  <a:gd name="connsiteY13" fmla="*/ 150869 h 182305"/>
                  <a:gd name="connsiteX14" fmla="*/ 69398 w 109922"/>
                  <a:gd name="connsiteY14" fmla="*/ 142663 h 182305"/>
                  <a:gd name="connsiteX15" fmla="*/ 69398 w 109922"/>
                  <a:gd name="connsiteY15" fmla="*/ 253 h 182305"/>
                  <a:gd name="connsiteX16" fmla="*/ 109923 w 109922"/>
                  <a:gd name="connsiteY16" fmla="*/ 253 h 18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922" h="182305">
                    <a:moveTo>
                      <a:pt x="109796" y="126"/>
                    </a:moveTo>
                    <a:lnTo>
                      <a:pt x="109796" y="179401"/>
                    </a:lnTo>
                    <a:lnTo>
                      <a:pt x="78136" y="179401"/>
                    </a:lnTo>
                    <a:lnTo>
                      <a:pt x="74590" y="157434"/>
                    </a:lnTo>
                    <a:lnTo>
                      <a:pt x="73703" y="157434"/>
                    </a:lnTo>
                    <a:cubicBezTo>
                      <a:pt x="65092" y="173973"/>
                      <a:pt x="52175" y="182305"/>
                      <a:pt x="34952" y="182305"/>
                    </a:cubicBezTo>
                    <a:cubicBezTo>
                      <a:pt x="23048" y="182305"/>
                      <a:pt x="14184" y="178391"/>
                      <a:pt x="8485" y="170564"/>
                    </a:cubicBezTo>
                    <a:cubicBezTo>
                      <a:pt x="2786" y="162736"/>
                      <a:pt x="0" y="150616"/>
                      <a:pt x="0" y="133951"/>
                    </a:cubicBezTo>
                    <a:lnTo>
                      <a:pt x="0" y="0"/>
                    </a:lnTo>
                    <a:lnTo>
                      <a:pt x="40524" y="0"/>
                    </a:lnTo>
                    <a:lnTo>
                      <a:pt x="40524" y="131679"/>
                    </a:lnTo>
                    <a:cubicBezTo>
                      <a:pt x="40524" y="139633"/>
                      <a:pt x="41410" y="145440"/>
                      <a:pt x="43184" y="148849"/>
                    </a:cubicBezTo>
                    <a:cubicBezTo>
                      <a:pt x="44957" y="152258"/>
                      <a:pt x="47869" y="154025"/>
                      <a:pt x="52049" y="154025"/>
                    </a:cubicBezTo>
                    <a:cubicBezTo>
                      <a:pt x="55594" y="154025"/>
                      <a:pt x="58887" y="153015"/>
                      <a:pt x="62180" y="150869"/>
                    </a:cubicBezTo>
                    <a:cubicBezTo>
                      <a:pt x="65345" y="148723"/>
                      <a:pt x="67752" y="145945"/>
                      <a:pt x="69398" y="142663"/>
                    </a:cubicBezTo>
                    <a:lnTo>
                      <a:pt x="69398" y="253"/>
                    </a:lnTo>
                    <a:lnTo>
                      <a:pt x="109923" y="253"/>
                    </a:lnTo>
                    <a:close/>
                  </a:path>
                </a:pathLst>
              </a:custGeom>
              <a:solidFill>
                <a:srgbClr val="2D2A26"/>
              </a:solidFill>
              <a:ln w="12661" cap="flat">
                <a:noFill/>
                <a:prstDash val="solid"/>
                <a:miter/>
              </a:ln>
            </p:spPr>
            <p:txBody>
              <a:bodyPr rtlCol="0" anchor="ctr"/>
              <a:lstStyle/>
              <a:p>
                <a:endParaRPr lang="ja-JP" altLang="en-US"/>
              </a:p>
            </p:txBody>
          </p:sp>
          <p:sp>
            <p:nvSpPr>
              <p:cNvPr id="53" name="フリーフォーム 52">
                <a:extLst>
                  <a:ext uri="{FF2B5EF4-FFF2-40B4-BE49-F238E27FC236}">
                    <a16:creationId xmlns:a16="http://schemas.microsoft.com/office/drawing/2014/main" id="{971ADE7C-34B9-ECA4-1C46-AD9C88D9B891}"/>
                  </a:ext>
                </a:extLst>
              </p:cNvPr>
              <p:cNvSpPr/>
              <p:nvPr/>
            </p:nvSpPr>
            <p:spPr>
              <a:xfrm>
                <a:off x="13126736" y="3890098"/>
                <a:ext cx="109922" cy="182305"/>
              </a:xfrm>
              <a:custGeom>
                <a:avLst/>
                <a:gdLst>
                  <a:gd name="connsiteX0" fmla="*/ 109796 w 109922"/>
                  <a:gd name="connsiteY0" fmla="*/ 126 h 182305"/>
                  <a:gd name="connsiteX1" fmla="*/ 109796 w 109922"/>
                  <a:gd name="connsiteY1" fmla="*/ 179401 h 182305"/>
                  <a:gd name="connsiteX2" fmla="*/ 78136 w 109922"/>
                  <a:gd name="connsiteY2" fmla="*/ 179401 h 182305"/>
                  <a:gd name="connsiteX3" fmla="*/ 74591 w 109922"/>
                  <a:gd name="connsiteY3" fmla="*/ 157434 h 182305"/>
                  <a:gd name="connsiteX4" fmla="*/ 73704 w 109922"/>
                  <a:gd name="connsiteY4" fmla="*/ 157434 h 182305"/>
                  <a:gd name="connsiteX5" fmla="*/ 34953 w 109922"/>
                  <a:gd name="connsiteY5" fmla="*/ 182305 h 182305"/>
                  <a:gd name="connsiteX6" fmla="*/ 8485 w 109922"/>
                  <a:gd name="connsiteY6" fmla="*/ 170564 h 182305"/>
                  <a:gd name="connsiteX7" fmla="*/ 0 w 109922"/>
                  <a:gd name="connsiteY7" fmla="*/ 133951 h 182305"/>
                  <a:gd name="connsiteX8" fmla="*/ 0 w 109922"/>
                  <a:gd name="connsiteY8" fmla="*/ 0 h 182305"/>
                  <a:gd name="connsiteX9" fmla="*/ 40525 w 109922"/>
                  <a:gd name="connsiteY9" fmla="*/ 0 h 182305"/>
                  <a:gd name="connsiteX10" fmla="*/ 40525 w 109922"/>
                  <a:gd name="connsiteY10" fmla="*/ 131679 h 182305"/>
                  <a:gd name="connsiteX11" fmla="*/ 43184 w 109922"/>
                  <a:gd name="connsiteY11" fmla="*/ 148849 h 182305"/>
                  <a:gd name="connsiteX12" fmla="*/ 52049 w 109922"/>
                  <a:gd name="connsiteY12" fmla="*/ 154025 h 182305"/>
                  <a:gd name="connsiteX13" fmla="*/ 62180 w 109922"/>
                  <a:gd name="connsiteY13" fmla="*/ 150869 h 182305"/>
                  <a:gd name="connsiteX14" fmla="*/ 69398 w 109922"/>
                  <a:gd name="connsiteY14" fmla="*/ 142663 h 182305"/>
                  <a:gd name="connsiteX15" fmla="*/ 69398 w 109922"/>
                  <a:gd name="connsiteY15" fmla="*/ 253 h 182305"/>
                  <a:gd name="connsiteX16" fmla="*/ 109923 w 109922"/>
                  <a:gd name="connsiteY16" fmla="*/ 253 h 18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922" h="182305">
                    <a:moveTo>
                      <a:pt x="109796" y="126"/>
                    </a:moveTo>
                    <a:lnTo>
                      <a:pt x="109796" y="179401"/>
                    </a:lnTo>
                    <a:lnTo>
                      <a:pt x="78136" y="179401"/>
                    </a:lnTo>
                    <a:lnTo>
                      <a:pt x="74591" y="157434"/>
                    </a:lnTo>
                    <a:lnTo>
                      <a:pt x="73704" y="157434"/>
                    </a:lnTo>
                    <a:cubicBezTo>
                      <a:pt x="65093" y="173973"/>
                      <a:pt x="52175" y="182305"/>
                      <a:pt x="34953" y="182305"/>
                    </a:cubicBezTo>
                    <a:cubicBezTo>
                      <a:pt x="23048" y="182305"/>
                      <a:pt x="14184" y="178391"/>
                      <a:pt x="8485" y="170564"/>
                    </a:cubicBezTo>
                    <a:cubicBezTo>
                      <a:pt x="2786" y="162736"/>
                      <a:pt x="0" y="150616"/>
                      <a:pt x="0" y="133951"/>
                    </a:cubicBezTo>
                    <a:lnTo>
                      <a:pt x="0" y="0"/>
                    </a:lnTo>
                    <a:lnTo>
                      <a:pt x="40525" y="0"/>
                    </a:lnTo>
                    <a:lnTo>
                      <a:pt x="40525" y="131679"/>
                    </a:lnTo>
                    <a:cubicBezTo>
                      <a:pt x="40525" y="139633"/>
                      <a:pt x="41411" y="145440"/>
                      <a:pt x="43184" y="148849"/>
                    </a:cubicBezTo>
                    <a:cubicBezTo>
                      <a:pt x="44957" y="152258"/>
                      <a:pt x="47870" y="154025"/>
                      <a:pt x="52049" y="154025"/>
                    </a:cubicBezTo>
                    <a:cubicBezTo>
                      <a:pt x="55595" y="154025"/>
                      <a:pt x="58888" y="153015"/>
                      <a:pt x="62180" y="150869"/>
                    </a:cubicBezTo>
                    <a:cubicBezTo>
                      <a:pt x="65346" y="148723"/>
                      <a:pt x="67752" y="145945"/>
                      <a:pt x="69398" y="142663"/>
                    </a:cubicBezTo>
                    <a:lnTo>
                      <a:pt x="69398" y="253"/>
                    </a:lnTo>
                    <a:lnTo>
                      <a:pt x="109923" y="253"/>
                    </a:lnTo>
                    <a:close/>
                  </a:path>
                </a:pathLst>
              </a:custGeom>
              <a:solidFill>
                <a:srgbClr val="2D2A26"/>
              </a:solidFill>
              <a:ln w="12661" cap="flat">
                <a:noFill/>
                <a:prstDash val="solid"/>
                <a:miter/>
              </a:ln>
            </p:spPr>
            <p:txBody>
              <a:bodyPr rtlCol="0" anchor="ctr"/>
              <a:lstStyle/>
              <a:p>
                <a:endParaRPr lang="ja-JP" altLang="en-US"/>
              </a:p>
            </p:txBody>
          </p:sp>
          <p:sp>
            <p:nvSpPr>
              <p:cNvPr id="54" name="フリーフォーム 53">
                <a:extLst>
                  <a:ext uri="{FF2B5EF4-FFF2-40B4-BE49-F238E27FC236}">
                    <a16:creationId xmlns:a16="http://schemas.microsoft.com/office/drawing/2014/main" id="{DF259BAB-87FD-92A6-1F6F-52CC024FE1C3}"/>
                  </a:ext>
                </a:extLst>
              </p:cNvPr>
              <p:cNvSpPr/>
              <p:nvPr/>
            </p:nvSpPr>
            <p:spPr>
              <a:xfrm>
                <a:off x="13018966" y="3824195"/>
                <a:ext cx="120054" cy="245430"/>
              </a:xfrm>
              <a:custGeom>
                <a:avLst/>
                <a:gdLst>
                  <a:gd name="connsiteX0" fmla="*/ 119928 w 120054"/>
                  <a:gd name="connsiteY0" fmla="*/ 32446 h 245430"/>
                  <a:gd name="connsiteX1" fmla="*/ 79783 w 120054"/>
                  <a:gd name="connsiteY1" fmla="*/ 32446 h 245430"/>
                  <a:gd name="connsiteX2" fmla="*/ 79783 w 120054"/>
                  <a:gd name="connsiteY2" fmla="*/ 245430 h 245430"/>
                  <a:gd name="connsiteX3" fmla="*/ 40145 w 120054"/>
                  <a:gd name="connsiteY3" fmla="*/ 245430 h 245430"/>
                  <a:gd name="connsiteX4" fmla="*/ 40145 w 120054"/>
                  <a:gd name="connsiteY4" fmla="*/ 32446 h 245430"/>
                  <a:gd name="connsiteX5" fmla="*/ 0 w 120054"/>
                  <a:gd name="connsiteY5" fmla="*/ 32446 h 245430"/>
                  <a:gd name="connsiteX6" fmla="*/ 0 w 120054"/>
                  <a:gd name="connsiteY6" fmla="*/ 0 h 245430"/>
                  <a:gd name="connsiteX7" fmla="*/ 120054 w 120054"/>
                  <a:gd name="connsiteY7" fmla="*/ 0 h 245430"/>
                  <a:gd name="connsiteX8" fmla="*/ 120054 w 120054"/>
                  <a:gd name="connsiteY8" fmla="*/ 32446 h 24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54" h="245430">
                    <a:moveTo>
                      <a:pt x="119928" y="32446"/>
                    </a:moveTo>
                    <a:lnTo>
                      <a:pt x="79783" y="32446"/>
                    </a:lnTo>
                    <a:lnTo>
                      <a:pt x="79783" y="245430"/>
                    </a:lnTo>
                    <a:lnTo>
                      <a:pt x="40145" y="245430"/>
                    </a:lnTo>
                    <a:lnTo>
                      <a:pt x="40145" y="32446"/>
                    </a:lnTo>
                    <a:lnTo>
                      <a:pt x="0" y="32446"/>
                    </a:lnTo>
                    <a:lnTo>
                      <a:pt x="0" y="0"/>
                    </a:lnTo>
                    <a:lnTo>
                      <a:pt x="120054" y="0"/>
                    </a:lnTo>
                    <a:lnTo>
                      <a:pt x="120054" y="32446"/>
                    </a:lnTo>
                    <a:close/>
                  </a:path>
                </a:pathLst>
              </a:custGeom>
              <a:solidFill>
                <a:srgbClr val="2D2A26"/>
              </a:solidFill>
              <a:ln w="12661" cap="flat">
                <a:noFill/>
                <a:prstDash val="solid"/>
                <a:miter/>
              </a:ln>
            </p:spPr>
            <p:txBody>
              <a:bodyPr rtlCol="0" anchor="ctr"/>
              <a:lstStyle/>
              <a:p>
                <a:endParaRPr lang="ja-JP" altLang="en-US"/>
              </a:p>
            </p:txBody>
          </p:sp>
          <p:sp>
            <p:nvSpPr>
              <p:cNvPr id="55" name="フリーフォーム 54">
                <a:extLst>
                  <a:ext uri="{FF2B5EF4-FFF2-40B4-BE49-F238E27FC236}">
                    <a16:creationId xmlns:a16="http://schemas.microsoft.com/office/drawing/2014/main" id="{3804FFD4-677C-40BD-8C4E-D85E0DB877EC}"/>
                  </a:ext>
                </a:extLst>
              </p:cNvPr>
              <p:cNvSpPr/>
              <p:nvPr/>
            </p:nvSpPr>
            <p:spPr>
              <a:xfrm>
                <a:off x="13261100" y="3815105"/>
                <a:ext cx="113088" cy="257297"/>
              </a:xfrm>
              <a:custGeom>
                <a:avLst/>
                <a:gdLst>
                  <a:gd name="connsiteX0" fmla="*/ 109416 w 113088"/>
                  <a:gd name="connsiteY0" fmla="*/ 103778 h 257297"/>
                  <a:gd name="connsiteX1" fmla="*/ 97512 w 113088"/>
                  <a:gd name="connsiteY1" fmla="*/ 79159 h 257297"/>
                  <a:gd name="connsiteX2" fmla="*/ 74971 w 113088"/>
                  <a:gd name="connsiteY2" fmla="*/ 71584 h 257297"/>
                  <a:gd name="connsiteX3" fmla="*/ 54202 w 113088"/>
                  <a:gd name="connsiteY3" fmla="*/ 77896 h 257297"/>
                  <a:gd name="connsiteX4" fmla="*/ 39259 w 113088"/>
                  <a:gd name="connsiteY4" fmla="*/ 94435 h 257297"/>
                  <a:gd name="connsiteX5" fmla="*/ 39005 w 113088"/>
                  <a:gd name="connsiteY5" fmla="*/ 94435 h 257297"/>
                  <a:gd name="connsiteX6" fmla="*/ 39005 w 113088"/>
                  <a:gd name="connsiteY6" fmla="*/ 0 h 257297"/>
                  <a:gd name="connsiteX7" fmla="*/ 0 w 113088"/>
                  <a:gd name="connsiteY7" fmla="*/ 0 h 257297"/>
                  <a:gd name="connsiteX8" fmla="*/ 0 w 113088"/>
                  <a:gd name="connsiteY8" fmla="*/ 254520 h 257297"/>
                  <a:gd name="connsiteX9" fmla="*/ 33433 w 113088"/>
                  <a:gd name="connsiteY9" fmla="*/ 254520 h 257297"/>
                  <a:gd name="connsiteX10" fmla="*/ 37485 w 113088"/>
                  <a:gd name="connsiteY10" fmla="*/ 237603 h 257297"/>
                  <a:gd name="connsiteX11" fmla="*/ 38372 w 113088"/>
                  <a:gd name="connsiteY11" fmla="*/ 237603 h 257297"/>
                  <a:gd name="connsiteX12" fmla="*/ 52429 w 113088"/>
                  <a:gd name="connsiteY12" fmla="*/ 251995 h 257297"/>
                  <a:gd name="connsiteX13" fmla="*/ 73198 w 113088"/>
                  <a:gd name="connsiteY13" fmla="*/ 257298 h 257297"/>
                  <a:gd name="connsiteX14" fmla="*/ 103465 w 113088"/>
                  <a:gd name="connsiteY14" fmla="*/ 238487 h 257297"/>
                  <a:gd name="connsiteX15" fmla="*/ 113089 w 113088"/>
                  <a:gd name="connsiteY15" fmla="*/ 179528 h 257297"/>
                  <a:gd name="connsiteX16" fmla="*/ 113089 w 113088"/>
                  <a:gd name="connsiteY16" fmla="*/ 151121 h 257297"/>
                  <a:gd name="connsiteX17" fmla="*/ 109416 w 113088"/>
                  <a:gd name="connsiteY17" fmla="*/ 104030 h 257297"/>
                  <a:gd name="connsiteX18" fmla="*/ 72311 w 113088"/>
                  <a:gd name="connsiteY18" fmla="*/ 176876 h 257297"/>
                  <a:gd name="connsiteX19" fmla="*/ 70665 w 113088"/>
                  <a:gd name="connsiteY19" fmla="*/ 207555 h 257297"/>
                  <a:gd name="connsiteX20" fmla="*/ 65219 w 113088"/>
                  <a:gd name="connsiteY20" fmla="*/ 223336 h 257297"/>
                  <a:gd name="connsiteX21" fmla="*/ 54962 w 113088"/>
                  <a:gd name="connsiteY21" fmla="*/ 228008 h 257297"/>
                  <a:gd name="connsiteX22" fmla="*/ 45717 w 113088"/>
                  <a:gd name="connsiteY22" fmla="*/ 225609 h 257297"/>
                  <a:gd name="connsiteX23" fmla="*/ 38878 w 113088"/>
                  <a:gd name="connsiteY23" fmla="*/ 218539 h 257297"/>
                  <a:gd name="connsiteX24" fmla="*/ 38878 w 113088"/>
                  <a:gd name="connsiteY24" fmla="*/ 116781 h 257297"/>
                  <a:gd name="connsiteX25" fmla="*/ 45970 w 113088"/>
                  <a:gd name="connsiteY25" fmla="*/ 104788 h 257297"/>
                  <a:gd name="connsiteX26" fmla="*/ 56862 w 113088"/>
                  <a:gd name="connsiteY26" fmla="*/ 100116 h 257297"/>
                  <a:gd name="connsiteX27" fmla="*/ 66360 w 113088"/>
                  <a:gd name="connsiteY27" fmla="*/ 104914 h 257297"/>
                  <a:gd name="connsiteX28" fmla="*/ 71045 w 113088"/>
                  <a:gd name="connsiteY28" fmla="*/ 121200 h 257297"/>
                  <a:gd name="connsiteX29" fmla="*/ 72311 w 113088"/>
                  <a:gd name="connsiteY29" fmla="*/ 153646 h 257297"/>
                  <a:gd name="connsiteX30" fmla="*/ 72311 w 113088"/>
                  <a:gd name="connsiteY30" fmla="*/ 176750 h 25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3088" h="257297">
                    <a:moveTo>
                      <a:pt x="109416" y="103778"/>
                    </a:moveTo>
                    <a:cubicBezTo>
                      <a:pt x="107010" y="92415"/>
                      <a:pt x="102958" y="84335"/>
                      <a:pt x="97512" y="79159"/>
                    </a:cubicBezTo>
                    <a:cubicBezTo>
                      <a:pt x="92067" y="74109"/>
                      <a:pt x="84469" y="71584"/>
                      <a:pt x="74971" y="71584"/>
                    </a:cubicBezTo>
                    <a:cubicBezTo>
                      <a:pt x="67499" y="71584"/>
                      <a:pt x="60534" y="73730"/>
                      <a:pt x="54202" y="77896"/>
                    </a:cubicBezTo>
                    <a:cubicBezTo>
                      <a:pt x="47743" y="82063"/>
                      <a:pt x="42804" y="87618"/>
                      <a:pt x="39259" y="94435"/>
                    </a:cubicBezTo>
                    <a:lnTo>
                      <a:pt x="39005" y="94435"/>
                    </a:lnTo>
                    <a:lnTo>
                      <a:pt x="39005" y="0"/>
                    </a:lnTo>
                    <a:cubicBezTo>
                      <a:pt x="39005" y="0"/>
                      <a:pt x="0" y="0"/>
                      <a:pt x="0" y="0"/>
                    </a:cubicBezTo>
                    <a:lnTo>
                      <a:pt x="0" y="254520"/>
                    </a:lnTo>
                    <a:lnTo>
                      <a:pt x="33433" y="254520"/>
                    </a:lnTo>
                    <a:lnTo>
                      <a:pt x="37485" y="237603"/>
                    </a:lnTo>
                    <a:lnTo>
                      <a:pt x="38372" y="237603"/>
                    </a:lnTo>
                    <a:cubicBezTo>
                      <a:pt x="41538" y="243663"/>
                      <a:pt x="46224" y="248460"/>
                      <a:pt x="52429" y="251995"/>
                    </a:cubicBezTo>
                    <a:cubicBezTo>
                      <a:pt x="58634" y="255530"/>
                      <a:pt x="65599" y="257298"/>
                      <a:pt x="73198" y="257298"/>
                    </a:cubicBezTo>
                    <a:cubicBezTo>
                      <a:pt x="86875" y="257298"/>
                      <a:pt x="97006" y="250985"/>
                      <a:pt x="103465" y="238487"/>
                    </a:cubicBezTo>
                    <a:cubicBezTo>
                      <a:pt x="109923" y="225861"/>
                      <a:pt x="113089" y="206293"/>
                      <a:pt x="113089" y="179528"/>
                    </a:cubicBezTo>
                    <a:lnTo>
                      <a:pt x="113089" y="151121"/>
                    </a:lnTo>
                    <a:cubicBezTo>
                      <a:pt x="113089" y="131048"/>
                      <a:pt x="111823" y="115393"/>
                      <a:pt x="109416" y="104030"/>
                    </a:cubicBezTo>
                    <a:close/>
                    <a:moveTo>
                      <a:pt x="72311" y="176876"/>
                    </a:moveTo>
                    <a:cubicBezTo>
                      <a:pt x="72311" y="189880"/>
                      <a:pt x="71805" y="200233"/>
                      <a:pt x="70665" y="207555"/>
                    </a:cubicBezTo>
                    <a:cubicBezTo>
                      <a:pt x="69526" y="215004"/>
                      <a:pt x="67752" y="220180"/>
                      <a:pt x="65219" y="223336"/>
                    </a:cubicBezTo>
                    <a:cubicBezTo>
                      <a:pt x="62687" y="226493"/>
                      <a:pt x="59267" y="228008"/>
                      <a:pt x="54962" y="228008"/>
                    </a:cubicBezTo>
                    <a:cubicBezTo>
                      <a:pt x="51669" y="228008"/>
                      <a:pt x="48503" y="227250"/>
                      <a:pt x="45717" y="225609"/>
                    </a:cubicBezTo>
                    <a:cubicBezTo>
                      <a:pt x="42931" y="224094"/>
                      <a:pt x="40525" y="221695"/>
                      <a:pt x="38878" y="218539"/>
                    </a:cubicBezTo>
                    <a:lnTo>
                      <a:pt x="38878" y="116781"/>
                    </a:lnTo>
                    <a:cubicBezTo>
                      <a:pt x="40271" y="111858"/>
                      <a:pt x="42551" y="107944"/>
                      <a:pt x="45970" y="104788"/>
                    </a:cubicBezTo>
                    <a:cubicBezTo>
                      <a:pt x="49263" y="101631"/>
                      <a:pt x="52935" y="100116"/>
                      <a:pt x="56862" y="100116"/>
                    </a:cubicBezTo>
                    <a:cubicBezTo>
                      <a:pt x="60913" y="100116"/>
                      <a:pt x="64206" y="101758"/>
                      <a:pt x="66360" y="104914"/>
                    </a:cubicBezTo>
                    <a:cubicBezTo>
                      <a:pt x="68639" y="108070"/>
                      <a:pt x="70159" y="113499"/>
                      <a:pt x="71045" y="121200"/>
                    </a:cubicBezTo>
                    <a:cubicBezTo>
                      <a:pt x="71931" y="128775"/>
                      <a:pt x="72311" y="139633"/>
                      <a:pt x="72311" y="153646"/>
                    </a:cubicBezTo>
                    <a:lnTo>
                      <a:pt x="72311" y="176750"/>
                    </a:lnTo>
                    <a:close/>
                  </a:path>
                </a:pathLst>
              </a:custGeom>
              <a:solidFill>
                <a:srgbClr val="2D2A26"/>
              </a:solidFill>
              <a:ln w="12661" cap="flat">
                <a:noFill/>
                <a:prstDash val="solid"/>
                <a:miter/>
              </a:ln>
            </p:spPr>
            <p:txBody>
              <a:bodyPr rtlCol="0" anchor="ctr"/>
              <a:lstStyle/>
              <a:p>
                <a:endParaRPr lang="ja-JP" altLang="en-US"/>
              </a:p>
            </p:txBody>
          </p:sp>
        </p:grpSp>
      </p:grpSp>
      <p:pic>
        <p:nvPicPr>
          <p:cNvPr id="3" name="図 2" descr="図形&#10;&#10;中程度の精度で自動的に生成された説明">
            <a:extLst>
              <a:ext uri="{FF2B5EF4-FFF2-40B4-BE49-F238E27FC236}">
                <a16:creationId xmlns:a16="http://schemas.microsoft.com/office/drawing/2014/main" id="{961E3CCD-BD41-DCEB-CA6A-B38CDA7292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1691" y="1313802"/>
            <a:ext cx="2976967" cy="742545"/>
          </a:xfrm>
          <a:prstGeom prst="rect">
            <a:avLst/>
          </a:prstGeom>
        </p:spPr>
      </p:pic>
      <p:sp>
        <p:nvSpPr>
          <p:cNvPr id="39" name="object 28">
            <a:extLst>
              <a:ext uri="{FF2B5EF4-FFF2-40B4-BE49-F238E27FC236}">
                <a16:creationId xmlns:a16="http://schemas.microsoft.com/office/drawing/2014/main" id="{9930F3A1-AB64-65CD-13A3-75B00747C8C6}"/>
              </a:ext>
            </a:extLst>
          </p:cNvPr>
          <p:cNvSpPr txBox="1"/>
          <p:nvPr/>
        </p:nvSpPr>
        <p:spPr>
          <a:xfrm>
            <a:off x="1550215" y="3563120"/>
            <a:ext cx="3796485" cy="376450"/>
          </a:xfrm>
          <a:prstGeom prst="rect">
            <a:avLst/>
          </a:prstGeom>
        </p:spPr>
        <p:txBody>
          <a:bodyPr vert="horz" wrap="square" lIns="0" tIns="12700" rIns="0" bIns="0" rtlCol="0">
            <a:spAutoFit/>
          </a:bodyPr>
          <a:lstStyle/>
          <a:p>
            <a:pPr marL="16510" marR="5080" indent="-4445">
              <a:lnSpc>
                <a:spcPct val="116700"/>
              </a:lnSpc>
              <a:spcBef>
                <a:spcPts val="100"/>
              </a:spcBef>
            </a:pPr>
            <a:r>
              <a:rPr lang="en-US" altLang="ja-JP" sz="1000" b="1" dirty="0">
                <a:latin typeface="+mn-lt"/>
              </a:rPr>
              <a:t>YouTube</a:t>
            </a:r>
            <a:r>
              <a:rPr lang="ja-JP" altLang="en-US" sz="1000" b="1" dirty="0">
                <a:latin typeface="+mn-lt"/>
              </a:rPr>
              <a:t>、</a:t>
            </a:r>
            <a:r>
              <a:rPr lang="en-US" altLang="ja-JP" sz="1000" b="1" dirty="0" err="1">
                <a:latin typeface="+mn-lt"/>
              </a:rPr>
              <a:t>TVer</a:t>
            </a:r>
            <a:r>
              <a:rPr lang="ja-JP" altLang="en-US" sz="1000" b="1" dirty="0">
                <a:latin typeface="+mn-lt"/>
              </a:rPr>
              <a:t>などの動画ストリーミングサービスを行う</a:t>
            </a:r>
            <a:endParaRPr lang="en-US" altLang="ja-JP" sz="1000" b="1" dirty="0">
              <a:latin typeface="+mn-lt"/>
            </a:endParaRPr>
          </a:p>
          <a:p>
            <a:pPr marL="16510" marR="5080" indent="-4445">
              <a:lnSpc>
                <a:spcPct val="116700"/>
              </a:lnSpc>
              <a:spcBef>
                <a:spcPts val="100"/>
              </a:spcBef>
            </a:pPr>
            <a:r>
              <a:rPr lang="ja-JP" altLang="en-US" sz="1000" b="1" dirty="0">
                <a:latin typeface="+mn-lt"/>
              </a:rPr>
              <a:t>広告配信サービスです。</a:t>
            </a:r>
            <a:endParaRPr lang="ja-JP" altLang="en-US" sz="1000" b="1" dirty="0">
              <a:latin typeface="+mn-lt"/>
              <a:cs typeface="Yu Gothic"/>
            </a:endParaRPr>
          </a:p>
        </p:txBody>
      </p:sp>
      <p:pic>
        <p:nvPicPr>
          <p:cNvPr id="41" name="図 40" descr="ロゴ, アイコン&#10;&#10;自動的に生成された説明">
            <a:extLst>
              <a:ext uri="{FF2B5EF4-FFF2-40B4-BE49-F238E27FC236}">
                <a16:creationId xmlns:a16="http://schemas.microsoft.com/office/drawing/2014/main" id="{DBF7BF34-06A6-8053-F2EB-633BEACC2D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5937" y="1535779"/>
            <a:ext cx="431999" cy="431999"/>
          </a:xfrm>
          <a:prstGeom prst="rect">
            <a:avLst/>
          </a:prstGeom>
        </p:spPr>
      </p:pic>
      <p:grpSp>
        <p:nvGrpSpPr>
          <p:cNvPr id="19" name="グループ化 18">
            <a:extLst>
              <a:ext uri="{FF2B5EF4-FFF2-40B4-BE49-F238E27FC236}">
                <a16:creationId xmlns:a16="http://schemas.microsoft.com/office/drawing/2014/main" id="{A8F0B490-EBC5-A37E-8582-F149BABCD9AC}"/>
              </a:ext>
            </a:extLst>
          </p:cNvPr>
          <p:cNvGrpSpPr/>
          <p:nvPr/>
        </p:nvGrpSpPr>
        <p:grpSpPr>
          <a:xfrm>
            <a:off x="5806956" y="5656951"/>
            <a:ext cx="3960495" cy="288290"/>
            <a:chOff x="5804993" y="6073617"/>
            <a:chExt cx="3960495" cy="288290"/>
          </a:xfrm>
        </p:grpSpPr>
        <p:pic>
          <p:nvPicPr>
            <p:cNvPr id="69" name="object 13">
              <a:extLst>
                <a:ext uri="{FF2B5EF4-FFF2-40B4-BE49-F238E27FC236}">
                  <a16:creationId xmlns:a16="http://schemas.microsoft.com/office/drawing/2014/main" id="{3A419580-1783-980C-5AEC-314D0E42D506}"/>
                </a:ext>
              </a:extLst>
            </p:cNvPr>
            <p:cNvPicPr/>
            <p:nvPr/>
          </p:nvPicPr>
          <p:blipFill>
            <a:blip r:embed="rId6" cstate="email">
              <a:extLst>
                <a:ext uri="{28A0092B-C50C-407E-A947-70E740481C1C}">
                  <a14:useLocalDpi xmlns:a14="http://schemas.microsoft.com/office/drawing/2010/main"/>
                </a:ext>
              </a:extLst>
            </a:blip>
            <a:stretch>
              <a:fillRect/>
            </a:stretch>
          </p:blipFill>
          <p:spPr>
            <a:xfrm>
              <a:off x="5804993" y="6073617"/>
              <a:ext cx="3959999" cy="287997"/>
            </a:xfrm>
            <a:prstGeom prst="rect">
              <a:avLst/>
            </a:prstGeom>
          </p:spPr>
        </p:pic>
        <p:sp>
          <p:nvSpPr>
            <p:cNvPr id="70" name="object 23">
              <a:extLst>
                <a:ext uri="{FF2B5EF4-FFF2-40B4-BE49-F238E27FC236}">
                  <a16:creationId xmlns:a16="http://schemas.microsoft.com/office/drawing/2014/main" id="{69457F19-6977-0BAA-CDFF-020EF3B13655}"/>
                </a:ext>
              </a:extLst>
            </p:cNvPr>
            <p:cNvSpPr txBox="1"/>
            <p:nvPr/>
          </p:nvSpPr>
          <p:spPr>
            <a:xfrm>
              <a:off x="5804993" y="6073617"/>
              <a:ext cx="3960495" cy="288290"/>
            </a:xfrm>
            <a:prstGeom prst="rect">
              <a:avLst/>
            </a:prstGeom>
            <a:ln w="12700">
              <a:solidFill>
                <a:srgbClr val="F6F6F9"/>
              </a:solidFill>
            </a:ln>
          </p:spPr>
          <p:txBody>
            <a:bodyPr vert="horz" wrap="none" lIns="0" tIns="54000" rIns="0" bIns="0" rtlCol="0">
              <a:noAutofit/>
            </a:bodyPr>
            <a:lstStyle/>
            <a:p>
              <a:pPr marL="219710">
                <a:lnSpc>
                  <a:spcPct val="100000"/>
                </a:lnSpc>
                <a:spcBef>
                  <a:spcPts val="284"/>
                </a:spcBef>
              </a:pPr>
              <a:r>
                <a:rPr lang="ja-JP" altLang="en-US" sz="1300" b="1" dirty="0">
                  <a:solidFill>
                    <a:srgbClr val="FFFFFF"/>
                  </a:solidFill>
                  <a:latin typeface="Yu Gothic"/>
                  <a:cs typeface="Yu Gothic"/>
                </a:rPr>
                <a:t>インフルエンサーマーケティング</a:t>
              </a:r>
              <a:endParaRPr lang="en-US" sz="1300" dirty="0">
                <a:latin typeface="Yu Gothic"/>
                <a:cs typeface="Yu Gothic"/>
              </a:endParaRPr>
            </a:p>
          </p:txBody>
        </p:sp>
      </p:grpSp>
      <p:pic>
        <p:nvPicPr>
          <p:cNvPr id="16" name="object 13">
            <a:extLst>
              <a:ext uri="{FF2B5EF4-FFF2-40B4-BE49-F238E27FC236}">
                <a16:creationId xmlns:a16="http://schemas.microsoft.com/office/drawing/2014/main" id="{43090FFE-756A-535D-F2C5-1C9050A7A171}"/>
              </a:ext>
            </a:extLst>
          </p:cNvPr>
          <p:cNvPicPr/>
          <p:nvPr/>
        </p:nvPicPr>
        <p:blipFill>
          <a:blip r:embed="rId6" cstate="email">
            <a:extLst>
              <a:ext uri="{28A0092B-C50C-407E-A947-70E740481C1C}">
                <a14:useLocalDpi xmlns:a14="http://schemas.microsoft.com/office/drawing/2010/main"/>
              </a:ext>
            </a:extLst>
          </a:blip>
          <a:stretch>
            <a:fillRect/>
          </a:stretch>
        </p:blipFill>
        <p:spPr>
          <a:xfrm>
            <a:off x="5804496" y="4228306"/>
            <a:ext cx="3959999" cy="287997"/>
          </a:xfrm>
          <a:prstGeom prst="rect">
            <a:avLst/>
          </a:prstGeom>
        </p:spPr>
      </p:pic>
      <p:sp>
        <p:nvSpPr>
          <p:cNvPr id="17" name="object 23">
            <a:extLst>
              <a:ext uri="{FF2B5EF4-FFF2-40B4-BE49-F238E27FC236}">
                <a16:creationId xmlns:a16="http://schemas.microsoft.com/office/drawing/2014/main" id="{538C5CE3-715A-FAE7-793C-CF65D4D809BD}"/>
              </a:ext>
            </a:extLst>
          </p:cNvPr>
          <p:cNvSpPr txBox="1"/>
          <p:nvPr/>
        </p:nvSpPr>
        <p:spPr>
          <a:xfrm>
            <a:off x="5804000" y="4228306"/>
            <a:ext cx="3960495" cy="288290"/>
          </a:xfrm>
          <a:prstGeom prst="rect">
            <a:avLst/>
          </a:prstGeom>
          <a:ln w="12700">
            <a:solidFill>
              <a:srgbClr val="F6F6F9"/>
            </a:solidFill>
          </a:ln>
        </p:spPr>
        <p:txBody>
          <a:bodyPr vert="horz" wrap="none" lIns="0" tIns="54000" rIns="0" bIns="0" rtlCol="0">
            <a:noAutofit/>
          </a:bodyPr>
          <a:lstStyle/>
          <a:p>
            <a:pPr marL="219710">
              <a:lnSpc>
                <a:spcPct val="100000"/>
              </a:lnSpc>
              <a:spcBef>
                <a:spcPts val="284"/>
              </a:spcBef>
            </a:pPr>
            <a:r>
              <a:rPr lang="en-US" altLang="ja-JP" sz="1300" b="1" dirty="0">
                <a:solidFill>
                  <a:srgbClr val="FFFFFF"/>
                </a:solidFill>
                <a:latin typeface="Yu Gothic"/>
                <a:cs typeface="Yu Gothic"/>
              </a:rPr>
              <a:t>M3</a:t>
            </a:r>
            <a:r>
              <a:rPr lang="ja-JP" altLang="en-US" sz="1300" b="1" dirty="0">
                <a:solidFill>
                  <a:srgbClr val="FFFFFF"/>
                </a:solidFill>
                <a:latin typeface="Yu Gothic"/>
                <a:cs typeface="Yu Gothic"/>
              </a:rPr>
              <a:t>メール配信サービス</a:t>
            </a:r>
            <a:endParaRPr lang="en-US" sz="1300" dirty="0">
              <a:latin typeface="Yu Gothic"/>
              <a:cs typeface="Yu Gothic"/>
            </a:endParaRPr>
          </a:p>
        </p:txBody>
      </p:sp>
      <p:sp>
        <p:nvSpPr>
          <p:cNvPr id="2" name="object 26">
            <a:extLst>
              <a:ext uri="{FF2B5EF4-FFF2-40B4-BE49-F238E27FC236}">
                <a16:creationId xmlns:a16="http://schemas.microsoft.com/office/drawing/2014/main" id="{06CE06B9-F298-C818-4302-8B787AAD0671}"/>
              </a:ext>
            </a:extLst>
          </p:cNvPr>
          <p:cNvSpPr txBox="1"/>
          <p:nvPr/>
        </p:nvSpPr>
        <p:spPr>
          <a:xfrm>
            <a:off x="5968507" y="6094399"/>
            <a:ext cx="3788368" cy="376450"/>
          </a:xfrm>
          <a:prstGeom prst="rect">
            <a:avLst/>
          </a:prstGeom>
        </p:spPr>
        <p:txBody>
          <a:bodyPr vert="horz" wrap="square" lIns="0" tIns="12700" rIns="0" bIns="0" rtlCol="0">
            <a:spAutoFit/>
          </a:bodyPr>
          <a:lstStyle/>
          <a:p>
            <a:pPr marL="12700" marR="5080" indent="14604">
              <a:lnSpc>
                <a:spcPct val="116700"/>
              </a:lnSpc>
              <a:spcBef>
                <a:spcPts val="100"/>
              </a:spcBef>
            </a:pPr>
            <a:r>
              <a:rPr lang="en-US" altLang="ja-JP" sz="1000" b="1" dirty="0">
                <a:solidFill>
                  <a:srgbClr val="231F20"/>
                </a:solidFill>
                <a:latin typeface="Yu Gothic"/>
                <a:cs typeface="Yu Gothic"/>
              </a:rPr>
              <a:t>SNS</a:t>
            </a:r>
            <a:r>
              <a:rPr lang="ja-JP" altLang="en-US" sz="1000" b="1" dirty="0">
                <a:solidFill>
                  <a:srgbClr val="231F20"/>
                </a:solidFill>
                <a:latin typeface="Yu Gothic"/>
                <a:cs typeface="Yu Gothic"/>
              </a:rPr>
              <a:t>上でファンを多数抱えるインフルエンサーがファンに向けて</a:t>
            </a:r>
          </a:p>
          <a:p>
            <a:pPr marL="12700" marR="5080" indent="14604">
              <a:lnSpc>
                <a:spcPct val="116700"/>
              </a:lnSpc>
              <a:spcBef>
                <a:spcPts val="100"/>
              </a:spcBef>
            </a:pPr>
            <a:r>
              <a:rPr lang="ja-JP" altLang="en-US" sz="1000" b="1" dirty="0">
                <a:solidFill>
                  <a:srgbClr val="231F20"/>
                </a:solidFill>
                <a:latin typeface="Yu Gothic"/>
                <a:cs typeface="Yu Gothic"/>
              </a:rPr>
              <a:t>企業様の商品やサービスを紹介してくれるサービスです。</a:t>
            </a:r>
          </a:p>
        </p:txBody>
      </p:sp>
      <p:sp>
        <p:nvSpPr>
          <p:cNvPr id="7" name="object 26">
            <a:extLst>
              <a:ext uri="{FF2B5EF4-FFF2-40B4-BE49-F238E27FC236}">
                <a16:creationId xmlns:a16="http://schemas.microsoft.com/office/drawing/2014/main" id="{9D39C163-14D4-38F4-12E6-218EF877F213}"/>
              </a:ext>
            </a:extLst>
          </p:cNvPr>
          <p:cNvSpPr txBox="1"/>
          <p:nvPr/>
        </p:nvSpPr>
        <p:spPr>
          <a:xfrm>
            <a:off x="5976127" y="5164263"/>
            <a:ext cx="3788368" cy="376450"/>
          </a:xfrm>
          <a:prstGeom prst="rect">
            <a:avLst/>
          </a:prstGeom>
        </p:spPr>
        <p:txBody>
          <a:bodyPr vert="horz" wrap="square" lIns="0" tIns="12700" rIns="0" bIns="0" rtlCol="0">
            <a:spAutoFit/>
          </a:bodyPr>
          <a:lstStyle/>
          <a:p>
            <a:pPr marL="12700" marR="5080" indent="14604">
              <a:lnSpc>
                <a:spcPct val="116700"/>
              </a:lnSpc>
              <a:spcBef>
                <a:spcPts val="100"/>
              </a:spcBef>
            </a:pPr>
            <a:r>
              <a:rPr lang="en-US" altLang="ja-JP" sz="1000" b="1" dirty="0">
                <a:solidFill>
                  <a:srgbClr val="231F20"/>
                </a:solidFill>
                <a:latin typeface="Yu Gothic"/>
                <a:cs typeface="Yu Gothic"/>
              </a:rPr>
              <a:t>m3.com</a:t>
            </a:r>
            <a:r>
              <a:rPr lang="ja-JP" altLang="en-US" sz="1000" b="1" dirty="0">
                <a:solidFill>
                  <a:srgbClr val="231F20"/>
                </a:solidFill>
                <a:latin typeface="Yu Gothic"/>
                <a:cs typeface="Yu Gothic"/>
              </a:rPr>
              <a:t>会員にお届けできる医師、歯科医師向け</a:t>
            </a:r>
            <a:endParaRPr lang="en-US" altLang="ja-JP" sz="1000" b="1" dirty="0">
              <a:solidFill>
                <a:srgbClr val="231F20"/>
              </a:solidFill>
              <a:latin typeface="Yu Gothic"/>
              <a:cs typeface="Yu Gothic"/>
            </a:endParaRPr>
          </a:p>
          <a:p>
            <a:pPr marL="12700" marR="5080" indent="14604">
              <a:lnSpc>
                <a:spcPct val="116700"/>
              </a:lnSpc>
              <a:spcBef>
                <a:spcPts val="100"/>
              </a:spcBef>
            </a:pPr>
            <a:r>
              <a:rPr lang="ja-JP" altLang="en-US" sz="1000" b="1" dirty="0">
                <a:solidFill>
                  <a:srgbClr val="231F20"/>
                </a:solidFill>
                <a:latin typeface="Yu Gothic"/>
                <a:cs typeface="Yu Gothic"/>
              </a:rPr>
              <a:t>ターゲットメール配信サービスです。</a:t>
            </a:r>
          </a:p>
        </p:txBody>
      </p:sp>
      <p:pic>
        <p:nvPicPr>
          <p:cNvPr id="20" name="object 11">
            <a:extLst>
              <a:ext uri="{FF2B5EF4-FFF2-40B4-BE49-F238E27FC236}">
                <a16:creationId xmlns:a16="http://schemas.microsoft.com/office/drawing/2014/main" id="{79588814-CDB5-183C-1E8E-4CF8F2991D54}"/>
              </a:ext>
            </a:extLst>
          </p:cNvPr>
          <p:cNvPicPr/>
          <p:nvPr/>
        </p:nvPicPr>
        <p:blipFill>
          <a:blip r:embed="rId5" cstate="email">
            <a:extLst>
              <a:ext uri="{28A0092B-C50C-407E-A947-70E740481C1C}">
                <a14:useLocalDpi xmlns:a14="http://schemas.microsoft.com/office/drawing/2010/main"/>
              </a:ext>
            </a:extLst>
          </a:blip>
          <a:stretch>
            <a:fillRect/>
          </a:stretch>
        </p:blipFill>
        <p:spPr>
          <a:xfrm>
            <a:off x="5806301" y="2710901"/>
            <a:ext cx="3959999" cy="287997"/>
          </a:xfrm>
          <a:prstGeom prst="rect">
            <a:avLst/>
          </a:prstGeom>
        </p:spPr>
      </p:pic>
      <p:sp>
        <p:nvSpPr>
          <p:cNvPr id="35" name="object 21">
            <a:extLst>
              <a:ext uri="{FF2B5EF4-FFF2-40B4-BE49-F238E27FC236}">
                <a16:creationId xmlns:a16="http://schemas.microsoft.com/office/drawing/2014/main" id="{F8E350E8-B5CE-9286-B580-19ECF7EE66B6}"/>
              </a:ext>
            </a:extLst>
          </p:cNvPr>
          <p:cNvSpPr txBox="1"/>
          <p:nvPr/>
        </p:nvSpPr>
        <p:spPr>
          <a:xfrm>
            <a:off x="5814060" y="2709891"/>
            <a:ext cx="3960495" cy="288290"/>
          </a:xfrm>
          <a:prstGeom prst="rect">
            <a:avLst/>
          </a:prstGeom>
          <a:ln w="12700">
            <a:noFill/>
          </a:ln>
        </p:spPr>
        <p:txBody>
          <a:bodyPr vert="horz" wrap="none" lIns="0" tIns="54000" rIns="0" bIns="0" rtlCol="0" anchor="ctr" anchorCtr="0">
            <a:noAutofit/>
          </a:bodyPr>
          <a:lstStyle/>
          <a:p>
            <a:pPr marL="219710">
              <a:lnSpc>
                <a:spcPct val="100000"/>
              </a:lnSpc>
              <a:spcBef>
                <a:spcPts val="284"/>
              </a:spcBef>
            </a:pPr>
            <a:r>
              <a:rPr lang="en-US" altLang="ja-JP" sz="1300" b="1" dirty="0">
                <a:solidFill>
                  <a:schemeClr val="bg1"/>
                </a:solidFill>
                <a:latin typeface="Yu Gothic"/>
                <a:cs typeface="Yu Gothic"/>
              </a:rPr>
              <a:t>Microsoft</a:t>
            </a:r>
            <a:r>
              <a:rPr lang="ja-JP" altLang="en-US" sz="1300" b="1" dirty="0">
                <a:solidFill>
                  <a:schemeClr val="bg1"/>
                </a:solidFill>
                <a:latin typeface="Yu Gothic"/>
                <a:cs typeface="Yu Gothic"/>
              </a:rPr>
              <a:t>広告</a:t>
            </a:r>
          </a:p>
        </p:txBody>
      </p:sp>
      <p:sp>
        <p:nvSpPr>
          <p:cNvPr id="36" name="object 26">
            <a:extLst>
              <a:ext uri="{FF2B5EF4-FFF2-40B4-BE49-F238E27FC236}">
                <a16:creationId xmlns:a16="http://schemas.microsoft.com/office/drawing/2014/main" id="{592303B1-D965-1749-4B10-C60D55888DDC}"/>
              </a:ext>
            </a:extLst>
          </p:cNvPr>
          <p:cNvSpPr txBox="1"/>
          <p:nvPr/>
        </p:nvSpPr>
        <p:spPr>
          <a:xfrm>
            <a:off x="1548663" y="6731860"/>
            <a:ext cx="2734945" cy="363946"/>
          </a:xfrm>
          <a:prstGeom prst="rect">
            <a:avLst/>
          </a:prstGeom>
        </p:spPr>
        <p:txBody>
          <a:bodyPr vert="horz" wrap="square" lIns="0" tIns="12700" rIns="0" bIns="0" rtlCol="0">
            <a:spAutoFit/>
          </a:bodyPr>
          <a:lstStyle>
            <a:defPPr>
              <a:defRPr kern="0"/>
            </a:defPPr>
          </a:lstStyle>
          <a:p>
            <a:pPr marL="12700" marR="5080" indent="14604">
              <a:lnSpc>
                <a:spcPct val="116700"/>
              </a:lnSpc>
              <a:spcBef>
                <a:spcPts val="100"/>
              </a:spcBef>
            </a:pPr>
            <a:r>
              <a:rPr sz="1000" b="1" dirty="0">
                <a:solidFill>
                  <a:srgbClr val="231F20"/>
                </a:solidFill>
                <a:latin typeface="Yu Gothic"/>
                <a:cs typeface="Yu Gothic"/>
              </a:rPr>
              <a:t>SNSの投稿を利用し、WEB面で配信ができるリッチメディア広告配信サービスです。</a:t>
            </a:r>
            <a:endParaRPr sz="1000" dirty="0">
              <a:latin typeface="Yu Gothic"/>
              <a:cs typeface="Yu Gothic"/>
            </a:endParaRPr>
          </a:p>
        </p:txBody>
      </p:sp>
      <p:sp>
        <p:nvSpPr>
          <p:cNvPr id="18" name="object 28">
            <a:extLst>
              <a:ext uri="{FF2B5EF4-FFF2-40B4-BE49-F238E27FC236}">
                <a16:creationId xmlns:a16="http://schemas.microsoft.com/office/drawing/2014/main" id="{0B172A55-D431-33B3-5CD6-FF6DE1CD00F9}"/>
              </a:ext>
            </a:extLst>
          </p:cNvPr>
          <p:cNvSpPr txBox="1"/>
          <p:nvPr/>
        </p:nvSpPr>
        <p:spPr>
          <a:xfrm>
            <a:off x="5886004" y="3558268"/>
            <a:ext cx="3796485" cy="376450"/>
          </a:xfrm>
          <a:prstGeom prst="rect">
            <a:avLst/>
          </a:prstGeom>
        </p:spPr>
        <p:txBody>
          <a:bodyPr vert="horz" wrap="square" lIns="0" tIns="12700" rIns="0" bIns="0" rtlCol="0">
            <a:spAutoFit/>
          </a:bodyPr>
          <a:lstStyle/>
          <a:p>
            <a:pPr marL="16510" marR="5080" indent="-4445">
              <a:lnSpc>
                <a:spcPct val="116700"/>
              </a:lnSpc>
              <a:spcBef>
                <a:spcPts val="100"/>
              </a:spcBef>
            </a:pPr>
            <a:r>
              <a:rPr lang="ja-JP" altLang="en-US" sz="1000" b="1" dirty="0">
                <a:latin typeface="+mn-lt"/>
                <a:cs typeface="Yu Gothic"/>
              </a:rPr>
              <a:t>ブランドからパフォーマンスまで幅広くソリューションを</a:t>
            </a:r>
            <a:endParaRPr lang="en-US" altLang="ja-JP" sz="1000" b="1" dirty="0">
              <a:latin typeface="+mn-lt"/>
              <a:cs typeface="Yu Gothic"/>
            </a:endParaRPr>
          </a:p>
          <a:p>
            <a:pPr marL="16510" marR="5080" indent="-4445">
              <a:lnSpc>
                <a:spcPct val="116700"/>
              </a:lnSpc>
              <a:spcBef>
                <a:spcPts val="100"/>
              </a:spcBef>
            </a:pPr>
            <a:r>
              <a:rPr lang="ja-JP" altLang="en-US" sz="1000" b="1" dirty="0">
                <a:latin typeface="+mn-lt"/>
                <a:cs typeface="Yu Gothic"/>
              </a:rPr>
              <a:t>整えている広告配信サービスです。</a:t>
            </a:r>
          </a:p>
        </p:txBody>
      </p:sp>
      <p:pic>
        <p:nvPicPr>
          <p:cNvPr id="37" name="図 36" descr="図形, 正方形&#10;&#10;AI によって生成されたコンテンツは間違っている可能性があります。">
            <a:extLst>
              <a:ext uri="{FF2B5EF4-FFF2-40B4-BE49-F238E27FC236}">
                <a16:creationId xmlns:a16="http://schemas.microsoft.com/office/drawing/2014/main" id="{02DEA0E6-BF04-036F-EF76-981354443E8A}"/>
              </a:ext>
            </a:extLst>
          </p:cNvPr>
          <p:cNvPicPr>
            <a:picLocks noChangeAspect="1"/>
          </p:cNvPicPr>
          <p:nvPr/>
        </p:nvPicPr>
        <p:blipFill>
          <a:blip r:embed="rId10" cstate="print">
            <a:extLst>
              <a:ext uri="{28A0092B-C50C-407E-A947-70E740481C1C}">
                <a14:useLocalDpi xmlns:a14="http://schemas.microsoft.com/office/drawing/2010/main" val="0"/>
              </a:ext>
            </a:extLst>
          </a:blip>
          <a:srcRect l="15336" t="11831" r="11967" b="13716"/>
          <a:stretch/>
        </p:blipFill>
        <p:spPr>
          <a:xfrm>
            <a:off x="5983748" y="3029934"/>
            <a:ext cx="492107" cy="504000"/>
          </a:xfrm>
          <a:prstGeom prst="rect">
            <a:avLst/>
          </a:prstGeom>
        </p:spPr>
      </p:pic>
      <p:sp>
        <p:nvSpPr>
          <p:cNvPr id="5" name="テキスト ボックス 4">
            <a:extLst>
              <a:ext uri="{FF2B5EF4-FFF2-40B4-BE49-F238E27FC236}">
                <a16:creationId xmlns:a16="http://schemas.microsoft.com/office/drawing/2014/main" id="{1F101E4D-26C6-13E2-0894-0C69DBD9D3A3}"/>
              </a:ext>
            </a:extLst>
          </p:cNvPr>
          <p:cNvSpPr txBox="1"/>
          <p:nvPr/>
        </p:nvSpPr>
        <p:spPr>
          <a:xfrm>
            <a:off x="5968507" y="4584582"/>
            <a:ext cx="1541612" cy="584775"/>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m</a:t>
            </a:r>
            <a:r>
              <a:rPr kumimoji="1" lang="en-US" altLang="ja-JP" sz="3200" b="1" dirty="0">
                <a:latin typeface="メイリオ" panose="020B0604030504040204" pitchFamily="50" charset="-128"/>
                <a:ea typeface="メイリオ" panose="020B0604030504040204" pitchFamily="50" charset="-128"/>
              </a:rPr>
              <a:t>3</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0841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B1D4C110-4E82-AF13-6721-F6E787B95339}"/>
              </a:ext>
            </a:extLst>
          </p:cNvPr>
          <p:cNvSpPr/>
          <p:nvPr/>
        </p:nvSpPr>
        <p:spPr>
          <a:xfrm>
            <a:off x="0" y="0"/>
            <a:ext cx="10693400" cy="586105"/>
          </a:xfrm>
          <a:custGeom>
            <a:avLst/>
            <a:gdLst/>
            <a:ahLst/>
            <a:cxnLst/>
            <a:rect l="l" t="t" r="r" b="b"/>
            <a:pathLst>
              <a:path w="10692130" h="586105">
                <a:moveTo>
                  <a:pt x="10692003" y="0"/>
                </a:moveTo>
                <a:lnTo>
                  <a:pt x="0" y="0"/>
                </a:lnTo>
                <a:lnTo>
                  <a:pt x="0" y="585724"/>
                </a:lnTo>
                <a:lnTo>
                  <a:pt x="10692003" y="585724"/>
                </a:lnTo>
                <a:lnTo>
                  <a:pt x="10692003" y="0"/>
                </a:lnTo>
                <a:close/>
              </a:path>
            </a:pathLst>
          </a:custGeom>
          <a:solidFill>
            <a:srgbClr val="E5E6EC"/>
          </a:solidFill>
        </p:spPr>
        <p:txBody>
          <a:bodyPr wrap="square" lIns="0" tIns="0" rIns="0" bIns="0" rtlCol="0"/>
          <a:lstStyle/>
          <a:p>
            <a:endParaRPr dirty="0"/>
          </a:p>
        </p:txBody>
      </p:sp>
      <p:sp>
        <p:nvSpPr>
          <p:cNvPr id="69" name="正方形/長方形 68">
            <a:extLst>
              <a:ext uri="{FF2B5EF4-FFF2-40B4-BE49-F238E27FC236}">
                <a16:creationId xmlns:a16="http://schemas.microsoft.com/office/drawing/2014/main" id="{2001377D-6DDA-733E-0C95-4BFD640736B0}"/>
              </a:ext>
            </a:extLst>
          </p:cNvPr>
          <p:cNvSpPr/>
          <p:nvPr/>
        </p:nvSpPr>
        <p:spPr bwMode="auto">
          <a:xfrm>
            <a:off x="6830196" y="1988632"/>
            <a:ext cx="2936105" cy="612000"/>
          </a:xfrm>
          <a:prstGeom prst="rect">
            <a:avLst/>
          </a:prstGeom>
          <a:solidFill>
            <a:schemeClr val="accent6">
              <a:lumMod val="20000"/>
              <a:lumOff val="80000"/>
              <a:alpha val="50196"/>
            </a:schemeClr>
          </a:solidFill>
          <a:ln>
            <a:noFill/>
          </a:ln>
          <a:effectLst/>
        </p:spPr>
        <p:txBody>
          <a:bodyPr vert="horz" wrap="square" lIns="90000" tIns="46800" rIns="90000" bIns="46800" numCol="1" rtlCol="0" anchor="ctr" anchorCtr="1" compatLnSpc="1">
            <a:prstTxWarp prst="textNoShape">
              <a:avLst/>
            </a:prstTxWarp>
            <a:spAutoFit/>
          </a:bodyPr>
          <a:lstStyle/>
          <a:p>
            <a:pPr algn="ctr" rtl="0" fontAlgn="base">
              <a:spcBef>
                <a:spcPct val="0"/>
              </a:spcBef>
              <a:spcAft>
                <a:spcPct val="0"/>
              </a:spcAft>
            </a:pPr>
            <a:endParaRPr kumimoji="1" lang="ja-JP" altLang="en-US" sz="1100" dirty="0">
              <a:solidFill>
                <a:schemeClr val="tx1"/>
              </a:solidFill>
              <a:latin typeface="+mn-ea"/>
              <a:ea typeface="+mn-ea"/>
            </a:endParaRPr>
          </a:p>
        </p:txBody>
      </p:sp>
      <p:sp>
        <p:nvSpPr>
          <p:cNvPr id="67" name="正方形/長方形 66">
            <a:extLst>
              <a:ext uri="{FF2B5EF4-FFF2-40B4-BE49-F238E27FC236}">
                <a16:creationId xmlns:a16="http://schemas.microsoft.com/office/drawing/2014/main" id="{6BD3C9CA-39EC-E786-5A0F-860E24C5D49A}"/>
              </a:ext>
            </a:extLst>
          </p:cNvPr>
          <p:cNvSpPr/>
          <p:nvPr/>
        </p:nvSpPr>
        <p:spPr bwMode="auto">
          <a:xfrm>
            <a:off x="633884" y="1988632"/>
            <a:ext cx="4342119" cy="612000"/>
          </a:xfrm>
          <a:prstGeom prst="rect">
            <a:avLst/>
          </a:prstGeom>
          <a:solidFill>
            <a:schemeClr val="accent1">
              <a:lumMod val="20000"/>
              <a:lumOff val="80000"/>
              <a:alpha val="50196"/>
            </a:schemeClr>
          </a:solidFill>
          <a:ln>
            <a:noFill/>
          </a:ln>
          <a:effectLst/>
        </p:spPr>
        <p:txBody>
          <a:bodyPr vert="horz" wrap="square" lIns="90000" tIns="46800" rIns="90000" bIns="46800" numCol="1" rtlCol="0" anchor="ctr" anchorCtr="1" compatLnSpc="1">
            <a:prstTxWarp prst="textNoShape">
              <a:avLst/>
            </a:prstTxWarp>
            <a:spAutoFit/>
          </a:bodyPr>
          <a:lstStyle/>
          <a:p>
            <a:pPr algn="ctr" rtl="0" fontAlgn="base">
              <a:spcBef>
                <a:spcPct val="0"/>
              </a:spcBef>
              <a:spcAft>
                <a:spcPct val="0"/>
              </a:spcAft>
            </a:pPr>
            <a:endParaRPr kumimoji="1" lang="ja-JP" altLang="en-US" sz="1100" dirty="0">
              <a:solidFill>
                <a:schemeClr val="tx1"/>
              </a:solidFill>
              <a:latin typeface="+mn-ea"/>
              <a:ea typeface="+mn-ea"/>
            </a:endParaRPr>
          </a:p>
        </p:txBody>
      </p:sp>
      <p:sp>
        <p:nvSpPr>
          <p:cNvPr id="18" name="TextBox 24">
            <a:extLst>
              <a:ext uri="{FF2B5EF4-FFF2-40B4-BE49-F238E27FC236}">
                <a16:creationId xmlns:a16="http://schemas.microsoft.com/office/drawing/2014/main" id="{D6307EE0-34B7-6F82-2097-9E17BCF58389}"/>
              </a:ext>
            </a:extLst>
          </p:cNvPr>
          <p:cNvSpPr txBox="1"/>
          <p:nvPr/>
        </p:nvSpPr>
        <p:spPr>
          <a:xfrm>
            <a:off x="361389" y="1004034"/>
            <a:ext cx="9970616" cy="276999"/>
          </a:xfrm>
          <a:prstGeom prst="rect">
            <a:avLst/>
          </a:prstGeom>
        </p:spPr>
        <p:txBody>
          <a:bodyPr wrap="square" lIns="0" tIns="0" rIns="0" bIns="0" rtlCol="0" anchor="t">
            <a:spAutoFit/>
          </a:bodyPr>
          <a:lstStyle/>
          <a:p>
            <a:r>
              <a:rPr lang="ja-JP" altLang="en-US" b="1" dirty="0">
                <a:latin typeface="+mn-ea"/>
                <a:ea typeface="+mn-ea"/>
              </a:rPr>
              <a:t>ネクサス広告のデータを連携して</a:t>
            </a:r>
            <a:r>
              <a:rPr lang="en-US" altLang="ja-JP" b="1" dirty="0">
                <a:latin typeface="+mn-ea"/>
                <a:ea typeface="+mn-ea"/>
              </a:rPr>
              <a:t>Meta/LINE</a:t>
            </a:r>
            <a:r>
              <a:rPr lang="ja-JP" altLang="en-US" b="1" dirty="0">
                <a:latin typeface="+mn-ea"/>
                <a:ea typeface="+mn-ea"/>
              </a:rPr>
              <a:t>を利用しているユーザーに対してリーチが可能です。</a:t>
            </a:r>
            <a:endParaRPr lang="en-US" altLang="ja-JP" b="1" dirty="0">
              <a:latin typeface="+mn-ea"/>
              <a:ea typeface="+mn-ea"/>
            </a:endParaRPr>
          </a:p>
        </p:txBody>
      </p:sp>
      <p:sp>
        <p:nvSpPr>
          <p:cNvPr id="4" name="AutoShape 3">
            <a:extLst>
              <a:ext uri="{FF2B5EF4-FFF2-40B4-BE49-F238E27FC236}">
                <a16:creationId xmlns:a16="http://schemas.microsoft.com/office/drawing/2014/main" id="{B172D844-8BA9-73F8-69D9-F26CB5346C84}"/>
              </a:ext>
            </a:extLst>
          </p:cNvPr>
          <p:cNvSpPr/>
          <p:nvPr/>
        </p:nvSpPr>
        <p:spPr>
          <a:xfrm>
            <a:off x="5515639" y="3328032"/>
            <a:ext cx="488796" cy="0"/>
          </a:xfrm>
          <a:prstGeom prst="line">
            <a:avLst/>
          </a:prstGeom>
          <a:ln w="76200" cap="rnd">
            <a:solidFill>
              <a:srgbClr val="1A4789"/>
            </a:solidFill>
            <a:prstDash val="solid"/>
            <a:headEnd type="none" w="sm" len="sm"/>
            <a:tailEnd type="triangle" w="lg" len="med"/>
          </a:ln>
        </p:spPr>
        <p:txBody>
          <a:bodyPr/>
          <a:lstStyle/>
          <a:p>
            <a:endParaRPr lang="ja-JP" altLang="en-US" dirty="0">
              <a:latin typeface="+mn-ea"/>
              <a:ea typeface="+mn-ea"/>
            </a:endParaRPr>
          </a:p>
        </p:txBody>
      </p:sp>
      <p:sp>
        <p:nvSpPr>
          <p:cNvPr id="26" name="Freeform 13">
            <a:extLst>
              <a:ext uri="{FF2B5EF4-FFF2-40B4-BE49-F238E27FC236}">
                <a16:creationId xmlns:a16="http://schemas.microsoft.com/office/drawing/2014/main" id="{EC3C87A8-4BF0-9633-414B-AECED9A17157}"/>
              </a:ext>
            </a:extLst>
          </p:cNvPr>
          <p:cNvSpPr/>
          <p:nvPr/>
        </p:nvSpPr>
        <p:spPr>
          <a:xfrm>
            <a:off x="853699" y="2984682"/>
            <a:ext cx="718374" cy="664653"/>
          </a:xfrm>
          <a:custGeom>
            <a:avLst/>
            <a:gdLst/>
            <a:ahLst/>
            <a:cxnLst/>
            <a:rect l="l" t="t" r="r" b="b"/>
            <a:pathLst>
              <a:path w="630795" h="505783">
                <a:moveTo>
                  <a:pt x="0" y="0"/>
                </a:moveTo>
                <a:lnTo>
                  <a:pt x="630795" y="0"/>
                </a:lnTo>
                <a:lnTo>
                  <a:pt x="630795" y="505783"/>
                </a:lnTo>
                <a:lnTo>
                  <a:pt x="0" y="5057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ja-JP" altLang="en-US">
              <a:latin typeface="+mn-ea"/>
              <a:ea typeface="+mn-ea"/>
            </a:endParaRPr>
          </a:p>
        </p:txBody>
      </p:sp>
      <p:sp>
        <p:nvSpPr>
          <p:cNvPr id="27" name="Freeform 14">
            <a:extLst>
              <a:ext uri="{FF2B5EF4-FFF2-40B4-BE49-F238E27FC236}">
                <a16:creationId xmlns:a16="http://schemas.microsoft.com/office/drawing/2014/main" id="{16ED5AAC-71ED-F29D-6719-8EDC573E6A8E}"/>
              </a:ext>
            </a:extLst>
          </p:cNvPr>
          <p:cNvSpPr/>
          <p:nvPr/>
        </p:nvSpPr>
        <p:spPr>
          <a:xfrm>
            <a:off x="1966775" y="3061344"/>
            <a:ext cx="718374" cy="577497"/>
          </a:xfrm>
          <a:custGeom>
            <a:avLst/>
            <a:gdLst/>
            <a:ahLst/>
            <a:cxnLst/>
            <a:rect l="l" t="t" r="r" b="b"/>
            <a:pathLst>
              <a:path w="581647" h="554151">
                <a:moveTo>
                  <a:pt x="0" y="0"/>
                </a:moveTo>
                <a:lnTo>
                  <a:pt x="581647" y="0"/>
                </a:lnTo>
                <a:lnTo>
                  <a:pt x="581647" y="554151"/>
                </a:lnTo>
                <a:lnTo>
                  <a:pt x="0" y="5541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ja-JP" altLang="en-US">
              <a:latin typeface="+mn-ea"/>
              <a:ea typeface="+mn-ea"/>
            </a:endParaRPr>
          </a:p>
        </p:txBody>
      </p:sp>
      <p:sp>
        <p:nvSpPr>
          <p:cNvPr id="35" name="Freeform 16">
            <a:extLst>
              <a:ext uri="{FF2B5EF4-FFF2-40B4-BE49-F238E27FC236}">
                <a16:creationId xmlns:a16="http://schemas.microsoft.com/office/drawing/2014/main" id="{E8260233-AECC-C694-6BF7-33447D090420}"/>
              </a:ext>
            </a:extLst>
          </p:cNvPr>
          <p:cNvSpPr/>
          <p:nvPr/>
        </p:nvSpPr>
        <p:spPr>
          <a:xfrm>
            <a:off x="3410036" y="2790826"/>
            <a:ext cx="1095261" cy="980749"/>
          </a:xfrm>
          <a:custGeom>
            <a:avLst/>
            <a:gdLst/>
            <a:ahLst/>
            <a:cxnLst/>
            <a:rect l="l" t="t" r="r" b="b"/>
            <a:pathLst>
              <a:path w="1748369" h="1743998">
                <a:moveTo>
                  <a:pt x="0" y="0"/>
                </a:moveTo>
                <a:lnTo>
                  <a:pt x="1748369" y="0"/>
                </a:lnTo>
                <a:lnTo>
                  <a:pt x="1748369" y="1743998"/>
                </a:lnTo>
                <a:lnTo>
                  <a:pt x="0" y="1743998"/>
                </a:lnTo>
                <a:lnTo>
                  <a:pt x="0" y="0"/>
                </a:lnTo>
                <a:close/>
              </a:path>
            </a:pathLst>
          </a:cu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ja-JP" altLang="en-US">
              <a:latin typeface="+mn-ea"/>
              <a:ea typeface="+mn-ea"/>
            </a:endParaRPr>
          </a:p>
        </p:txBody>
      </p:sp>
      <p:sp>
        <p:nvSpPr>
          <p:cNvPr id="39" name="Freeform 20">
            <a:extLst>
              <a:ext uri="{FF2B5EF4-FFF2-40B4-BE49-F238E27FC236}">
                <a16:creationId xmlns:a16="http://schemas.microsoft.com/office/drawing/2014/main" id="{5D32389E-2FF8-FF38-52CB-94A575A97A83}"/>
              </a:ext>
            </a:extLst>
          </p:cNvPr>
          <p:cNvSpPr/>
          <p:nvPr/>
        </p:nvSpPr>
        <p:spPr>
          <a:xfrm>
            <a:off x="6915303" y="2960399"/>
            <a:ext cx="809527" cy="809527"/>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endParaRPr lang="ja-JP" altLang="en-US" dirty="0">
              <a:latin typeface="+mn-ea"/>
              <a:ea typeface="+mn-ea"/>
            </a:endParaRPr>
          </a:p>
        </p:txBody>
      </p:sp>
      <p:sp>
        <p:nvSpPr>
          <p:cNvPr id="40" name="Freeform 21">
            <a:extLst>
              <a:ext uri="{FF2B5EF4-FFF2-40B4-BE49-F238E27FC236}">
                <a16:creationId xmlns:a16="http://schemas.microsoft.com/office/drawing/2014/main" id="{8B329A3A-6A7D-F10C-47FC-94DA4CA0A699}"/>
              </a:ext>
            </a:extLst>
          </p:cNvPr>
          <p:cNvSpPr/>
          <p:nvPr/>
        </p:nvSpPr>
        <p:spPr>
          <a:xfrm>
            <a:off x="7877230" y="2948899"/>
            <a:ext cx="821027" cy="821027"/>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10"/>
            <a:stretch>
              <a:fillRect/>
            </a:stretch>
          </a:blipFill>
        </p:spPr>
        <p:txBody>
          <a:bodyPr/>
          <a:lstStyle/>
          <a:p>
            <a:endParaRPr lang="ja-JP" altLang="en-US">
              <a:latin typeface="+mn-ea"/>
              <a:ea typeface="+mn-ea"/>
            </a:endParaRPr>
          </a:p>
        </p:txBody>
      </p:sp>
      <p:sp>
        <p:nvSpPr>
          <p:cNvPr id="41" name="TextBox 25">
            <a:extLst>
              <a:ext uri="{FF2B5EF4-FFF2-40B4-BE49-F238E27FC236}">
                <a16:creationId xmlns:a16="http://schemas.microsoft.com/office/drawing/2014/main" id="{231F5F66-B225-F5F4-EB11-AE59E216C463}"/>
              </a:ext>
            </a:extLst>
          </p:cNvPr>
          <p:cNvSpPr txBox="1"/>
          <p:nvPr/>
        </p:nvSpPr>
        <p:spPr>
          <a:xfrm>
            <a:off x="927099" y="2052241"/>
            <a:ext cx="1621323" cy="205184"/>
          </a:xfrm>
          <a:prstGeom prst="rect">
            <a:avLst/>
          </a:prstGeom>
        </p:spPr>
        <p:txBody>
          <a:bodyPr wrap="square" lIns="0" tIns="0" rIns="0" bIns="0" rtlCol="0" anchor="t">
            <a:spAutoFit/>
          </a:bodyPr>
          <a:lstStyle/>
          <a:p>
            <a:pPr algn="ctr">
              <a:lnSpc>
                <a:spcPts val="1610"/>
              </a:lnSpc>
              <a:spcBef>
                <a:spcPct val="0"/>
              </a:spcBef>
            </a:pPr>
            <a:r>
              <a:rPr lang="ja-JP" altLang="en-US" sz="1400" b="1" dirty="0">
                <a:solidFill>
                  <a:srgbClr val="404041"/>
                </a:solidFill>
                <a:latin typeface="+mn-ea"/>
                <a:ea typeface="+mn-ea"/>
              </a:rPr>
              <a:t>ネクサス広告データ</a:t>
            </a:r>
            <a:endParaRPr lang="en-US" sz="1400" b="1" dirty="0">
              <a:solidFill>
                <a:srgbClr val="404041"/>
              </a:solidFill>
              <a:latin typeface="+mn-ea"/>
              <a:ea typeface="+mn-ea"/>
            </a:endParaRPr>
          </a:p>
        </p:txBody>
      </p:sp>
      <p:sp>
        <p:nvSpPr>
          <p:cNvPr id="43" name="TextBox 27">
            <a:extLst>
              <a:ext uri="{FF2B5EF4-FFF2-40B4-BE49-F238E27FC236}">
                <a16:creationId xmlns:a16="http://schemas.microsoft.com/office/drawing/2014/main" id="{6563530F-1DD8-2AC6-D7AC-53D35B479CAF}"/>
              </a:ext>
            </a:extLst>
          </p:cNvPr>
          <p:cNvSpPr txBox="1"/>
          <p:nvPr/>
        </p:nvSpPr>
        <p:spPr>
          <a:xfrm>
            <a:off x="989343" y="4105423"/>
            <a:ext cx="1695806" cy="327847"/>
          </a:xfrm>
          <a:prstGeom prst="rect">
            <a:avLst/>
          </a:prstGeom>
        </p:spPr>
        <p:txBody>
          <a:bodyPr wrap="square" lIns="0" tIns="0" rIns="0" bIns="0" rtlCol="0" anchor="t">
            <a:spAutoFit/>
          </a:bodyPr>
          <a:lstStyle/>
          <a:p>
            <a:pPr algn="ctr">
              <a:lnSpc>
                <a:spcPts val="1260"/>
              </a:lnSpc>
            </a:pPr>
            <a:r>
              <a:rPr lang="en-US" sz="1000" dirty="0" err="1">
                <a:solidFill>
                  <a:srgbClr val="404041"/>
                </a:solidFill>
                <a:latin typeface="+mn-lt"/>
                <a:ea typeface="+mn-ea"/>
              </a:rPr>
              <a:t>不動産、学校関係</a:t>
            </a:r>
            <a:r>
              <a:rPr lang="en-US" sz="1000" dirty="0">
                <a:solidFill>
                  <a:srgbClr val="404041"/>
                </a:solidFill>
                <a:latin typeface="+mn-lt"/>
                <a:ea typeface="+mn-ea"/>
              </a:rPr>
              <a:t>、</a:t>
            </a:r>
            <a:r>
              <a:rPr lang="ja-JP" altLang="en-US" sz="1000" dirty="0">
                <a:solidFill>
                  <a:srgbClr val="404041"/>
                </a:solidFill>
                <a:latin typeface="+mn-lt"/>
                <a:ea typeface="+mn-ea"/>
              </a:rPr>
              <a:t>自動</a:t>
            </a:r>
            <a:r>
              <a:rPr lang="en-US" sz="1000" dirty="0">
                <a:solidFill>
                  <a:srgbClr val="404041"/>
                </a:solidFill>
                <a:latin typeface="+mn-lt"/>
                <a:ea typeface="+mn-ea"/>
              </a:rPr>
              <a:t>車、</a:t>
            </a:r>
          </a:p>
          <a:p>
            <a:pPr algn="ctr">
              <a:lnSpc>
                <a:spcPts val="1260"/>
              </a:lnSpc>
            </a:pPr>
            <a:r>
              <a:rPr lang="en-US" sz="1000" dirty="0" err="1">
                <a:solidFill>
                  <a:srgbClr val="404041"/>
                </a:solidFill>
                <a:latin typeface="+mn-lt"/>
                <a:ea typeface="+mn-ea"/>
              </a:rPr>
              <a:t>銀行サービスなど</a:t>
            </a:r>
            <a:endParaRPr lang="en-US" sz="1000" dirty="0">
              <a:solidFill>
                <a:srgbClr val="404041"/>
              </a:solidFill>
              <a:latin typeface="+mn-lt"/>
              <a:ea typeface="+mn-ea"/>
            </a:endParaRPr>
          </a:p>
        </p:txBody>
      </p:sp>
      <p:sp>
        <p:nvSpPr>
          <p:cNvPr id="44" name="TextBox 28">
            <a:extLst>
              <a:ext uri="{FF2B5EF4-FFF2-40B4-BE49-F238E27FC236}">
                <a16:creationId xmlns:a16="http://schemas.microsoft.com/office/drawing/2014/main" id="{85015131-8D51-86D8-6DB3-27F56B48FB05}"/>
              </a:ext>
            </a:extLst>
          </p:cNvPr>
          <p:cNvSpPr txBox="1"/>
          <p:nvPr/>
        </p:nvSpPr>
        <p:spPr>
          <a:xfrm>
            <a:off x="694088" y="3867995"/>
            <a:ext cx="2214212" cy="166712"/>
          </a:xfrm>
          <a:prstGeom prst="rect">
            <a:avLst/>
          </a:prstGeom>
        </p:spPr>
        <p:txBody>
          <a:bodyPr wrap="square" lIns="0" tIns="0" rIns="0" bIns="0" rtlCol="0" anchor="t">
            <a:spAutoFit/>
          </a:bodyPr>
          <a:lstStyle/>
          <a:p>
            <a:pPr algn="l">
              <a:lnSpc>
                <a:spcPts val="1260"/>
              </a:lnSpc>
              <a:spcBef>
                <a:spcPct val="0"/>
              </a:spcBef>
            </a:pPr>
            <a:r>
              <a:rPr lang="en-US" sz="1200" b="1" dirty="0">
                <a:solidFill>
                  <a:srgbClr val="404041"/>
                </a:solidFill>
                <a:latin typeface="+mn-lt"/>
                <a:ea typeface="+mn-ea"/>
              </a:rPr>
              <a:t>累計8,000案件以上の配信実績</a:t>
            </a:r>
          </a:p>
        </p:txBody>
      </p:sp>
      <p:sp>
        <p:nvSpPr>
          <p:cNvPr id="45" name="TextBox 29">
            <a:extLst>
              <a:ext uri="{FF2B5EF4-FFF2-40B4-BE49-F238E27FC236}">
                <a16:creationId xmlns:a16="http://schemas.microsoft.com/office/drawing/2014/main" id="{9E1EC186-2B45-B8FF-10DB-E23DDAC9328C}"/>
              </a:ext>
            </a:extLst>
          </p:cNvPr>
          <p:cNvSpPr txBox="1"/>
          <p:nvPr/>
        </p:nvSpPr>
        <p:spPr>
          <a:xfrm>
            <a:off x="3283624" y="3869951"/>
            <a:ext cx="1837289" cy="179536"/>
          </a:xfrm>
          <a:prstGeom prst="rect">
            <a:avLst/>
          </a:prstGeom>
        </p:spPr>
        <p:txBody>
          <a:bodyPr wrap="square" lIns="0" tIns="0" rIns="0" bIns="0" rtlCol="0" anchor="t">
            <a:spAutoFit/>
          </a:bodyPr>
          <a:lstStyle/>
          <a:p>
            <a:pPr algn="l">
              <a:lnSpc>
                <a:spcPts val="1400"/>
              </a:lnSpc>
              <a:spcBef>
                <a:spcPct val="0"/>
              </a:spcBef>
            </a:pPr>
            <a:r>
              <a:rPr lang="en-US" sz="1200" b="1" dirty="0" err="1">
                <a:solidFill>
                  <a:srgbClr val="404041"/>
                </a:solidFill>
                <a:latin typeface="+mn-lt"/>
                <a:ea typeface="+mn-ea"/>
              </a:rPr>
              <a:t>様々なビッグデータを利用</a:t>
            </a:r>
            <a:endParaRPr lang="en-US" sz="1200" b="1" dirty="0">
              <a:solidFill>
                <a:srgbClr val="404041"/>
              </a:solidFill>
              <a:latin typeface="+mn-lt"/>
              <a:ea typeface="+mn-ea"/>
            </a:endParaRPr>
          </a:p>
        </p:txBody>
      </p:sp>
      <p:sp>
        <p:nvSpPr>
          <p:cNvPr id="46" name="TextBox 30">
            <a:extLst>
              <a:ext uri="{FF2B5EF4-FFF2-40B4-BE49-F238E27FC236}">
                <a16:creationId xmlns:a16="http://schemas.microsoft.com/office/drawing/2014/main" id="{89FB184F-5431-2CEC-4EBB-9B2BF3ACB8B1}"/>
              </a:ext>
            </a:extLst>
          </p:cNvPr>
          <p:cNvSpPr txBox="1"/>
          <p:nvPr/>
        </p:nvSpPr>
        <p:spPr>
          <a:xfrm>
            <a:off x="3237590" y="4101514"/>
            <a:ext cx="1738413" cy="352148"/>
          </a:xfrm>
          <a:prstGeom prst="rect">
            <a:avLst/>
          </a:prstGeom>
        </p:spPr>
        <p:txBody>
          <a:bodyPr wrap="square" lIns="0" tIns="0" rIns="0" bIns="0" rtlCol="0" anchor="t">
            <a:spAutoFit/>
          </a:bodyPr>
          <a:lstStyle/>
          <a:p>
            <a:pPr algn="ctr">
              <a:lnSpc>
                <a:spcPts val="1400"/>
              </a:lnSpc>
              <a:spcBef>
                <a:spcPct val="0"/>
              </a:spcBef>
            </a:pPr>
            <a:r>
              <a:rPr lang="ja-JP" altLang="en-US" sz="1050" dirty="0">
                <a:solidFill>
                  <a:srgbClr val="404041"/>
                </a:solidFill>
                <a:latin typeface="+mn-lt"/>
                <a:ea typeface="+mn-ea"/>
              </a:rPr>
              <a:t>富裕層</a:t>
            </a:r>
            <a:r>
              <a:rPr lang="en-US" sz="1050" dirty="0">
                <a:solidFill>
                  <a:srgbClr val="404041"/>
                </a:solidFill>
                <a:latin typeface="+mn-lt"/>
                <a:ea typeface="+mn-ea"/>
              </a:rPr>
              <a:t>、</a:t>
            </a:r>
            <a:r>
              <a:rPr lang="en-US" sz="1050" dirty="0" err="1">
                <a:solidFill>
                  <a:srgbClr val="404041"/>
                </a:solidFill>
                <a:latin typeface="+mn-lt"/>
                <a:ea typeface="+mn-ea"/>
              </a:rPr>
              <a:t>サービス登録データ</a:t>
            </a:r>
            <a:r>
              <a:rPr lang="ja-JP" altLang="en-US" sz="1050" dirty="0">
                <a:solidFill>
                  <a:srgbClr val="404041"/>
                </a:solidFill>
                <a:latin typeface="+mn-lt"/>
                <a:ea typeface="+mn-ea"/>
              </a:rPr>
              <a:t>、</a:t>
            </a:r>
            <a:endParaRPr lang="en-US" altLang="ja-JP" sz="1050" dirty="0">
              <a:solidFill>
                <a:srgbClr val="404041"/>
              </a:solidFill>
              <a:latin typeface="+mn-lt"/>
              <a:ea typeface="+mn-ea"/>
            </a:endParaRPr>
          </a:p>
          <a:p>
            <a:pPr algn="ctr">
              <a:lnSpc>
                <a:spcPts val="1400"/>
              </a:lnSpc>
              <a:spcBef>
                <a:spcPct val="0"/>
              </a:spcBef>
            </a:pPr>
            <a:r>
              <a:rPr lang="en-US" sz="1050" dirty="0" err="1">
                <a:solidFill>
                  <a:srgbClr val="404041"/>
                </a:solidFill>
                <a:latin typeface="+mn-lt"/>
                <a:ea typeface="+mn-ea"/>
              </a:rPr>
              <a:t>アンケートデータなど</a:t>
            </a:r>
            <a:endParaRPr lang="en-US" sz="1050" dirty="0">
              <a:solidFill>
                <a:srgbClr val="404041"/>
              </a:solidFill>
              <a:latin typeface="+mn-lt"/>
              <a:ea typeface="+mn-ea"/>
            </a:endParaRPr>
          </a:p>
        </p:txBody>
      </p:sp>
      <p:sp>
        <p:nvSpPr>
          <p:cNvPr id="47" name="TextBox 31">
            <a:extLst>
              <a:ext uri="{FF2B5EF4-FFF2-40B4-BE49-F238E27FC236}">
                <a16:creationId xmlns:a16="http://schemas.microsoft.com/office/drawing/2014/main" id="{EF3FCB11-A782-1C55-E705-2B7E842703AF}"/>
              </a:ext>
            </a:extLst>
          </p:cNvPr>
          <p:cNvSpPr txBox="1"/>
          <p:nvPr/>
        </p:nvSpPr>
        <p:spPr>
          <a:xfrm>
            <a:off x="7404373" y="2155235"/>
            <a:ext cx="1766738" cy="278794"/>
          </a:xfrm>
          <a:prstGeom prst="rect">
            <a:avLst/>
          </a:prstGeom>
        </p:spPr>
        <p:txBody>
          <a:bodyPr wrap="square" lIns="0" tIns="0" rIns="0" bIns="0" rtlCol="0" anchor="t">
            <a:spAutoFit/>
          </a:bodyPr>
          <a:lstStyle/>
          <a:p>
            <a:pPr algn="ctr">
              <a:lnSpc>
                <a:spcPts val="2449"/>
              </a:lnSpc>
              <a:spcBef>
                <a:spcPct val="0"/>
              </a:spcBef>
            </a:pPr>
            <a:r>
              <a:rPr lang="en-US" altLang="ja-JP" sz="1400" b="1" dirty="0">
                <a:solidFill>
                  <a:srgbClr val="404041"/>
                </a:solidFill>
                <a:latin typeface="+mn-ea"/>
                <a:ea typeface="+mn-ea"/>
              </a:rPr>
              <a:t>Meta/LINE</a:t>
            </a:r>
            <a:endParaRPr lang="en-US" sz="1400" b="1" dirty="0">
              <a:solidFill>
                <a:srgbClr val="404041"/>
              </a:solidFill>
              <a:latin typeface="+mn-ea"/>
              <a:ea typeface="+mn-ea"/>
            </a:endParaRPr>
          </a:p>
        </p:txBody>
      </p:sp>
      <p:sp>
        <p:nvSpPr>
          <p:cNvPr id="51" name="Freeform 4">
            <a:extLst>
              <a:ext uri="{FF2B5EF4-FFF2-40B4-BE49-F238E27FC236}">
                <a16:creationId xmlns:a16="http://schemas.microsoft.com/office/drawing/2014/main" id="{FFE0B0A2-9863-EC20-400A-26AA43D07F92}"/>
              </a:ext>
            </a:extLst>
          </p:cNvPr>
          <p:cNvSpPr/>
          <p:nvPr/>
        </p:nvSpPr>
        <p:spPr>
          <a:xfrm>
            <a:off x="8850656" y="2943226"/>
            <a:ext cx="821028" cy="821027"/>
          </a:xfrm>
          <a:custGeom>
            <a:avLst/>
            <a:gdLst/>
            <a:ahLst/>
            <a:cxnLst/>
            <a:rect l="l" t="t" r="r" b="b"/>
            <a:pathLst>
              <a:path w="1037236" h="1037236">
                <a:moveTo>
                  <a:pt x="0" y="0"/>
                </a:moveTo>
                <a:lnTo>
                  <a:pt x="1037236" y="0"/>
                </a:lnTo>
                <a:lnTo>
                  <a:pt x="1037236" y="1037236"/>
                </a:lnTo>
                <a:lnTo>
                  <a:pt x="0" y="103723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ja-JP" altLang="en-US">
              <a:latin typeface="+mn-ea"/>
              <a:ea typeface="+mn-ea"/>
            </a:endParaRPr>
          </a:p>
        </p:txBody>
      </p:sp>
      <p:pic>
        <p:nvPicPr>
          <p:cNvPr id="64" name="object 88">
            <a:extLst>
              <a:ext uri="{FF2B5EF4-FFF2-40B4-BE49-F238E27FC236}">
                <a16:creationId xmlns:a16="http://schemas.microsoft.com/office/drawing/2014/main" id="{F14501FB-5126-1A08-CD2F-A3885C5FAFF2}"/>
              </a:ext>
            </a:extLst>
          </p:cNvPr>
          <p:cNvPicPr/>
          <p:nvPr/>
        </p:nvPicPr>
        <p:blipFill>
          <a:blip r:embed="rId13" cstate="email">
            <a:extLst>
              <a:ext uri="{28A0092B-C50C-407E-A947-70E740481C1C}">
                <a14:useLocalDpi xmlns:a14="http://schemas.microsoft.com/office/drawing/2010/main"/>
              </a:ext>
            </a:extLst>
          </a:blip>
          <a:stretch>
            <a:fillRect/>
          </a:stretch>
        </p:blipFill>
        <p:spPr>
          <a:xfrm>
            <a:off x="839797" y="2306025"/>
            <a:ext cx="1845353" cy="256200"/>
          </a:xfrm>
          <a:prstGeom prst="rect">
            <a:avLst/>
          </a:prstGeom>
        </p:spPr>
      </p:pic>
      <p:sp>
        <p:nvSpPr>
          <p:cNvPr id="65" name="テキスト ボックス 64">
            <a:extLst>
              <a:ext uri="{FF2B5EF4-FFF2-40B4-BE49-F238E27FC236}">
                <a16:creationId xmlns:a16="http://schemas.microsoft.com/office/drawing/2014/main" id="{9EB268CB-2B22-136B-538F-056F724DFF5D}"/>
              </a:ext>
            </a:extLst>
          </p:cNvPr>
          <p:cNvSpPr txBox="1"/>
          <p:nvPr/>
        </p:nvSpPr>
        <p:spPr>
          <a:xfrm>
            <a:off x="2881319" y="2109966"/>
            <a:ext cx="332546" cy="369332"/>
          </a:xfrm>
          <a:prstGeom prst="rect">
            <a:avLst/>
          </a:prstGeom>
          <a:noFill/>
        </p:spPr>
        <p:txBody>
          <a:bodyPr wrap="square" rtlCol="0">
            <a:spAutoFit/>
          </a:bodyPr>
          <a:lstStyle/>
          <a:p>
            <a:r>
              <a:rPr kumimoji="1" lang="en-US" altLang="ja-JP" b="1" dirty="0">
                <a:latin typeface="+mn-ea"/>
                <a:ea typeface="+mn-ea"/>
              </a:rPr>
              <a:t>×</a:t>
            </a:r>
            <a:endParaRPr kumimoji="1" lang="ja-JP" altLang="en-US" b="1" dirty="0">
              <a:latin typeface="+mn-ea"/>
              <a:ea typeface="+mn-ea"/>
            </a:endParaRPr>
          </a:p>
        </p:txBody>
      </p:sp>
      <p:sp>
        <p:nvSpPr>
          <p:cNvPr id="3" name="フリーフォーム 28">
            <a:extLst>
              <a:ext uri="{FF2B5EF4-FFF2-40B4-BE49-F238E27FC236}">
                <a16:creationId xmlns:a16="http://schemas.microsoft.com/office/drawing/2014/main" id="{819D5D43-2587-CA62-08DC-01F9226DCCB5}"/>
              </a:ext>
            </a:extLst>
          </p:cNvPr>
          <p:cNvSpPr/>
          <p:nvPr/>
        </p:nvSpPr>
        <p:spPr>
          <a:xfrm>
            <a:off x="633884" y="4952025"/>
            <a:ext cx="9665817" cy="2054598"/>
          </a:xfrm>
          <a:custGeom>
            <a:avLst/>
            <a:gdLst>
              <a:gd name="connsiteX0" fmla="*/ 0 w 9423108"/>
              <a:gd name="connsiteY0" fmla="*/ 0 h 2255570"/>
              <a:gd name="connsiteX1" fmla="*/ 9423108 w 9423108"/>
              <a:gd name="connsiteY1" fmla="*/ 0 h 2255570"/>
              <a:gd name="connsiteX2" fmla="*/ 9423108 w 9423108"/>
              <a:gd name="connsiteY2" fmla="*/ 2255570 h 2255570"/>
              <a:gd name="connsiteX3" fmla="*/ 0 w 9423108"/>
              <a:gd name="connsiteY3" fmla="*/ 2255570 h 2255570"/>
            </a:gdLst>
            <a:ahLst/>
            <a:cxnLst>
              <a:cxn ang="0">
                <a:pos x="connsiteX0" y="connsiteY0"/>
              </a:cxn>
              <a:cxn ang="0">
                <a:pos x="connsiteX1" y="connsiteY1"/>
              </a:cxn>
              <a:cxn ang="0">
                <a:pos x="connsiteX2" y="connsiteY2"/>
              </a:cxn>
              <a:cxn ang="0">
                <a:pos x="connsiteX3" y="connsiteY3"/>
              </a:cxn>
            </a:cxnLst>
            <a:rect l="l" t="t" r="r" b="b"/>
            <a:pathLst>
              <a:path w="9423108" h="2255570">
                <a:moveTo>
                  <a:pt x="0" y="0"/>
                </a:moveTo>
                <a:lnTo>
                  <a:pt x="9423108" y="0"/>
                </a:lnTo>
                <a:lnTo>
                  <a:pt x="9423108" y="2255570"/>
                </a:lnTo>
                <a:lnTo>
                  <a:pt x="0" y="2255570"/>
                </a:lnTo>
                <a:close/>
              </a:path>
            </a:pathLst>
          </a:custGeom>
          <a:gradFill>
            <a:gsLst>
              <a:gs pos="0">
                <a:srgbClr val="EEEFF5"/>
              </a:gs>
              <a:gs pos="100000">
                <a:srgbClr val="E4E4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7" name="object 24">
            <a:extLst>
              <a:ext uri="{FF2B5EF4-FFF2-40B4-BE49-F238E27FC236}">
                <a16:creationId xmlns:a16="http://schemas.microsoft.com/office/drawing/2014/main" id="{F25E7662-15D6-70B6-53FE-8263D89F84B7}"/>
              </a:ext>
            </a:extLst>
          </p:cNvPr>
          <p:cNvSpPr txBox="1"/>
          <p:nvPr/>
        </p:nvSpPr>
        <p:spPr>
          <a:xfrm>
            <a:off x="1139657" y="5088466"/>
            <a:ext cx="1407160" cy="197490"/>
          </a:xfrm>
          <a:prstGeom prst="rect">
            <a:avLst/>
          </a:prstGeom>
        </p:spPr>
        <p:txBody>
          <a:bodyPr vert="horz" wrap="square" lIns="0" tIns="12700" rIns="0" bIns="0" rtlCol="0">
            <a:spAutoFit/>
          </a:bodyPr>
          <a:lstStyle/>
          <a:p>
            <a:pPr marL="12700">
              <a:spcBef>
                <a:spcPts val="100"/>
              </a:spcBef>
            </a:pPr>
            <a:r>
              <a:rPr sz="1200" b="1" spc="-15" dirty="0">
                <a:solidFill>
                  <a:srgbClr val="231F20"/>
                </a:solidFill>
                <a:latin typeface="+mn-ea"/>
                <a:ea typeface="+mn-ea"/>
                <a:cs typeface="Yu Gothic"/>
              </a:rPr>
              <a:t>ビッグデータ提携先</a:t>
            </a:r>
            <a:endParaRPr sz="1200" dirty="0">
              <a:latin typeface="+mn-ea"/>
              <a:ea typeface="+mn-ea"/>
              <a:cs typeface="Yu Gothic"/>
            </a:endParaRPr>
          </a:p>
        </p:txBody>
      </p:sp>
      <p:sp>
        <p:nvSpPr>
          <p:cNvPr id="8" name="object 25">
            <a:extLst>
              <a:ext uri="{FF2B5EF4-FFF2-40B4-BE49-F238E27FC236}">
                <a16:creationId xmlns:a16="http://schemas.microsoft.com/office/drawing/2014/main" id="{0E9CB338-AB38-41A3-6D5F-2EAFE7E8E08D}"/>
              </a:ext>
            </a:extLst>
          </p:cNvPr>
          <p:cNvSpPr txBox="1"/>
          <p:nvPr/>
        </p:nvSpPr>
        <p:spPr>
          <a:xfrm>
            <a:off x="1003300" y="5317067"/>
            <a:ext cx="2381764" cy="1495281"/>
          </a:xfrm>
          <a:prstGeom prst="rect">
            <a:avLst/>
          </a:prstGeom>
        </p:spPr>
        <p:txBody>
          <a:bodyPr vert="horz" wrap="square" lIns="0" tIns="43180" rIns="0" bIns="0" rtlCol="0">
            <a:spAutoFit/>
          </a:bodyPr>
          <a:lstStyle/>
          <a:p>
            <a:pPr marL="130810" indent="-118745">
              <a:spcBef>
                <a:spcPts val="340"/>
              </a:spcBef>
              <a:buChar char="•"/>
              <a:tabLst>
                <a:tab pos="131445" algn="l"/>
              </a:tabLst>
            </a:pPr>
            <a:r>
              <a:rPr sz="900" b="1" dirty="0">
                <a:solidFill>
                  <a:srgbClr val="231F20"/>
                </a:solidFill>
                <a:latin typeface="+mn-ea"/>
                <a:ea typeface="+mn-ea"/>
                <a:cs typeface="Yu Gothic"/>
              </a:rPr>
              <a:t>ドリームネクサス  不動産検討層データ</a:t>
            </a:r>
            <a:endParaRPr sz="900" dirty="0">
              <a:latin typeface="+mn-ea"/>
              <a:ea typeface="+mn-ea"/>
              <a:cs typeface="Yu Gothic"/>
            </a:endParaRPr>
          </a:p>
          <a:p>
            <a:pPr marL="142875" indent="-130810">
              <a:spcBef>
                <a:spcPts val="240"/>
              </a:spcBef>
              <a:buChar char="•"/>
              <a:tabLst>
                <a:tab pos="143510" algn="l"/>
              </a:tabLst>
            </a:pPr>
            <a:r>
              <a:rPr sz="900" b="1" dirty="0">
                <a:solidFill>
                  <a:srgbClr val="231F20"/>
                </a:solidFill>
                <a:latin typeface="+mn-ea"/>
                <a:ea typeface="+mn-ea"/>
                <a:cs typeface="Yu Gothic"/>
              </a:rPr>
              <a:t>技研商事インターナショナル（GSI）</a:t>
            </a:r>
            <a:endParaRPr sz="900" dirty="0">
              <a:latin typeface="+mn-ea"/>
              <a:ea typeface="+mn-ea"/>
              <a:cs typeface="Yu Gothic"/>
            </a:endParaRPr>
          </a:p>
          <a:p>
            <a:pPr marL="142875" indent="-130810">
              <a:spcBef>
                <a:spcPts val="240"/>
              </a:spcBef>
              <a:buChar char="•"/>
              <a:tabLst>
                <a:tab pos="143510" algn="l"/>
              </a:tabLst>
            </a:pPr>
            <a:r>
              <a:rPr sz="900" b="1" dirty="0" err="1">
                <a:solidFill>
                  <a:srgbClr val="231F20"/>
                </a:solidFill>
                <a:latin typeface="+mn-ea"/>
                <a:ea typeface="+mn-ea"/>
                <a:cs typeface="Yu Gothic"/>
              </a:rPr>
              <a:t>Eyeota</a:t>
            </a:r>
            <a:endParaRPr lang="en-US" sz="900" b="1" dirty="0">
              <a:solidFill>
                <a:srgbClr val="231F20"/>
              </a:solidFill>
              <a:latin typeface="+mn-ea"/>
              <a:ea typeface="+mn-ea"/>
              <a:cs typeface="Yu Gothic"/>
            </a:endParaRPr>
          </a:p>
          <a:p>
            <a:pPr marL="142875" indent="-130810">
              <a:spcBef>
                <a:spcPts val="240"/>
              </a:spcBef>
              <a:buChar char="•"/>
              <a:tabLst>
                <a:tab pos="143510" algn="l"/>
              </a:tabLst>
            </a:pPr>
            <a:r>
              <a:rPr lang="en-US" sz="900" b="1" dirty="0" err="1">
                <a:solidFill>
                  <a:srgbClr val="231F20"/>
                </a:solidFill>
                <a:latin typeface="+mn-ea"/>
                <a:ea typeface="+mn-ea"/>
                <a:cs typeface="Yu Gothic"/>
              </a:rPr>
              <a:t>Lotame</a:t>
            </a:r>
            <a:endParaRPr sz="900" dirty="0">
              <a:latin typeface="+mn-ea"/>
              <a:ea typeface="+mn-ea"/>
              <a:cs typeface="Yu Gothic"/>
            </a:endParaRPr>
          </a:p>
          <a:p>
            <a:pPr marL="142875" indent="-130810">
              <a:spcBef>
                <a:spcPts val="240"/>
              </a:spcBef>
              <a:buChar char="•"/>
              <a:tabLst>
                <a:tab pos="143510" algn="l"/>
              </a:tabLst>
            </a:pPr>
            <a:r>
              <a:rPr sz="900" b="1" dirty="0">
                <a:solidFill>
                  <a:srgbClr val="231F20"/>
                </a:solidFill>
                <a:latin typeface="+mn-ea"/>
                <a:ea typeface="+mn-ea"/>
                <a:cs typeface="Yu Gothic"/>
              </a:rPr>
              <a:t>Intimate Merger</a:t>
            </a:r>
            <a:endParaRPr sz="900" dirty="0">
              <a:latin typeface="+mn-ea"/>
              <a:ea typeface="+mn-ea"/>
              <a:cs typeface="Yu Gothic"/>
            </a:endParaRPr>
          </a:p>
          <a:p>
            <a:pPr marL="133985" indent="-121920">
              <a:spcBef>
                <a:spcPts val="240"/>
              </a:spcBef>
              <a:buChar char="•"/>
              <a:tabLst>
                <a:tab pos="134620" algn="l"/>
              </a:tabLst>
            </a:pPr>
            <a:r>
              <a:rPr lang="ja-JP" altLang="en-US" sz="900" b="1" dirty="0">
                <a:latin typeface="+mn-ea"/>
                <a:ea typeface="+mn-ea"/>
                <a:cs typeface="Yu Gothic"/>
              </a:rPr>
              <a:t>ユーソナー</a:t>
            </a:r>
            <a:endParaRPr lang="en-US" altLang="ja-JP" sz="900" b="1" dirty="0">
              <a:latin typeface="+mn-ea"/>
              <a:ea typeface="+mn-ea"/>
              <a:cs typeface="Yu Gothic"/>
            </a:endParaRPr>
          </a:p>
          <a:p>
            <a:pPr marL="133985" indent="-121920">
              <a:spcBef>
                <a:spcPts val="240"/>
              </a:spcBef>
              <a:buChar char="•"/>
              <a:tabLst>
                <a:tab pos="134620" algn="l"/>
              </a:tabLst>
            </a:pPr>
            <a:r>
              <a:rPr lang="ja-JP" altLang="en-US" sz="900" b="1" dirty="0">
                <a:latin typeface="+mn-ea"/>
                <a:ea typeface="+mn-ea"/>
                <a:cs typeface="Yu Gothic"/>
              </a:rPr>
              <a:t>財経新聞</a:t>
            </a:r>
            <a:endParaRPr lang="en-US" altLang="ja-JP" sz="900" b="1" dirty="0">
              <a:latin typeface="+mn-ea"/>
              <a:ea typeface="+mn-ea"/>
              <a:cs typeface="Yu Gothic"/>
            </a:endParaRPr>
          </a:p>
          <a:p>
            <a:pPr marL="133985" indent="-121920">
              <a:spcBef>
                <a:spcPts val="240"/>
              </a:spcBef>
              <a:buFontTx/>
              <a:buChar char="•"/>
              <a:tabLst>
                <a:tab pos="134620" algn="l"/>
              </a:tabLst>
            </a:pPr>
            <a:r>
              <a:rPr lang="en-US" altLang="ja-JP" sz="900" b="1" dirty="0" err="1">
                <a:solidFill>
                  <a:srgbClr val="231F20"/>
                </a:solidFill>
                <a:latin typeface="+mn-ea"/>
                <a:ea typeface="+mn-ea"/>
                <a:cs typeface="Yu Gothic"/>
              </a:rPr>
              <a:t>ChatWork</a:t>
            </a:r>
            <a:endParaRPr lang="en-US" altLang="ja-JP" sz="900" b="1" dirty="0">
              <a:solidFill>
                <a:srgbClr val="231F20"/>
              </a:solidFill>
              <a:latin typeface="+mn-ea"/>
              <a:ea typeface="+mn-ea"/>
              <a:cs typeface="Yu Gothic"/>
            </a:endParaRPr>
          </a:p>
          <a:p>
            <a:pPr marL="133985" indent="-121920">
              <a:spcBef>
                <a:spcPts val="240"/>
              </a:spcBef>
              <a:buChar char="•"/>
              <a:tabLst>
                <a:tab pos="134620" algn="l"/>
              </a:tabLst>
            </a:pPr>
            <a:r>
              <a:rPr lang="ja-JP" altLang="en-US" sz="900" b="1" dirty="0">
                <a:latin typeface="+mn-ea"/>
                <a:ea typeface="+mn-ea"/>
                <a:cs typeface="Yu Gothic"/>
              </a:rPr>
              <a:t>ボクシル</a:t>
            </a:r>
          </a:p>
        </p:txBody>
      </p:sp>
      <p:sp>
        <p:nvSpPr>
          <p:cNvPr id="9" name="object 26">
            <a:extLst>
              <a:ext uri="{FF2B5EF4-FFF2-40B4-BE49-F238E27FC236}">
                <a16:creationId xmlns:a16="http://schemas.microsoft.com/office/drawing/2014/main" id="{C3266320-43F0-93F5-2625-0DE881E7E69C}"/>
              </a:ext>
            </a:extLst>
          </p:cNvPr>
          <p:cNvSpPr txBox="1"/>
          <p:nvPr/>
        </p:nvSpPr>
        <p:spPr>
          <a:xfrm>
            <a:off x="3303458" y="5317067"/>
            <a:ext cx="1136961" cy="1495281"/>
          </a:xfrm>
          <a:prstGeom prst="rect">
            <a:avLst/>
          </a:prstGeom>
        </p:spPr>
        <p:txBody>
          <a:bodyPr vert="horz" wrap="square" lIns="0" tIns="43180" rIns="0" bIns="0" rtlCol="0">
            <a:spAutoFit/>
          </a:bodyPr>
          <a:lstStyle/>
          <a:p>
            <a:pPr marL="142875" indent="-130810">
              <a:spcBef>
                <a:spcPts val="340"/>
              </a:spcBef>
              <a:buChar char="•"/>
              <a:tabLst>
                <a:tab pos="143510" algn="l"/>
              </a:tabLst>
            </a:pPr>
            <a:r>
              <a:rPr lang="ja-JP" altLang="en-US" sz="900" b="1" dirty="0">
                <a:latin typeface="+mn-ea"/>
                <a:ea typeface="+mn-ea"/>
                <a:cs typeface="Yu Gothic"/>
              </a:rPr>
              <a:t>セゾンカード</a:t>
            </a:r>
            <a:endParaRPr lang="en-US" sz="900" b="1" dirty="0">
              <a:solidFill>
                <a:srgbClr val="231F20"/>
              </a:solidFill>
              <a:latin typeface="+mn-ea"/>
              <a:ea typeface="+mn-ea"/>
              <a:cs typeface="Yu Gothic"/>
            </a:endParaRPr>
          </a:p>
          <a:p>
            <a:pPr marL="142875" indent="-130810">
              <a:spcBef>
                <a:spcPts val="240"/>
              </a:spcBef>
              <a:buChar char="•"/>
              <a:tabLst>
                <a:tab pos="143510" algn="l"/>
              </a:tabLst>
            </a:pPr>
            <a:r>
              <a:rPr sz="900" b="1" dirty="0" err="1">
                <a:solidFill>
                  <a:srgbClr val="231F20"/>
                </a:solidFill>
                <a:latin typeface="+mn-ea"/>
                <a:ea typeface="+mn-ea"/>
                <a:cs typeface="Yu Gothic"/>
              </a:rPr>
              <a:t>楽天</a:t>
            </a:r>
            <a:endParaRPr sz="900" dirty="0">
              <a:latin typeface="+mn-ea"/>
              <a:ea typeface="+mn-ea"/>
              <a:cs typeface="Yu Gothic"/>
            </a:endParaRPr>
          </a:p>
          <a:p>
            <a:pPr marL="142875" indent="-130810">
              <a:spcBef>
                <a:spcPts val="240"/>
              </a:spcBef>
              <a:buChar char="•"/>
              <a:tabLst>
                <a:tab pos="143510" algn="l"/>
              </a:tabLst>
            </a:pPr>
            <a:r>
              <a:rPr sz="900" b="1" dirty="0">
                <a:solidFill>
                  <a:srgbClr val="231F20"/>
                </a:solidFill>
                <a:latin typeface="+mn-ea"/>
                <a:ea typeface="+mn-ea"/>
                <a:cs typeface="Yu Gothic"/>
              </a:rPr>
              <a:t>ZUU</a:t>
            </a:r>
            <a:endParaRPr lang="en-US" sz="900" b="1" dirty="0">
              <a:solidFill>
                <a:srgbClr val="231F20"/>
              </a:solidFill>
              <a:latin typeface="+mn-ea"/>
              <a:ea typeface="+mn-ea"/>
              <a:cs typeface="Yu Gothic"/>
            </a:endParaRPr>
          </a:p>
          <a:p>
            <a:pPr marL="142875" indent="-130810">
              <a:spcBef>
                <a:spcPts val="240"/>
              </a:spcBef>
              <a:buChar char="•"/>
              <a:tabLst>
                <a:tab pos="143510" algn="l"/>
              </a:tabLst>
            </a:pPr>
            <a:r>
              <a:rPr lang="ja-JP" altLang="en-US" sz="900" b="1" dirty="0">
                <a:latin typeface="+mn-ea"/>
                <a:ea typeface="+mn-ea"/>
                <a:cs typeface="Yu Gothic"/>
              </a:rPr>
              <a:t>乗換案内</a:t>
            </a:r>
            <a:r>
              <a:rPr lang="en-US" sz="900" b="1" dirty="0">
                <a:latin typeface="+mn-ea"/>
                <a:ea typeface="+mn-ea"/>
                <a:cs typeface="Yu Gothic"/>
              </a:rPr>
              <a:t>NEXT</a:t>
            </a:r>
            <a:endParaRPr sz="900" b="1" dirty="0">
              <a:latin typeface="+mn-ea"/>
              <a:ea typeface="+mn-ea"/>
              <a:cs typeface="Yu Gothic"/>
            </a:endParaRPr>
          </a:p>
          <a:p>
            <a:pPr marL="142875" indent="-130810">
              <a:spcBef>
                <a:spcPts val="240"/>
              </a:spcBef>
              <a:buChar char="•"/>
              <a:tabLst>
                <a:tab pos="143510" algn="l"/>
              </a:tabLst>
            </a:pPr>
            <a:r>
              <a:rPr sz="900" b="1" dirty="0" err="1">
                <a:solidFill>
                  <a:srgbClr val="231F20"/>
                </a:solidFill>
                <a:latin typeface="+mn-ea"/>
                <a:ea typeface="+mn-ea"/>
                <a:cs typeface="Yu Gothic"/>
              </a:rPr>
              <a:t>MOTA・みんカラ</a:t>
            </a:r>
            <a:endParaRPr sz="900" dirty="0">
              <a:latin typeface="+mn-ea"/>
              <a:ea typeface="+mn-ea"/>
              <a:cs typeface="Yu Gothic"/>
            </a:endParaRPr>
          </a:p>
          <a:p>
            <a:pPr marL="142875" indent="-130175">
              <a:spcBef>
                <a:spcPts val="240"/>
              </a:spcBef>
              <a:buChar char="•"/>
              <a:tabLst>
                <a:tab pos="142875" algn="l"/>
              </a:tabLst>
            </a:pPr>
            <a:r>
              <a:rPr sz="900" b="1" dirty="0" err="1">
                <a:solidFill>
                  <a:srgbClr val="231F20"/>
                </a:solidFill>
                <a:latin typeface="+mn-ea"/>
                <a:ea typeface="+mn-ea"/>
                <a:cs typeface="Yu Gothic"/>
              </a:rPr>
              <a:t>ゼンリン</a:t>
            </a:r>
            <a:endParaRPr sz="900" dirty="0">
              <a:latin typeface="+mn-ea"/>
              <a:ea typeface="+mn-ea"/>
              <a:cs typeface="Yu Gothic"/>
            </a:endParaRPr>
          </a:p>
          <a:p>
            <a:pPr marL="135890" indent="-123825">
              <a:spcBef>
                <a:spcPts val="240"/>
              </a:spcBef>
              <a:buChar char="•"/>
              <a:tabLst>
                <a:tab pos="136525" algn="l"/>
              </a:tabLst>
            </a:pPr>
            <a:r>
              <a:rPr sz="900" b="1" dirty="0" err="1">
                <a:solidFill>
                  <a:srgbClr val="231F20"/>
                </a:solidFill>
                <a:latin typeface="+mn-ea"/>
                <a:ea typeface="+mn-ea"/>
                <a:cs typeface="Yu Gothic"/>
              </a:rPr>
              <a:t>どこどこJP</a:t>
            </a:r>
            <a:endParaRPr lang="en-US" sz="900" b="1" dirty="0">
              <a:solidFill>
                <a:srgbClr val="231F20"/>
              </a:solidFill>
              <a:latin typeface="+mn-ea"/>
              <a:ea typeface="+mn-ea"/>
              <a:cs typeface="Yu Gothic"/>
            </a:endParaRPr>
          </a:p>
          <a:p>
            <a:pPr marL="135890" indent="-123825">
              <a:spcBef>
                <a:spcPts val="240"/>
              </a:spcBef>
              <a:buChar char="•"/>
              <a:tabLst>
                <a:tab pos="136525" algn="l"/>
              </a:tabLst>
            </a:pPr>
            <a:r>
              <a:rPr lang="ja-JP" altLang="en-US" sz="900" b="1" dirty="0">
                <a:solidFill>
                  <a:srgbClr val="231F20"/>
                </a:solidFill>
                <a:latin typeface="+mn-ea"/>
                <a:ea typeface="+mn-ea"/>
                <a:cs typeface="Yu Gothic"/>
              </a:rPr>
              <a:t>カカクコム</a:t>
            </a:r>
            <a:endParaRPr lang="en-US" altLang="ja-JP" sz="900" b="1" dirty="0">
              <a:solidFill>
                <a:srgbClr val="231F20"/>
              </a:solidFill>
              <a:latin typeface="+mn-ea"/>
              <a:ea typeface="+mn-ea"/>
              <a:cs typeface="Yu Gothic"/>
            </a:endParaRPr>
          </a:p>
          <a:p>
            <a:pPr marL="135890" indent="-123825">
              <a:spcBef>
                <a:spcPts val="240"/>
              </a:spcBef>
              <a:buChar char="•"/>
              <a:tabLst>
                <a:tab pos="136525" algn="l"/>
              </a:tabLst>
            </a:pPr>
            <a:r>
              <a:rPr lang="en-US" sz="900" b="1" dirty="0">
                <a:latin typeface="+mn-ea"/>
                <a:ea typeface="+mn-ea"/>
                <a:cs typeface="Yu Gothic"/>
              </a:rPr>
              <a:t>GMO</a:t>
            </a:r>
            <a:r>
              <a:rPr lang="ja-JP" altLang="en-US" sz="900" b="1" dirty="0">
                <a:latin typeface="+mn-ea"/>
                <a:ea typeface="+mn-ea"/>
                <a:cs typeface="Yu Gothic"/>
              </a:rPr>
              <a:t>タウン</a:t>
            </a:r>
            <a:r>
              <a:rPr lang="en-US" sz="900" b="1" dirty="0" err="1">
                <a:latin typeface="+mn-ea"/>
                <a:ea typeface="+mn-ea"/>
                <a:cs typeface="Yu Gothic"/>
              </a:rPr>
              <a:t>WiFi</a:t>
            </a:r>
            <a:endParaRPr sz="900" b="1" dirty="0">
              <a:latin typeface="+mn-ea"/>
              <a:ea typeface="+mn-ea"/>
              <a:cs typeface="Yu Gothic"/>
            </a:endParaRPr>
          </a:p>
        </p:txBody>
      </p:sp>
      <p:sp>
        <p:nvSpPr>
          <p:cNvPr id="10" name="object 27">
            <a:extLst>
              <a:ext uri="{FF2B5EF4-FFF2-40B4-BE49-F238E27FC236}">
                <a16:creationId xmlns:a16="http://schemas.microsoft.com/office/drawing/2014/main" id="{1A9A9F23-E26F-0F0D-6062-DD03979431E4}"/>
              </a:ext>
            </a:extLst>
          </p:cNvPr>
          <p:cNvSpPr txBox="1"/>
          <p:nvPr/>
        </p:nvSpPr>
        <p:spPr>
          <a:xfrm>
            <a:off x="4858040" y="5317067"/>
            <a:ext cx="1651521" cy="1495281"/>
          </a:xfrm>
          <a:prstGeom prst="rect">
            <a:avLst/>
          </a:prstGeom>
        </p:spPr>
        <p:txBody>
          <a:bodyPr vert="horz" wrap="square" lIns="0" tIns="43180" rIns="0" bIns="0" rtlCol="0">
            <a:spAutoFit/>
          </a:bodyPr>
          <a:lstStyle/>
          <a:p>
            <a:pPr marL="136525" lvl="1" indent="-124460">
              <a:spcBef>
                <a:spcPts val="240"/>
              </a:spcBef>
              <a:buChar char="•"/>
              <a:tabLst>
                <a:tab pos="137160" algn="l"/>
              </a:tabLst>
            </a:pPr>
            <a:r>
              <a:rPr lang="ja-JP" altLang="en-US" sz="900" b="1" dirty="0">
                <a:solidFill>
                  <a:srgbClr val="231F20"/>
                </a:solidFill>
                <a:latin typeface="+mn-ea"/>
                <a:ea typeface="+mn-ea"/>
                <a:cs typeface="Yu Gothic"/>
              </a:rPr>
              <a:t>イエジン</a:t>
            </a:r>
            <a:endParaRPr lang="en-US" sz="900" b="1" dirty="0">
              <a:solidFill>
                <a:srgbClr val="231F20"/>
              </a:solidFill>
              <a:latin typeface="+mn-ea"/>
              <a:ea typeface="+mn-ea"/>
              <a:cs typeface="Yu Gothic"/>
            </a:endParaRPr>
          </a:p>
          <a:p>
            <a:pPr marL="136525" indent="-124460">
              <a:spcBef>
                <a:spcPts val="240"/>
              </a:spcBef>
              <a:buChar char="•"/>
              <a:tabLst>
                <a:tab pos="137160" algn="l"/>
              </a:tabLst>
            </a:pPr>
            <a:r>
              <a:rPr lang="en-US" sz="900" b="1" dirty="0">
                <a:solidFill>
                  <a:srgbClr val="231F20"/>
                </a:solidFill>
                <a:latin typeface="+mn-ea"/>
                <a:ea typeface="+mn-ea"/>
                <a:cs typeface="Yu Gothic"/>
              </a:rPr>
              <a:t>e</a:t>
            </a:r>
            <a:r>
              <a:rPr lang="ja-JP" altLang="en-US" sz="900" b="1" dirty="0">
                <a:solidFill>
                  <a:srgbClr val="231F20"/>
                </a:solidFill>
                <a:latin typeface="+mn-ea"/>
                <a:ea typeface="+mn-ea"/>
                <a:cs typeface="Yu Gothic"/>
              </a:rPr>
              <a:t>戸建て</a:t>
            </a:r>
            <a:endParaRPr lang="en-US" sz="900" b="1" dirty="0">
              <a:solidFill>
                <a:srgbClr val="231F20"/>
              </a:solidFill>
              <a:latin typeface="+mn-ea"/>
              <a:ea typeface="+mn-ea"/>
              <a:cs typeface="Yu Gothic"/>
            </a:endParaRPr>
          </a:p>
          <a:p>
            <a:pPr marL="136525" indent="-124460">
              <a:spcBef>
                <a:spcPts val="240"/>
              </a:spcBef>
              <a:buChar char="•"/>
              <a:tabLst>
                <a:tab pos="137160" algn="l"/>
              </a:tabLst>
            </a:pPr>
            <a:r>
              <a:rPr lang="ja-JP" altLang="en-US" sz="900" b="1" dirty="0">
                <a:solidFill>
                  <a:srgbClr val="231F20"/>
                </a:solidFill>
                <a:latin typeface="+mn-ea"/>
                <a:ea typeface="+mn-ea"/>
                <a:cs typeface="Yu Gothic"/>
              </a:rPr>
              <a:t>マンションレビュー </a:t>
            </a:r>
            <a:endParaRPr lang="en-US" sz="900" b="1" dirty="0">
              <a:solidFill>
                <a:srgbClr val="231F20"/>
              </a:solidFill>
              <a:latin typeface="+mn-ea"/>
              <a:ea typeface="+mn-ea"/>
              <a:cs typeface="Yu Gothic"/>
            </a:endParaRPr>
          </a:p>
          <a:p>
            <a:pPr marL="136525" indent="-124460">
              <a:spcBef>
                <a:spcPts val="240"/>
              </a:spcBef>
              <a:buChar char="•"/>
              <a:tabLst>
                <a:tab pos="137160" algn="l"/>
              </a:tabLst>
            </a:pPr>
            <a:r>
              <a:rPr lang="en-US" sz="900" b="1" dirty="0" err="1">
                <a:solidFill>
                  <a:srgbClr val="231F20"/>
                </a:solidFill>
                <a:latin typeface="+mn-ea"/>
                <a:ea typeface="+mn-ea"/>
                <a:cs typeface="Yu Gothic"/>
              </a:rPr>
              <a:t>OZmall</a:t>
            </a:r>
            <a:endParaRPr sz="900" dirty="0">
              <a:latin typeface="+mn-ea"/>
              <a:ea typeface="+mn-ea"/>
              <a:cs typeface="Yu Gothic"/>
            </a:endParaRPr>
          </a:p>
          <a:p>
            <a:pPr marL="142875" indent="-130810">
              <a:spcBef>
                <a:spcPts val="240"/>
              </a:spcBef>
              <a:buChar char="•"/>
              <a:tabLst>
                <a:tab pos="143510" algn="l"/>
              </a:tabLst>
            </a:pPr>
            <a:r>
              <a:rPr sz="900" b="1" dirty="0">
                <a:solidFill>
                  <a:srgbClr val="231F20"/>
                </a:solidFill>
                <a:latin typeface="+mn-ea"/>
                <a:ea typeface="+mn-ea"/>
                <a:cs typeface="Yu Gothic"/>
              </a:rPr>
              <a:t>Pontaカード</a:t>
            </a:r>
            <a:endParaRPr sz="900" dirty="0">
              <a:latin typeface="+mn-ea"/>
              <a:ea typeface="+mn-ea"/>
              <a:cs typeface="Yu Gothic"/>
            </a:endParaRPr>
          </a:p>
          <a:p>
            <a:pPr marL="142875" indent="-130810">
              <a:spcBef>
                <a:spcPts val="240"/>
              </a:spcBef>
              <a:buChar char="•"/>
              <a:tabLst>
                <a:tab pos="143510" algn="l"/>
              </a:tabLst>
            </a:pPr>
            <a:r>
              <a:rPr lang="en-US" altLang="ja-JP" sz="900" b="1" dirty="0" err="1">
                <a:solidFill>
                  <a:srgbClr val="231F20"/>
                </a:solidFill>
                <a:latin typeface="+mn-ea"/>
                <a:ea typeface="+mn-ea"/>
                <a:cs typeface="Yu Gothic"/>
              </a:rPr>
              <a:t>m</a:t>
            </a:r>
            <a:r>
              <a:rPr sz="900" b="1" dirty="0" err="1">
                <a:solidFill>
                  <a:srgbClr val="231F20"/>
                </a:solidFill>
                <a:latin typeface="+mn-ea"/>
                <a:ea typeface="+mn-ea"/>
                <a:cs typeface="Yu Gothic"/>
              </a:rPr>
              <a:t>amari</a:t>
            </a:r>
            <a:endParaRPr lang="en-US" sz="900" b="1" dirty="0">
              <a:solidFill>
                <a:srgbClr val="231F20"/>
              </a:solidFill>
              <a:latin typeface="+mn-ea"/>
              <a:ea typeface="+mn-ea"/>
              <a:cs typeface="Yu Gothic"/>
            </a:endParaRPr>
          </a:p>
          <a:p>
            <a:pPr marL="142875" indent="-130810">
              <a:spcBef>
                <a:spcPts val="240"/>
              </a:spcBef>
              <a:buFontTx/>
              <a:buChar char="•"/>
              <a:tabLst>
                <a:tab pos="143510" algn="l"/>
              </a:tabLst>
            </a:pPr>
            <a:r>
              <a:rPr lang="en-US" altLang="ja-JP" sz="900" b="1" dirty="0" err="1">
                <a:solidFill>
                  <a:srgbClr val="231F20"/>
                </a:solidFill>
                <a:latin typeface="+mn-ea"/>
                <a:ea typeface="+mn-ea"/>
                <a:cs typeface="Yu Gothic"/>
              </a:rPr>
              <a:t>Shufoo</a:t>
            </a:r>
            <a:r>
              <a:rPr lang="en-US" altLang="ja-JP" sz="900" b="1" dirty="0">
                <a:solidFill>
                  <a:srgbClr val="231F20"/>
                </a:solidFill>
                <a:latin typeface="+mn-ea"/>
                <a:ea typeface="+mn-ea"/>
                <a:cs typeface="Yu Gothic"/>
              </a:rPr>
              <a:t>!</a:t>
            </a:r>
            <a:endParaRPr sz="900" dirty="0">
              <a:latin typeface="+mn-ea"/>
              <a:ea typeface="+mn-ea"/>
              <a:cs typeface="Yu Gothic"/>
            </a:endParaRPr>
          </a:p>
          <a:p>
            <a:pPr marL="140335" indent="-128270">
              <a:spcBef>
                <a:spcPts val="240"/>
              </a:spcBef>
              <a:buChar char="•"/>
              <a:tabLst>
                <a:tab pos="140970" algn="l"/>
              </a:tabLst>
            </a:pPr>
            <a:r>
              <a:rPr sz="900" b="1" dirty="0" err="1">
                <a:solidFill>
                  <a:srgbClr val="231F20"/>
                </a:solidFill>
                <a:latin typeface="+mn-ea"/>
                <a:ea typeface="+mn-ea"/>
                <a:cs typeface="Yu Gothic"/>
              </a:rPr>
              <a:t>マイナビウェディング</a:t>
            </a:r>
            <a:endParaRPr lang="en-US" sz="900" b="1" dirty="0">
              <a:solidFill>
                <a:srgbClr val="231F20"/>
              </a:solidFill>
              <a:latin typeface="+mn-ea"/>
              <a:ea typeface="+mn-ea"/>
              <a:cs typeface="Yu Gothic"/>
            </a:endParaRPr>
          </a:p>
          <a:p>
            <a:pPr marL="140335" indent="-128270">
              <a:spcBef>
                <a:spcPts val="240"/>
              </a:spcBef>
              <a:buChar char="•"/>
              <a:tabLst>
                <a:tab pos="140970" algn="l"/>
              </a:tabLst>
            </a:pPr>
            <a:r>
              <a:rPr lang="ja-JP" altLang="en-US" sz="900" b="1" dirty="0">
                <a:latin typeface="+mn-ea"/>
                <a:ea typeface="+mn-ea"/>
                <a:cs typeface="Yu Gothic"/>
              </a:rPr>
              <a:t>アットコスメ</a:t>
            </a:r>
            <a:endParaRPr sz="900" b="1" dirty="0">
              <a:latin typeface="+mn-ea"/>
              <a:ea typeface="+mn-ea"/>
              <a:cs typeface="Yu Gothic"/>
            </a:endParaRPr>
          </a:p>
        </p:txBody>
      </p:sp>
      <p:sp>
        <p:nvSpPr>
          <p:cNvPr id="11" name="テキスト ボックス 10">
            <a:extLst>
              <a:ext uri="{FF2B5EF4-FFF2-40B4-BE49-F238E27FC236}">
                <a16:creationId xmlns:a16="http://schemas.microsoft.com/office/drawing/2014/main" id="{5793AB7F-E390-57BF-60DC-A60E45045C3F}"/>
              </a:ext>
            </a:extLst>
          </p:cNvPr>
          <p:cNvSpPr txBox="1"/>
          <p:nvPr/>
        </p:nvSpPr>
        <p:spPr>
          <a:xfrm>
            <a:off x="635304" y="7006622"/>
            <a:ext cx="4863797" cy="215444"/>
          </a:xfrm>
          <a:prstGeom prst="rect">
            <a:avLst/>
          </a:prstGeom>
          <a:noFill/>
        </p:spPr>
        <p:txBody>
          <a:bodyPr wrap="square" rtlCol="0">
            <a:spAutoFit/>
          </a:bodyPr>
          <a:lstStyle/>
          <a:p>
            <a:r>
              <a:rPr kumimoji="1" lang="en-US" altLang="ja-JP" sz="800" b="1" dirty="0">
                <a:latin typeface="+mn-ea"/>
                <a:ea typeface="+mn-ea"/>
              </a:rPr>
              <a:t>※2025</a:t>
            </a:r>
            <a:r>
              <a:rPr kumimoji="1" lang="ja-JP" altLang="en-US" sz="800" b="1" dirty="0">
                <a:latin typeface="+mn-ea"/>
                <a:ea typeface="+mn-ea"/>
              </a:rPr>
              <a:t>年</a:t>
            </a:r>
            <a:r>
              <a:rPr kumimoji="1" lang="en-US" altLang="ja-JP" sz="800" b="1" dirty="0">
                <a:latin typeface="+mn-ea"/>
                <a:ea typeface="+mn-ea"/>
              </a:rPr>
              <a:t>3</a:t>
            </a:r>
            <a:r>
              <a:rPr kumimoji="1" lang="ja-JP" altLang="en-US" sz="800" b="1" dirty="0">
                <a:latin typeface="+mn-ea"/>
                <a:ea typeface="+mn-ea"/>
              </a:rPr>
              <a:t>月時点　</a:t>
            </a:r>
          </a:p>
        </p:txBody>
      </p:sp>
      <p:sp>
        <p:nvSpPr>
          <p:cNvPr id="12" name="object 27">
            <a:extLst>
              <a:ext uri="{FF2B5EF4-FFF2-40B4-BE49-F238E27FC236}">
                <a16:creationId xmlns:a16="http://schemas.microsoft.com/office/drawing/2014/main" id="{CE9B606D-6DAC-1BA2-F0CB-1D91D8CD8060}"/>
              </a:ext>
            </a:extLst>
          </p:cNvPr>
          <p:cNvSpPr txBox="1"/>
          <p:nvPr/>
        </p:nvSpPr>
        <p:spPr>
          <a:xfrm>
            <a:off x="6522250" y="5317067"/>
            <a:ext cx="1651521" cy="1495281"/>
          </a:xfrm>
          <a:prstGeom prst="rect">
            <a:avLst/>
          </a:prstGeom>
        </p:spPr>
        <p:txBody>
          <a:bodyPr vert="horz" wrap="square" lIns="0" tIns="43180" rIns="0" bIns="0" rtlCol="0">
            <a:spAutoFit/>
          </a:bodyPr>
          <a:lstStyle/>
          <a:p>
            <a:pPr marL="142875" indent="-130810">
              <a:spcBef>
                <a:spcPts val="340"/>
              </a:spcBef>
              <a:buChar char="•"/>
              <a:tabLst>
                <a:tab pos="143510" algn="l"/>
              </a:tabLst>
            </a:pPr>
            <a:r>
              <a:rPr lang="en-US" altLang="ja-JP" sz="900" b="1" dirty="0" err="1">
                <a:solidFill>
                  <a:srgbClr val="231F20"/>
                </a:solidFill>
                <a:latin typeface="+mn-ea"/>
                <a:ea typeface="+mn-ea"/>
                <a:cs typeface="Yu Gothic"/>
              </a:rPr>
              <a:t>Studyplus</a:t>
            </a:r>
            <a:endParaRPr lang="ja-JP" altLang="en-US" sz="900" dirty="0">
              <a:latin typeface="+mn-ea"/>
              <a:ea typeface="+mn-ea"/>
              <a:cs typeface="Yu Gothic"/>
            </a:endParaRPr>
          </a:p>
          <a:p>
            <a:pPr marL="136525" indent="-124460">
              <a:spcBef>
                <a:spcPts val="240"/>
              </a:spcBef>
              <a:buChar char="•"/>
              <a:tabLst>
                <a:tab pos="137160" algn="l"/>
              </a:tabLst>
            </a:pPr>
            <a:r>
              <a:rPr lang="ja-JP" altLang="en-US" sz="900" b="1" dirty="0">
                <a:solidFill>
                  <a:srgbClr val="231F20"/>
                </a:solidFill>
                <a:latin typeface="+mn-ea"/>
                <a:ea typeface="+mn-ea"/>
                <a:cs typeface="Yu Gothic"/>
              </a:rPr>
              <a:t>インターエデュ</a:t>
            </a:r>
            <a:endParaRPr lang="ja-JP" altLang="en-US" sz="900" dirty="0">
              <a:latin typeface="+mn-ea"/>
              <a:ea typeface="+mn-ea"/>
              <a:cs typeface="Yu Gothic"/>
            </a:endParaRPr>
          </a:p>
          <a:p>
            <a:pPr marL="137795" indent="-125730">
              <a:spcBef>
                <a:spcPts val="240"/>
              </a:spcBef>
              <a:buChar char="•"/>
              <a:tabLst>
                <a:tab pos="138430" algn="l"/>
              </a:tabLst>
            </a:pPr>
            <a:r>
              <a:rPr lang="ja-JP" altLang="en-US" sz="900" b="1" dirty="0">
                <a:latin typeface="+mn-ea"/>
                <a:ea typeface="+mn-ea"/>
                <a:cs typeface="Yu Gothic"/>
              </a:rPr>
              <a:t>ワンキャリア</a:t>
            </a:r>
          </a:p>
          <a:p>
            <a:pPr marL="142875" indent="-130810">
              <a:spcBef>
                <a:spcPts val="240"/>
              </a:spcBef>
              <a:buFontTx/>
              <a:buChar char="•"/>
              <a:tabLst>
                <a:tab pos="143510" algn="l"/>
              </a:tabLst>
            </a:pPr>
            <a:r>
              <a:rPr lang="ja-JP" altLang="en-US" sz="900" b="1" dirty="0">
                <a:solidFill>
                  <a:srgbClr val="231F20"/>
                </a:solidFill>
                <a:latin typeface="+mn-ea"/>
                <a:ea typeface="+mn-ea"/>
                <a:cs typeface="Yu Gothic"/>
              </a:rPr>
              <a:t>中学受験ナビ</a:t>
            </a:r>
          </a:p>
          <a:p>
            <a:pPr marL="140335" indent="-128270">
              <a:spcBef>
                <a:spcPts val="240"/>
              </a:spcBef>
              <a:buChar char="•"/>
              <a:tabLst>
                <a:tab pos="140970" algn="l"/>
              </a:tabLst>
            </a:pPr>
            <a:r>
              <a:rPr lang="ja-JP" altLang="en-US" sz="900" b="1" dirty="0">
                <a:solidFill>
                  <a:srgbClr val="231F20"/>
                </a:solidFill>
                <a:latin typeface="+mn-ea"/>
                <a:ea typeface="+mn-ea"/>
                <a:cs typeface="Yu Gothic"/>
              </a:rPr>
              <a:t>マイナビ学生の窓口</a:t>
            </a:r>
            <a:endParaRPr lang="ja-JP" altLang="en-US" sz="900" dirty="0">
              <a:latin typeface="+mn-ea"/>
              <a:ea typeface="+mn-ea"/>
              <a:cs typeface="Yu Gothic"/>
            </a:endParaRPr>
          </a:p>
          <a:p>
            <a:pPr marL="128270" indent="-116205">
              <a:spcBef>
                <a:spcPts val="240"/>
              </a:spcBef>
              <a:buChar char="•"/>
              <a:tabLst>
                <a:tab pos="128905" algn="l"/>
              </a:tabLst>
            </a:pPr>
            <a:r>
              <a:rPr lang="ja-JP" altLang="en-US" sz="900" b="1" dirty="0">
                <a:solidFill>
                  <a:srgbClr val="231F20"/>
                </a:solidFill>
                <a:latin typeface="+mn-ea"/>
                <a:ea typeface="+mn-ea"/>
                <a:cs typeface="Yu Gothic"/>
              </a:rPr>
              <a:t>トラベルブック</a:t>
            </a:r>
            <a:endParaRPr lang="en-US" altLang="ja-JP" sz="900" b="1" dirty="0">
              <a:solidFill>
                <a:srgbClr val="231F20"/>
              </a:solidFill>
              <a:latin typeface="+mn-ea"/>
              <a:ea typeface="+mn-ea"/>
              <a:cs typeface="Yu Gothic"/>
            </a:endParaRPr>
          </a:p>
          <a:p>
            <a:pPr marL="128270" indent="-116205">
              <a:spcBef>
                <a:spcPts val="240"/>
              </a:spcBef>
              <a:buChar char="•"/>
              <a:tabLst>
                <a:tab pos="128905" algn="l"/>
              </a:tabLst>
            </a:pPr>
            <a:r>
              <a:rPr lang="en-US" altLang="ja-JP" sz="900" b="1" dirty="0">
                <a:solidFill>
                  <a:srgbClr val="231F20"/>
                </a:solidFill>
                <a:latin typeface="+mn-ea"/>
                <a:ea typeface="+mn-ea"/>
                <a:cs typeface="Yu Gothic"/>
              </a:rPr>
              <a:t>TABIPPO</a:t>
            </a:r>
          </a:p>
          <a:p>
            <a:pPr marL="128270" indent="-116205">
              <a:spcBef>
                <a:spcPts val="240"/>
              </a:spcBef>
              <a:buChar char="•"/>
              <a:tabLst>
                <a:tab pos="128905" algn="l"/>
              </a:tabLst>
            </a:pPr>
            <a:r>
              <a:rPr lang="ja-JP" altLang="en-US" sz="900" b="1" dirty="0">
                <a:solidFill>
                  <a:srgbClr val="231F20"/>
                </a:solidFill>
                <a:latin typeface="+mn-ea"/>
                <a:ea typeface="+mn-ea"/>
                <a:cs typeface="Yu Gothic"/>
              </a:rPr>
              <a:t>地球の歩き方</a:t>
            </a:r>
            <a:endParaRPr lang="en-US" altLang="ja-JP" sz="900" b="1" dirty="0">
              <a:solidFill>
                <a:srgbClr val="231F20"/>
              </a:solidFill>
              <a:latin typeface="+mn-ea"/>
              <a:ea typeface="+mn-ea"/>
              <a:cs typeface="Yu Gothic"/>
            </a:endParaRPr>
          </a:p>
          <a:p>
            <a:pPr marL="128270" indent="-116205">
              <a:spcBef>
                <a:spcPts val="240"/>
              </a:spcBef>
              <a:buFontTx/>
              <a:buChar char="•"/>
              <a:tabLst>
                <a:tab pos="128905" algn="l"/>
              </a:tabLst>
            </a:pPr>
            <a:r>
              <a:rPr lang="ja-JP" altLang="en-US" sz="900" b="1" dirty="0">
                <a:solidFill>
                  <a:schemeClr val="tx1"/>
                </a:solidFill>
                <a:latin typeface="+mn-ea"/>
                <a:ea typeface="+mn-ea"/>
                <a:cs typeface="Yu Gothic"/>
              </a:rPr>
              <a:t>タウンページ</a:t>
            </a:r>
            <a:r>
              <a:rPr lang="ja-JP" altLang="en-US" sz="900" b="1" dirty="0">
                <a:solidFill>
                  <a:srgbClr val="231F20"/>
                </a:solidFill>
                <a:latin typeface="+mn-ea"/>
                <a:ea typeface="+mn-ea"/>
                <a:cs typeface="Yu Gothic"/>
              </a:rPr>
              <a:t>　</a:t>
            </a:r>
            <a:r>
              <a:rPr lang="en-US" altLang="ja-JP" sz="900" b="1" dirty="0">
                <a:solidFill>
                  <a:srgbClr val="231F20"/>
                </a:solidFill>
                <a:latin typeface="+mn-ea"/>
                <a:ea typeface="+mn-ea"/>
                <a:cs typeface="Yu Gothic"/>
              </a:rPr>
              <a:t>etc.</a:t>
            </a:r>
            <a:endParaRPr lang="ja-JP" altLang="en-US" sz="900" dirty="0">
              <a:latin typeface="+mn-ea"/>
              <a:ea typeface="+mn-ea"/>
              <a:cs typeface="Yu Gothic"/>
            </a:endParaRPr>
          </a:p>
        </p:txBody>
      </p:sp>
      <p:pic>
        <p:nvPicPr>
          <p:cNvPr id="13" name="object 28">
            <a:extLst>
              <a:ext uri="{FF2B5EF4-FFF2-40B4-BE49-F238E27FC236}">
                <a16:creationId xmlns:a16="http://schemas.microsoft.com/office/drawing/2014/main" id="{82D8825E-CA29-66D4-A988-DAB2FAC1CDD6}"/>
              </a:ext>
            </a:extLst>
          </p:cNvPr>
          <p:cNvPicPr/>
          <p:nvPr/>
        </p:nvPicPr>
        <p:blipFill>
          <a:blip r:embed="rId14" cstate="email">
            <a:extLst>
              <a:ext uri="{28A0092B-C50C-407E-A947-70E740481C1C}">
                <a14:useLocalDpi xmlns:a14="http://schemas.microsoft.com/office/drawing/2010/main"/>
              </a:ext>
            </a:extLst>
          </a:blip>
          <a:stretch>
            <a:fillRect/>
          </a:stretch>
        </p:blipFill>
        <p:spPr>
          <a:xfrm>
            <a:off x="5651500" y="3692556"/>
            <a:ext cx="4648200" cy="3300911"/>
          </a:xfrm>
          <a:prstGeom prst="rect">
            <a:avLst/>
          </a:prstGeom>
        </p:spPr>
      </p:pic>
      <p:sp>
        <p:nvSpPr>
          <p:cNvPr id="14" name="object 8">
            <a:extLst>
              <a:ext uri="{FF2B5EF4-FFF2-40B4-BE49-F238E27FC236}">
                <a16:creationId xmlns:a16="http://schemas.microsoft.com/office/drawing/2014/main" id="{3310B03D-DEA0-AFE3-5610-618D3AD98D90}"/>
              </a:ext>
            </a:extLst>
          </p:cNvPr>
          <p:cNvSpPr txBox="1"/>
          <p:nvPr/>
        </p:nvSpPr>
        <p:spPr>
          <a:xfrm>
            <a:off x="341348" y="326728"/>
            <a:ext cx="3709951"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30" dirty="0">
                <a:solidFill>
                  <a:srgbClr val="231F20"/>
                </a:solidFill>
                <a:latin typeface="Yu Gothic"/>
                <a:cs typeface="Yu Gothic"/>
              </a:rPr>
              <a:t>ネクサス広告 </a:t>
            </a:r>
            <a:r>
              <a:rPr lang="en-US" altLang="ja-JP" sz="1200" b="1" spc="30" dirty="0">
                <a:solidFill>
                  <a:srgbClr val="231F20"/>
                </a:solidFill>
                <a:latin typeface="Yu Gothic"/>
                <a:cs typeface="Yu Gothic"/>
              </a:rPr>
              <a:t>for Meta/LINE</a:t>
            </a:r>
            <a:r>
              <a:rPr lang="ja-JP" altLang="en-US" sz="1200" b="1" spc="30" dirty="0">
                <a:solidFill>
                  <a:srgbClr val="231F20"/>
                </a:solidFill>
                <a:latin typeface="Yu Gothic"/>
                <a:cs typeface="Yu Gothic"/>
              </a:rPr>
              <a:t>とは</a:t>
            </a:r>
          </a:p>
        </p:txBody>
      </p:sp>
      <p:sp>
        <p:nvSpPr>
          <p:cNvPr id="5" name="object 20">
            <a:extLst>
              <a:ext uri="{FF2B5EF4-FFF2-40B4-BE49-F238E27FC236}">
                <a16:creationId xmlns:a16="http://schemas.microsoft.com/office/drawing/2014/main" id="{F6E27A27-6073-E9F7-0585-27EDF421B6C3}"/>
              </a:ext>
            </a:extLst>
          </p:cNvPr>
          <p:cNvSpPr txBox="1"/>
          <p:nvPr/>
        </p:nvSpPr>
        <p:spPr>
          <a:xfrm>
            <a:off x="3237591" y="2121873"/>
            <a:ext cx="1423310" cy="288290"/>
          </a:xfrm>
          <a:prstGeom prst="rect">
            <a:avLst/>
          </a:prstGeom>
          <a:ln w="12700">
            <a:noFill/>
          </a:ln>
        </p:spPr>
        <p:txBody>
          <a:bodyPr vert="horz" wrap="none" lIns="0" tIns="54000" rIns="0" bIns="0" rtlCol="0">
            <a:noAutofit/>
          </a:bodyPr>
          <a:lstStyle/>
          <a:p>
            <a:pPr marL="219710">
              <a:lnSpc>
                <a:spcPct val="100000"/>
              </a:lnSpc>
              <a:spcBef>
                <a:spcPts val="285"/>
              </a:spcBef>
            </a:pPr>
            <a:r>
              <a:rPr lang="ja-JP" altLang="en-US" sz="1200" b="1" dirty="0">
                <a:solidFill>
                  <a:schemeClr val="tx1"/>
                </a:solidFill>
                <a:latin typeface="Yu Gothic"/>
                <a:cs typeface="Yu Gothic"/>
              </a:rPr>
              <a:t>ビッグデータ</a:t>
            </a:r>
            <a:endParaRPr sz="1200" dirty="0">
              <a:solidFill>
                <a:schemeClr val="tx1"/>
              </a:solidFill>
              <a:latin typeface="Yu Gothic"/>
              <a:cs typeface="Yu Gothic"/>
            </a:endParaRPr>
          </a:p>
        </p:txBody>
      </p:sp>
    </p:spTree>
    <p:extLst>
      <p:ext uri="{BB962C8B-B14F-4D97-AF65-F5344CB8AC3E}">
        <p14:creationId xmlns:p14="http://schemas.microsoft.com/office/powerpoint/2010/main" val="13186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E904089B-9013-CE7C-2D01-93CB532C8483}"/>
              </a:ext>
            </a:extLst>
          </p:cNvPr>
          <p:cNvSpPr txBox="1"/>
          <p:nvPr/>
        </p:nvSpPr>
        <p:spPr>
          <a:xfrm>
            <a:off x="347303" y="326728"/>
            <a:ext cx="4623435" cy="197490"/>
          </a:xfrm>
          <a:prstGeom prst="rect">
            <a:avLst/>
          </a:prstGeom>
        </p:spPr>
        <p:txBody>
          <a:bodyPr vert="horz" wrap="square" lIns="0" tIns="12700" rIns="0" bIns="0" rtlCol="0">
            <a:spAutoFit/>
          </a:bodyPr>
          <a:lstStyle/>
          <a:p>
            <a:r>
              <a:rPr kumimoji="1" lang="ja-JP" altLang="en-US" sz="1200" b="1" dirty="0">
                <a:latin typeface="+mn-lt"/>
              </a:rPr>
              <a:t>ネクサス広告 </a:t>
            </a:r>
            <a:r>
              <a:rPr kumimoji="1" lang="en-US" altLang="ja-JP" sz="1200" b="1" dirty="0">
                <a:latin typeface="+mn-lt"/>
              </a:rPr>
              <a:t>× Meta</a:t>
            </a:r>
            <a:r>
              <a:rPr kumimoji="1" lang="ja-JP" altLang="en-US" sz="1200" b="1" dirty="0">
                <a:latin typeface="+mn-lt"/>
              </a:rPr>
              <a:t>概要</a:t>
            </a:r>
            <a:endParaRPr lang="ja-JP" altLang="en-US" sz="1200" b="1" kern="0" dirty="0">
              <a:latin typeface="+mn-lt"/>
            </a:endParaRPr>
          </a:p>
        </p:txBody>
      </p:sp>
      <p:sp>
        <p:nvSpPr>
          <p:cNvPr id="13" name="テキスト ボックス 12">
            <a:extLst>
              <a:ext uri="{FF2B5EF4-FFF2-40B4-BE49-F238E27FC236}">
                <a16:creationId xmlns:a16="http://schemas.microsoft.com/office/drawing/2014/main" id="{12B0E396-4D08-58EA-23E6-630523E8D37B}"/>
              </a:ext>
            </a:extLst>
          </p:cNvPr>
          <p:cNvSpPr txBox="1"/>
          <p:nvPr/>
        </p:nvSpPr>
        <p:spPr>
          <a:xfrm>
            <a:off x="562224" y="3019425"/>
            <a:ext cx="2047418" cy="261610"/>
          </a:xfrm>
          <a:prstGeom prst="rect">
            <a:avLst/>
          </a:prstGeom>
          <a:noFill/>
        </p:spPr>
        <p:txBody>
          <a:bodyPr wrap="square" rtlCol="0">
            <a:spAutoFit/>
          </a:bodyPr>
          <a:lstStyle/>
          <a:p>
            <a:r>
              <a:rPr kumimoji="1" lang="ja-JP" altLang="en-US" sz="1100" b="1" dirty="0">
                <a:latin typeface="+mn-ea"/>
                <a:ea typeface="+mn-ea"/>
              </a:rPr>
              <a:t>＜入稿規定＞</a:t>
            </a:r>
          </a:p>
        </p:txBody>
      </p:sp>
      <p:graphicFrame>
        <p:nvGraphicFramePr>
          <p:cNvPr id="14" name="表 13">
            <a:extLst>
              <a:ext uri="{FF2B5EF4-FFF2-40B4-BE49-F238E27FC236}">
                <a16:creationId xmlns:a16="http://schemas.microsoft.com/office/drawing/2014/main" id="{9FFA21BB-6FCB-81FD-6095-0734B2D830C2}"/>
              </a:ext>
            </a:extLst>
          </p:cNvPr>
          <p:cNvGraphicFramePr>
            <a:graphicFrameLocks noGrp="1"/>
          </p:cNvGraphicFramePr>
          <p:nvPr>
            <p:extLst>
              <p:ext uri="{D42A27DB-BD31-4B8C-83A1-F6EECF244321}">
                <p14:modId xmlns:p14="http://schemas.microsoft.com/office/powerpoint/2010/main" val="2937754201"/>
              </p:ext>
            </p:extLst>
          </p:nvPr>
        </p:nvGraphicFramePr>
        <p:xfrm>
          <a:off x="559683" y="3289983"/>
          <a:ext cx="8640000" cy="1573303"/>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38006883"/>
                    </a:ext>
                  </a:extLst>
                </a:gridCol>
                <a:gridCol w="2880000">
                  <a:extLst>
                    <a:ext uri="{9D8B030D-6E8A-4147-A177-3AD203B41FA5}">
                      <a16:colId xmlns:a16="http://schemas.microsoft.com/office/drawing/2014/main" val="3686331338"/>
                    </a:ext>
                  </a:extLst>
                </a:gridCol>
                <a:gridCol w="2880000">
                  <a:extLst>
                    <a:ext uri="{9D8B030D-6E8A-4147-A177-3AD203B41FA5}">
                      <a16:colId xmlns:a16="http://schemas.microsoft.com/office/drawing/2014/main" val="1906723668"/>
                    </a:ext>
                  </a:extLst>
                </a:gridCol>
              </a:tblGrid>
              <a:tr h="252279">
                <a:tc gridSpan="3">
                  <a:txBody>
                    <a:bodyPr/>
                    <a:lstStyle/>
                    <a:p>
                      <a:pPr algn="ctr" fontAlgn="ctr"/>
                      <a:r>
                        <a:rPr lang="en-US" altLang="ja-JP" sz="1050" b="1" i="0" u="none" strike="noStrike" dirty="0">
                          <a:solidFill>
                            <a:schemeClr val="bg1"/>
                          </a:solidFill>
                          <a:effectLst/>
                          <a:latin typeface="+mn-ea"/>
                          <a:ea typeface="+mn-ea"/>
                        </a:rPr>
                        <a:t>Instagram/Facebook</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hMerge="1">
                  <a:txBody>
                    <a:bodyPr/>
                    <a:lstStyle/>
                    <a:p>
                      <a:pPr algn="ctr"/>
                      <a:r>
                        <a:rPr kumimoji="1" lang="ja-JP" altLang="en-US" sz="1200" dirty="0">
                          <a:latin typeface="Meiryo UI" panose="020B0604030504040204" pitchFamily="50" charset="-128"/>
                          <a:ea typeface="Meiryo UI" panose="020B0604030504040204" pitchFamily="50" charset="-128"/>
                        </a:rPr>
                        <a:t>課金形態</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hMerge="1">
                  <a:txBody>
                    <a:bodyPr/>
                    <a:lstStyle/>
                    <a:p>
                      <a:pPr algn="ctr" fontAlgn="ctr"/>
                      <a:endParaRPr lang="en-US" altLang="ja-JP" sz="1050" b="1" i="0" u="none" strike="noStrike" dirty="0">
                        <a:solidFill>
                          <a:schemeClr val="bg1"/>
                        </a:solidFill>
                        <a:effectLst/>
                        <a:latin typeface="+mn-ea"/>
                        <a:ea typeface="+mn-ea"/>
                      </a:endParaRP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extLst>
                  <a:ext uri="{0D108BD9-81ED-4DB2-BD59-A6C34878D82A}">
                    <a16:rowId xmlns:a16="http://schemas.microsoft.com/office/drawing/2014/main" val="1330755539"/>
                  </a:ext>
                </a:extLst>
              </a:tr>
              <a:tr h="660512">
                <a:tc>
                  <a:txBody>
                    <a:bodyPr/>
                    <a:lstStyle>
                      <a:lvl1pPr marL="0" algn="l" defTabSz="914400" rtl="0" eaLnBrk="1" latinLnBrk="0" hangingPunct="1">
                        <a:defRPr sz="1800" kern="1200">
                          <a:solidFill>
                            <a:schemeClr val="tx1"/>
                          </a:solidFill>
                          <a:latin typeface="メイリオ"/>
                          <a:ea typeface="メイリオ"/>
                        </a:defRPr>
                      </a:lvl1pPr>
                      <a:lvl2pPr marL="457200" algn="l" defTabSz="914400" rtl="0" eaLnBrk="1" latinLnBrk="0" hangingPunct="1">
                        <a:defRPr sz="1800" kern="1200">
                          <a:solidFill>
                            <a:schemeClr val="tx1"/>
                          </a:solidFill>
                          <a:latin typeface="メイリオ"/>
                          <a:ea typeface="メイリオ"/>
                        </a:defRPr>
                      </a:lvl2pPr>
                      <a:lvl3pPr marL="914400" algn="l" defTabSz="914400" rtl="0" eaLnBrk="1" latinLnBrk="0" hangingPunct="1">
                        <a:defRPr sz="1800" kern="1200">
                          <a:solidFill>
                            <a:schemeClr val="tx1"/>
                          </a:solidFill>
                          <a:latin typeface="メイリオ"/>
                          <a:ea typeface="メイリオ"/>
                        </a:defRPr>
                      </a:lvl3pPr>
                      <a:lvl4pPr marL="1371600" algn="l" defTabSz="914400" rtl="0" eaLnBrk="1" latinLnBrk="0" hangingPunct="1">
                        <a:defRPr sz="1800" kern="1200">
                          <a:solidFill>
                            <a:schemeClr val="tx1"/>
                          </a:solidFill>
                          <a:latin typeface="メイリオ"/>
                          <a:ea typeface="メイリオ"/>
                        </a:defRPr>
                      </a:lvl4pPr>
                      <a:lvl5pPr marL="1828800" algn="l" defTabSz="914400" rtl="0" eaLnBrk="1" latinLnBrk="0" hangingPunct="1">
                        <a:defRPr sz="1800" kern="1200">
                          <a:solidFill>
                            <a:schemeClr val="tx1"/>
                          </a:solidFill>
                          <a:latin typeface="メイリオ"/>
                          <a:ea typeface="メイリオ"/>
                        </a:defRPr>
                      </a:lvl5pPr>
                      <a:lvl6pPr marL="2286000" algn="l" defTabSz="914400" rtl="0" eaLnBrk="1" latinLnBrk="0" hangingPunct="1">
                        <a:defRPr sz="1800" kern="1200">
                          <a:solidFill>
                            <a:schemeClr val="tx1"/>
                          </a:solidFill>
                          <a:latin typeface="メイリオ"/>
                          <a:ea typeface="メイリオ"/>
                        </a:defRPr>
                      </a:lvl6pPr>
                      <a:lvl7pPr marL="2743200" algn="l" defTabSz="914400" rtl="0" eaLnBrk="1" latinLnBrk="0" hangingPunct="1">
                        <a:defRPr sz="1800" kern="1200">
                          <a:solidFill>
                            <a:schemeClr val="tx1"/>
                          </a:solidFill>
                          <a:latin typeface="メイリオ"/>
                          <a:ea typeface="メイリオ"/>
                        </a:defRPr>
                      </a:lvl7pPr>
                      <a:lvl8pPr marL="3200400" algn="l" defTabSz="914400" rtl="0" eaLnBrk="1" latinLnBrk="0" hangingPunct="1">
                        <a:defRPr sz="1800" kern="1200">
                          <a:solidFill>
                            <a:schemeClr val="tx1"/>
                          </a:solidFill>
                          <a:latin typeface="メイリオ"/>
                          <a:ea typeface="メイリオ"/>
                        </a:defRPr>
                      </a:lvl8pPr>
                      <a:lvl9pPr marL="3657600" algn="l" defTabSz="914400" rtl="0" eaLnBrk="1" latinLnBrk="0" hangingPunct="1">
                        <a:defRPr sz="1800" kern="1200">
                          <a:solidFill>
                            <a:schemeClr val="tx1"/>
                          </a:solidFill>
                          <a:latin typeface="メイリオ"/>
                          <a:ea typeface="メイリオ"/>
                        </a:defRPr>
                      </a:lvl9pPr>
                    </a:lstStyle>
                    <a:p>
                      <a:pPr algn="l" fontAlgn="ctr"/>
                      <a:r>
                        <a:rPr lang="ja-JP" altLang="en-US" sz="900" b="0" i="0" u="none" strike="noStrike" dirty="0">
                          <a:solidFill>
                            <a:srgbClr val="000000"/>
                          </a:solidFill>
                          <a:effectLst/>
                          <a:latin typeface="+mn-ea"/>
                          <a:ea typeface="+mn-ea"/>
                        </a:rPr>
                        <a:t>■静止画（別途テキスト必須）</a:t>
                      </a:r>
                      <a:endParaRPr lang="en-US" altLang="ja-JP" sz="900" b="0" i="0" u="none" strike="noStrike" dirty="0">
                        <a:solidFill>
                          <a:srgbClr val="00000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1,080×1,080</a:t>
                      </a:r>
                      <a:r>
                        <a:rPr lang="ja-JP" altLang="en-US" sz="900" b="0" i="0" u="none" strike="noStrike" dirty="0">
                          <a:solidFill>
                            <a:srgbClr val="000000"/>
                          </a:solidFill>
                          <a:effectLst/>
                          <a:latin typeface="+mn-ea"/>
                          <a:ea typeface="+mn-ea"/>
                        </a:rPr>
                        <a:t>　</a:t>
                      </a:r>
                      <a:r>
                        <a:rPr lang="ja-JP" altLang="en-US" sz="900" b="1" i="0" u="none" strike="noStrike" kern="1200" dirty="0">
                          <a:solidFill>
                            <a:srgbClr val="C00000"/>
                          </a:solidFill>
                          <a:effectLst/>
                          <a:latin typeface="+mn-ea"/>
                          <a:ea typeface="+mn-ea"/>
                          <a:cs typeface="+mn-cs"/>
                        </a:rPr>
                        <a:t>必須</a:t>
                      </a:r>
                      <a:r>
                        <a:rPr lang="ja-JP" altLang="en-US" sz="900" b="0" i="0" u="none" strike="noStrike" dirty="0">
                          <a:solidFill>
                            <a:srgbClr val="000000"/>
                          </a:solidFill>
                          <a:effectLst/>
                          <a:latin typeface="+mn-ea"/>
                          <a:ea typeface="+mn-ea"/>
                        </a:rPr>
                        <a:t>　</a:t>
                      </a:r>
                      <a:endParaRPr lang="en-US" altLang="ja-JP" sz="900" b="0" i="0" u="none" strike="noStrike" dirty="0">
                        <a:solidFill>
                          <a:srgbClr val="00000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kern="1200" dirty="0">
                          <a:solidFill>
                            <a:srgbClr val="000000"/>
                          </a:solidFill>
                          <a:effectLst/>
                          <a:latin typeface="+mn-ea"/>
                          <a:ea typeface="+mn-ea"/>
                          <a:cs typeface="+mn-cs"/>
                        </a:rPr>
                        <a:t>　</a:t>
                      </a:r>
                      <a:r>
                        <a:rPr lang="en-US" altLang="ja-JP" sz="900" b="0" i="0" u="none" strike="noStrike" kern="1200" dirty="0">
                          <a:solidFill>
                            <a:schemeClr val="tx1"/>
                          </a:solidFill>
                          <a:effectLst/>
                          <a:latin typeface="+mn-ea"/>
                          <a:ea typeface="+mn-ea"/>
                          <a:cs typeface="+mn-cs"/>
                        </a:rPr>
                        <a:t>1,080×1,350</a:t>
                      </a:r>
                      <a:endParaRPr lang="en-US" altLang="ja-JP" sz="900" b="0" i="0" u="none" strike="noStrike" dirty="0">
                        <a:solidFill>
                          <a:schemeClr val="tx1"/>
                        </a:solidFill>
                        <a:effectLst/>
                        <a:latin typeface="+mn-ea"/>
                        <a:ea typeface="+mn-ea"/>
                      </a:endParaRPr>
                    </a:p>
                    <a:p>
                      <a:pPr algn="l" fontAlgn="ctr"/>
                      <a:r>
                        <a:rPr lang="ja-JP" altLang="en-US" sz="900" b="0" i="0" u="none" strike="noStrike" kern="1200" dirty="0">
                          <a:solidFill>
                            <a:srgbClr val="000000"/>
                          </a:solidFill>
                          <a:effectLst/>
                          <a:latin typeface="+mn-ea"/>
                          <a:ea typeface="+mn-ea"/>
                          <a:cs typeface="+mn-cs"/>
                        </a:rPr>
                        <a:t>　</a:t>
                      </a:r>
                      <a:r>
                        <a:rPr lang="en-US" altLang="ja-JP" sz="900" b="0" i="0" u="none" strike="noStrike" kern="1200" dirty="0">
                          <a:solidFill>
                            <a:srgbClr val="000000"/>
                          </a:solidFill>
                          <a:effectLst/>
                          <a:latin typeface="+mn-ea"/>
                          <a:ea typeface="+mn-ea"/>
                          <a:cs typeface="+mn-cs"/>
                        </a:rPr>
                        <a:t>1,080×1,920</a:t>
                      </a:r>
                      <a:endParaRPr lang="en-US" altLang="ja-JP" sz="900" b="0" i="0" u="none" strike="noStrike" dirty="0">
                        <a:solidFill>
                          <a:srgbClr val="000000"/>
                        </a:solidFill>
                        <a:effectLst/>
                        <a:latin typeface="+mn-ea"/>
                        <a:ea typeface="+mn-ea"/>
                      </a:endParaRPr>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■動画（別途テキスト必須）</a:t>
                      </a:r>
                      <a:endParaRPr lang="en-US" altLang="ja-JP" sz="900" b="0" i="0" u="none" strike="noStrike" dirty="0">
                        <a:solidFill>
                          <a:srgbClr val="000000"/>
                        </a:solidFill>
                        <a:effectLst/>
                        <a:latin typeface="+mn-ea"/>
                        <a:ea typeface="+mn-ea"/>
                      </a:endParaRPr>
                    </a:p>
                    <a:p>
                      <a:pPr algn="l" rtl="0" fontAlgn="ct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1:1</a:t>
                      </a:r>
                      <a:r>
                        <a:rPr lang="ja-JP" altLang="en-US" sz="900" b="0" i="0" u="none" strike="noStrike" dirty="0">
                          <a:solidFill>
                            <a:srgbClr val="000000"/>
                          </a:solidFill>
                          <a:effectLst/>
                          <a:latin typeface="+mn-ea"/>
                          <a:ea typeface="+mn-ea"/>
                        </a:rPr>
                        <a:t>　</a:t>
                      </a:r>
                      <a:r>
                        <a:rPr lang="ja-JP" altLang="en-US" sz="900" b="1" i="0" u="none" strike="noStrike" kern="1200" dirty="0">
                          <a:solidFill>
                            <a:srgbClr val="C00000"/>
                          </a:solidFill>
                          <a:effectLst/>
                          <a:latin typeface="+mn-ea"/>
                          <a:ea typeface="+mn-ea"/>
                          <a:cs typeface="+mn-cs"/>
                        </a:rPr>
                        <a:t>必須</a:t>
                      </a:r>
                      <a:endParaRPr lang="en-US" altLang="ja-JP" sz="900" b="0" i="0" u="none" strike="noStrike" dirty="0">
                        <a:solidFill>
                          <a:srgbClr val="C00000"/>
                        </a:solidFill>
                        <a:effectLst/>
                        <a:latin typeface="+mn-ea"/>
                        <a:ea typeface="+mn-ea"/>
                      </a:endParaRPr>
                    </a:p>
                    <a:p>
                      <a:pPr algn="l" rtl="0" fontAlgn="ctr"/>
                      <a:r>
                        <a:rPr lang="ja-JP" altLang="en-US" sz="900" b="0" i="0" u="none" strike="noStrike" dirty="0">
                          <a:solidFill>
                            <a:srgbClr val="000000"/>
                          </a:solidFill>
                          <a:effectLst/>
                          <a:latin typeface="+mn-ea"/>
                          <a:ea typeface="+mn-ea"/>
                        </a:rPr>
                        <a:t>　</a:t>
                      </a:r>
                      <a:r>
                        <a:rPr lang="en-US" altLang="ja-JP" sz="900" b="0" i="0" u="none" strike="noStrike" dirty="0">
                          <a:solidFill>
                            <a:schemeClr val="tx1"/>
                          </a:solidFill>
                          <a:effectLst/>
                          <a:latin typeface="+mn-ea"/>
                          <a:ea typeface="+mn-ea"/>
                        </a:rPr>
                        <a:t>4:5</a:t>
                      </a:r>
                      <a:r>
                        <a:rPr lang="ja-JP" altLang="en-US" sz="900" b="0" i="0" u="none" strike="noStrike" dirty="0">
                          <a:solidFill>
                            <a:schemeClr val="tx1"/>
                          </a:solidFill>
                          <a:effectLst/>
                          <a:latin typeface="+mn-ea"/>
                          <a:ea typeface="+mn-ea"/>
                        </a:rPr>
                        <a:t>　</a:t>
                      </a:r>
                      <a:endParaRPr lang="en-US" altLang="ja-JP" sz="900" b="0" i="0" u="none" strike="noStrike" dirty="0">
                        <a:solidFill>
                          <a:srgbClr val="000000"/>
                        </a:solidFill>
                        <a:effectLst/>
                        <a:latin typeface="+mn-ea"/>
                        <a:ea typeface="+mn-ea"/>
                      </a:endParaRPr>
                    </a:p>
                    <a:p>
                      <a:pPr algn="l" rtl="0" fontAlgn="ct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9:16</a:t>
                      </a:r>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■その他</a:t>
                      </a:r>
                      <a:endParaRPr lang="en-US" altLang="ja-JP" sz="900" b="0" i="0" u="none" strike="noStrike" dirty="0">
                        <a:solidFill>
                          <a:srgbClr val="00000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Facebook</a:t>
                      </a:r>
                      <a:r>
                        <a:rPr lang="ja-JP" altLang="en-US" sz="900" b="0" i="0" u="none" strike="noStrike" dirty="0">
                          <a:solidFill>
                            <a:srgbClr val="000000"/>
                          </a:solidFill>
                          <a:effectLst/>
                          <a:latin typeface="+mn-ea"/>
                          <a:ea typeface="+mn-ea"/>
                        </a:rPr>
                        <a:t>ページをご用意ください。</a:t>
                      </a:r>
                      <a:endParaRPr lang="en-US" altLang="ja-JP" sz="900" b="0" i="0" u="none" strike="noStrike" dirty="0">
                        <a:solidFill>
                          <a:srgbClr val="000000"/>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282828"/>
                          </a:solidFill>
                          <a:effectLst/>
                          <a:latin typeface="+mn-ea"/>
                          <a:ea typeface="+mn-ea"/>
                        </a:rPr>
                        <a:t>　サンクスページ</a:t>
                      </a:r>
                      <a:r>
                        <a:rPr lang="en-US" altLang="ja-JP" sz="900" b="0" i="0" u="none" strike="noStrike" dirty="0">
                          <a:solidFill>
                            <a:srgbClr val="282828"/>
                          </a:solidFill>
                          <a:effectLst/>
                          <a:latin typeface="+mn-ea"/>
                          <a:ea typeface="+mn-ea"/>
                        </a:rPr>
                        <a:t>URL</a:t>
                      </a:r>
                      <a:r>
                        <a:rPr lang="ja-JP" altLang="en-US" sz="900" b="0" i="0" u="none" strike="noStrike" dirty="0">
                          <a:solidFill>
                            <a:srgbClr val="282828"/>
                          </a:solidFill>
                          <a:effectLst/>
                          <a:latin typeface="+mn-ea"/>
                          <a:ea typeface="+mn-ea"/>
                        </a:rPr>
                        <a:t>の共有をお願いします。</a:t>
                      </a:r>
                      <a:endParaRPr lang="en-US" altLang="ja-JP" sz="900" b="0" i="0" u="none" strike="noStrike" dirty="0">
                        <a:solidFill>
                          <a:srgbClr val="282828"/>
                        </a:solidFill>
                        <a:effectLst/>
                        <a:latin typeface="+mn-ea"/>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dirty="0">
                          <a:latin typeface="+mn-ea"/>
                          <a:ea typeface="+mn-ea"/>
                        </a:rPr>
                        <a:t>　</a:t>
                      </a:r>
                      <a:r>
                        <a:rPr kumimoji="1" lang="en-US" altLang="ja-JP" sz="900" dirty="0">
                          <a:latin typeface="+mn-ea"/>
                          <a:ea typeface="+mn-ea"/>
                        </a:rPr>
                        <a:t>Facebook</a:t>
                      </a:r>
                      <a:r>
                        <a:rPr kumimoji="1" lang="ja-JP" altLang="en-US" sz="900" dirty="0">
                          <a:latin typeface="+mn-ea"/>
                          <a:ea typeface="+mn-ea"/>
                        </a:rPr>
                        <a:t>／</a:t>
                      </a:r>
                      <a:r>
                        <a:rPr kumimoji="1" lang="en-US" altLang="ja-JP" sz="900" dirty="0">
                          <a:latin typeface="+mn-ea"/>
                          <a:ea typeface="+mn-ea"/>
                        </a:rPr>
                        <a:t>Instagram</a:t>
                      </a:r>
                      <a:r>
                        <a:rPr kumimoji="1" lang="ja-JP" altLang="en-US" sz="900" dirty="0">
                          <a:latin typeface="+mn-ea"/>
                          <a:ea typeface="+mn-ea"/>
                        </a:rPr>
                        <a:t>への掲載</a:t>
                      </a:r>
                      <a:r>
                        <a:rPr kumimoji="1" lang="ja-JP" altLang="en-US" sz="900" dirty="0">
                          <a:solidFill>
                            <a:srgbClr val="000000"/>
                          </a:solidFill>
                          <a:latin typeface="+mn-ea"/>
                          <a:ea typeface="+mn-ea"/>
                        </a:rPr>
                        <a:t>指定が</a:t>
                      </a:r>
                      <a:r>
                        <a:rPr lang="ja-JP" altLang="en-US" sz="900" dirty="0">
                          <a:solidFill>
                            <a:srgbClr val="000000"/>
                          </a:solidFill>
                          <a:latin typeface="+mn-ea"/>
                          <a:ea typeface="+mn-ea"/>
                        </a:rPr>
                        <a:t>可能です。</a:t>
                      </a:r>
                      <a:endParaRPr lang="en-US" altLang="ja-JP" sz="900" b="0" i="0" u="none" strike="noStrike" dirty="0">
                        <a:solidFill>
                          <a:srgbClr val="282828"/>
                        </a:solidFill>
                        <a:effectLst/>
                        <a:latin typeface="+mn-ea"/>
                        <a:ea typeface="+mn-ea"/>
                      </a:endParaRPr>
                    </a:p>
                  </a:txBody>
                  <a:tcPr marL="97280" marR="97280" marT="63232" marB="486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106502"/>
                  </a:ext>
                </a:extLst>
              </a:tr>
              <a:tr h="660512">
                <a:tc>
                  <a:txBody>
                    <a:bodyPr/>
                    <a:lstStyle/>
                    <a:p>
                      <a:pPr marL="171450" indent="-171450" algn="l">
                        <a:buFont typeface="Wingdings" panose="05000000000000000000" pitchFamily="2" charset="2"/>
                        <a:buChar char="ü"/>
                      </a:pPr>
                      <a:r>
                        <a:rPr lang="ja-JP" altLang="en-US" sz="900" dirty="0">
                          <a:latin typeface="+mn-ea"/>
                          <a:ea typeface="+mn-ea"/>
                        </a:rPr>
                        <a:t>ファイルは </a:t>
                      </a:r>
                      <a:r>
                        <a:rPr lang="en-US" altLang="ja-JP" sz="900" dirty="0">
                          <a:latin typeface="+mn-ea"/>
                          <a:ea typeface="+mn-ea"/>
                        </a:rPr>
                        <a:t>PNG or JPEG</a:t>
                      </a:r>
                      <a:r>
                        <a:rPr lang="ja-JP" altLang="en-US" sz="900" dirty="0">
                          <a:latin typeface="+mn-ea"/>
                          <a:ea typeface="+mn-ea"/>
                        </a:rPr>
                        <a:t> でお願いします。</a:t>
                      </a:r>
                      <a:endParaRPr lang="en-US" altLang="ja-JP" sz="900" dirty="0">
                        <a:latin typeface="+mn-ea"/>
                        <a:ea typeface="+mn-ea"/>
                      </a:endParaRPr>
                    </a:p>
                    <a:p>
                      <a:pPr marL="171450" indent="-171450" algn="l">
                        <a:buFont typeface="Wingdings" panose="05000000000000000000" pitchFamily="2" charset="2"/>
                        <a:buChar char="ü"/>
                      </a:pPr>
                      <a:r>
                        <a:rPr lang="ja-JP" altLang="en-US" sz="900" dirty="0">
                          <a:latin typeface="+mn-ea"/>
                          <a:ea typeface="+mn-ea"/>
                        </a:rPr>
                        <a:t>容量は </a:t>
                      </a:r>
                      <a:r>
                        <a:rPr lang="en-US" altLang="ja-JP" sz="900" dirty="0">
                          <a:latin typeface="+mn-ea"/>
                          <a:ea typeface="+mn-ea"/>
                        </a:rPr>
                        <a:t>5MB</a:t>
                      </a:r>
                      <a:r>
                        <a:rPr lang="ja-JP" altLang="en-US" sz="900" dirty="0">
                          <a:latin typeface="+mn-ea"/>
                          <a:ea typeface="+mn-ea"/>
                        </a:rPr>
                        <a:t>以内 でお願いします。</a:t>
                      </a:r>
                      <a:endParaRPr lang="en-US" altLang="ja-JP" sz="900" dirty="0">
                        <a:latin typeface="+mn-ea"/>
                        <a:ea typeface="+mn-ea"/>
                      </a:endParaRPr>
                    </a:p>
                    <a:p>
                      <a:pPr marL="171450" indent="-171450" algn="l">
                        <a:buFont typeface="Wingdings" panose="05000000000000000000" pitchFamily="2" charset="2"/>
                        <a:buChar char="ü"/>
                      </a:pPr>
                      <a:r>
                        <a:rPr kumimoji="1" lang="ja-JP" altLang="en-US" sz="900" dirty="0">
                          <a:latin typeface="+mn-ea"/>
                          <a:ea typeface="+mn-ea"/>
                        </a:rPr>
                        <a:t>主体者表記（広告主名）を入れてください。</a:t>
                      </a:r>
                      <a:endParaRPr kumimoji="1" lang="en-US" altLang="ja-JP" sz="900" dirty="0">
                        <a:latin typeface="+mn-ea"/>
                        <a:ea typeface="+mn-ea"/>
                      </a:endParaRPr>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buFont typeface="Wingdings" panose="05000000000000000000" pitchFamily="2" charset="2"/>
                        <a:buChar char="ü"/>
                      </a:pPr>
                      <a:r>
                        <a:rPr lang="ja-JP" altLang="en-US" sz="900" dirty="0">
                          <a:latin typeface="+mn-ea"/>
                          <a:ea typeface="+mn-ea"/>
                        </a:rPr>
                        <a:t>フォーマットは</a:t>
                      </a:r>
                      <a:r>
                        <a:rPr lang="en-US" altLang="ja-JP" sz="900" dirty="0">
                          <a:latin typeface="+mn-ea"/>
                          <a:ea typeface="+mn-ea"/>
                        </a:rPr>
                        <a:t>mp4</a:t>
                      </a:r>
                      <a:r>
                        <a:rPr lang="ja-JP" altLang="en-US" sz="900" dirty="0">
                          <a:latin typeface="+mn-ea"/>
                          <a:ea typeface="+mn-ea"/>
                        </a:rPr>
                        <a:t>を推奨します。</a:t>
                      </a:r>
                      <a:endParaRPr lang="en-US" altLang="ja-JP" sz="900" dirty="0">
                        <a:latin typeface="+mn-ea"/>
                        <a:ea typeface="+mn-ea"/>
                      </a:endParaRPr>
                    </a:p>
                    <a:p>
                      <a:pPr marL="171450" indent="-171450" algn="l">
                        <a:buFont typeface="Wingdings" panose="05000000000000000000" pitchFamily="2" charset="2"/>
                        <a:buChar char="ü"/>
                      </a:pPr>
                      <a:r>
                        <a:rPr lang="ja-JP" altLang="en-US" sz="900" b="0" i="0" u="none" strike="noStrike" dirty="0">
                          <a:solidFill>
                            <a:srgbClr val="282828"/>
                          </a:solidFill>
                          <a:effectLst/>
                          <a:latin typeface="+mn-ea"/>
                          <a:ea typeface="+mn-ea"/>
                        </a:rPr>
                        <a:t>動画容量は</a:t>
                      </a:r>
                      <a:r>
                        <a:rPr lang="en-US" altLang="ja-JP" sz="900" b="0" i="0" u="none" strike="noStrike" dirty="0">
                          <a:solidFill>
                            <a:srgbClr val="282828"/>
                          </a:solidFill>
                          <a:effectLst/>
                          <a:latin typeface="+mn-ea"/>
                          <a:ea typeface="+mn-ea"/>
                        </a:rPr>
                        <a:t>100MB</a:t>
                      </a:r>
                      <a:r>
                        <a:rPr lang="ja-JP" altLang="en-US" sz="900" b="0" i="0" u="none" strike="noStrike" dirty="0">
                          <a:solidFill>
                            <a:srgbClr val="282828"/>
                          </a:solidFill>
                          <a:effectLst/>
                          <a:latin typeface="+mn-ea"/>
                          <a:ea typeface="+mn-ea"/>
                        </a:rPr>
                        <a:t>以内でお願いします。</a:t>
                      </a:r>
                      <a:endParaRPr lang="en-US" altLang="ja-JP" sz="900" b="0" i="0" u="none" strike="noStrike" dirty="0">
                        <a:solidFill>
                          <a:srgbClr val="282828"/>
                        </a:solidFill>
                        <a:effectLst/>
                        <a:latin typeface="+mn-ea"/>
                        <a:ea typeface="+mn-ea"/>
                      </a:endParaRPr>
                    </a:p>
                    <a:p>
                      <a:pPr marL="171450" indent="-171450" algn="l">
                        <a:buFont typeface="Wingdings" panose="05000000000000000000" pitchFamily="2" charset="2"/>
                        <a:buChar char="ü"/>
                      </a:pPr>
                      <a:r>
                        <a:rPr lang="ja-JP" altLang="en-US" sz="900" dirty="0">
                          <a:solidFill>
                            <a:srgbClr val="282828"/>
                          </a:solidFill>
                          <a:latin typeface="+mn-ea"/>
                          <a:ea typeface="+mn-ea"/>
                        </a:rPr>
                        <a:t>動画再生秒数は</a:t>
                      </a:r>
                      <a:r>
                        <a:rPr lang="en-US" altLang="ja-JP" sz="900" dirty="0">
                          <a:solidFill>
                            <a:srgbClr val="282828"/>
                          </a:solidFill>
                          <a:latin typeface="+mn-ea"/>
                          <a:ea typeface="+mn-ea"/>
                        </a:rPr>
                        <a:t>15</a:t>
                      </a:r>
                      <a:r>
                        <a:rPr lang="ja-JP" altLang="en-US" sz="900" dirty="0">
                          <a:solidFill>
                            <a:srgbClr val="282828"/>
                          </a:solidFill>
                          <a:latin typeface="+mn-ea"/>
                          <a:ea typeface="+mn-ea"/>
                        </a:rPr>
                        <a:t>秒を推奨します。</a:t>
                      </a:r>
                      <a:endParaRPr lang="en-US" altLang="ja-JP" sz="900" b="0" i="0" u="none" strike="noStrike" dirty="0">
                        <a:solidFill>
                          <a:srgbClr val="282828"/>
                        </a:solidFill>
                        <a:effectLst/>
                        <a:latin typeface="+mn-ea"/>
                        <a:ea typeface="+mn-ea"/>
                      </a:endParaRPr>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vMerge="1">
                  <a:txBody>
                    <a:bodyPr/>
                    <a:lstStyle/>
                    <a:p>
                      <a:endParaRPr dirty="0"/>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702597"/>
                  </a:ext>
                </a:extLst>
              </a:tr>
            </a:tbl>
          </a:graphicData>
        </a:graphic>
      </p:graphicFrame>
      <p:graphicFrame>
        <p:nvGraphicFramePr>
          <p:cNvPr id="15" name="表 14">
            <a:extLst>
              <a:ext uri="{FF2B5EF4-FFF2-40B4-BE49-F238E27FC236}">
                <a16:creationId xmlns:a16="http://schemas.microsoft.com/office/drawing/2014/main" id="{DCD0CF16-BF0C-049D-0F1B-D87D21413510}"/>
              </a:ext>
            </a:extLst>
          </p:cNvPr>
          <p:cNvGraphicFramePr>
            <a:graphicFrameLocks noGrp="1"/>
          </p:cNvGraphicFramePr>
          <p:nvPr>
            <p:extLst>
              <p:ext uri="{D42A27DB-BD31-4B8C-83A1-F6EECF244321}">
                <p14:modId xmlns:p14="http://schemas.microsoft.com/office/powerpoint/2010/main" val="2327851439"/>
              </p:ext>
            </p:extLst>
          </p:nvPr>
        </p:nvGraphicFramePr>
        <p:xfrm>
          <a:off x="562224" y="1788416"/>
          <a:ext cx="9568950" cy="850009"/>
        </p:xfrm>
        <a:graphic>
          <a:graphicData uri="http://schemas.openxmlformats.org/drawingml/2006/table">
            <a:tbl>
              <a:tblPr firstRow="1" bandRow="1">
                <a:tableStyleId>{5C22544A-7EE6-4342-B048-85BDC9FD1C3A}</a:tableStyleId>
              </a:tblPr>
              <a:tblGrid>
                <a:gridCol w="1594825">
                  <a:extLst>
                    <a:ext uri="{9D8B030D-6E8A-4147-A177-3AD203B41FA5}">
                      <a16:colId xmlns:a16="http://schemas.microsoft.com/office/drawing/2014/main" val="3801141147"/>
                    </a:ext>
                  </a:extLst>
                </a:gridCol>
                <a:gridCol w="1594825">
                  <a:extLst>
                    <a:ext uri="{9D8B030D-6E8A-4147-A177-3AD203B41FA5}">
                      <a16:colId xmlns:a16="http://schemas.microsoft.com/office/drawing/2014/main" val="883485714"/>
                    </a:ext>
                  </a:extLst>
                </a:gridCol>
                <a:gridCol w="1594825">
                  <a:extLst>
                    <a:ext uri="{9D8B030D-6E8A-4147-A177-3AD203B41FA5}">
                      <a16:colId xmlns:a16="http://schemas.microsoft.com/office/drawing/2014/main" val="3668955283"/>
                    </a:ext>
                  </a:extLst>
                </a:gridCol>
                <a:gridCol w="1594825">
                  <a:extLst>
                    <a:ext uri="{9D8B030D-6E8A-4147-A177-3AD203B41FA5}">
                      <a16:colId xmlns:a16="http://schemas.microsoft.com/office/drawing/2014/main" val="1479033497"/>
                    </a:ext>
                  </a:extLst>
                </a:gridCol>
                <a:gridCol w="1594825">
                  <a:extLst>
                    <a:ext uri="{9D8B030D-6E8A-4147-A177-3AD203B41FA5}">
                      <a16:colId xmlns:a16="http://schemas.microsoft.com/office/drawing/2014/main" val="3039824681"/>
                    </a:ext>
                  </a:extLst>
                </a:gridCol>
                <a:gridCol w="1594825">
                  <a:extLst>
                    <a:ext uri="{9D8B030D-6E8A-4147-A177-3AD203B41FA5}">
                      <a16:colId xmlns:a16="http://schemas.microsoft.com/office/drawing/2014/main" val="1056097209"/>
                    </a:ext>
                  </a:extLst>
                </a:gridCol>
              </a:tblGrid>
              <a:tr h="252000">
                <a:tc>
                  <a:txBody>
                    <a:bodyPr/>
                    <a:lstStyle/>
                    <a:p>
                      <a:pPr algn="ctr"/>
                      <a:r>
                        <a:rPr kumimoji="1" lang="ja-JP" altLang="en-US" sz="1050" dirty="0">
                          <a:latin typeface="+mn-ea"/>
                          <a:ea typeface="+mn-ea"/>
                        </a:rPr>
                        <a:t>バナー</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a:txBody>
                    <a:bodyPr/>
                    <a:lstStyle/>
                    <a:p>
                      <a:pPr algn="ctr"/>
                      <a:r>
                        <a:rPr kumimoji="1" lang="ja-JP" altLang="en-US" sz="1050" dirty="0">
                          <a:latin typeface="+mn-ea"/>
                          <a:ea typeface="+mn-ea"/>
                        </a:rPr>
                        <a:t>課金形態</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a:txBody>
                    <a:bodyPr/>
                    <a:lstStyle/>
                    <a:p>
                      <a:pPr algn="ctr"/>
                      <a:r>
                        <a:rPr kumimoji="1" lang="ja-JP" altLang="en-US" sz="1050" dirty="0">
                          <a:latin typeface="+mn-ea"/>
                          <a:ea typeface="+mn-ea"/>
                        </a:rPr>
                        <a:t>想定クリック単価</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a:txBody>
                    <a:bodyPr/>
                    <a:lstStyle/>
                    <a:p>
                      <a:pPr algn="ctr"/>
                      <a:r>
                        <a:rPr kumimoji="1" lang="ja-JP" altLang="en-US" sz="1050" dirty="0">
                          <a:latin typeface="+mn-ea"/>
                          <a:ea typeface="+mn-ea"/>
                        </a:rPr>
                        <a:t>最小対応エリア</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a:txBody>
                    <a:bodyPr/>
                    <a:lstStyle/>
                    <a:p>
                      <a:pPr algn="ctr"/>
                      <a:r>
                        <a:rPr kumimoji="1" lang="ja-JP" altLang="en-US" sz="1050" dirty="0">
                          <a:latin typeface="+mn-ea"/>
                          <a:ea typeface="+mn-ea"/>
                        </a:rPr>
                        <a:t>月額最低掲載予算</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tc>
                  <a:txBody>
                    <a:bodyPr/>
                    <a:lstStyle/>
                    <a:p>
                      <a:pPr algn="ctr"/>
                      <a:r>
                        <a:rPr kumimoji="1" lang="ja-JP" altLang="en-US" sz="1050" dirty="0">
                          <a:latin typeface="+mn-ea"/>
                          <a:ea typeface="+mn-ea"/>
                        </a:rPr>
                        <a:t>推奨実施期間</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extLst>
                  <a:ext uri="{0D108BD9-81ED-4DB2-BD59-A6C34878D82A}">
                    <a16:rowId xmlns:a16="http://schemas.microsoft.com/office/drawing/2014/main" val="2733185268"/>
                  </a:ext>
                </a:extLst>
              </a:tr>
              <a:tr h="5980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静止画</a:t>
                      </a:r>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動画対応</a:t>
                      </a:r>
                      <a:endParaRPr lang="en-US" altLang="ja-JP" sz="900" b="0" i="0" u="none" strike="noStrike" dirty="0">
                        <a:solidFill>
                          <a:srgbClr val="000000"/>
                        </a:solidFill>
                        <a:effectLst/>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kumimoji="1" lang="ja-JP" altLang="en-US" sz="900" dirty="0">
                          <a:latin typeface="+mn-ea"/>
                          <a:ea typeface="+mn-ea"/>
                        </a:rPr>
                        <a:t>予算運用型</a:t>
                      </a:r>
                      <a:endParaRPr kumimoji="1" lang="en-US" altLang="ja-JP" sz="900" dirty="0">
                        <a:latin typeface="+mn-ea"/>
                        <a:ea typeface="+mn-ea"/>
                      </a:endParaRPr>
                    </a:p>
                    <a:p>
                      <a:pPr algn="ctr"/>
                      <a:r>
                        <a:rPr kumimoji="1" lang="en-US" altLang="ja-JP" sz="900" dirty="0">
                          <a:latin typeface="+mn-ea"/>
                          <a:ea typeface="+mn-ea"/>
                        </a:rPr>
                        <a:t>(CPM</a:t>
                      </a:r>
                      <a:r>
                        <a:rPr kumimoji="1" lang="ja-JP" altLang="en-US" sz="900" dirty="0">
                          <a:latin typeface="+mn-ea"/>
                          <a:ea typeface="+mn-ea"/>
                        </a:rPr>
                        <a:t>課金</a:t>
                      </a:r>
                      <a:r>
                        <a:rPr kumimoji="1" lang="en-US" altLang="ja-JP" sz="900" dirty="0">
                          <a:latin typeface="+mn-ea"/>
                          <a:ea typeface="+mn-ea"/>
                        </a:rPr>
                        <a:t>)</a:t>
                      </a:r>
                      <a:endParaRPr kumimoji="1" lang="ja-JP" altLang="en-US" sz="900" dirty="0">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u="none" strike="noStrike" dirty="0">
                          <a:effectLst/>
                          <a:latin typeface="+mn-ea"/>
                          <a:ea typeface="+mn-ea"/>
                        </a:rPr>
                        <a:t>100</a:t>
                      </a:r>
                      <a:r>
                        <a:rPr lang="ja-JP" altLang="en-US" sz="900" u="none" strike="noStrike" dirty="0">
                          <a:effectLst/>
                          <a:latin typeface="+mn-ea"/>
                          <a:ea typeface="+mn-ea"/>
                        </a:rPr>
                        <a:t>円～</a:t>
                      </a:r>
                      <a:r>
                        <a:rPr lang="en-US" altLang="ja-JP" sz="900" u="none" strike="noStrike" dirty="0">
                          <a:effectLst/>
                          <a:latin typeface="+mn-ea"/>
                          <a:ea typeface="+mn-ea"/>
                        </a:rPr>
                        <a:t>300</a:t>
                      </a:r>
                      <a:r>
                        <a:rPr lang="ja-JP" altLang="en-US" sz="900" u="none" strike="noStrike" dirty="0">
                          <a:effectLst/>
                          <a:latin typeface="+mn-ea"/>
                          <a:ea typeface="+mn-ea"/>
                        </a:rPr>
                        <a:t>円前後</a:t>
                      </a:r>
                      <a:endParaRPr lang="en-US" altLang="ja-JP" sz="900" u="none" strike="noStrike" dirty="0">
                        <a:effectLst/>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540"/>
                        </a:lnSpc>
                      </a:pPr>
                      <a:r>
                        <a:rPr lang="en-US" altLang="ja-JP" sz="900" dirty="0" err="1">
                          <a:solidFill>
                            <a:srgbClr val="000000"/>
                          </a:solidFill>
                          <a:latin typeface="+mn-ea"/>
                          <a:ea typeface="+mn-ea"/>
                        </a:rPr>
                        <a:t>都道府県,市区町村単位</a:t>
                      </a:r>
                      <a:r>
                        <a:rPr lang="en-US" altLang="ja-JP" sz="900" dirty="0">
                          <a:solidFill>
                            <a:srgbClr val="000000"/>
                          </a:solidFill>
                          <a:latin typeface="+mn-ea"/>
                          <a:ea typeface="+mn-ea"/>
                        </a:rPr>
                        <a:t>,</a:t>
                      </a:r>
                    </a:p>
                    <a:p>
                      <a:pPr algn="ctr">
                        <a:lnSpc>
                          <a:spcPts val="1540"/>
                        </a:lnSpc>
                      </a:pPr>
                      <a:r>
                        <a:rPr lang="ja-JP" altLang="en-US" sz="900" dirty="0">
                          <a:solidFill>
                            <a:srgbClr val="000000"/>
                          </a:solidFill>
                          <a:latin typeface="+mn-ea"/>
                          <a:ea typeface="+mn-ea"/>
                        </a:rPr>
                        <a:t>半径</a:t>
                      </a:r>
                      <a:r>
                        <a:rPr lang="en-US" altLang="ja-JP" sz="900" dirty="0" err="1">
                          <a:solidFill>
                            <a:srgbClr val="000000"/>
                          </a:solidFill>
                          <a:latin typeface="+mn-ea"/>
                          <a:ea typeface="+mn-ea"/>
                        </a:rPr>
                        <a:t>の指定</a:t>
                      </a:r>
                      <a:r>
                        <a:rPr lang="ja-JP" altLang="en-US" sz="900" dirty="0">
                          <a:solidFill>
                            <a:srgbClr val="000000"/>
                          </a:solidFill>
                          <a:latin typeface="+mn-ea"/>
                          <a:ea typeface="+mn-ea"/>
                        </a:rPr>
                        <a:t>（推奨</a:t>
                      </a:r>
                      <a:r>
                        <a:rPr lang="en-US" altLang="ja-JP" sz="900" dirty="0">
                          <a:solidFill>
                            <a:srgbClr val="000000"/>
                          </a:solidFill>
                          <a:latin typeface="+mn-ea"/>
                          <a:ea typeface="+mn-ea"/>
                        </a:rPr>
                        <a:t>3km</a:t>
                      </a:r>
                      <a:r>
                        <a:rPr lang="ja-JP" altLang="en-US" sz="900" dirty="0">
                          <a:solidFill>
                            <a:srgbClr val="000000"/>
                          </a:solidFill>
                          <a:latin typeface="+mn-ea"/>
                          <a:ea typeface="+mn-ea"/>
                        </a:rPr>
                        <a:t>）</a:t>
                      </a:r>
                      <a:endParaRPr lang="en-US" altLang="ja-JP" sz="900" dirty="0">
                        <a:solidFill>
                          <a:srgbClr val="000000"/>
                        </a:solidFill>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rPr>
                        <a:t>\100,000</a:t>
                      </a:r>
                      <a:endParaRPr kumimoji="1" lang="ja-JP" altLang="en-US" sz="900" dirty="0">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rPr>
                        <a:t>3</a:t>
                      </a:r>
                      <a:r>
                        <a:rPr kumimoji="1" lang="ja-JP" altLang="en-US" sz="900" dirty="0">
                          <a:latin typeface="+mn-ea"/>
                          <a:ea typeface="+mn-ea"/>
                        </a:rPr>
                        <a:t>か月</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0855827"/>
                  </a:ext>
                </a:extLst>
              </a:tr>
            </a:tbl>
          </a:graphicData>
        </a:graphic>
      </p:graphicFrame>
      <p:sp>
        <p:nvSpPr>
          <p:cNvPr id="16" name="テキスト ボックス 15">
            <a:extLst>
              <a:ext uri="{FF2B5EF4-FFF2-40B4-BE49-F238E27FC236}">
                <a16:creationId xmlns:a16="http://schemas.microsoft.com/office/drawing/2014/main" id="{BC161C6F-B7BA-BCE1-16F5-3926C25F55AE}"/>
              </a:ext>
            </a:extLst>
          </p:cNvPr>
          <p:cNvSpPr txBox="1"/>
          <p:nvPr/>
        </p:nvSpPr>
        <p:spPr>
          <a:xfrm>
            <a:off x="559684" y="2693014"/>
            <a:ext cx="9568951" cy="230832"/>
          </a:xfrm>
          <a:prstGeom prst="rect">
            <a:avLst/>
          </a:prstGeom>
          <a:noFill/>
        </p:spPr>
        <p:txBody>
          <a:bodyPr wrap="square" rtlCol="0">
            <a:spAutoFit/>
          </a:bodyPr>
          <a:lstStyle/>
          <a:p>
            <a:r>
              <a:rPr lang="en-US" altLang="ja-JP" sz="900" dirty="0">
                <a:solidFill>
                  <a:srgbClr val="000000"/>
                </a:solidFill>
                <a:effectLst/>
                <a:latin typeface="+mn-ea"/>
                <a:ea typeface="+mn-ea"/>
              </a:rPr>
              <a:t>※</a:t>
            </a:r>
            <a:r>
              <a:rPr lang="ja-JP" altLang="en-US" sz="900" dirty="0">
                <a:solidFill>
                  <a:srgbClr val="000000"/>
                </a:solidFill>
                <a:effectLst/>
                <a:latin typeface="+mn-ea"/>
                <a:ea typeface="+mn-ea"/>
              </a:rPr>
              <a:t>年齢は</a:t>
            </a:r>
            <a:r>
              <a:rPr lang="en-US" altLang="ja-JP" sz="900" dirty="0">
                <a:solidFill>
                  <a:srgbClr val="000000"/>
                </a:solidFill>
                <a:effectLst/>
                <a:latin typeface="+mn-ea"/>
                <a:ea typeface="+mn-ea"/>
              </a:rPr>
              <a:t>1</a:t>
            </a:r>
            <a:r>
              <a:rPr lang="ja-JP" altLang="en-US" sz="900" dirty="0">
                <a:solidFill>
                  <a:srgbClr val="000000"/>
                </a:solidFill>
                <a:effectLst/>
                <a:latin typeface="+mn-ea"/>
                <a:ea typeface="+mn-ea"/>
              </a:rPr>
              <a:t>歳刻みで設定可能</a:t>
            </a:r>
            <a:endParaRPr lang="ja-JP" altLang="ja-JP" sz="800" dirty="0">
              <a:effectLst/>
              <a:latin typeface="+mn-ea"/>
              <a:ea typeface="+mn-ea"/>
            </a:endParaRPr>
          </a:p>
        </p:txBody>
      </p:sp>
      <p:sp>
        <p:nvSpPr>
          <p:cNvPr id="18" name="Freeform 21">
            <a:extLst>
              <a:ext uri="{FF2B5EF4-FFF2-40B4-BE49-F238E27FC236}">
                <a16:creationId xmlns:a16="http://schemas.microsoft.com/office/drawing/2014/main" id="{89CD3ADD-9C02-532E-048B-4AB5B5B72784}"/>
              </a:ext>
            </a:extLst>
          </p:cNvPr>
          <p:cNvSpPr/>
          <p:nvPr/>
        </p:nvSpPr>
        <p:spPr>
          <a:xfrm>
            <a:off x="1308100" y="845774"/>
            <a:ext cx="720000" cy="720000"/>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3"/>
            <a:stretch>
              <a:fillRect/>
            </a:stretch>
          </a:blipFill>
        </p:spPr>
        <p:txBody>
          <a:bodyPr/>
          <a:lstStyle/>
          <a:p>
            <a:endParaRPr lang="ja-JP" altLang="en-US">
              <a:latin typeface="+mn-lt"/>
              <a:ea typeface="Meiryo UI" panose="020B0604030504040204" pitchFamily="50" charset="-128"/>
            </a:endParaRPr>
          </a:p>
        </p:txBody>
      </p:sp>
      <p:sp>
        <p:nvSpPr>
          <p:cNvPr id="2" name="Freeform 20">
            <a:extLst>
              <a:ext uri="{FF2B5EF4-FFF2-40B4-BE49-F238E27FC236}">
                <a16:creationId xmlns:a16="http://schemas.microsoft.com/office/drawing/2014/main" id="{A8135D2B-6CD8-D091-6753-51559910B348}"/>
              </a:ext>
            </a:extLst>
          </p:cNvPr>
          <p:cNvSpPr/>
          <p:nvPr/>
        </p:nvSpPr>
        <p:spPr>
          <a:xfrm>
            <a:off x="347303" y="848370"/>
            <a:ext cx="720000" cy="720000"/>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ja-JP" altLang="en-US" dirty="0">
              <a:latin typeface="+mn-lt"/>
              <a:ea typeface="Meiryo UI" panose="020B0604030504040204" pitchFamily="50" charset="-128"/>
            </a:endParaRPr>
          </a:p>
        </p:txBody>
      </p:sp>
      <p:sp>
        <p:nvSpPr>
          <p:cNvPr id="4" name="Freeform 21">
            <a:extLst>
              <a:ext uri="{FF2B5EF4-FFF2-40B4-BE49-F238E27FC236}">
                <a16:creationId xmlns:a16="http://schemas.microsoft.com/office/drawing/2014/main" id="{E750446B-EB7A-AC78-6732-8898A09DC834}"/>
              </a:ext>
            </a:extLst>
          </p:cNvPr>
          <p:cNvSpPr/>
          <p:nvPr/>
        </p:nvSpPr>
        <p:spPr>
          <a:xfrm>
            <a:off x="2298700" y="1014708"/>
            <a:ext cx="7829935" cy="487591"/>
          </a:xfrm>
          <a:custGeom>
            <a:avLst/>
            <a:gdLst/>
            <a:ahLst/>
            <a:cxnLst/>
            <a:rect l="l" t="t" r="r" b="b"/>
            <a:pathLst>
              <a:path w="3429623" h="174742">
                <a:moveTo>
                  <a:pt x="0" y="0"/>
                </a:moveTo>
                <a:lnTo>
                  <a:pt x="3429623" y="0"/>
                </a:lnTo>
                <a:lnTo>
                  <a:pt x="3429623" y="174742"/>
                </a:lnTo>
                <a:lnTo>
                  <a:pt x="0" y="174742"/>
                </a:lnTo>
                <a:close/>
              </a:path>
            </a:pathLst>
          </a:custGeom>
          <a:solidFill>
            <a:srgbClr val="FFFFFF"/>
          </a:solidFill>
          <a:ln w="9525">
            <a:solidFill>
              <a:srgbClr val="1A4789"/>
            </a:solidFill>
          </a:ln>
        </p:spPr>
        <p:txBody>
          <a:bodyPr anchor="ctr"/>
          <a:lstStyle/>
          <a:p>
            <a:pPr algn="ctr">
              <a:lnSpc>
                <a:spcPts val="2639"/>
              </a:lnSpc>
            </a:pPr>
            <a:r>
              <a:rPr lang="ja-JP" altLang="en-US" sz="1200" dirty="0">
                <a:solidFill>
                  <a:srgbClr val="000000"/>
                </a:solidFill>
                <a:latin typeface="+mn-lt"/>
                <a:ea typeface="Meiryo UI" panose="020B0604030504040204" pitchFamily="50" charset="-128"/>
              </a:rPr>
              <a:t>・</a:t>
            </a:r>
            <a:r>
              <a:rPr lang="en-US" altLang="ja-JP" sz="1200" b="1" dirty="0" err="1">
                <a:solidFill>
                  <a:srgbClr val="000000"/>
                </a:solidFill>
                <a:latin typeface="+mn-lt"/>
                <a:ea typeface="Meiryo UI" panose="020B0604030504040204" pitchFamily="50" charset="-128"/>
              </a:rPr>
              <a:t>最低出稿金額</a:t>
            </a:r>
            <a:r>
              <a:rPr lang="ja-JP" altLang="en-US" sz="1200" b="1" dirty="0">
                <a:solidFill>
                  <a:srgbClr val="000000"/>
                </a:solidFill>
                <a:latin typeface="+mn-lt"/>
                <a:ea typeface="Meiryo UI" panose="020B0604030504040204" pitchFamily="50" charset="-128"/>
              </a:rPr>
              <a:t>：</a:t>
            </a:r>
            <a:r>
              <a:rPr lang="en-US" altLang="ja-JP" sz="1200" b="1" dirty="0">
                <a:solidFill>
                  <a:srgbClr val="000000"/>
                </a:solidFill>
                <a:latin typeface="+mn-lt"/>
                <a:ea typeface="Meiryo UI" panose="020B0604030504040204" pitchFamily="50" charset="-128"/>
              </a:rPr>
              <a:t>10万円　・</a:t>
            </a:r>
            <a:r>
              <a:rPr lang="en-US" altLang="ja-JP" sz="1200" b="1" dirty="0" err="1">
                <a:solidFill>
                  <a:srgbClr val="000000"/>
                </a:solidFill>
                <a:latin typeface="+mn-lt"/>
                <a:ea typeface="Meiryo UI" panose="020B0604030504040204" pitchFamily="50" charset="-128"/>
              </a:rPr>
              <a:t>静止画､動画どちらも配信可能</a:t>
            </a:r>
            <a:r>
              <a:rPr lang="en-US" altLang="ja-JP" sz="1200" b="1" dirty="0">
                <a:solidFill>
                  <a:srgbClr val="000000"/>
                </a:solidFill>
                <a:latin typeface="+mn-lt"/>
                <a:ea typeface="Meiryo UI" panose="020B0604030504040204" pitchFamily="50" charset="-128"/>
              </a:rPr>
              <a:t>　・</a:t>
            </a:r>
            <a:r>
              <a:rPr lang="en-US" altLang="ja-JP" sz="1200" b="1" dirty="0" err="1">
                <a:solidFill>
                  <a:srgbClr val="000000"/>
                </a:solidFill>
                <a:latin typeface="+mn-lt"/>
                <a:ea typeface="Meiryo UI" panose="020B0604030504040204" pitchFamily="50" charset="-128"/>
              </a:rPr>
              <a:t>Facebookページの共有</a:t>
            </a:r>
            <a:r>
              <a:rPr lang="en-US" altLang="ja-JP" sz="1200" b="1" dirty="0">
                <a:solidFill>
                  <a:srgbClr val="000000"/>
                </a:solidFill>
                <a:latin typeface="+mn-lt"/>
                <a:ea typeface="Meiryo UI" panose="020B0604030504040204" pitchFamily="50" charset="-128"/>
              </a:rPr>
              <a:t>/</a:t>
            </a:r>
            <a:r>
              <a:rPr lang="ja-JP" altLang="en-US" sz="1200" b="1" dirty="0">
                <a:solidFill>
                  <a:srgbClr val="000000"/>
                </a:solidFill>
                <a:latin typeface="+mn-lt"/>
                <a:ea typeface="Meiryo UI" panose="020B0604030504040204" pitchFamily="50" charset="-128"/>
              </a:rPr>
              <a:t>連携が必須</a:t>
            </a:r>
            <a:endParaRPr lang="en-US" altLang="ja-JP" sz="1200" b="1" dirty="0">
              <a:solidFill>
                <a:srgbClr val="000000"/>
              </a:solidFill>
              <a:latin typeface="+mn-lt"/>
              <a:ea typeface="Meiryo UI" panose="020B0604030504040204" pitchFamily="50" charset="-128"/>
            </a:endParaRPr>
          </a:p>
        </p:txBody>
      </p:sp>
      <p:sp>
        <p:nvSpPr>
          <p:cNvPr id="7" name="テキスト ボックス 6">
            <a:extLst>
              <a:ext uri="{FF2B5EF4-FFF2-40B4-BE49-F238E27FC236}">
                <a16:creationId xmlns:a16="http://schemas.microsoft.com/office/drawing/2014/main" id="{38C9D506-2A1B-5FF7-04CC-8A89FA5A427A}"/>
              </a:ext>
            </a:extLst>
          </p:cNvPr>
          <p:cNvSpPr txBox="1"/>
          <p:nvPr/>
        </p:nvSpPr>
        <p:spPr>
          <a:xfrm>
            <a:off x="559684" y="5043815"/>
            <a:ext cx="2047418" cy="261610"/>
          </a:xfrm>
          <a:prstGeom prst="rect">
            <a:avLst/>
          </a:prstGeom>
          <a:noFill/>
        </p:spPr>
        <p:txBody>
          <a:bodyPr wrap="square" rtlCol="0">
            <a:spAutoFit/>
          </a:bodyPr>
          <a:lstStyle/>
          <a:p>
            <a:r>
              <a:rPr kumimoji="1" lang="ja-JP" altLang="en-US" sz="1100" b="1" dirty="0">
                <a:latin typeface="+mn-ea"/>
                <a:ea typeface="+mn-ea"/>
              </a:rPr>
              <a:t>＜一部掲載例＞</a:t>
            </a:r>
          </a:p>
        </p:txBody>
      </p:sp>
      <p:grpSp>
        <p:nvGrpSpPr>
          <p:cNvPr id="23" name="グループ化 22">
            <a:extLst>
              <a:ext uri="{FF2B5EF4-FFF2-40B4-BE49-F238E27FC236}">
                <a16:creationId xmlns:a16="http://schemas.microsoft.com/office/drawing/2014/main" id="{6686BE2A-1C96-6773-857D-02E4A0ED754F}"/>
              </a:ext>
            </a:extLst>
          </p:cNvPr>
          <p:cNvGrpSpPr/>
          <p:nvPr/>
        </p:nvGrpSpPr>
        <p:grpSpPr>
          <a:xfrm>
            <a:off x="5782656" y="5229423"/>
            <a:ext cx="4098003" cy="215216"/>
            <a:chOff x="1197914" y="5342766"/>
            <a:chExt cx="4098003" cy="215216"/>
          </a:xfrm>
        </p:grpSpPr>
        <p:sp>
          <p:nvSpPr>
            <p:cNvPr id="30" name="TextBox 12">
              <a:extLst>
                <a:ext uri="{FF2B5EF4-FFF2-40B4-BE49-F238E27FC236}">
                  <a16:creationId xmlns:a16="http://schemas.microsoft.com/office/drawing/2014/main" id="{BC97A1C4-8E1E-222B-2B28-8D0C7E1B82BC}"/>
                </a:ext>
              </a:extLst>
            </p:cNvPr>
            <p:cNvSpPr txBox="1"/>
            <p:nvPr/>
          </p:nvSpPr>
          <p:spPr>
            <a:xfrm>
              <a:off x="2565764" y="5371584"/>
              <a:ext cx="1211937" cy="186398"/>
            </a:xfrm>
            <a:prstGeom prst="rect">
              <a:avLst/>
            </a:prstGeom>
          </p:spPr>
          <p:txBody>
            <a:bodyPr lIns="0" tIns="0" rIns="0" bIns="0" rtlCol="0" anchor="t">
              <a:spAutoFit/>
            </a:bodyPr>
            <a:lstStyle/>
            <a:p>
              <a:pPr algn="ctr">
                <a:lnSpc>
                  <a:spcPts val="1670"/>
                </a:lnSpc>
              </a:pPr>
              <a:r>
                <a:rPr lang="en-US" altLang="ja-JP" sz="700" b="1" dirty="0">
                  <a:solidFill>
                    <a:srgbClr val="000000"/>
                  </a:solidFill>
                  <a:latin typeface="+mn-ea"/>
                  <a:ea typeface="+mn-ea"/>
                </a:rPr>
                <a:t>IG/</a:t>
              </a:r>
              <a:r>
                <a:rPr lang="en-US" sz="700" b="1" dirty="0" err="1">
                  <a:solidFill>
                    <a:srgbClr val="000000"/>
                  </a:solidFill>
                  <a:latin typeface="+mn-ea"/>
                  <a:ea typeface="+mn-ea"/>
                </a:rPr>
                <a:t>ストーリーズ</a:t>
              </a:r>
              <a:r>
                <a:rPr lang="ja-JP" altLang="en-US" sz="700" b="1" dirty="0">
                  <a:solidFill>
                    <a:srgbClr val="000000"/>
                  </a:solidFill>
                  <a:latin typeface="+mn-ea"/>
                  <a:ea typeface="+mn-ea"/>
                </a:rPr>
                <a:t>広告</a:t>
              </a:r>
              <a:endParaRPr lang="en-US" sz="700" b="1" dirty="0">
                <a:solidFill>
                  <a:srgbClr val="000000"/>
                </a:solidFill>
                <a:latin typeface="+mn-ea"/>
                <a:ea typeface="+mn-ea"/>
              </a:endParaRPr>
            </a:p>
          </p:txBody>
        </p:sp>
        <p:sp>
          <p:nvSpPr>
            <p:cNvPr id="31" name="TextBox 13">
              <a:extLst>
                <a:ext uri="{FF2B5EF4-FFF2-40B4-BE49-F238E27FC236}">
                  <a16:creationId xmlns:a16="http://schemas.microsoft.com/office/drawing/2014/main" id="{9BD3F948-06B3-6F7B-82FE-0ACA547EDE1A}"/>
                </a:ext>
              </a:extLst>
            </p:cNvPr>
            <p:cNvSpPr txBox="1"/>
            <p:nvPr/>
          </p:nvSpPr>
          <p:spPr>
            <a:xfrm>
              <a:off x="1197914" y="5371584"/>
              <a:ext cx="908923" cy="186398"/>
            </a:xfrm>
            <a:prstGeom prst="rect">
              <a:avLst/>
            </a:prstGeom>
          </p:spPr>
          <p:txBody>
            <a:bodyPr lIns="0" tIns="0" rIns="0" bIns="0" rtlCol="0" anchor="t">
              <a:spAutoFit/>
            </a:bodyPr>
            <a:lstStyle/>
            <a:p>
              <a:pPr algn="ctr">
                <a:lnSpc>
                  <a:spcPts val="1670"/>
                </a:lnSpc>
              </a:pPr>
              <a:r>
                <a:rPr lang="en-US" altLang="ja-JP" sz="700" b="1" dirty="0">
                  <a:solidFill>
                    <a:srgbClr val="000000"/>
                  </a:solidFill>
                  <a:latin typeface="+mn-ea"/>
                  <a:ea typeface="+mn-ea"/>
                </a:rPr>
                <a:t>IG/</a:t>
              </a:r>
              <a:r>
                <a:rPr lang="en-US" sz="700" b="1" dirty="0" err="1">
                  <a:solidFill>
                    <a:srgbClr val="000000"/>
                  </a:solidFill>
                  <a:latin typeface="+mn-ea"/>
                  <a:ea typeface="+mn-ea"/>
                </a:rPr>
                <a:t>フィード広告</a:t>
              </a:r>
              <a:endParaRPr lang="en-US" sz="700" b="1" dirty="0">
                <a:solidFill>
                  <a:srgbClr val="000000"/>
                </a:solidFill>
                <a:latin typeface="+mn-ea"/>
                <a:ea typeface="+mn-ea"/>
              </a:endParaRPr>
            </a:p>
          </p:txBody>
        </p:sp>
        <p:sp>
          <p:nvSpPr>
            <p:cNvPr id="32" name="TextBox 14">
              <a:extLst>
                <a:ext uri="{FF2B5EF4-FFF2-40B4-BE49-F238E27FC236}">
                  <a16:creationId xmlns:a16="http://schemas.microsoft.com/office/drawing/2014/main" id="{92B1864B-D7B3-3DD6-BFFB-3012FCC6B820}"/>
                </a:ext>
              </a:extLst>
            </p:cNvPr>
            <p:cNvSpPr txBox="1"/>
            <p:nvPr/>
          </p:nvSpPr>
          <p:spPr>
            <a:xfrm>
              <a:off x="3885886" y="5342766"/>
              <a:ext cx="1410031" cy="186398"/>
            </a:xfrm>
            <a:prstGeom prst="rect">
              <a:avLst/>
            </a:prstGeom>
          </p:spPr>
          <p:txBody>
            <a:bodyPr wrap="square" lIns="0" tIns="0" rIns="0" bIns="0" rtlCol="0" anchor="t">
              <a:spAutoFit/>
            </a:bodyPr>
            <a:lstStyle/>
            <a:p>
              <a:pPr algn="ctr">
                <a:lnSpc>
                  <a:spcPts val="1670"/>
                </a:lnSpc>
              </a:pPr>
              <a:r>
                <a:rPr lang="en-US" altLang="ja-JP" sz="700" b="1" dirty="0">
                  <a:solidFill>
                    <a:srgbClr val="000000"/>
                  </a:solidFill>
                  <a:latin typeface="+mn-ea"/>
                  <a:ea typeface="+mn-ea"/>
                </a:rPr>
                <a:t>IG/</a:t>
              </a:r>
              <a:r>
                <a:rPr lang="ja-JP" altLang="en-US" sz="700" b="1" dirty="0">
                  <a:solidFill>
                    <a:srgbClr val="000000"/>
                  </a:solidFill>
                  <a:latin typeface="+mn-ea"/>
                  <a:ea typeface="+mn-ea"/>
                </a:rPr>
                <a:t>リール広告</a:t>
              </a:r>
              <a:endParaRPr lang="en-US" sz="700" b="1" dirty="0">
                <a:solidFill>
                  <a:srgbClr val="000000"/>
                </a:solidFill>
                <a:latin typeface="+mn-ea"/>
                <a:ea typeface="+mn-ea"/>
              </a:endParaRPr>
            </a:p>
          </p:txBody>
        </p:sp>
      </p:grpSp>
      <p:grpSp>
        <p:nvGrpSpPr>
          <p:cNvPr id="33" name="グループ化 32">
            <a:extLst>
              <a:ext uri="{FF2B5EF4-FFF2-40B4-BE49-F238E27FC236}">
                <a16:creationId xmlns:a16="http://schemas.microsoft.com/office/drawing/2014/main" id="{DB46F5B9-C94B-58E4-462C-9773051A47F5}"/>
              </a:ext>
            </a:extLst>
          </p:cNvPr>
          <p:cNvGrpSpPr/>
          <p:nvPr/>
        </p:nvGrpSpPr>
        <p:grpSpPr>
          <a:xfrm>
            <a:off x="812741" y="5258241"/>
            <a:ext cx="3979038" cy="196828"/>
            <a:chOff x="-3382050" y="5336867"/>
            <a:chExt cx="3979038" cy="196828"/>
          </a:xfrm>
        </p:grpSpPr>
        <p:sp>
          <p:nvSpPr>
            <p:cNvPr id="34" name="TextBox 13">
              <a:extLst>
                <a:ext uri="{FF2B5EF4-FFF2-40B4-BE49-F238E27FC236}">
                  <a16:creationId xmlns:a16="http://schemas.microsoft.com/office/drawing/2014/main" id="{EBB64C7D-17FC-00E2-E9CF-1E5A59CF5BDC}"/>
                </a:ext>
              </a:extLst>
            </p:cNvPr>
            <p:cNvSpPr txBox="1"/>
            <p:nvPr/>
          </p:nvSpPr>
          <p:spPr>
            <a:xfrm>
              <a:off x="-3382050" y="5343963"/>
              <a:ext cx="908923" cy="189732"/>
            </a:xfrm>
            <a:prstGeom prst="rect">
              <a:avLst/>
            </a:prstGeom>
          </p:spPr>
          <p:txBody>
            <a:bodyPr lIns="0" tIns="0" rIns="0" bIns="0" rtlCol="0" anchor="t">
              <a:spAutoFit/>
            </a:bodyPr>
            <a:lstStyle/>
            <a:p>
              <a:pPr algn="ctr">
                <a:lnSpc>
                  <a:spcPts val="1670"/>
                </a:lnSpc>
              </a:pPr>
              <a:r>
                <a:rPr lang="en-US" altLang="ja-JP" sz="700" b="1" dirty="0">
                  <a:solidFill>
                    <a:srgbClr val="000000"/>
                  </a:solidFill>
                  <a:latin typeface="+mn-ea"/>
                  <a:ea typeface="+mn-ea"/>
                </a:rPr>
                <a:t>FB/</a:t>
              </a:r>
              <a:r>
                <a:rPr lang="ja-JP" altLang="en-US" sz="700" b="1" dirty="0">
                  <a:solidFill>
                    <a:srgbClr val="000000"/>
                  </a:solidFill>
                  <a:latin typeface="+mn-ea"/>
                  <a:ea typeface="+mn-ea"/>
                </a:rPr>
                <a:t>フィード</a:t>
              </a:r>
              <a:r>
                <a:rPr lang="en-US" sz="700" b="1" dirty="0" err="1">
                  <a:solidFill>
                    <a:srgbClr val="000000"/>
                  </a:solidFill>
                  <a:latin typeface="+mn-ea"/>
                  <a:ea typeface="+mn-ea"/>
                </a:rPr>
                <a:t>広告</a:t>
              </a:r>
              <a:endParaRPr lang="en-US" sz="700" b="1" dirty="0">
                <a:solidFill>
                  <a:srgbClr val="000000"/>
                </a:solidFill>
                <a:latin typeface="+mn-ea"/>
                <a:ea typeface="+mn-ea"/>
              </a:endParaRPr>
            </a:p>
          </p:txBody>
        </p:sp>
        <p:sp>
          <p:nvSpPr>
            <p:cNvPr id="35" name="TextBox 14">
              <a:extLst>
                <a:ext uri="{FF2B5EF4-FFF2-40B4-BE49-F238E27FC236}">
                  <a16:creationId xmlns:a16="http://schemas.microsoft.com/office/drawing/2014/main" id="{BAD5C233-9C38-6CD8-0575-83E82A0B8A38}"/>
                </a:ext>
              </a:extLst>
            </p:cNvPr>
            <p:cNvSpPr txBox="1"/>
            <p:nvPr/>
          </p:nvSpPr>
          <p:spPr>
            <a:xfrm>
              <a:off x="-2510574" y="5342745"/>
              <a:ext cx="2150495" cy="190950"/>
            </a:xfrm>
            <a:prstGeom prst="rect">
              <a:avLst/>
            </a:prstGeom>
          </p:spPr>
          <p:txBody>
            <a:bodyPr wrap="square" lIns="0" tIns="0" rIns="0" bIns="0" rtlCol="0" anchor="t">
              <a:spAutoFit/>
            </a:bodyPr>
            <a:lstStyle/>
            <a:p>
              <a:pPr algn="ctr">
                <a:lnSpc>
                  <a:spcPts val="1670"/>
                </a:lnSpc>
              </a:pPr>
              <a:r>
                <a:rPr lang="en-US" altLang="ja-JP" sz="700" b="1" i="0" dirty="0">
                  <a:solidFill>
                    <a:srgbClr val="000000"/>
                  </a:solidFill>
                  <a:effectLst/>
                  <a:latin typeface="+mn-ea"/>
                  <a:ea typeface="+mn-ea"/>
                </a:rPr>
                <a:t>FB/</a:t>
              </a:r>
              <a:r>
                <a:rPr lang="ja-JP" altLang="en-US" sz="700" b="1" dirty="0">
                  <a:solidFill>
                    <a:srgbClr val="000000"/>
                  </a:solidFill>
                  <a:latin typeface="+mn-ea"/>
                  <a:ea typeface="+mn-ea"/>
                </a:rPr>
                <a:t>ストーリーズ</a:t>
              </a:r>
              <a:r>
                <a:rPr lang="ja-JP" altLang="en-US" sz="700" b="1" i="0" dirty="0">
                  <a:solidFill>
                    <a:srgbClr val="000000"/>
                  </a:solidFill>
                  <a:effectLst/>
                  <a:latin typeface="+mn-ea"/>
                  <a:ea typeface="+mn-ea"/>
                </a:rPr>
                <a:t>広告</a:t>
              </a:r>
              <a:endParaRPr lang="en-US" sz="700" b="1" dirty="0">
                <a:solidFill>
                  <a:srgbClr val="000000"/>
                </a:solidFill>
                <a:latin typeface="+mn-ea"/>
                <a:ea typeface="+mn-ea"/>
              </a:endParaRPr>
            </a:p>
          </p:txBody>
        </p:sp>
        <p:sp>
          <p:nvSpPr>
            <p:cNvPr id="36" name="TextBox 15">
              <a:extLst>
                <a:ext uri="{FF2B5EF4-FFF2-40B4-BE49-F238E27FC236}">
                  <a16:creationId xmlns:a16="http://schemas.microsoft.com/office/drawing/2014/main" id="{D5593A79-95AD-DDA6-AFF3-716EB9FE144A}"/>
                </a:ext>
              </a:extLst>
            </p:cNvPr>
            <p:cNvSpPr txBox="1"/>
            <p:nvPr/>
          </p:nvSpPr>
          <p:spPr>
            <a:xfrm>
              <a:off x="-202684" y="5336867"/>
              <a:ext cx="799672" cy="189732"/>
            </a:xfrm>
            <a:prstGeom prst="rect">
              <a:avLst/>
            </a:prstGeom>
          </p:spPr>
          <p:txBody>
            <a:bodyPr wrap="square" lIns="0" tIns="0" rIns="0" bIns="0" rtlCol="0" anchor="t">
              <a:spAutoFit/>
            </a:bodyPr>
            <a:lstStyle/>
            <a:p>
              <a:pPr algn="ctr">
                <a:lnSpc>
                  <a:spcPts val="1670"/>
                </a:lnSpc>
              </a:pPr>
              <a:r>
                <a:rPr lang="en-US" altLang="ja-JP" sz="700" b="1" i="0" dirty="0">
                  <a:solidFill>
                    <a:srgbClr val="000000"/>
                  </a:solidFill>
                  <a:effectLst/>
                  <a:latin typeface="+mn-ea"/>
                  <a:ea typeface="+mn-ea"/>
                </a:rPr>
                <a:t>FB/</a:t>
              </a:r>
              <a:r>
                <a:rPr lang="ja-JP" altLang="en-US" sz="700" b="1" dirty="0">
                  <a:solidFill>
                    <a:srgbClr val="000000"/>
                  </a:solidFill>
                  <a:latin typeface="+mn-ea"/>
                  <a:ea typeface="+mn-ea"/>
                </a:rPr>
                <a:t>リール</a:t>
              </a:r>
              <a:r>
                <a:rPr lang="en-US" sz="700" b="1" dirty="0" err="1">
                  <a:solidFill>
                    <a:srgbClr val="000000"/>
                  </a:solidFill>
                  <a:latin typeface="+mn-ea"/>
                  <a:ea typeface="+mn-ea"/>
                </a:rPr>
                <a:t>広告</a:t>
              </a:r>
              <a:endParaRPr lang="en-US" sz="700" b="1" dirty="0">
                <a:solidFill>
                  <a:srgbClr val="000000"/>
                </a:solidFill>
                <a:latin typeface="+mn-ea"/>
                <a:ea typeface="+mn-ea"/>
              </a:endParaRPr>
            </a:p>
          </p:txBody>
        </p:sp>
      </p:grpSp>
      <p:pic>
        <p:nvPicPr>
          <p:cNvPr id="37" name="図 36" descr="グラフィカル ユーザー インターフェイス, アプリケーション, Web サイト&#10;&#10;自動的に生成された説明">
            <a:extLst>
              <a:ext uri="{FF2B5EF4-FFF2-40B4-BE49-F238E27FC236}">
                <a16:creationId xmlns:a16="http://schemas.microsoft.com/office/drawing/2014/main" id="{8D93B87B-632D-6EFA-2AFA-E6CC44491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846" y="5566400"/>
            <a:ext cx="1002454" cy="1685775"/>
          </a:xfrm>
          <a:prstGeom prst="rect">
            <a:avLst/>
          </a:prstGeom>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A63E1C9E-27A6-38D3-D872-4639C28C74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1432" y="5574023"/>
            <a:ext cx="1031369" cy="1681327"/>
          </a:xfrm>
          <a:prstGeom prst="rect">
            <a:avLst/>
          </a:prstGeom>
        </p:spPr>
      </p:pic>
      <p:pic>
        <p:nvPicPr>
          <p:cNvPr id="39" name="図 38" descr="グラフィカル ユーザー インターフェイス, Web サイト&#10;&#10;自動的に生成された説明">
            <a:extLst>
              <a:ext uri="{FF2B5EF4-FFF2-40B4-BE49-F238E27FC236}">
                <a16:creationId xmlns:a16="http://schemas.microsoft.com/office/drawing/2014/main" id="{5FCD982A-D622-A7F3-3593-A5934B6153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8065" y="5554571"/>
            <a:ext cx="943235" cy="1655110"/>
          </a:xfrm>
          <a:prstGeom prst="rect">
            <a:avLst/>
          </a:prstGeom>
        </p:spPr>
      </p:pic>
      <p:pic>
        <p:nvPicPr>
          <p:cNvPr id="40" name="図 39" descr="グラフィカル ユーザー インターフェイス, Web サイト&#10;&#10;自動的に生成された説明">
            <a:extLst>
              <a:ext uri="{FF2B5EF4-FFF2-40B4-BE49-F238E27FC236}">
                <a16:creationId xmlns:a16="http://schemas.microsoft.com/office/drawing/2014/main" id="{72F6052C-08BD-E07C-3269-EDA49FA83D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2358" y="5598679"/>
            <a:ext cx="959170" cy="1653496"/>
          </a:xfrm>
          <a:prstGeom prst="rect">
            <a:avLst/>
          </a:prstGeom>
        </p:spPr>
      </p:pic>
      <p:pic>
        <p:nvPicPr>
          <p:cNvPr id="41" name="図 40" descr="白黒の写真にテキストが書いてあるスマートフォンのスクリーンショット&#10;&#10;中程度の精度で自動的に生成された説明">
            <a:extLst>
              <a:ext uri="{FF2B5EF4-FFF2-40B4-BE49-F238E27FC236}">
                <a16:creationId xmlns:a16="http://schemas.microsoft.com/office/drawing/2014/main" id="{8897C21E-DC94-C85B-E830-CDD277D665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889" y="5554571"/>
            <a:ext cx="959170" cy="1655110"/>
          </a:xfrm>
          <a:prstGeom prst="rect">
            <a:avLst/>
          </a:prstGeom>
        </p:spPr>
      </p:pic>
      <p:pic>
        <p:nvPicPr>
          <p:cNvPr id="42" name="図 41" descr="白黒の写真にテキストが書いてあるスマートフォンのスクリーンショット&#10;&#10;中程度の精度で自動的に生成された説明">
            <a:extLst>
              <a:ext uri="{FF2B5EF4-FFF2-40B4-BE49-F238E27FC236}">
                <a16:creationId xmlns:a16="http://schemas.microsoft.com/office/drawing/2014/main" id="{8587E04C-6EA9-4D48-73BC-8232BB769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9879" y="5574023"/>
            <a:ext cx="959170" cy="1664233"/>
          </a:xfrm>
          <a:prstGeom prst="rect">
            <a:avLst/>
          </a:prstGeom>
        </p:spPr>
      </p:pic>
    </p:spTree>
    <p:extLst>
      <p:ext uri="{BB962C8B-B14F-4D97-AF65-F5344CB8AC3E}">
        <p14:creationId xmlns:p14="http://schemas.microsoft.com/office/powerpoint/2010/main" val="3865289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E904089B-9013-CE7C-2D01-93CB532C8483}"/>
              </a:ext>
            </a:extLst>
          </p:cNvPr>
          <p:cNvSpPr txBox="1"/>
          <p:nvPr/>
        </p:nvSpPr>
        <p:spPr>
          <a:xfrm>
            <a:off x="347303" y="326728"/>
            <a:ext cx="4623435" cy="197490"/>
          </a:xfrm>
          <a:prstGeom prst="rect">
            <a:avLst/>
          </a:prstGeom>
        </p:spPr>
        <p:txBody>
          <a:bodyPr vert="horz" wrap="square" lIns="0" tIns="12700" rIns="0" bIns="0" rtlCol="0">
            <a:spAutoFit/>
          </a:bodyPr>
          <a:lstStyle/>
          <a:p>
            <a:r>
              <a:rPr kumimoji="1" lang="ja-JP" altLang="en-US" sz="1200" b="1" dirty="0">
                <a:latin typeface="+mn-lt"/>
              </a:rPr>
              <a:t>ネクサス広告 </a:t>
            </a:r>
            <a:r>
              <a:rPr kumimoji="1" lang="en-US" altLang="ja-JP" sz="1200" b="1" dirty="0">
                <a:latin typeface="+mn-lt"/>
              </a:rPr>
              <a:t>× LINE</a:t>
            </a:r>
            <a:r>
              <a:rPr kumimoji="1" lang="ja-JP" altLang="en-US" sz="1200" b="1" dirty="0">
                <a:latin typeface="+mn-lt"/>
              </a:rPr>
              <a:t>概要</a:t>
            </a:r>
            <a:endParaRPr lang="ja-JP" altLang="en-US" sz="1200" b="1" kern="0" dirty="0">
              <a:latin typeface="+mn-lt"/>
            </a:endParaRPr>
          </a:p>
        </p:txBody>
      </p:sp>
      <p:sp>
        <p:nvSpPr>
          <p:cNvPr id="2" name="Freeform 21">
            <a:extLst>
              <a:ext uri="{FF2B5EF4-FFF2-40B4-BE49-F238E27FC236}">
                <a16:creationId xmlns:a16="http://schemas.microsoft.com/office/drawing/2014/main" id="{1D4AAFFA-F525-F740-FEA2-80C4A6C0BCCE}"/>
              </a:ext>
            </a:extLst>
          </p:cNvPr>
          <p:cNvSpPr/>
          <p:nvPr/>
        </p:nvSpPr>
        <p:spPr>
          <a:xfrm>
            <a:off x="1495205" y="1014708"/>
            <a:ext cx="8635970" cy="487591"/>
          </a:xfrm>
          <a:custGeom>
            <a:avLst/>
            <a:gdLst/>
            <a:ahLst/>
            <a:cxnLst/>
            <a:rect l="l" t="t" r="r" b="b"/>
            <a:pathLst>
              <a:path w="3429623" h="174742">
                <a:moveTo>
                  <a:pt x="0" y="0"/>
                </a:moveTo>
                <a:lnTo>
                  <a:pt x="3429623" y="0"/>
                </a:lnTo>
                <a:lnTo>
                  <a:pt x="3429623" y="174742"/>
                </a:lnTo>
                <a:lnTo>
                  <a:pt x="0" y="174742"/>
                </a:lnTo>
                <a:close/>
              </a:path>
            </a:pathLst>
          </a:custGeom>
          <a:solidFill>
            <a:srgbClr val="FFFFFF"/>
          </a:solidFill>
          <a:ln w="9525">
            <a:solidFill>
              <a:srgbClr val="00B900"/>
            </a:solidFill>
          </a:ln>
        </p:spPr>
        <p:txBody>
          <a:bodyPr anchor="ctr"/>
          <a:lstStyle/>
          <a:p>
            <a:pPr algn="ctr">
              <a:lnSpc>
                <a:spcPts val="2639"/>
              </a:lnSpc>
            </a:pPr>
            <a:r>
              <a:rPr lang="en-US" altLang="ja-JP" sz="1200" b="1" dirty="0">
                <a:solidFill>
                  <a:srgbClr val="000000"/>
                </a:solidFill>
                <a:latin typeface="+mn-ea"/>
                <a:ea typeface="+mn-ea"/>
              </a:rPr>
              <a:t>・</a:t>
            </a:r>
            <a:r>
              <a:rPr lang="en-US" altLang="ja-JP" sz="1200" b="1" dirty="0" err="1">
                <a:solidFill>
                  <a:srgbClr val="000000"/>
                </a:solidFill>
                <a:latin typeface="+mn-ea"/>
                <a:ea typeface="+mn-ea"/>
              </a:rPr>
              <a:t>最低出稿金額</a:t>
            </a:r>
            <a:r>
              <a:rPr lang="ja-JP" altLang="en-US" sz="1200" b="1" dirty="0">
                <a:solidFill>
                  <a:srgbClr val="000000"/>
                </a:solidFill>
                <a:latin typeface="+mn-ea"/>
                <a:ea typeface="+mn-ea"/>
              </a:rPr>
              <a:t>：</a:t>
            </a:r>
            <a:r>
              <a:rPr lang="en-US" altLang="ja-JP" sz="1200" b="1" dirty="0">
                <a:solidFill>
                  <a:srgbClr val="000000"/>
                </a:solidFill>
                <a:latin typeface="+mn-ea"/>
                <a:ea typeface="+mn-ea"/>
              </a:rPr>
              <a:t>10万円　・</a:t>
            </a:r>
            <a:r>
              <a:rPr lang="en-US" altLang="ja-JP" sz="1200" b="1" dirty="0" err="1">
                <a:solidFill>
                  <a:srgbClr val="000000"/>
                </a:solidFill>
                <a:latin typeface="+mn-ea"/>
                <a:ea typeface="+mn-ea"/>
              </a:rPr>
              <a:t>静止画</a:t>
            </a:r>
            <a:r>
              <a:rPr lang="ja-JP" altLang="en-US" sz="1200" b="1" dirty="0">
                <a:solidFill>
                  <a:srgbClr val="000000"/>
                </a:solidFill>
                <a:latin typeface="+mn-ea"/>
                <a:ea typeface="+mn-ea"/>
              </a:rPr>
              <a:t>、動画どちらも</a:t>
            </a:r>
            <a:r>
              <a:rPr lang="en-US" altLang="ja-JP" sz="1200" b="1" dirty="0" err="1">
                <a:solidFill>
                  <a:srgbClr val="000000"/>
                </a:solidFill>
                <a:latin typeface="+mn-ea"/>
                <a:ea typeface="+mn-ea"/>
              </a:rPr>
              <a:t>配信可能</a:t>
            </a:r>
            <a:r>
              <a:rPr lang="en-US" altLang="ja-JP" sz="1200" b="1" dirty="0">
                <a:solidFill>
                  <a:srgbClr val="000000"/>
                </a:solidFill>
                <a:latin typeface="+mn-ea"/>
                <a:ea typeface="+mn-ea"/>
              </a:rPr>
              <a:t>　・LINE</a:t>
            </a:r>
            <a:r>
              <a:rPr lang="ja-JP" altLang="en-US" sz="1200" b="1" dirty="0">
                <a:solidFill>
                  <a:srgbClr val="000000"/>
                </a:solidFill>
                <a:latin typeface="+mn-ea"/>
                <a:ea typeface="+mn-ea"/>
              </a:rPr>
              <a:t>公式アカウント</a:t>
            </a:r>
            <a:r>
              <a:rPr lang="en-US" altLang="ja-JP" sz="1200" b="1" dirty="0" err="1">
                <a:solidFill>
                  <a:srgbClr val="000000"/>
                </a:solidFill>
                <a:latin typeface="+mn-ea"/>
                <a:ea typeface="+mn-ea"/>
              </a:rPr>
              <a:t>の共有は</a:t>
            </a:r>
            <a:r>
              <a:rPr lang="ja-JP" altLang="en-US" sz="1200" b="1" dirty="0">
                <a:solidFill>
                  <a:srgbClr val="000000"/>
                </a:solidFill>
                <a:latin typeface="+mn-ea"/>
                <a:ea typeface="+mn-ea"/>
              </a:rPr>
              <a:t>不要</a:t>
            </a:r>
            <a:endParaRPr lang="en-US" altLang="ja-JP" sz="1200" b="1" dirty="0">
              <a:solidFill>
                <a:srgbClr val="000000"/>
              </a:solidFill>
              <a:latin typeface="+mn-ea"/>
              <a:ea typeface="+mn-ea"/>
            </a:endParaRPr>
          </a:p>
        </p:txBody>
      </p:sp>
      <p:sp>
        <p:nvSpPr>
          <p:cNvPr id="21" name="テキスト ボックス 20">
            <a:extLst>
              <a:ext uri="{FF2B5EF4-FFF2-40B4-BE49-F238E27FC236}">
                <a16:creationId xmlns:a16="http://schemas.microsoft.com/office/drawing/2014/main" id="{CA9D5FBF-C7DF-2835-DF20-41E6C0914019}"/>
              </a:ext>
            </a:extLst>
          </p:cNvPr>
          <p:cNvSpPr txBox="1"/>
          <p:nvPr/>
        </p:nvSpPr>
        <p:spPr>
          <a:xfrm>
            <a:off x="559684" y="2696917"/>
            <a:ext cx="3567816" cy="230832"/>
          </a:xfrm>
          <a:prstGeom prst="rect">
            <a:avLst/>
          </a:prstGeom>
          <a:noFill/>
        </p:spPr>
        <p:txBody>
          <a:bodyPr wrap="square" rtlCol="0">
            <a:spAutoFit/>
          </a:bodyPr>
          <a:lstStyle/>
          <a:p>
            <a:r>
              <a:rPr kumimoji="1" lang="en-US" altLang="ja-JP" sz="900" dirty="0">
                <a:latin typeface="+mn-ea"/>
                <a:ea typeface="+mn-ea"/>
              </a:rPr>
              <a:t>※</a:t>
            </a:r>
            <a:r>
              <a:rPr kumimoji="1" lang="ja-JP" altLang="en-US" sz="900" dirty="0">
                <a:latin typeface="+mn-ea"/>
                <a:ea typeface="+mn-ea"/>
              </a:rPr>
              <a:t>年齢は</a:t>
            </a:r>
            <a:r>
              <a:rPr kumimoji="1" lang="en-US" altLang="ja-JP" sz="900" dirty="0">
                <a:latin typeface="+mn-ea"/>
                <a:ea typeface="+mn-ea"/>
              </a:rPr>
              <a:t>15</a:t>
            </a:r>
            <a:r>
              <a:rPr kumimoji="1" lang="ja-JP" altLang="en-US" sz="900" dirty="0">
                <a:latin typeface="+mn-ea"/>
                <a:ea typeface="+mn-ea"/>
              </a:rPr>
              <a:t>歳から</a:t>
            </a:r>
            <a:r>
              <a:rPr kumimoji="1" lang="en-US" altLang="ja-JP" sz="900" dirty="0">
                <a:latin typeface="+mn-ea"/>
                <a:ea typeface="+mn-ea"/>
              </a:rPr>
              <a:t>64</a:t>
            </a:r>
            <a:r>
              <a:rPr kumimoji="1" lang="ja-JP" altLang="en-US" sz="900" dirty="0">
                <a:latin typeface="+mn-ea"/>
                <a:ea typeface="+mn-ea"/>
              </a:rPr>
              <a:t>歳まで</a:t>
            </a:r>
            <a:r>
              <a:rPr kumimoji="1" lang="en-US" altLang="ja-JP" sz="900" dirty="0">
                <a:latin typeface="+mn-ea"/>
                <a:ea typeface="+mn-ea"/>
              </a:rPr>
              <a:t>5</a:t>
            </a:r>
            <a:r>
              <a:rPr kumimoji="1" lang="ja-JP" altLang="en-US" sz="900" dirty="0">
                <a:latin typeface="+mn-ea"/>
                <a:ea typeface="+mn-ea"/>
              </a:rPr>
              <a:t>歳刻みで設定可能</a:t>
            </a:r>
            <a:endParaRPr kumimoji="1" lang="en-US" altLang="ja-JP" sz="900" dirty="0">
              <a:latin typeface="+mn-ea"/>
              <a:ea typeface="+mn-ea"/>
            </a:endParaRPr>
          </a:p>
        </p:txBody>
      </p:sp>
      <p:sp>
        <p:nvSpPr>
          <p:cNvPr id="22" name="Freeform 4">
            <a:extLst>
              <a:ext uri="{FF2B5EF4-FFF2-40B4-BE49-F238E27FC236}">
                <a16:creationId xmlns:a16="http://schemas.microsoft.com/office/drawing/2014/main" id="{A8B3E93F-5606-F8D4-0825-2E739B196FCC}"/>
              </a:ext>
            </a:extLst>
          </p:cNvPr>
          <p:cNvSpPr/>
          <p:nvPr/>
        </p:nvSpPr>
        <p:spPr>
          <a:xfrm>
            <a:off x="347303" y="854121"/>
            <a:ext cx="720000" cy="720000"/>
          </a:xfrm>
          <a:custGeom>
            <a:avLst/>
            <a:gdLst/>
            <a:ahLst/>
            <a:cxnLst/>
            <a:rect l="l" t="t" r="r" b="b"/>
            <a:pathLst>
              <a:path w="1037236" h="1037236">
                <a:moveTo>
                  <a:pt x="0" y="0"/>
                </a:moveTo>
                <a:lnTo>
                  <a:pt x="1037236" y="0"/>
                </a:lnTo>
                <a:lnTo>
                  <a:pt x="1037236" y="1037236"/>
                </a:lnTo>
                <a:lnTo>
                  <a:pt x="0" y="10372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C61EA63C-DEB1-5D20-5212-7EB804D0F7B6}"/>
              </a:ext>
            </a:extLst>
          </p:cNvPr>
          <p:cNvGraphicFramePr>
            <a:graphicFrameLocks noGrp="1"/>
          </p:cNvGraphicFramePr>
          <p:nvPr>
            <p:extLst>
              <p:ext uri="{D42A27DB-BD31-4B8C-83A1-F6EECF244321}">
                <p14:modId xmlns:p14="http://schemas.microsoft.com/office/powerpoint/2010/main" val="1061610689"/>
              </p:ext>
            </p:extLst>
          </p:nvPr>
        </p:nvGraphicFramePr>
        <p:xfrm>
          <a:off x="562224" y="1788416"/>
          <a:ext cx="9568950" cy="850009"/>
        </p:xfrm>
        <a:graphic>
          <a:graphicData uri="http://schemas.openxmlformats.org/drawingml/2006/table">
            <a:tbl>
              <a:tblPr firstRow="1" bandRow="1">
                <a:tableStyleId>{5C22544A-7EE6-4342-B048-85BDC9FD1C3A}</a:tableStyleId>
              </a:tblPr>
              <a:tblGrid>
                <a:gridCol w="1594825">
                  <a:extLst>
                    <a:ext uri="{9D8B030D-6E8A-4147-A177-3AD203B41FA5}">
                      <a16:colId xmlns:a16="http://schemas.microsoft.com/office/drawing/2014/main" val="3801141147"/>
                    </a:ext>
                  </a:extLst>
                </a:gridCol>
                <a:gridCol w="1594825">
                  <a:extLst>
                    <a:ext uri="{9D8B030D-6E8A-4147-A177-3AD203B41FA5}">
                      <a16:colId xmlns:a16="http://schemas.microsoft.com/office/drawing/2014/main" val="883485714"/>
                    </a:ext>
                  </a:extLst>
                </a:gridCol>
                <a:gridCol w="1594825">
                  <a:extLst>
                    <a:ext uri="{9D8B030D-6E8A-4147-A177-3AD203B41FA5}">
                      <a16:colId xmlns:a16="http://schemas.microsoft.com/office/drawing/2014/main" val="3668955283"/>
                    </a:ext>
                  </a:extLst>
                </a:gridCol>
                <a:gridCol w="1594825">
                  <a:extLst>
                    <a:ext uri="{9D8B030D-6E8A-4147-A177-3AD203B41FA5}">
                      <a16:colId xmlns:a16="http://schemas.microsoft.com/office/drawing/2014/main" val="1479033497"/>
                    </a:ext>
                  </a:extLst>
                </a:gridCol>
                <a:gridCol w="1594825">
                  <a:extLst>
                    <a:ext uri="{9D8B030D-6E8A-4147-A177-3AD203B41FA5}">
                      <a16:colId xmlns:a16="http://schemas.microsoft.com/office/drawing/2014/main" val="3039824681"/>
                    </a:ext>
                  </a:extLst>
                </a:gridCol>
                <a:gridCol w="1594825">
                  <a:extLst>
                    <a:ext uri="{9D8B030D-6E8A-4147-A177-3AD203B41FA5}">
                      <a16:colId xmlns:a16="http://schemas.microsoft.com/office/drawing/2014/main" val="1056097209"/>
                    </a:ext>
                  </a:extLst>
                </a:gridCol>
              </a:tblGrid>
              <a:tr h="252000">
                <a:tc>
                  <a:txBody>
                    <a:bodyPr/>
                    <a:lstStyle/>
                    <a:p>
                      <a:pPr algn="ctr"/>
                      <a:r>
                        <a:rPr kumimoji="1" lang="ja-JP" altLang="en-US" sz="1050" dirty="0">
                          <a:latin typeface="+mn-ea"/>
                          <a:ea typeface="+mn-ea"/>
                        </a:rPr>
                        <a:t>バナー</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tc>
                  <a:txBody>
                    <a:bodyPr/>
                    <a:lstStyle/>
                    <a:p>
                      <a:pPr algn="ctr"/>
                      <a:r>
                        <a:rPr kumimoji="1" lang="ja-JP" altLang="en-US" sz="1050" dirty="0">
                          <a:latin typeface="+mn-ea"/>
                          <a:ea typeface="+mn-ea"/>
                        </a:rPr>
                        <a:t>課金形態</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tc>
                  <a:txBody>
                    <a:bodyPr/>
                    <a:lstStyle/>
                    <a:p>
                      <a:pPr algn="ctr"/>
                      <a:r>
                        <a:rPr kumimoji="1" lang="ja-JP" altLang="en-US" sz="1050" dirty="0">
                          <a:latin typeface="+mn-ea"/>
                          <a:ea typeface="+mn-ea"/>
                        </a:rPr>
                        <a:t>想定クリック単価</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tc>
                  <a:txBody>
                    <a:bodyPr/>
                    <a:lstStyle/>
                    <a:p>
                      <a:pPr algn="ctr"/>
                      <a:r>
                        <a:rPr kumimoji="1" lang="ja-JP" altLang="en-US" sz="1050" dirty="0">
                          <a:latin typeface="+mn-ea"/>
                          <a:ea typeface="+mn-ea"/>
                        </a:rPr>
                        <a:t>最小対応エリア</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tc>
                  <a:txBody>
                    <a:bodyPr/>
                    <a:lstStyle/>
                    <a:p>
                      <a:pPr algn="ctr"/>
                      <a:r>
                        <a:rPr kumimoji="1" lang="ja-JP" altLang="en-US" sz="1050" dirty="0">
                          <a:latin typeface="+mn-ea"/>
                          <a:ea typeface="+mn-ea"/>
                        </a:rPr>
                        <a:t>月額最低掲載予算</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tc>
                  <a:txBody>
                    <a:bodyPr/>
                    <a:lstStyle/>
                    <a:p>
                      <a:pPr algn="ctr"/>
                      <a:r>
                        <a:rPr kumimoji="1" lang="ja-JP" altLang="en-US" sz="1050" dirty="0">
                          <a:latin typeface="+mn-ea"/>
                          <a:ea typeface="+mn-ea"/>
                        </a:rPr>
                        <a:t>推奨実施期間</a:t>
                      </a:r>
                    </a:p>
                  </a:txBody>
                  <a:tcPr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extLst>
                  <a:ext uri="{0D108BD9-81ED-4DB2-BD59-A6C34878D82A}">
                    <a16:rowId xmlns:a16="http://schemas.microsoft.com/office/drawing/2014/main" val="2733185268"/>
                  </a:ext>
                </a:extLst>
              </a:tr>
              <a:tr h="5980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静止画</a:t>
                      </a:r>
                      <a:r>
                        <a:rPr lang="en-US" altLang="ja-JP" sz="900" b="0" i="0" u="none" strike="noStrike" dirty="0">
                          <a:solidFill>
                            <a:srgbClr val="000000"/>
                          </a:solidFill>
                          <a:effectLst/>
                          <a:latin typeface="+mn-ea"/>
                          <a:ea typeface="+mn-ea"/>
                        </a:rPr>
                        <a:t>+</a:t>
                      </a:r>
                      <a:r>
                        <a:rPr lang="ja-JP" altLang="en-US" sz="900" b="0" i="0" u="none" strike="noStrike" dirty="0">
                          <a:solidFill>
                            <a:srgbClr val="000000"/>
                          </a:solidFill>
                          <a:effectLst/>
                          <a:latin typeface="+mn-ea"/>
                          <a:ea typeface="+mn-ea"/>
                        </a:rPr>
                        <a:t>動画対応</a:t>
                      </a:r>
                      <a:endParaRPr lang="en-US" altLang="ja-JP" sz="900" b="0" i="0" u="none" strike="noStrike" dirty="0">
                        <a:solidFill>
                          <a:srgbClr val="000000"/>
                        </a:solidFill>
                        <a:effectLst/>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kumimoji="1" lang="ja-JP" altLang="en-US" sz="900" dirty="0">
                          <a:latin typeface="+mn-ea"/>
                          <a:ea typeface="+mn-ea"/>
                        </a:rPr>
                        <a:t>予算運用型</a:t>
                      </a:r>
                      <a:endParaRPr kumimoji="1" lang="en-US" altLang="ja-JP" sz="900" dirty="0">
                        <a:latin typeface="+mn-ea"/>
                        <a:ea typeface="+mn-ea"/>
                      </a:endParaRPr>
                    </a:p>
                    <a:p>
                      <a:pPr algn="ctr"/>
                      <a:r>
                        <a:rPr kumimoji="1" lang="ja-JP" altLang="en-US" sz="900" dirty="0">
                          <a:latin typeface="+mn-ea"/>
                          <a:ea typeface="+mn-ea"/>
                        </a:rPr>
                        <a:t>（</a:t>
                      </a:r>
                      <a:r>
                        <a:rPr kumimoji="1" lang="en-US" altLang="ja-JP" sz="900" dirty="0">
                          <a:latin typeface="+mn-ea"/>
                          <a:ea typeface="+mn-ea"/>
                        </a:rPr>
                        <a:t>CPM</a:t>
                      </a:r>
                      <a:r>
                        <a:rPr kumimoji="1" lang="ja-JP" altLang="en-US" sz="900" dirty="0">
                          <a:latin typeface="+mn-ea"/>
                          <a:ea typeface="+mn-ea"/>
                        </a:rPr>
                        <a:t>課金）</a:t>
                      </a:r>
                      <a:endParaRPr kumimoji="1" lang="en-US" altLang="ja-JP" sz="900" dirty="0">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lnSpc>
                          <a:spcPct val="110000"/>
                        </a:lnSpc>
                      </a:pPr>
                      <a:r>
                        <a:rPr lang="en-US" altLang="ja-JP" sz="900" u="none" strike="noStrike" dirty="0">
                          <a:effectLst/>
                          <a:latin typeface="+mn-ea"/>
                          <a:ea typeface="+mn-ea"/>
                        </a:rPr>
                        <a:t>50</a:t>
                      </a:r>
                      <a:r>
                        <a:rPr lang="ja-JP" altLang="en-US" sz="900" u="none" strike="noStrike" dirty="0">
                          <a:effectLst/>
                          <a:latin typeface="+mn-ea"/>
                          <a:ea typeface="+mn-ea"/>
                        </a:rPr>
                        <a:t>円～</a:t>
                      </a:r>
                      <a:r>
                        <a:rPr lang="en-US" altLang="ja-JP" sz="900" u="none" strike="noStrike" dirty="0">
                          <a:effectLst/>
                          <a:latin typeface="+mn-ea"/>
                          <a:ea typeface="+mn-ea"/>
                        </a:rPr>
                        <a:t>200</a:t>
                      </a:r>
                      <a:r>
                        <a:rPr lang="ja-JP" altLang="en-US" sz="900" u="none" strike="noStrike" dirty="0">
                          <a:effectLst/>
                          <a:latin typeface="+mn-ea"/>
                          <a:ea typeface="+mn-ea"/>
                        </a:rPr>
                        <a:t>円前後</a:t>
                      </a:r>
                      <a:endParaRPr lang="en-US" altLang="ja-JP" sz="900" u="none" strike="noStrike" dirty="0">
                        <a:effectLst/>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lnSpc>
                          <a:spcPts val="1540"/>
                        </a:lnSpc>
                      </a:pPr>
                      <a:r>
                        <a:rPr lang="en-US" altLang="ja-JP" sz="900" dirty="0" err="1">
                          <a:solidFill>
                            <a:srgbClr val="000000"/>
                          </a:solidFill>
                          <a:latin typeface="+mn-ea"/>
                          <a:ea typeface="+mn-ea"/>
                        </a:rPr>
                        <a:t>都道府県,市区町村単位</a:t>
                      </a:r>
                      <a:r>
                        <a:rPr lang="en-US" altLang="ja-JP" sz="900" dirty="0">
                          <a:solidFill>
                            <a:srgbClr val="000000"/>
                          </a:solidFill>
                          <a:latin typeface="+mn-ea"/>
                          <a:ea typeface="+mn-ea"/>
                        </a:rPr>
                        <a:t>,</a:t>
                      </a:r>
                    </a:p>
                    <a:p>
                      <a:pPr algn="ctr">
                        <a:lnSpc>
                          <a:spcPts val="1540"/>
                        </a:lnSpc>
                      </a:pPr>
                      <a:r>
                        <a:rPr lang="ja-JP" altLang="en-US" sz="900" dirty="0">
                          <a:solidFill>
                            <a:srgbClr val="000000"/>
                          </a:solidFill>
                          <a:latin typeface="+mn-ea"/>
                          <a:ea typeface="+mn-ea"/>
                        </a:rPr>
                        <a:t>半径</a:t>
                      </a:r>
                      <a:r>
                        <a:rPr lang="en-US" altLang="ja-JP" sz="900" dirty="0" err="1">
                          <a:solidFill>
                            <a:srgbClr val="000000"/>
                          </a:solidFill>
                          <a:latin typeface="+mn-ea"/>
                          <a:ea typeface="+mn-ea"/>
                        </a:rPr>
                        <a:t>の指定</a:t>
                      </a:r>
                      <a:r>
                        <a:rPr lang="ja-JP" altLang="en-US" sz="900" dirty="0">
                          <a:solidFill>
                            <a:srgbClr val="000000"/>
                          </a:solidFill>
                          <a:latin typeface="+mn-ea"/>
                          <a:ea typeface="+mn-ea"/>
                        </a:rPr>
                        <a:t>（推奨</a:t>
                      </a:r>
                      <a:r>
                        <a:rPr lang="en-US" altLang="ja-JP" sz="900" dirty="0">
                          <a:solidFill>
                            <a:srgbClr val="000000"/>
                          </a:solidFill>
                          <a:latin typeface="+mn-ea"/>
                          <a:ea typeface="+mn-ea"/>
                        </a:rPr>
                        <a:t>3km</a:t>
                      </a:r>
                      <a:r>
                        <a:rPr lang="ja-JP" altLang="en-US" sz="900" dirty="0">
                          <a:solidFill>
                            <a:srgbClr val="000000"/>
                          </a:solidFill>
                          <a:latin typeface="+mn-ea"/>
                          <a:ea typeface="+mn-ea"/>
                        </a:rPr>
                        <a:t>）</a:t>
                      </a:r>
                      <a:endParaRPr lang="en-US" altLang="ja-JP" sz="900" dirty="0">
                        <a:solidFill>
                          <a:srgbClr val="000000"/>
                        </a:solidFill>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kumimoji="1" lang="en-US" altLang="ja-JP" sz="900" dirty="0">
                          <a:latin typeface="+mn-ea"/>
                          <a:ea typeface="+mn-ea"/>
                        </a:rPr>
                        <a:t>\100,000</a:t>
                      </a:r>
                      <a:endParaRPr kumimoji="1" lang="ja-JP" altLang="en-US" sz="900" dirty="0">
                        <a:latin typeface="+mn-ea"/>
                        <a:ea typeface="+mn-ea"/>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kumimoji="1" lang="en-US" altLang="ja-JP" sz="900" dirty="0">
                          <a:latin typeface="+mn-ea"/>
                          <a:ea typeface="+mn-ea"/>
                        </a:rPr>
                        <a:t>3</a:t>
                      </a:r>
                      <a:r>
                        <a:rPr kumimoji="1" lang="ja-JP" altLang="en-US" sz="900" dirty="0">
                          <a:latin typeface="+mn-ea"/>
                          <a:ea typeface="+mn-ea"/>
                        </a:rPr>
                        <a:t>か月</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0855827"/>
                  </a:ext>
                </a:extLst>
              </a:tr>
            </a:tbl>
          </a:graphicData>
        </a:graphic>
      </p:graphicFrame>
      <p:sp>
        <p:nvSpPr>
          <p:cNvPr id="11" name="テキスト ボックス 10">
            <a:extLst>
              <a:ext uri="{FF2B5EF4-FFF2-40B4-BE49-F238E27FC236}">
                <a16:creationId xmlns:a16="http://schemas.microsoft.com/office/drawing/2014/main" id="{87D1F1FC-7817-63A6-AD65-D1B60FD72129}"/>
              </a:ext>
            </a:extLst>
          </p:cNvPr>
          <p:cNvSpPr txBox="1"/>
          <p:nvPr/>
        </p:nvSpPr>
        <p:spPr>
          <a:xfrm>
            <a:off x="562224" y="3019425"/>
            <a:ext cx="2047418" cy="261610"/>
          </a:xfrm>
          <a:prstGeom prst="rect">
            <a:avLst/>
          </a:prstGeom>
          <a:noFill/>
        </p:spPr>
        <p:txBody>
          <a:bodyPr wrap="square" rtlCol="0">
            <a:spAutoFit/>
          </a:bodyPr>
          <a:lstStyle/>
          <a:p>
            <a:r>
              <a:rPr kumimoji="1" lang="ja-JP" altLang="en-US" sz="1100" b="1" dirty="0">
                <a:latin typeface="+mn-ea"/>
                <a:ea typeface="+mn-ea"/>
              </a:rPr>
              <a:t>＜入稿規定＞</a:t>
            </a:r>
          </a:p>
        </p:txBody>
      </p:sp>
      <p:graphicFrame>
        <p:nvGraphicFramePr>
          <p:cNvPr id="12" name="表 11">
            <a:extLst>
              <a:ext uri="{FF2B5EF4-FFF2-40B4-BE49-F238E27FC236}">
                <a16:creationId xmlns:a16="http://schemas.microsoft.com/office/drawing/2014/main" id="{E987BFC1-A929-37B5-78D3-98C991D0C5BC}"/>
              </a:ext>
            </a:extLst>
          </p:cNvPr>
          <p:cNvGraphicFramePr>
            <a:graphicFrameLocks noGrp="1"/>
          </p:cNvGraphicFramePr>
          <p:nvPr>
            <p:extLst>
              <p:ext uri="{D42A27DB-BD31-4B8C-83A1-F6EECF244321}">
                <p14:modId xmlns:p14="http://schemas.microsoft.com/office/powerpoint/2010/main" val="2455464418"/>
              </p:ext>
            </p:extLst>
          </p:nvPr>
        </p:nvGraphicFramePr>
        <p:xfrm>
          <a:off x="559684" y="3289983"/>
          <a:ext cx="6463416" cy="1992025"/>
        </p:xfrm>
        <a:graphic>
          <a:graphicData uri="http://schemas.openxmlformats.org/drawingml/2006/table">
            <a:tbl>
              <a:tblPr firstRow="1" bandRow="1">
                <a:tableStyleId>{5C22544A-7EE6-4342-B048-85BDC9FD1C3A}</a:tableStyleId>
              </a:tblPr>
              <a:tblGrid>
                <a:gridCol w="3231708">
                  <a:extLst>
                    <a:ext uri="{9D8B030D-6E8A-4147-A177-3AD203B41FA5}">
                      <a16:colId xmlns:a16="http://schemas.microsoft.com/office/drawing/2014/main" val="238006883"/>
                    </a:ext>
                  </a:extLst>
                </a:gridCol>
                <a:gridCol w="3231708">
                  <a:extLst>
                    <a:ext uri="{9D8B030D-6E8A-4147-A177-3AD203B41FA5}">
                      <a16:colId xmlns:a16="http://schemas.microsoft.com/office/drawing/2014/main" val="3686331338"/>
                    </a:ext>
                  </a:extLst>
                </a:gridCol>
              </a:tblGrid>
              <a:tr h="259521">
                <a:tc gridSpan="2">
                  <a:txBody>
                    <a:bodyPr/>
                    <a:lstStyle/>
                    <a:p>
                      <a:pPr algn="ctr" fontAlgn="ctr"/>
                      <a:r>
                        <a:rPr lang="en-US" altLang="ja-JP" sz="1050" b="1" i="0" u="none" strike="noStrike" dirty="0">
                          <a:solidFill>
                            <a:schemeClr val="bg1"/>
                          </a:solidFill>
                          <a:effectLst/>
                          <a:latin typeface="Meiryo UI" panose="020B0604030504040204" pitchFamily="50" charset="-128"/>
                          <a:ea typeface="Meiryo UI" panose="020B0604030504040204" pitchFamily="50" charset="-128"/>
                        </a:rPr>
                        <a:t>LINE</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B900"/>
                    </a:solidFill>
                  </a:tcPr>
                </a:tc>
                <a:tc hMerge="1">
                  <a:txBody>
                    <a:bodyPr/>
                    <a:lstStyle/>
                    <a:p>
                      <a:pPr algn="ctr"/>
                      <a:r>
                        <a:rPr kumimoji="1" lang="ja-JP" altLang="en-US" sz="1200" dirty="0">
                          <a:latin typeface="Meiryo UI" panose="020B0604030504040204" pitchFamily="50" charset="-128"/>
                          <a:ea typeface="Meiryo UI" panose="020B0604030504040204" pitchFamily="50" charset="-128"/>
                        </a:rPr>
                        <a:t>課金形態</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4789"/>
                    </a:solidFill>
                  </a:tcPr>
                </a:tc>
                <a:extLst>
                  <a:ext uri="{0D108BD9-81ED-4DB2-BD59-A6C34878D82A}">
                    <a16:rowId xmlns:a16="http://schemas.microsoft.com/office/drawing/2014/main" val="1330755539"/>
                  </a:ext>
                </a:extLst>
              </a:tr>
              <a:tr h="1008000">
                <a:tc>
                  <a:txBody>
                    <a:bodyPr/>
                    <a:lstStyle>
                      <a:lvl1pPr marL="0" algn="l" defTabSz="914400" rtl="0" eaLnBrk="1" latinLnBrk="0" hangingPunct="1">
                        <a:defRPr sz="1800" kern="1200">
                          <a:solidFill>
                            <a:schemeClr val="tx1"/>
                          </a:solidFill>
                          <a:latin typeface="メイリオ"/>
                          <a:ea typeface="メイリオ"/>
                        </a:defRPr>
                      </a:lvl1pPr>
                      <a:lvl2pPr marL="457200" algn="l" defTabSz="914400" rtl="0" eaLnBrk="1" latinLnBrk="0" hangingPunct="1">
                        <a:defRPr sz="1800" kern="1200">
                          <a:solidFill>
                            <a:schemeClr val="tx1"/>
                          </a:solidFill>
                          <a:latin typeface="メイリオ"/>
                          <a:ea typeface="メイリオ"/>
                        </a:defRPr>
                      </a:lvl2pPr>
                      <a:lvl3pPr marL="914400" algn="l" defTabSz="914400" rtl="0" eaLnBrk="1" latinLnBrk="0" hangingPunct="1">
                        <a:defRPr sz="1800" kern="1200">
                          <a:solidFill>
                            <a:schemeClr val="tx1"/>
                          </a:solidFill>
                          <a:latin typeface="メイリオ"/>
                          <a:ea typeface="メイリオ"/>
                        </a:defRPr>
                      </a:lvl3pPr>
                      <a:lvl4pPr marL="1371600" algn="l" defTabSz="914400" rtl="0" eaLnBrk="1" latinLnBrk="0" hangingPunct="1">
                        <a:defRPr sz="1800" kern="1200">
                          <a:solidFill>
                            <a:schemeClr val="tx1"/>
                          </a:solidFill>
                          <a:latin typeface="メイリオ"/>
                          <a:ea typeface="メイリオ"/>
                        </a:defRPr>
                      </a:lvl4pPr>
                      <a:lvl5pPr marL="1828800" algn="l" defTabSz="914400" rtl="0" eaLnBrk="1" latinLnBrk="0" hangingPunct="1">
                        <a:defRPr sz="1800" kern="1200">
                          <a:solidFill>
                            <a:schemeClr val="tx1"/>
                          </a:solidFill>
                          <a:latin typeface="メイリオ"/>
                          <a:ea typeface="メイリオ"/>
                        </a:defRPr>
                      </a:lvl5pPr>
                      <a:lvl6pPr marL="2286000" algn="l" defTabSz="914400" rtl="0" eaLnBrk="1" latinLnBrk="0" hangingPunct="1">
                        <a:defRPr sz="1800" kern="1200">
                          <a:solidFill>
                            <a:schemeClr val="tx1"/>
                          </a:solidFill>
                          <a:latin typeface="メイリオ"/>
                          <a:ea typeface="メイリオ"/>
                        </a:defRPr>
                      </a:lvl6pPr>
                      <a:lvl7pPr marL="2743200" algn="l" defTabSz="914400" rtl="0" eaLnBrk="1" latinLnBrk="0" hangingPunct="1">
                        <a:defRPr sz="1800" kern="1200">
                          <a:solidFill>
                            <a:schemeClr val="tx1"/>
                          </a:solidFill>
                          <a:latin typeface="メイリオ"/>
                          <a:ea typeface="メイリオ"/>
                        </a:defRPr>
                      </a:lvl7pPr>
                      <a:lvl8pPr marL="3200400" algn="l" defTabSz="914400" rtl="0" eaLnBrk="1" latinLnBrk="0" hangingPunct="1">
                        <a:defRPr sz="1800" kern="1200">
                          <a:solidFill>
                            <a:schemeClr val="tx1"/>
                          </a:solidFill>
                          <a:latin typeface="メイリオ"/>
                          <a:ea typeface="メイリオ"/>
                        </a:defRPr>
                      </a:lvl8pPr>
                      <a:lvl9pPr marL="3657600" algn="l" defTabSz="914400" rtl="0" eaLnBrk="1" latinLnBrk="0" hangingPunct="1">
                        <a:defRPr sz="1800" kern="1200">
                          <a:solidFill>
                            <a:schemeClr val="tx1"/>
                          </a:solidFill>
                          <a:latin typeface="メイリオ"/>
                          <a:ea typeface="メイリオ"/>
                        </a:defRPr>
                      </a:lvl9pPr>
                    </a:lstStyle>
                    <a:p>
                      <a:pPr algn="l" fontAlgn="ctr"/>
                      <a:r>
                        <a:rPr lang="ja-JP" altLang="en-US" sz="900" b="0" i="0" u="none" strike="noStrike" kern="1200" dirty="0">
                          <a:solidFill>
                            <a:srgbClr val="000000"/>
                          </a:solidFill>
                          <a:effectLst/>
                          <a:latin typeface="+mn-ea"/>
                          <a:ea typeface="+mn-ea"/>
                          <a:cs typeface="+mn-cs"/>
                        </a:rPr>
                        <a:t>■静止画（別途テキスト必須）</a:t>
                      </a:r>
                      <a:endParaRPr lang="en-US" altLang="ja-JP" sz="900" b="0" i="0" u="none" strike="noStrike" kern="1200" dirty="0">
                        <a:solidFill>
                          <a:srgbClr val="000000"/>
                        </a:solidFill>
                        <a:effectLst/>
                        <a:latin typeface="+mn-ea"/>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kern="1200" dirty="0">
                          <a:solidFill>
                            <a:srgbClr val="000000"/>
                          </a:solidFill>
                          <a:effectLst/>
                          <a:latin typeface="+mn-ea"/>
                          <a:ea typeface="+mn-ea"/>
                          <a:cs typeface="+mn-cs"/>
                        </a:rPr>
                        <a:t>　</a:t>
                      </a:r>
                      <a:r>
                        <a:rPr lang="en-US" altLang="ja-JP" sz="900" b="0" i="0" u="none" strike="noStrike" kern="1200" dirty="0">
                          <a:solidFill>
                            <a:srgbClr val="000000"/>
                          </a:solidFill>
                          <a:effectLst/>
                          <a:latin typeface="+mn-ea"/>
                          <a:ea typeface="+mn-ea"/>
                          <a:cs typeface="+mn-cs"/>
                        </a:rPr>
                        <a:t>1,080×1,080</a:t>
                      </a:r>
                      <a:r>
                        <a:rPr lang="ja-JP" altLang="en-US" sz="900" b="0" i="0" u="none" strike="noStrike" kern="1200" dirty="0">
                          <a:solidFill>
                            <a:srgbClr val="000000"/>
                          </a:solidFill>
                          <a:effectLst/>
                          <a:latin typeface="+mn-ea"/>
                          <a:ea typeface="+mn-ea"/>
                          <a:cs typeface="+mn-cs"/>
                        </a:rPr>
                        <a:t>　</a:t>
                      </a:r>
                      <a:endParaRPr lang="en-US" altLang="ja-JP" sz="900" b="0" i="0" u="none" strike="noStrike" kern="1200" dirty="0">
                        <a:solidFill>
                          <a:srgbClr val="000000"/>
                        </a:solidFill>
                        <a:effectLst/>
                        <a:latin typeface="+mn-ea"/>
                        <a:ea typeface="+mn-ea"/>
                        <a:cs typeface="+mn-cs"/>
                      </a:endParaRPr>
                    </a:p>
                    <a:p>
                      <a:pPr algn="l" fontAlgn="ctr"/>
                      <a:r>
                        <a:rPr lang="ja-JP" altLang="en-US" sz="900" b="0" i="0" u="none" strike="noStrike" kern="1200" dirty="0">
                          <a:solidFill>
                            <a:srgbClr val="000000"/>
                          </a:solidFill>
                          <a:effectLst/>
                          <a:latin typeface="+mn-ea"/>
                          <a:ea typeface="+mn-ea"/>
                          <a:cs typeface="+mn-cs"/>
                        </a:rPr>
                        <a:t>　</a:t>
                      </a:r>
                      <a:r>
                        <a:rPr lang="en-US" altLang="ja-JP" sz="900" b="0" i="0" u="none" strike="noStrike" kern="1200" dirty="0">
                          <a:solidFill>
                            <a:srgbClr val="000000"/>
                          </a:solidFill>
                          <a:effectLst/>
                          <a:latin typeface="+mn-ea"/>
                          <a:ea typeface="+mn-ea"/>
                          <a:cs typeface="+mn-cs"/>
                        </a:rPr>
                        <a:t>1,200×628</a:t>
                      </a:r>
                    </a:p>
                    <a:p>
                      <a:pPr algn="l" fontAlgn="ctr"/>
                      <a:r>
                        <a:rPr lang="ja-JP" altLang="en-US" sz="900" b="0" i="0" u="none" strike="noStrike" kern="1200" dirty="0">
                          <a:solidFill>
                            <a:srgbClr val="000000"/>
                          </a:solidFill>
                          <a:effectLst/>
                          <a:latin typeface="+mn-ea"/>
                          <a:ea typeface="+mn-ea"/>
                          <a:cs typeface="+mn-cs"/>
                        </a:rPr>
                        <a:t>　</a:t>
                      </a:r>
                      <a:r>
                        <a:rPr lang="en-US" altLang="ja-JP" sz="900" b="0" i="0" u="none" strike="noStrike" kern="1200" dirty="0">
                          <a:solidFill>
                            <a:srgbClr val="000000"/>
                          </a:solidFill>
                          <a:effectLst/>
                          <a:latin typeface="+mn-ea"/>
                          <a:ea typeface="+mn-ea"/>
                          <a:cs typeface="+mn-cs"/>
                        </a:rPr>
                        <a:t>600×400</a:t>
                      </a:r>
                    </a:p>
                    <a:p>
                      <a:pPr algn="l" fontAlgn="ctr"/>
                      <a:endParaRPr lang="en-US" altLang="ja-JP" sz="900" b="0" i="0" u="none" strike="noStrike" dirty="0">
                        <a:solidFill>
                          <a:srgbClr val="000000"/>
                        </a:solidFill>
                        <a:effectLst/>
                        <a:latin typeface="+mn-ea"/>
                        <a:ea typeface="+mn-ea"/>
                      </a:endParaRPr>
                    </a:p>
                  </a:txBody>
                  <a:tcPr marL="97280" marR="97280" marT="63232" marB="486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mn-ea"/>
                          <a:ea typeface="+mn-ea"/>
                        </a:rPr>
                        <a:t>■動画（別途テキスト必須）</a:t>
                      </a:r>
                      <a:endParaRPr lang="en-US" altLang="ja-JP" sz="900" b="0" i="0" u="none" strike="noStrike" dirty="0">
                        <a:solidFill>
                          <a:srgbClr val="000000"/>
                        </a:solidFill>
                        <a:effectLst/>
                        <a:latin typeface="+mn-ea"/>
                        <a:ea typeface="+mn-ea"/>
                      </a:endParaRPr>
                    </a:p>
                    <a:p>
                      <a:pPr algn="l" rtl="0" fontAlgn="ct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1:1</a:t>
                      </a:r>
                    </a:p>
                    <a:p>
                      <a:pPr algn="l" rtl="0" fontAlgn="ct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16:9</a:t>
                      </a:r>
                    </a:p>
                    <a:p>
                      <a:pPr algn="l" rtl="0" fontAlgn="ctr"/>
                      <a:r>
                        <a:rPr lang="ja-JP" altLang="en-US" sz="900" b="0" i="0" u="none" strike="noStrike" dirty="0">
                          <a:solidFill>
                            <a:srgbClr val="000000"/>
                          </a:solidFill>
                          <a:effectLst/>
                          <a:latin typeface="+mn-ea"/>
                          <a:ea typeface="+mn-ea"/>
                        </a:rPr>
                        <a:t>　</a:t>
                      </a:r>
                      <a:r>
                        <a:rPr lang="en-US" altLang="ja-JP" sz="900" b="0" i="0" u="none" strike="noStrike" dirty="0">
                          <a:solidFill>
                            <a:srgbClr val="000000"/>
                          </a:solidFill>
                          <a:effectLst/>
                          <a:latin typeface="+mn-ea"/>
                          <a:ea typeface="+mn-ea"/>
                        </a:rPr>
                        <a:t>9:16</a:t>
                      </a:r>
                    </a:p>
                    <a:p>
                      <a:pPr algn="l" rtl="0" fontAlgn="ctr"/>
                      <a:endParaRPr lang="en-US" altLang="ja-JP" sz="900" b="0" i="0" u="none" strike="noStrike" dirty="0">
                        <a:solidFill>
                          <a:srgbClr val="000000"/>
                        </a:solidFill>
                        <a:effectLst/>
                        <a:latin typeface="+mn-ea"/>
                        <a:ea typeface="+mn-ea"/>
                      </a:endParaRPr>
                    </a:p>
                    <a:p>
                      <a:pPr algn="l" rtl="0" fontAlgn="ctr"/>
                      <a:r>
                        <a:rPr lang="ja-JP" altLang="en-US" sz="900" b="0" i="0" u="none" strike="noStrike" dirty="0">
                          <a:solidFill>
                            <a:srgbClr val="000000"/>
                          </a:solidFill>
                          <a:effectLst/>
                          <a:latin typeface="+mn-ea"/>
                          <a:ea typeface="+mn-ea"/>
                        </a:rPr>
                        <a:t>　サムネイル用静止画</a:t>
                      </a:r>
                      <a:endParaRPr lang="en-US" altLang="ja-JP" sz="900" b="0" i="0" u="none" strike="noStrike" dirty="0">
                        <a:solidFill>
                          <a:srgbClr val="000000"/>
                        </a:solidFill>
                        <a:effectLst/>
                        <a:latin typeface="+mn-ea"/>
                        <a:ea typeface="+mn-ea"/>
                      </a:endParaRPr>
                    </a:p>
                    <a:p>
                      <a:pPr algn="l" rtl="0" fontAlgn="ctr"/>
                      <a:r>
                        <a:rPr lang="ja-JP" altLang="en-US" sz="900" b="0" i="0" u="none" strike="noStrike" dirty="0">
                          <a:solidFill>
                            <a:srgbClr val="000000"/>
                          </a:solidFill>
                          <a:effectLst/>
                          <a:latin typeface="+mn-ea"/>
                          <a:ea typeface="+mn-ea"/>
                        </a:rPr>
                        <a:t>　</a:t>
                      </a:r>
                      <a:r>
                        <a:rPr lang="en-US" altLang="ja-JP" sz="900" b="1" dirty="0">
                          <a:solidFill>
                            <a:srgbClr val="C00000"/>
                          </a:solidFill>
                          <a:latin typeface="+mn-ea"/>
                          <a:ea typeface="+mn-ea"/>
                          <a:cs typeface="Yu Gothic"/>
                        </a:rPr>
                        <a:t>※</a:t>
                      </a:r>
                      <a:r>
                        <a:rPr lang="ja-JP" altLang="en-US" sz="900" b="1" dirty="0">
                          <a:solidFill>
                            <a:srgbClr val="C00000"/>
                          </a:solidFill>
                          <a:latin typeface="+mn-ea"/>
                          <a:ea typeface="+mn-ea"/>
                          <a:cs typeface="Yu Gothic"/>
                        </a:rPr>
                        <a:t>入稿動画と同じピクセルの静止画をご用意ください</a:t>
                      </a:r>
                      <a:endParaRPr lang="en-US" altLang="ja-JP" sz="900" b="0" i="0" u="none" strike="noStrike" dirty="0">
                        <a:solidFill>
                          <a:srgbClr val="C00000"/>
                        </a:solidFill>
                        <a:effectLst/>
                        <a:latin typeface="+mn-ea"/>
                        <a:ea typeface="+mn-ea"/>
                      </a:endParaRPr>
                    </a:p>
                  </a:txBody>
                  <a:tcPr marL="97280" marR="97280" marT="63232" marB="4864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106502"/>
                  </a:ext>
                </a:extLst>
              </a:tr>
              <a:tr h="660512">
                <a:tc>
                  <a:txBody>
                    <a:bodyPr/>
                    <a:lstStyle/>
                    <a:p>
                      <a:pPr marL="171450" indent="-171450" algn="l">
                        <a:buFont typeface="Wingdings" panose="05000000000000000000" pitchFamily="2" charset="2"/>
                        <a:buChar char="ü"/>
                      </a:pPr>
                      <a:r>
                        <a:rPr lang="ja-JP" altLang="en-US" sz="900" dirty="0">
                          <a:latin typeface="+mn-ea"/>
                          <a:ea typeface="+mn-ea"/>
                        </a:rPr>
                        <a:t>ファイルは </a:t>
                      </a:r>
                      <a:r>
                        <a:rPr lang="en-US" altLang="ja-JP" sz="900" dirty="0">
                          <a:latin typeface="+mn-ea"/>
                          <a:ea typeface="+mn-ea"/>
                        </a:rPr>
                        <a:t>PNG or JPEG</a:t>
                      </a:r>
                      <a:r>
                        <a:rPr lang="ja-JP" altLang="en-US" sz="900" dirty="0">
                          <a:latin typeface="+mn-ea"/>
                          <a:ea typeface="+mn-ea"/>
                        </a:rPr>
                        <a:t> でお願いします。</a:t>
                      </a:r>
                      <a:endParaRPr lang="en-US" altLang="ja-JP" sz="900" dirty="0">
                        <a:latin typeface="+mn-ea"/>
                        <a:ea typeface="+mn-ea"/>
                      </a:endParaRPr>
                    </a:p>
                    <a:p>
                      <a:pPr marL="171450" indent="-171450" algn="l">
                        <a:buFont typeface="Wingdings" panose="05000000000000000000" pitchFamily="2" charset="2"/>
                        <a:buChar char="ü"/>
                      </a:pPr>
                      <a:r>
                        <a:rPr lang="ja-JP" altLang="en-US" sz="900" dirty="0">
                          <a:latin typeface="+mn-ea"/>
                          <a:ea typeface="+mn-ea"/>
                        </a:rPr>
                        <a:t>容量は </a:t>
                      </a:r>
                      <a:r>
                        <a:rPr lang="en-US" altLang="ja-JP" sz="900" dirty="0">
                          <a:latin typeface="+mn-ea"/>
                          <a:ea typeface="+mn-ea"/>
                        </a:rPr>
                        <a:t>5MB</a:t>
                      </a:r>
                      <a:r>
                        <a:rPr lang="ja-JP" altLang="en-US" sz="900" dirty="0">
                          <a:latin typeface="+mn-ea"/>
                          <a:ea typeface="+mn-ea"/>
                        </a:rPr>
                        <a:t>以内 でお願いします。</a:t>
                      </a:r>
                      <a:endParaRPr lang="en-US" altLang="ja-JP" sz="900" dirty="0">
                        <a:latin typeface="+mn-ea"/>
                        <a:ea typeface="+mn-ea"/>
                      </a:endParaRPr>
                    </a:p>
                    <a:p>
                      <a:pPr marL="171450" indent="-171450" algn="l">
                        <a:buFont typeface="Wingdings" panose="05000000000000000000" pitchFamily="2" charset="2"/>
                        <a:buChar char="ü"/>
                      </a:pPr>
                      <a:r>
                        <a:rPr kumimoji="1" lang="ja-JP" altLang="en-US" sz="900" dirty="0">
                          <a:latin typeface="+mn-ea"/>
                          <a:ea typeface="+mn-ea"/>
                        </a:rPr>
                        <a:t>主体者表記（広告主名）を入れてください。</a:t>
                      </a:r>
                      <a:endParaRPr kumimoji="1" lang="en-US" altLang="ja-JP" sz="900" dirty="0">
                        <a:latin typeface="+mn-ea"/>
                        <a:ea typeface="+mn-ea"/>
                      </a:endParaRPr>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171450" indent="-171450" algn="l">
                        <a:buFont typeface="Wingdings" panose="05000000000000000000" pitchFamily="2" charset="2"/>
                        <a:buChar char="ü"/>
                      </a:pPr>
                      <a:r>
                        <a:rPr lang="ja-JP" altLang="en-US" sz="900" dirty="0">
                          <a:latin typeface="+mn-ea"/>
                          <a:ea typeface="+mn-ea"/>
                        </a:rPr>
                        <a:t>フォーマットは</a:t>
                      </a:r>
                      <a:r>
                        <a:rPr lang="en-US" altLang="ja-JP" sz="900" dirty="0">
                          <a:latin typeface="+mn-ea"/>
                          <a:ea typeface="+mn-ea"/>
                        </a:rPr>
                        <a:t>mp4</a:t>
                      </a:r>
                      <a:r>
                        <a:rPr lang="ja-JP" altLang="en-US" sz="900" dirty="0">
                          <a:latin typeface="+mn-ea"/>
                          <a:ea typeface="+mn-ea"/>
                        </a:rPr>
                        <a:t>を推奨します。</a:t>
                      </a:r>
                      <a:endParaRPr lang="en-US" altLang="ja-JP" sz="900" dirty="0">
                        <a:latin typeface="+mn-ea"/>
                        <a:ea typeface="+mn-ea"/>
                      </a:endParaRPr>
                    </a:p>
                    <a:p>
                      <a:pPr marL="171450" indent="-171450" algn="l">
                        <a:buFont typeface="Wingdings" panose="05000000000000000000" pitchFamily="2" charset="2"/>
                        <a:buChar char="ü"/>
                      </a:pPr>
                      <a:r>
                        <a:rPr lang="ja-JP" altLang="en-US" sz="900" b="0" i="0" u="none" strike="noStrike" dirty="0">
                          <a:solidFill>
                            <a:srgbClr val="282828"/>
                          </a:solidFill>
                          <a:effectLst/>
                          <a:latin typeface="+mn-ea"/>
                          <a:ea typeface="+mn-ea"/>
                        </a:rPr>
                        <a:t>動画容量は</a:t>
                      </a:r>
                      <a:r>
                        <a:rPr lang="en-US" altLang="ja-JP" sz="900" b="0" i="0" u="none" strike="noStrike" dirty="0">
                          <a:solidFill>
                            <a:srgbClr val="282828"/>
                          </a:solidFill>
                          <a:effectLst/>
                          <a:latin typeface="+mn-ea"/>
                          <a:ea typeface="+mn-ea"/>
                        </a:rPr>
                        <a:t>100MB</a:t>
                      </a:r>
                      <a:r>
                        <a:rPr lang="ja-JP" altLang="en-US" sz="900" b="0" i="0" u="none" strike="noStrike" dirty="0">
                          <a:solidFill>
                            <a:srgbClr val="282828"/>
                          </a:solidFill>
                          <a:effectLst/>
                          <a:latin typeface="+mn-ea"/>
                          <a:ea typeface="+mn-ea"/>
                        </a:rPr>
                        <a:t>以内でお願いします。</a:t>
                      </a:r>
                      <a:endParaRPr lang="en-US" altLang="ja-JP" sz="900" b="0" i="0" u="none" strike="noStrike" dirty="0">
                        <a:solidFill>
                          <a:srgbClr val="282828"/>
                        </a:solidFill>
                        <a:effectLst/>
                        <a:latin typeface="+mn-ea"/>
                        <a:ea typeface="+mn-ea"/>
                      </a:endParaRPr>
                    </a:p>
                    <a:p>
                      <a:pPr marL="171450" indent="-171450" algn="l">
                        <a:buFont typeface="Wingdings" panose="05000000000000000000" pitchFamily="2" charset="2"/>
                        <a:buChar char="ü"/>
                      </a:pPr>
                      <a:r>
                        <a:rPr lang="ja-JP" altLang="en-US" sz="900" dirty="0">
                          <a:solidFill>
                            <a:srgbClr val="282828"/>
                          </a:solidFill>
                          <a:latin typeface="+mn-ea"/>
                          <a:ea typeface="+mn-ea"/>
                        </a:rPr>
                        <a:t>動画再生秒数は</a:t>
                      </a:r>
                      <a:r>
                        <a:rPr lang="en-US" altLang="ja-JP" sz="900" dirty="0">
                          <a:solidFill>
                            <a:srgbClr val="282828"/>
                          </a:solidFill>
                          <a:latin typeface="+mn-ea"/>
                          <a:ea typeface="+mn-ea"/>
                        </a:rPr>
                        <a:t>15</a:t>
                      </a:r>
                      <a:r>
                        <a:rPr lang="ja-JP" altLang="en-US" sz="900" dirty="0">
                          <a:solidFill>
                            <a:srgbClr val="282828"/>
                          </a:solidFill>
                          <a:latin typeface="+mn-ea"/>
                          <a:ea typeface="+mn-ea"/>
                        </a:rPr>
                        <a:t>秒を推奨します。</a:t>
                      </a:r>
                      <a:endParaRPr lang="en-US" altLang="ja-JP" sz="900" b="0" i="0" u="none" strike="noStrike" dirty="0">
                        <a:solidFill>
                          <a:srgbClr val="282828"/>
                        </a:solidFill>
                        <a:effectLst/>
                        <a:latin typeface="+mn-ea"/>
                        <a:ea typeface="+mn-ea"/>
                      </a:endParaRPr>
                    </a:p>
                  </a:txBody>
                  <a:tcPr marL="97280" marR="97280" marT="63232" marB="4864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702597"/>
                  </a:ext>
                </a:extLst>
              </a:tr>
            </a:tbl>
          </a:graphicData>
        </a:graphic>
      </p:graphicFrame>
      <p:sp>
        <p:nvSpPr>
          <p:cNvPr id="13" name="テキスト ボックス 12">
            <a:extLst>
              <a:ext uri="{FF2B5EF4-FFF2-40B4-BE49-F238E27FC236}">
                <a16:creationId xmlns:a16="http://schemas.microsoft.com/office/drawing/2014/main" id="{841E2DB2-FA7E-ED01-8B85-E6E6F276F29C}"/>
              </a:ext>
            </a:extLst>
          </p:cNvPr>
          <p:cNvSpPr txBox="1"/>
          <p:nvPr/>
        </p:nvSpPr>
        <p:spPr>
          <a:xfrm>
            <a:off x="559684" y="5305425"/>
            <a:ext cx="2047418" cy="261610"/>
          </a:xfrm>
          <a:prstGeom prst="rect">
            <a:avLst/>
          </a:prstGeom>
          <a:noFill/>
        </p:spPr>
        <p:txBody>
          <a:bodyPr wrap="square" rtlCol="0">
            <a:spAutoFit/>
          </a:bodyPr>
          <a:lstStyle/>
          <a:p>
            <a:r>
              <a:rPr kumimoji="1" lang="ja-JP" altLang="en-US" sz="1100" b="1" dirty="0">
                <a:latin typeface="+mn-ea"/>
                <a:ea typeface="+mn-ea"/>
              </a:rPr>
              <a:t>＜掲載例＞</a:t>
            </a:r>
          </a:p>
        </p:txBody>
      </p:sp>
      <p:sp>
        <p:nvSpPr>
          <p:cNvPr id="17" name="TextBox 27">
            <a:extLst>
              <a:ext uri="{FF2B5EF4-FFF2-40B4-BE49-F238E27FC236}">
                <a16:creationId xmlns:a16="http://schemas.microsoft.com/office/drawing/2014/main" id="{E9A297C0-B227-4371-7AED-DBFC0659DB94}"/>
              </a:ext>
            </a:extLst>
          </p:cNvPr>
          <p:cNvSpPr txBox="1"/>
          <p:nvPr/>
        </p:nvSpPr>
        <p:spPr>
          <a:xfrm>
            <a:off x="9281999" y="6981825"/>
            <a:ext cx="408101" cy="176395"/>
          </a:xfrm>
          <a:prstGeom prst="rect">
            <a:avLst/>
          </a:prstGeom>
        </p:spPr>
        <p:txBody>
          <a:bodyPr wrap="square" lIns="0" tIns="0" rIns="0" bIns="0" rtlCol="0" anchor="t">
            <a:spAutoFit/>
          </a:bodyPr>
          <a:lstStyle/>
          <a:p>
            <a:pPr algn="ctr">
              <a:lnSpc>
                <a:spcPts val="1540"/>
              </a:lnSpc>
            </a:pPr>
            <a:r>
              <a:rPr lang="en-US" sz="900" dirty="0">
                <a:solidFill>
                  <a:srgbClr val="000000"/>
                </a:solidFill>
                <a:latin typeface="+mn-ea"/>
                <a:ea typeface="+mn-ea"/>
              </a:rPr>
              <a:t>etc.</a:t>
            </a:r>
          </a:p>
        </p:txBody>
      </p:sp>
      <p:sp>
        <p:nvSpPr>
          <p:cNvPr id="18" name="TextBox 8">
            <a:extLst>
              <a:ext uri="{FF2B5EF4-FFF2-40B4-BE49-F238E27FC236}">
                <a16:creationId xmlns:a16="http://schemas.microsoft.com/office/drawing/2014/main" id="{107AB0E9-F5D5-FC11-B510-9FE343759F97}"/>
              </a:ext>
            </a:extLst>
          </p:cNvPr>
          <p:cNvSpPr txBox="1"/>
          <p:nvPr/>
        </p:nvSpPr>
        <p:spPr>
          <a:xfrm>
            <a:off x="726582" y="5306777"/>
            <a:ext cx="3234019" cy="189924"/>
          </a:xfrm>
          <a:prstGeom prst="rect">
            <a:avLst/>
          </a:prstGeom>
        </p:spPr>
        <p:txBody>
          <a:bodyPr wrap="square" lIns="0" tIns="0" rIns="0" bIns="0" rtlCol="0" anchor="t">
            <a:spAutoFit/>
          </a:bodyPr>
          <a:lstStyle/>
          <a:p>
            <a:pPr algn="ctr">
              <a:lnSpc>
                <a:spcPts val="1680"/>
              </a:lnSpc>
            </a:pPr>
            <a:r>
              <a:rPr lang="en-US" sz="700" dirty="0" err="1">
                <a:solidFill>
                  <a:srgbClr val="000000"/>
                </a:solidFill>
                <a:latin typeface="+mn-ea"/>
                <a:ea typeface="+mn-ea"/>
              </a:rPr>
              <a:t>画像引用：LINE</a:t>
            </a:r>
            <a:r>
              <a:rPr lang="ja-JP" altLang="en-US" sz="700" dirty="0">
                <a:solidFill>
                  <a:srgbClr val="000000"/>
                </a:solidFill>
                <a:latin typeface="+mn-ea"/>
                <a:ea typeface="+mn-ea"/>
              </a:rPr>
              <a:t>ヤフー</a:t>
            </a:r>
            <a:r>
              <a:rPr lang="en-US" sz="700" dirty="0">
                <a:solidFill>
                  <a:srgbClr val="000000"/>
                </a:solidFill>
                <a:latin typeface="+mn-ea"/>
                <a:ea typeface="+mn-ea"/>
              </a:rPr>
              <a:t>社 </a:t>
            </a:r>
            <a:r>
              <a:rPr lang="en-US" sz="700" dirty="0" err="1">
                <a:solidFill>
                  <a:srgbClr val="000000"/>
                </a:solidFill>
                <a:latin typeface="+mn-ea"/>
                <a:ea typeface="+mn-ea"/>
              </a:rPr>
              <a:t>公式ホームページより</a:t>
            </a:r>
            <a:endParaRPr lang="en-US" sz="700" dirty="0">
              <a:solidFill>
                <a:srgbClr val="000000"/>
              </a:solidFill>
              <a:latin typeface="+mn-ea"/>
              <a:ea typeface="+mn-ea"/>
            </a:endParaRPr>
          </a:p>
        </p:txBody>
      </p:sp>
      <p:pic>
        <p:nvPicPr>
          <p:cNvPr id="4" name="図 3">
            <a:extLst>
              <a:ext uri="{FF2B5EF4-FFF2-40B4-BE49-F238E27FC236}">
                <a16:creationId xmlns:a16="http://schemas.microsoft.com/office/drawing/2014/main" id="{9BF1F6BD-5869-0F8C-0773-0D91EE86D93B}"/>
              </a:ext>
            </a:extLst>
          </p:cNvPr>
          <p:cNvPicPr>
            <a:picLocks noChangeAspect="1"/>
          </p:cNvPicPr>
          <p:nvPr/>
        </p:nvPicPr>
        <p:blipFill>
          <a:blip r:embed="rId5"/>
          <a:stretch>
            <a:fillRect/>
          </a:stretch>
        </p:blipFill>
        <p:spPr>
          <a:xfrm>
            <a:off x="1505678" y="5698107"/>
            <a:ext cx="766298" cy="1592352"/>
          </a:xfrm>
          <a:prstGeom prst="rect">
            <a:avLst/>
          </a:prstGeom>
        </p:spPr>
      </p:pic>
      <p:pic>
        <p:nvPicPr>
          <p:cNvPr id="7" name="図 6">
            <a:extLst>
              <a:ext uri="{FF2B5EF4-FFF2-40B4-BE49-F238E27FC236}">
                <a16:creationId xmlns:a16="http://schemas.microsoft.com/office/drawing/2014/main" id="{80EE5886-947D-5999-A8A4-74A5C103F7B1}"/>
              </a:ext>
            </a:extLst>
          </p:cNvPr>
          <p:cNvPicPr>
            <a:picLocks noChangeAspect="1"/>
          </p:cNvPicPr>
          <p:nvPr/>
        </p:nvPicPr>
        <p:blipFill>
          <a:blip r:embed="rId6"/>
          <a:stretch>
            <a:fillRect/>
          </a:stretch>
        </p:blipFill>
        <p:spPr>
          <a:xfrm>
            <a:off x="3295209" y="5681695"/>
            <a:ext cx="766298" cy="1592352"/>
          </a:xfrm>
          <a:prstGeom prst="rect">
            <a:avLst/>
          </a:prstGeom>
        </p:spPr>
      </p:pic>
      <p:pic>
        <p:nvPicPr>
          <p:cNvPr id="9" name="図 8">
            <a:extLst>
              <a:ext uri="{FF2B5EF4-FFF2-40B4-BE49-F238E27FC236}">
                <a16:creationId xmlns:a16="http://schemas.microsoft.com/office/drawing/2014/main" id="{CABF7ECE-F8E2-22C4-545B-0516F8ADAD93}"/>
              </a:ext>
            </a:extLst>
          </p:cNvPr>
          <p:cNvPicPr>
            <a:picLocks noChangeAspect="1"/>
          </p:cNvPicPr>
          <p:nvPr/>
        </p:nvPicPr>
        <p:blipFill>
          <a:blip r:embed="rId7"/>
          <a:stretch>
            <a:fillRect/>
          </a:stretch>
        </p:blipFill>
        <p:spPr>
          <a:xfrm>
            <a:off x="4892238" y="5698107"/>
            <a:ext cx="766298" cy="1592352"/>
          </a:xfrm>
          <a:prstGeom prst="rect">
            <a:avLst/>
          </a:prstGeom>
        </p:spPr>
      </p:pic>
      <p:pic>
        <p:nvPicPr>
          <p:cNvPr id="15" name="図 14">
            <a:extLst>
              <a:ext uri="{FF2B5EF4-FFF2-40B4-BE49-F238E27FC236}">
                <a16:creationId xmlns:a16="http://schemas.microsoft.com/office/drawing/2014/main" id="{6724E223-2E92-90DC-A9B8-B0C9BD552AD6}"/>
              </a:ext>
            </a:extLst>
          </p:cNvPr>
          <p:cNvPicPr>
            <a:picLocks noChangeAspect="1"/>
          </p:cNvPicPr>
          <p:nvPr/>
        </p:nvPicPr>
        <p:blipFill>
          <a:blip r:embed="rId8"/>
          <a:stretch>
            <a:fillRect/>
          </a:stretch>
        </p:blipFill>
        <p:spPr>
          <a:xfrm>
            <a:off x="6585518" y="5711844"/>
            <a:ext cx="766298" cy="1592352"/>
          </a:xfrm>
          <a:prstGeom prst="rect">
            <a:avLst/>
          </a:prstGeom>
        </p:spPr>
      </p:pic>
      <p:pic>
        <p:nvPicPr>
          <p:cNvPr id="19" name="図 18">
            <a:extLst>
              <a:ext uri="{FF2B5EF4-FFF2-40B4-BE49-F238E27FC236}">
                <a16:creationId xmlns:a16="http://schemas.microsoft.com/office/drawing/2014/main" id="{ACEF6255-2ACE-4698-09E2-F4DFD070A6AF}"/>
              </a:ext>
            </a:extLst>
          </p:cNvPr>
          <p:cNvPicPr>
            <a:picLocks noChangeAspect="1"/>
          </p:cNvPicPr>
          <p:nvPr/>
        </p:nvPicPr>
        <p:blipFill>
          <a:blip r:embed="rId9"/>
          <a:stretch>
            <a:fillRect/>
          </a:stretch>
        </p:blipFill>
        <p:spPr>
          <a:xfrm>
            <a:off x="8278798" y="5686425"/>
            <a:ext cx="766298" cy="1617770"/>
          </a:xfrm>
          <a:prstGeom prst="rect">
            <a:avLst/>
          </a:prstGeom>
        </p:spPr>
      </p:pic>
    </p:spTree>
    <p:extLst>
      <p:ext uri="{BB962C8B-B14F-4D97-AF65-F5344CB8AC3E}">
        <p14:creationId xmlns:p14="http://schemas.microsoft.com/office/powerpoint/2010/main" val="1622362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 name="グラフィックス 713">
            <a:extLst>
              <a:ext uri="{FF2B5EF4-FFF2-40B4-BE49-F238E27FC236}">
                <a16:creationId xmlns:a16="http://schemas.microsoft.com/office/drawing/2014/main" id="{7D68DD13-3F5E-A2C9-B0D4-49F4A0DE238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78127" y="6118668"/>
            <a:ext cx="354711" cy="354711"/>
          </a:xfrm>
          <a:prstGeom prst="rect">
            <a:avLst/>
          </a:prstGeom>
        </p:spPr>
      </p:pic>
      <p:sp>
        <p:nvSpPr>
          <p:cNvPr id="8" name="object 6">
            <a:extLst>
              <a:ext uri="{FF2B5EF4-FFF2-40B4-BE49-F238E27FC236}">
                <a16:creationId xmlns:a16="http://schemas.microsoft.com/office/drawing/2014/main" id="{BFA534D6-0D0D-80C6-89C2-5BDD4E0AD380}"/>
              </a:ext>
            </a:extLst>
          </p:cNvPr>
          <p:cNvSpPr/>
          <p:nvPr/>
        </p:nvSpPr>
        <p:spPr>
          <a:xfrm>
            <a:off x="2699435" y="3454107"/>
            <a:ext cx="6624320" cy="1872614"/>
          </a:xfrm>
          <a:custGeom>
            <a:avLst/>
            <a:gdLst/>
            <a:ahLst/>
            <a:cxnLst/>
            <a:rect l="l" t="t" r="r" b="b"/>
            <a:pathLst>
              <a:path w="6624320" h="1872614">
                <a:moveTo>
                  <a:pt x="6624002" y="0"/>
                </a:moveTo>
                <a:lnTo>
                  <a:pt x="0" y="0"/>
                </a:lnTo>
                <a:lnTo>
                  <a:pt x="0" y="1872005"/>
                </a:lnTo>
                <a:lnTo>
                  <a:pt x="6624002" y="1872005"/>
                </a:lnTo>
                <a:lnTo>
                  <a:pt x="6624002" y="0"/>
                </a:lnTo>
                <a:close/>
              </a:path>
            </a:pathLst>
          </a:custGeom>
          <a:solidFill>
            <a:srgbClr val="E6E7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28" name="グラフィックス 717">
            <a:extLst>
              <a:ext uri="{FF2B5EF4-FFF2-40B4-BE49-F238E27FC236}">
                <a16:creationId xmlns:a16="http://schemas.microsoft.com/office/drawing/2014/main" id="{B0A3FB55-F68E-3904-1E66-2B84B4675C08}"/>
              </a:ext>
            </a:extLst>
          </p:cNvPr>
          <p:cNvGrpSpPr/>
          <p:nvPr/>
        </p:nvGrpSpPr>
        <p:grpSpPr>
          <a:xfrm>
            <a:off x="8079267" y="3860390"/>
            <a:ext cx="1064133" cy="1069476"/>
            <a:chOff x="11217833" y="-244498"/>
            <a:chExt cx="1064133" cy="1069476"/>
          </a:xfrm>
        </p:grpSpPr>
        <p:sp>
          <p:nvSpPr>
            <p:cNvPr id="729" name="フリーフォーム 728">
              <a:extLst>
                <a:ext uri="{FF2B5EF4-FFF2-40B4-BE49-F238E27FC236}">
                  <a16:creationId xmlns:a16="http://schemas.microsoft.com/office/drawing/2014/main" id="{69BD5D2F-9409-DBC2-199E-1E859F0C89DA}"/>
                </a:ext>
              </a:extLst>
            </p:cNvPr>
            <p:cNvSpPr/>
            <p:nvPr/>
          </p:nvSpPr>
          <p:spPr>
            <a:xfrm>
              <a:off x="11217833" y="-244498"/>
              <a:ext cx="1064133" cy="1069476"/>
            </a:xfrm>
            <a:custGeom>
              <a:avLst/>
              <a:gdLst>
                <a:gd name="connsiteX0" fmla="*/ 0 w 1064133"/>
                <a:gd name="connsiteY0" fmla="*/ 534738 h 1069476"/>
                <a:gd name="connsiteX1" fmla="*/ 43442 w 1064133"/>
                <a:gd name="connsiteY1" fmla="*/ 470066 h 1069476"/>
                <a:gd name="connsiteX2" fmla="*/ 18153 w 1064133"/>
                <a:gd name="connsiteY2" fmla="*/ 396335 h 1069476"/>
                <a:gd name="connsiteX3" fmla="*/ 76743 w 1064133"/>
                <a:gd name="connsiteY3" fmla="*/ 345252 h 1069476"/>
                <a:gd name="connsiteX4" fmla="*/ 71234 w 1064133"/>
                <a:gd name="connsiteY4" fmla="*/ 267369 h 1069476"/>
                <a:gd name="connsiteX5" fmla="*/ 140966 w 1064133"/>
                <a:gd name="connsiteY5" fmla="*/ 233146 h 1069476"/>
                <a:gd name="connsiteX6" fmla="*/ 155864 w 1064133"/>
                <a:gd name="connsiteY6" fmla="*/ 156647 h 1069476"/>
                <a:gd name="connsiteX7" fmla="*/ 231981 w 1064133"/>
                <a:gd name="connsiteY7" fmla="*/ 141800 h 1069476"/>
                <a:gd name="connsiteX8" fmla="*/ 266033 w 1064133"/>
                <a:gd name="connsiteY8" fmla="*/ 71718 h 1069476"/>
                <a:gd name="connsiteX9" fmla="*/ 343402 w 1064133"/>
                <a:gd name="connsiteY9" fmla="*/ 77128 h 1069476"/>
                <a:gd name="connsiteX10" fmla="*/ 394355 w 1064133"/>
                <a:gd name="connsiteY10" fmla="*/ 18244 h 1069476"/>
                <a:gd name="connsiteX11" fmla="*/ 467718 w 1064133"/>
                <a:gd name="connsiteY11" fmla="*/ 43660 h 1069476"/>
                <a:gd name="connsiteX12" fmla="*/ 532067 w 1064133"/>
                <a:gd name="connsiteY12" fmla="*/ 0 h 1069476"/>
                <a:gd name="connsiteX13" fmla="*/ 596415 w 1064133"/>
                <a:gd name="connsiteY13" fmla="*/ 43660 h 1069476"/>
                <a:gd name="connsiteX14" fmla="*/ 669778 w 1064133"/>
                <a:gd name="connsiteY14" fmla="*/ 18244 h 1069476"/>
                <a:gd name="connsiteX15" fmla="*/ 720731 w 1064133"/>
                <a:gd name="connsiteY15" fmla="*/ 77128 h 1069476"/>
                <a:gd name="connsiteX16" fmla="*/ 798100 w 1064133"/>
                <a:gd name="connsiteY16" fmla="*/ 71718 h 1069476"/>
                <a:gd name="connsiteX17" fmla="*/ 832152 w 1064133"/>
                <a:gd name="connsiteY17" fmla="*/ 141800 h 1069476"/>
                <a:gd name="connsiteX18" fmla="*/ 908269 w 1064133"/>
                <a:gd name="connsiteY18" fmla="*/ 156647 h 1069476"/>
                <a:gd name="connsiteX19" fmla="*/ 923167 w 1064133"/>
                <a:gd name="connsiteY19" fmla="*/ 233146 h 1069476"/>
                <a:gd name="connsiteX20" fmla="*/ 992899 w 1064133"/>
                <a:gd name="connsiteY20" fmla="*/ 267369 h 1069476"/>
                <a:gd name="connsiteX21" fmla="*/ 987390 w 1064133"/>
                <a:gd name="connsiteY21" fmla="*/ 345252 h 1069476"/>
                <a:gd name="connsiteX22" fmla="*/ 1045980 w 1064133"/>
                <a:gd name="connsiteY22" fmla="*/ 396335 h 1069476"/>
                <a:gd name="connsiteX23" fmla="*/ 1020691 w 1064133"/>
                <a:gd name="connsiteY23" fmla="*/ 470066 h 1069476"/>
                <a:gd name="connsiteX24" fmla="*/ 1064133 w 1064133"/>
                <a:gd name="connsiteY24" fmla="*/ 534738 h 1069476"/>
                <a:gd name="connsiteX25" fmla="*/ 1020691 w 1064133"/>
                <a:gd name="connsiteY25" fmla="*/ 599410 h 1069476"/>
                <a:gd name="connsiteX26" fmla="*/ 1045980 w 1064133"/>
                <a:gd name="connsiteY26" fmla="*/ 673141 h 1069476"/>
                <a:gd name="connsiteX27" fmla="*/ 987390 w 1064133"/>
                <a:gd name="connsiteY27" fmla="*/ 724350 h 1069476"/>
                <a:gd name="connsiteX28" fmla="*/ 992899 w 1064133"/>
                <a:gd name="connsiteY28" fmla="*/ 802107 h 1069476"/>
                <a:gd name="connsiteX29" fmla="*/ 923167 w 1064133"/>
                <a:gd name="connsiteY29" fmla="*/ 836330 h 1069476"/>
                <a:gd name="connsiteX30" fmla="*/ 908269 w 1064133"/>
                <a:gd name="connsiteY30" fmla="*/ 912829 h 1069476"/>
                <a:gd name="connsiteX31" fmla="*/ 832152 w 1064133"/>
                <a:gd name="connsiteY31" fmla="*/ 927802 h 1069476"/>
                <a:gd name="connsiteX32" fmla="*/ 798100 w 1064133"/>
                <a:gd name="connsiteY32" fmla="*/ 997884 h 1069476"/>
                <a:gd name="connsiteX33" fmla="*/ 720731 w 1064133"/>
                <a:gd name="connsiteY33" fmla="*/ 992474 h 1069476"/>
                <a:gd name="connsiteX34" fmla="*/ 669778 w 1064133"/>
                <a:gd name="connsiteY34" fmla="*/ 1051232 h 1069476"/>
                <a:gd name="connsiteX35" fmla="*/ 596415 w 1064133"/>
                <a:gd name="connsiteY35" fmla="*/ 1025942 h 1069476"/>
                <a:gd name="connsiteX36" fmla="*/ 532067 w 1064133"/>
                <a:gd name="connsiteY36" fmla="*/ 1069476 h 1069476"/>
                <a:gd name="connsiteX37" fmla="*/ 467718 w 1064133"/>
                <a:gd name="connsiteY37" fmla="*/ 1025942 h 1069476"/>
                <a:gd name="connsiteX38" fmla="*/ 394355 w 1064133"/>
                <a:gd name="connsiteY38" fmla="*/ 1051232 h 1069476"/>
                <a:gd name="connsiteX39" fmla="*/ 343402 w 1064133"/>
                <a:gd name="connsiteY39" fmla="*/ 992474 h 1069476"/>
                <a:gd name="connsiteX40" fmla="*/ 266033 w 1064133"/>
                <a:gd name="connsiteY40" fmla="*/ 997884 h 1069476"/>
                <a:gd name="connsiteX41" fmla="*/ 231981 w 1064133"/>
                <a:gd name="connsiteY41" fmla="*/ 927802 h 1069476"/>
                <a:gd name="connsiteX42" fmla="*/ 155864 w 1064133"/>
                <a:gd name="connsiteY42" fmla="*/ 912829 h 1069476"/>
                <a:gd name="connsiteX43" fmla="*/ 140966 w 1064133"/>
                <a:gd name="connsiteY43" fmla="*/ 836330 h 1069476"/>
                <a:gd name="connsiteX44" fmla="*/ 71234 w 1064133"/>
                <a:gd name="connsiteY44" fmla="*/ 802107 h 1069476"/>
                <a:gd name="connsiteX45" fmla="*/ 76743 w 1064133"/>
                <a:gd name="connsiteY45" fmla="*/ 724350 h 1069476"/>
                <a:gd name="connsiteX46" fmla="*/ 18153 w 1064133"/>
                <a:gd name="connsiteY46" fmla="*/ 673141 h 1069476"/>
                <a:gd name="connsiteX47" fmla="*/ 43442 w 1064133"/>
                <a:gd name="connsiteY47" fmla="*/ 599410 h 1069476"/>
                <a:gd name="connsiteX48" fmla="*/ 0 w 1064133"/>
                <a:gd name="connsiteY48" fmla="*/ 534738 h 10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64133" h="1069476">
                  <a:moveTo>
                    <a:pt x="0" y="534738"/>
                  </a:moveTo>
                  <a:lnTo>
                    <a:pt x="43442" y="470066"/>
                  </a:lnTo>
                  <a:lnTo>
                    <a:pt x="18153" y="396335"/>
                  </a:lnTo>
                  <a:lnTo>
                    <a:pt x="76743" y="345252"/>
                  </a:lnTo>
                  <a:lnTo>
                    <a:pt x="71234" y="267369"/>
                  </a:lnTo>
                  <a:lnTo>
                    <a:pt x="140966" y="233146"/>
                  </a:lnTo>
                  <a:lnTo>
                    <a:pt x="155864" y="156647"/>
                  </a:lnTo>
                  <a:lnTo>
                    <a:pt x="231981" y="141800"/>
                  </a:lnTo>
                  <a:lnTo>
                    <a:pt x="266033" y="71718"/>
                  </a:lnTo>
                  <a:lnTo>
                    <a:pt x="343402" y="77128"/>
                  </a:lnTo>
                  <a:lnTo>
                    <a:pt x="394355" y="18244"/>
                  </a:lnTo>
                  <a:lnTo>
                    <a:pt x="467718" y="43660"/>
                  </a:lnTo>
                  <a:lnTo>
                    <a:pt x="532067" y="0"/>
                  </a:lnTo>
                  <a:lnTo>
                    <a:pt x="596415" y="43660"/>
                  </a:lnTo>
                  <a:lnTo>
                    <a:pt x="669778" y="18244"/>
                  </a:lnTo>
                  <a:lnTo>
                    <a:pt x="720731" y="77128"/>
                  </a:lnTo>
                  <a:lnTo>
                    <a:pt x="798100" y="71718"/>
                  </a:lnTo>
                  <a:lnTo>
                    <a:pt x="832152" y="141800"/>
                  </a:lnTo>
                  <a:lnTo>
                    <a:pt x="908269" y="156647"/>
                  </a:lnTo>
                  <a:lnTo>
                    <a:pt x="923167" y="233146"/>
                  </a:lnTo>
                  <a:lnTo>
                    <a:pt x="992899" y="267369"/>
                  </a:lnTo>
                  <a:lnTo>
                    <a:pt x="987390" y="345252"/>
                  </a:lnTo>
                  <a:lnTo>
                    <a:pt x="1045980" y="396335"/>
                  </a:lnTo>
                  <a:lnTo>
                    <a:pt x="1020691" y="470066"/>
                  </a:lnTo>
                  <a:lnTo>
                    <a:pt x="1064133" y="534738"/>
                  </a:lnTo>
                  <a:lnTo>
                    <a:pt x="1020691" y="599410"/>
                  </a:lnTo>
                  <a:lnTo>
                    <a:pt x="1045980" y="673141"/>
                  </a:lnTo>
                  <a:lnTo>
                    <a:pt x="987390" y="724350"/>
                  </a:lnTo>
                  <a:lnTo>
                    <a:pt x="992899" y="802107"/>
                  </a:lnTo>
                  <a:lnTo>
                    <a:pt x="923167" y="836330"/>
                  </a:lnTo>
                  <a:lnTo>
                    <a:pt x="908269" y="912829"/>
                  </a:lnTo>
                  <a:lnTo>
                    <a:pt x="832152" y="927802"/>
                  </a:lnTo>
                  <a:lnTo>
                    <a:pt x="798100" y="997884"/>
                  </a:lnTo>
                  <a:lnTo>
                    <a:pt x="720731" y="992474"/>
                  </a:lnTo>
                  <a:lnTo>
                    <a:pt x="669778" y="1051232"/>
                  </a:lnTo>
                  <a:lnTo>
                    <a:pt x="596415" y="1025942"/>
                  </a:lnTo>
                  <a:lnTo>
                    <a:pt x="532067" y="1069476"/>
                  </a:lnTo>
                  <a:lnTo>
                    <a:pt x="467718" y="1025942"/>
                  </a:lnTo>
                  <a:lnTo>
                    <a:pt x="394355" y="1051232"/>
                  </a:lnTo>
                  <a:lnTo>
                    <a:pt x="343402" y="992474"/>
                  </a:lnTo>
                  <a:lnTo>
                    <a:pt x="266033" y="997884"/>
                  </a:lnTo>
                  <a:lnTo>
                    <a:pt x="231981" y="927802"/>
                  </a:lnTo>
                  <a:lnTo>
                    <a:pt x="155864" y="912829"/>
                  </a:lnTo>
                  <a:lnTo>
                    <a:pt x="140966" y="836330"/>
                  </a:lnTo>
                  <a:lnTo>
                    <a:pt x="71234" y="802107"/>
                  </a:lnTo>
                  <a:lnTo>
                    <a:pt x="76743" y="724350"/>
                  </a:lnTo>
                  <a:lnTo>
                    <a:pt x="18153" y="673141"/>
                  </a:lnTo>
                  <a:lnTo>
                    <a:pt x="43442" y="599410"/>
                  </a:lnTo>
                  <a:lnTo>
                    <a:pt x="0" y="534738"/>
                  </a:lnTo>
                  <a:close/>
                </a:path>
              </a:pathLst>
            </a:custGeom>
            <a:solidFill>
              <a:srgbClr val="2A2B2B"/>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730" name="グラフィックス 717">
              <a:extLst>
                <a:ext uri="{FF2B5EF4-FFF2-40B4-BE49-F238E27FC236}">
                  <a16:creationId xmlns:a16="http://schemas.microsoft.com/office/drawing/2014/main" id="{9A1A2218-F5DA-AC26-0F02-0B947D5497B6}"/>
                </a:ext>
              </a:extLst>
            </p:cNvPr>
            <p:cNvGrpSpPr/>
            <p:nvPr/>
          </p:nvGrpSpPr>
          <p:grpSpPr>
            <a:xfrm>
              <a:off x="11547714" y="273002"/>
              <a:ext cx="431662" cy="433829"/>
              <a:chOff x="11547714" y="273002"/>
              <a:chExt cx="431662" cy="433829"/>
            </a:xfrm>
            <a:solidFill>
              <a:srgbClr val="FFFFFF"/>
            </a:solidFill>
          </p:grpSpPr>
          <p:grpSp>
            <p:nvGrpSpPr>
              <p:cNvPr id="731" name="グラフィックス 717">
                <a:extLst>
                  <a:ext uri="{FF2B5EF4-FFF2-40B4-BE49-F238E27FC236}">
                    <a16:creationId xmlns:a16="http://schemas.microsoft.com/office/drawing/2014/main" id="{7C38DE81-A508-0F83-C2B9-32E309E10B16}"/>
                  </a:ext>
                </a:extLst>
              </p:cNvPr>
              <p:cNvGrpSpPr/>
              <p:nvPr/>
            </p:nvGrpSpPr>
            <p:grpSpPr>
              <a:xfrm>
                <a:off x="11547714" y="300431"/>
                <a:ext cx="404370" cy="406400"/>
                <a:chOff x="11547714" y="300431"/>
                <a:chExt cx="404370" cy="406400"/>
              </a:xfrm>
              <a:solidFill>
                <a:srgbClr val="FFFFFF"/>
              </a:solidFill>
            </p:grpSpPr>
            <p:sp>
              <p:nvSpPr>
                <p:cNvPr id="733" name="フリーフォーム 732">
                  <a:extLst>
                    <a:ext uri="{FF2B5EF4-FFF2-40B4-BE49-F238E27FC236}">
                      <a16:creationId xmlns:a16="http://schemas.microsoft.com/office/drawing/2014/main" id="{569CA177-C976-C68A-63A6-1952F6D95B76}"/>
                    </a:ext>
                  </a:extLst>
                </p:cNvPr>
                <p:cNvSpPr/>
                <p:nvPr/>
              </p:nvSpPr>
              <p:spPr>
                <a:xfrm>
                  <a:off x="11690934" y="444495"/>
                  <a:ext cx="117805" cy="118397"/>
                </a:xfrm>
                <a:custGeom>
                  <a:avLst/>
                  <a:gdLst>
                    <a:gd name="connsiteX0" fmla="*/ 125 w 117805"/>
                    <a:gd name="connsiteY0" fmla="*/ 59262 h 118397"/>
                    <a:gd name="connsiteX1" fmla="*/ 58965 w 117805"/>
                    <a:gd name="connsiteY1" fmla="*/ 118397 h 118397"/>
                    <a:gd name="connsiteX2" fmla="*/ 117806 w 117805"/>
                    <a:gd name="connsiteY2" fmla="*/ 59262 h 118397"/>
                    <a:gd name="connsiteX3" fmla="*/ 112047 w 117805"/>
                    <a:gd name="connsiteY3" fmla="*/ 33720 h 118397"/>
                    <a:gd name="connsiteX4" fmla="*/ 81124 w 117805"/>
                    <a:gd name="connsiteY4" fmla="*/ 64798 h 118397"/>
                    <a:gd name="connsiteX5" fmla="*/ 67228 w 117805"/>
                    <a:gd name="connsiteY5" fmla="*/ 70585 h 118397"/>
                    <a:gd name="connsiteX6" fmla="*/ 53332 w 117805"/>
                    <a:gd name="connsiteY6" fmla="*/ 64798 h 118397"/>
                    <a:gd name="connsiteX7" fmla="*/ 47573 w 117805"/>
                    <a:gd name="connsiteY7" fmla="*/ 50832 h 118397"/>
                    <a:gd name="connsiteX8" fmla="*/ 53332 w 117805"/>
                    <a:gd name="connsiteY8" fmla="*/ 36865 h 118397"/>
                    <a:gd name="connsiteX9" fmla="*/ 84254 w 117805"/>
                    <a:gd name="connsiteY9" fmla="*/ 5788 h 118397"/>
                    <a:gd name="connsiteX10" fmla="*/ 58840 w 117805"/>
                    <a:gd name="connsiteY10" fmla="*/ 0 h 118397"/>
                    <a:gd name="connsiteX11" fmla="*/ 0 w 117805"/>
                    <a:gd name="connsiteY11" fmla="*/ 59136 h 1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05" h="118397">
                      <a:moveTo>
                        <a:pt x="125" y="59262"/>
                      </a:moveTo>
                      <a:cubicBezTo>
                        <a:pt x="125" y="91975"/>
                        <a:pt x="26541" y="118397"/>
                        <a:pt x="58965" y="118397"/>
                      </a:cubicBezTo>
                      <a:cubicBezTo>
                        <a:pt x="91390" y="118397"/>
                        <a:pt x="117806" y="91849"/>
                        <a:pt x="117806" y="59262"/>
                      </a:cubicBezTo>
                      <a:cubicBezTo>
                        <a:pt x="117806" y="50077"/>
                        <a:pt x="115803" y="41521"/>
                        <a:pt x="112047" y="33720"/>
                      </a:cubicBezTo>
                      <a:lnTo>
                        <a:pt x="81124" y="64798"/>
                      </a:lnTo>
                      <a:cubicBezTo>
                        <a:pt x="77369" y="68572"/>
                        <a:pt x="72486" y="70585"/>
                        <a:pt x="67228" y="70585"/>
                      </a:cubicBezTo>
                      <a:cubicBezTo>
                        <a:pt x="61970" y="70585"/>
                        <a:pt x="57088" y="68572"/>
                        <a:pt x="53332" y="64798"/>
                      </a:cubicBezTo>
                      <a:cubicBezTo>
                        <a:pt x="49576" y="61023"/>
                        <a:pt x="47573" y="56116"/>
                        <a:pt x="47573" y="50832"/>
                      </a:cubicBezTo>
                      <a:cubicBezTo>
                        <a:pt x="47573" y="45547"/>
                        <a:pt x="49576" y="40640"/>
                        <a:pt x="53332" y="36865"/>
                      </a:cubicBezTo>
                      <a:lnTo>
                        <a:pt x="84254" y="5788"/>
                      </a:lnTo>
                      <a:cubicBezTo>
                        <a:pt x="76618" y="2139"/>
                        <a:pt x="67979" y="0"/>
                        <a:pt x="58840" y="0"/>
                      </a:cubicBezTo>
                      <a:cubicBezTo>
                        <a:pt x="26290" y="0"/>
                        <a:pt x="0" y="26548"/>
                        <a:pt x="0" y="59136"/>
                      </a:cubicBez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4" name="フリーフォーム 733">
                  <a:extLst>
                    <a:ext uri="{FF2B5EF4-FFF2-40B4-BE49-F238E27FC236}">
                      <a16:creationId xmlns:a16="http://schemas.microsoft.com/office/drawing/2014/main" id="{D9303F70-E5A1-1A52-3102-C8C17C4146E8}"/>
                    </a:ext>
                  </a:extLst>
                </p:cNvPr>
                <p:cNvSpPr/>
                <p:nvPr/>
              </p:nvSpPr>
              <p:spPr>
                <a:xfrm>
                  <a:off x="11616444" y="369506"/>
                  <a:ext cx="266909" cy="268375"/>
                </a:xfrm>
                <a:custGeom>
                  <a:avLst/>
                  <a:gdLst>
                    <a:gd name="connsiteX0" fmla="*/ 133455 w 266909"/>
                    <a:gd name="connsiteY0" fmla="*/ 126 h 268375"/>
                    <a:gd name="connsiteX1" fmla="*/ 81500 w 266909"/>
                    <a:gd name="connsiteY1" fmla="*/ 10695 h 268375"/>
                    <a:gd name="connsiteX2" fmla="*/ 39060 w 266909"/>
                    <a:gd name="connsiteY2" fmla="*/ 39382 h 268375"/>
                    <a:gd name="connsiteX3" fmla="*/ 10516 w 266909"/>
                    <a:gd name="connsiteY3" fmla="*/ 82035 h 268375"/>
                    <a:gd name="connsiteX4" fmla="*/ 0 w 266909"/>
                    <a:gd name="connsiteY4" fmla="*/ 134251 h 268375"/>
                    <a:gd name="connsiteX5" fmla="*/ 10516 w 266909"/>
                    <a:gd name="connsiteY5" fmla="*/ 186466 h 268375"/>
                    <a:gd name="connsiteX6" fmla="*/ 39060 w 266909"/>
                    <a:gd name="connsiteY6" fmla="*/ 229120 h 268375"/>
                    <a:gd name="connsiteX7" fmla="*/ 81500 w 266909"/>
                    <a:gd name="connsiteY7" fmla="*/ 257807 h 268375"/>
                    <a:gd name="connsiteX8" fmla="*/ 133455 w 266909"/>
                    <a:gd name="connsiteY8" fmla="*/ 268376 h 268375"/>
                    <a:gd name="connsiteX9" fmla="*/ 185410 w 266909"/>
                    <a:gd name="connsiteY9" fmla="*/ 257807 h 268375"/>
                    <a:gd name="connsiteX10" fmla="*/ 227850 w 266909"/>
                    <a:gd name="connsiteY10" fmla="*/ 229120 h 268375"/>
                    <a:gd name="connsiteX11" fmla="*/ 256393 w 266909"/>
                    <a:gd name="connsiteY11" fmla="*/ 186466 h 268375"/>
                    <a:gd name="connsiteX12" fmla="*/ 266910 w 266909"/>
                    <a:gd name="connsiteY12" fmla="*/ 134251 h 268375"/>
                    <a:gd name="connsiteX13" fmla="*/ 256393 w 266909"/>
                    <a:gd name="connsiteY13" fmla="*/ 82035 h 268375"/>
                    <a:gd name="connsiteX14" fmla="*/ 240619 w 266909"/>
                    <a:gd name="connsiteY14" fmla="*/ 54355 h 268375"/>
                    <a:gd name="connsiteX15" fmla="*/ 218085 w 266909"/>
                    <a:gd name="connsiteY15" fmla="*/ 77002 h 268375"/>
                    <a:gd name="connsiteX16" fmla="*/ 235486 w 266909"/>
                    <a:gd name="connsiteY16" fmla="*/ 134251 h 268375"/>
                    <a:gd name="connsiteX17" fmla="*/ 205565 w 266909"/>
                    <a:gd name="connsiteY17" fmla="*/ 206849 h 268375"/>
                    <a:gd name="connsiteX18" fmla="*/ 133330 w 266909"/>
                    <a:gd name="connsiteY18" fmla="*/ 236920 h 268375"/>
                    <a:gd name="connsiteX19" fmla="*/ 61094 w 266909"/>
                    <a:gd name="connsiteY19" fmla="*/ 206849 h 268375"/>
                    <a:gd name="connsiteX20" fmla="*/ 31173 w 266909"/>
                    <a:gd name="connsiteY20" fmla="*/ 134251 h 268375"/>
                    <a:gd name="connsiteX21" fmla="*/ 61094 w 266909"/>
                    <a:gd name="connsiteY21" fmla="*/ 61652 h 268375"/>
                    <a:gd name="connsiteX22" fmla="*/ 133330 w 266909"/>
                    <a:gd name="connsiteY22" fmla="*/ 31581 h 268375"/>
                    <a:gd name="connsiteX23" fmla="*/ 190292 w 266909"/>
                    <a:gd name="connsiteY23" fmla="*/ 49070 h 268375"/>
                    <a:gd name="connsiteX24" fmla="*/ 212827 w 266909"/>
                    <a:gd name="connsiteY24" fmla="*/ 26422 h 268375"/>
                    <a:gd name="connsiteX25" fmla="*/ 185284 w 266909"/>
                    <a:gd name="connsiteY25" fmla="*/ 10569 h 268375"/>
                    <a:gd name="connsiteX26" fmla="*/ 133330 w 266909"/>
                    <a:gd name="connsiteY26" fmla="*/ 0 h 2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6909" h="268375">
                      <a:moveTo>
                        <a:pt x="133455" y="126"/>
                      </a:moveTo>
                      <a:cubicBezTo>
                        <a:pt x="115427" y="126"/>
                        <a:pt x="97900" y="3649"/>
                        <a:pt x="81500" y="10695"/>
                      </a:cubicBezTo>
                      <a:cubicBezTo>
                        <a:pt x="65601" y="17489"/>
                        <a:pt x="51329" y="27177"/>
                        <a:pt x="39060" y="39382"/>
                      </a:cubicBezTo>
                      <a:cubicBezTo>
                        <a:pt x="26791" y="51712"/>
                        <a:pt x="17151" y="66056"/>
                        <a:pt x="10516" y="82035"/>
                      </a:cubicBezTo>
                      <a:cubicBezTo>
                        <a:pt x="3505" y="98643"/>
                        <a:pt x="0" y="116133"/>
                        <a:pt x="0" y="134251"/>
                      </a:cubicBezTo>
                      <a:cubicBezTo>
                        <a:pt x="0" y="152369"/>
                        <a:pt x="3505" y="169984"/>
                        <a:pt x="10516" y="186466"/>
                      </a:cubicBezTo>
                      <a:cubicBezTo>
                        <a:pt x="17277" y="202446"/>
                        <a:pt x="26916" y="216789"/>
                        <a:pt x="39060" y="229120"/>
                      </a:cubicBezTo>
                      <a:cubicBezTo>
                        <a:pt x="51329" y="241450"/>
                        <a:pt x="65601" y="251138"/>
                        <a:pt x="81500" y="257807"/>
                      </a:cubicBezTo>
                      <a:cubicBezTo>
                        <a:pt x="98025" y="264853"/>
                        <a:pt x="115427" y="268376"/>
                        <a:pt x="133455" y="268376"/>
                      </a:cubicBezTo>
                      <a:cubicBezTo>
                        <a:pt x="151482" y="268376"/>
                        <a:pt x="169009" y="264853"/>
                        <a:pt x="185410" y="257807"/>
                      </a:cubicBezTo>
                      <a:cubicBezTo>
                        <a:pt x="201309" y="251012"/>
                        <a:pt x="215581" y="241324"/>
                        <a:pt x="227850" y="229120"/>
                      </a:cubicBezTo>
                      <a:cubicBezTo>
                        <a:pt x="240118" y="216789"/>
                        <a:pt x="249758" y="202446"/>
                        <a:pt x="256393" y="186466"/>
                      </a:cubicBezTo>
                      <a:cubicBezTo>
                        <a:pt x="263404" y="169858"/>
                        <a:pt x="266910" y="152369"/>
                        <a:pt x="266910" y="134251"/>
                      </a:cubicBezTo>
                      <a:cubicBezTo>
                        <a:pt x="266910" y="116133"/>
                        <a:pt x="263404" y="98518"/>
                        <a:pt x="256393" y="82035"/>
                      </a:cubicBezTo>
                      <a:cubicBezTo>
                        <a:pt x="252262" y="72095"/>
                        <a:pt x="247004" y="62910"/>
                        <a:pt x="240619" y="54355"/>
                      </a:cubicBezTo>
                      <a:lnTo>
                        <a:pt x="218085" y="77002"/>
                      </a:lnTo>
                      <a:cubicBezTo>
                        <a:pt x="229352" y="93736"/>
                        <a:pt x="235486" y="113616"/>
                        <a:pt x="235486" y="134251"/>
                      </a:cubicBezTo>
                      <a:cubicBezTo>
                        <a:pt x="235486" y="161680"/>
                        <a:pt x="224845" y="187473"/>
                        <a:pt x="205565" y="206849"/>
                      </a:cubicBezTo>
                      <a:cubicBezTo>
                        <a:pt x="186286" y="226226"/>
                        <a:pt x="160621" y="236920"/>
                        <a:pt x="133330" y="236920"/>
                      </a:cubicBezTo>
                      <a:cubicBezTo>
                        <a:pt x="106038" y="236920"/>
                        <a:pt x="80373" y="226226"/>
                        <a:pt x="61094" y="206849"/>
                      </a:cubicBezTo>
                      <a:cubicBezTo>
                        <a:pt x="41814" y="187473"/>
                        <a:pt x="31173" y="161680"/>
                        <a:pt x="31173" y="134251"/>
                      </a:cubicBezTo>
                      <a:cubicBezTo>
                        <a:pt x="31173" y="106822"/>
                        <a:pt x="41814" y="81029"/>
                        <a:pt x="61094" y="61652"/>
                      </a:cubicBezTo>
                      <a:cubicBezTo>
                        <a:pt x="80373" y="42276"/>
                        <a:pt x="106038" y="31581"/>
                        <a:pt x="133330" y="31581"/>
                      </a:cubicBezTo>
                      <a:cubicBezTo>
                        <a:pt x="153986" y="31581"/>
                        <a:pt x="173641" y="37620"/>
                        <a:pt x="190292" y="49070"/>
                      </a:cubicBezTo>
                      <a:lnTo>
                        <a:pt x="212827" y="26422"/>
                      </a:lnTo>
                      <a:cubicBezTo>
                        <a:pt x="204314" y="20131"/>
                        <a:pt x="195175" y="14847"/>
                        <a:pt x="185284" y="10569"/>
                      </a:cubicBezTo>
                      <a:cubicBezTo>
                        <a:pt x="168759" y="3523"/>
                        <a:pt x="151357" y="0"/>
                        <a:pt x="133330" y="0"/>
                      </a:cubicBez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5" name="フリーフォーム 734">
                  <a:extLst>
                    <a:ext uri="{FF2B5EF4-FFF2-40B4-BE49-F238E27FC236}">
                      <a16:creationId xmlns:a16="http://schemas.microsoft.com/office/drawing/2014/main" id="{52056B88-4622-272D-FAEA-310CCF527849}"/>
                    </a:ext>
                  </a:extLst>
                </p:cNvPr>
                <p:cNvSpPr/>
                <p:nvPr/>
              </p:nvSpPr>
              <p:spPr>
                <a:xfrm>
                  <a:off x="11547714" y="300431"/>
                  <a:ext cx="404370" cy="406400"/>
                </a:xfrm>
                <a:custGeom>
                  <a:avLst/>
                  <a:gdLst>
                    <a:gd name="connsiteX0" fmla="*/ 358425 w 404370"/>
                    <a:gd name="connsiteY0" fmla="*/ 74234 h 406400"/>
                    <a:gd name="connsiteX1" fmla="*/ 336141 w 404370"/>
                    <a:gd name="connsiteY1" fmla="*/ 96630 h 406400"/>
                    <a:gd name="connsiteX2" fmla="*/ 359677 w 404370"/>
                    <a:gd name="connsiteY2" fmla="*/ 136390 h 406400"/>
                    <a:gd name="connsiteX3" fmla="*/ 373073 w 404370"/>
                    <a:gd name="connsiteY3" fmla="*/ 203200 h 406400"/>
                    <a:gd name="connsiteX4" fmla="*/ 359677 w 404370"/>
                    <a:gd name="connsiteY4" fmla="*/ 270011 h 406400"/>
                    <a:gd name="connsiteX5" fmla="*/ 323121 w 404370"/>
                    <a:gd name="connsiteY5" fmla="*/ 324617 h 406400"/>
                    <a:gd name="connsiteX6" fmla="*/ 268787 w 404370"/>
                    <a:gd name="connsiteY6" fmla="*/ 361357 h 406400"/>
                    <a:gd name="connsiteX7" fmla="*/ 202310 w 404370"/>
                    <a:gd name="connsiteY7" fmla="*/ 374820 h 406400"/>
                    <a:gd name="connsiteX8" fmla="*/ 135833 w 404370"/>
                    <a:gd name="connsiteY8" fmla="*/ 361357 h 406400"/>
                    <a:gd name="connsiteX9" fmla="*/ 81500 w 404370"/>
                    <a:gd name="connsiteY9" fmla="*/ 324617 h 406400"/>
                    <a:gd name="connsiteX10" fmla="*/ 44944 w 404370"/>
                    <a:gd name="connsiteY10" fmla="*/ 270011 h 406400"/>
                    <a:gd name="connsiteX11" fmla="*/ 31548 w 404370"/>
                    <a:gd name="connsiteY11" fmla="*/ 203200 h 406400"/>
                    <a:gd name="connsiteX12" fmla="*/ 44944 w 404370"/>
                    <a:gd name="connsiteY12" fmla="*/ 136390 h 406400"/>
                    <a:gd name="connsiteX13" fmla="*/ 81500 w 404370"/>
                    <a:gd name="connsiteY13" fmla="*/ 81783 h 406400"/>
                    <a:gd name="connsiteX14" fmla="*/ 135833 w 404370"/>
                    <a:gd name="connsiteY14" fmla="*/ 45044 h 406400"/>
                    <a:gd name="connsiteX15" fmla="*/ 202310 w 404370"/>
                    <a:gd name="connsiteY15" fmla="*/ 31581 h 406400"/>
                    <a:gd name="connsiteX16" fmla="*/ 268787 w 404370"/>
                    <a:gd name="connsiteY16" fmla="*/ 45044 h 406400"/>
                    <a:gd name="connsiteX17" fmla="*/ 308348 w 404370"/>
                    <a:gd name="connsiteY17" fmla="*/ 68698 h 406400"/>
                    <a:gd name="connsiteX18" fmla="*/ 330632 w 404370"/>
                    <a:gd name="connsiteY18" fmla="*/ 46302 h 406400"/>
                    <a:gd name="connsiteX19" fmla="*/ 280931 w 404370"/>
                    <a:gd name="connsiteY19" fmla="*/ 15979 h 406400"/>
                    <a:gd name="connsiteX20" fmla="*/ 202185 w 404370"/>
                    <a:gd name="connsiteY20" fmla="*/ 0 h 406400"/>
                    <a:gd name="connsiteX21" fmla="*/ 123439 w 404370"/>
                    <a:gd name="connsiteY21" fmla="*/ 15979 h 406400"/>
                    <a:gd name="connsiteX22" fmla="*/ 59216 w 404370"/>
                    <a:gd name="connsiteY22" fmla="*/ 59513 h 406400"/>
                    <a:gd name="connsiteX23" fmla="*/ 15899 w 404370"/>
                    <a:gd name="connsiteY23" fmla="*/ 124059 h 406400"/>
                    <a:gd name="connsiteX24" fmla="*/ 0 w 404370"/>
                    <a:gd name="connsiteY24" fmla="*/ 203200 h 406400"/>
                    <a:gd name="connsiteX25" fmla="*/ 15899 w 404370"/>
                    <a:gd name="connsiteY25" fmla="*/ 282342 h 406400"/>
                    <a:gd name="connsiteX26" fmla="*/ 59216 w 404370"/>
                    <a:gd name="connsiteY26" fmla="*/ 346888 h 406400"/>
                    <a:gd name="connsiteX27" fmla="*/ 123439 w 404370"/>
                    <a:gd name="connsiteY27" fmla="*/ 390422 h 406400"/>
                    <a:gd name="connsiteX28" fmla="*/ 202185 w 404370"/>
                    <a:gd name="connsiteY28" fmla="*/ 406401 h 406400"/>
                    <a:gd name="connsiteX29" fmla="*/ 280931 w 404370"/>
                    <a:gd name="connsiteY29" fmla="*/ 390422 h 406400"/>
                    <a:gd name="connsiteX30" fmla="*/ 345155 w 404370"/>
                    <a:gd name="connsiteY30" fmla="*/ 346888 h 406400"/>
                    <a:gd name="connsiteX31" fmla="*/ 388471 w 404370"/>
                    <a:gd name="connsiteY31" fmla="*/ 282342 h 406400"/>
                    <a:gd name="connsiteX32" fmla="*/ 404371 w 404370"/>
                    <a:gd name="connsiteY32" fmla="*/ 203200 h 406400"/>
                    <a:gd name="connsiteX33" fmla="*/ 388471 w 404370"/>
                    <a:gd name="connsiteY33" fmla="*/ 124059 h 406400"/>
                    <a:gd name="connsiteX34" fmla="*/ 358300 w 404370"/>
                    <a:gd name="connsiteY34" fmla="*/ 7410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4370" h="406400">
                      <a:moveTo>
                        <a:pt x="358425" y="74234"/>
                      </a:moveTo>
                      <a:lnTo>
                        <a:pt x="336141" y="96630"/>
                      </a:lnTo>
                      <a:cubicBezTo>
                        <a:pt x="345781" y="108709"/>
                        <a:pt x="353668" y="122046"/>
                        <a:pt x="359677" y="136390"/>
                      </a:cubicBezTo>
                      <a:cubicBezTo>
                        <a:pt x="368566" y="157527"/>
                        <a:pt x="373073" y="180049"/>
                        <a:pt x="373073" y="203200"/>
                      </a:cubicBezTo>
                      <a:cubicBezTo>
                        <a:pt x="373073" y="226351"/>
                        <a:pt x="368566" y="248873"/>
                        <a:pt x="359677" y="270011"/>
                      </a:cubicBezTo>
                      <a:cubicBezTo>
                        <a:pt x="351039" y="290394"/>
                        <a:pt x="338770" y="308764"/>
                        <a:pt x="323121" y="324617"/>
                      </a:cubicBezTo>
                      <a:cubicBezTo>
                        <a:pt x="307472" y="340345"/>
                        <a:pt x="289194" y="352801"/>
                        <a:pt x="268787" y="361357"/>
                      </a:cubicBezTo>
                      <a:cubicBezTo>
                        <a:pt x="247755" y="370290"/>
                        <a:pt x="225346" y="374820"/>
                        <a:pt x="202310" y="374820"/>
                      </a:cubicBezTo>
                      <a:cubicBezTo>
                        <a:pt x="179275" y="374820"/>
                        <a:pt x="156866" y="370290"/>
                        <a:pt x="135833" y="361357"/>
                      </a:cubicBezTo>
                      <a:cubicBezTo>
                        <a:pt x="115552" y="352675"/>
                        <a:pt x="97274" y="340345"/>
                        <a:pt x="81500" y="324617"/>
                      </a:cubicBezTo>
                      <a:cubicBezTo>
                        <a:pt x="65851" y="308890"/>
                        <a:pt x="53457" y="290520"/>
                        <a:pt x="44944" y="270011"/>
                      </a:cubicBezTo>
                      <a:cubicBezTo>
                        <a:pt x="36055" y="248873"/>
                        <a:pt x="31548" y="226351"/>
                        <a:pt x="31548" y="203200"/>
                      </a:cubicBezTo>
                      <a:cubicBezTo>
                        <a:pt x="31548" y="180049"/>
                        <a:pt x="36055" y="157527"/>
                        <a:pt x="44944" y="136390"/>
                      </a:cubicBezTo>
                      <a:cubicBezTo>
                        <a:pt x="53582" y="116007"/>
                        <a:pt x="65851" y="97637"/>
                        <a:pt x="81500" y="81783"/>
                      </a:cubicBezTo>
                      <a:cubicBezTo>
                        <a:pt x="97149" y="66056"/>
                        <a:pt x="115427" y="53600"/>
                        <a:pt x="135833" y="45044"/>
                      </a:cubicBezTo>
                      <a:cubicBezTo>
                        <a:pt x="156866" y="36111"/>
                        <a:pt x="179275" y="31581"/>
                        <a:pt x="202310" y="31581"/>
                      </a:cubicBezTo>
                      <a:cubicBezTo>
                        <a:pt x="225346" y="31581"/>
                        <a:pt x="247755" y="36111"/>
                        <a:pt x="268787" y="45044"/>
                      </a:cubicBezTo>
                      <a:cubicBezTo>
                        <a:pt x="283059" y="51083"/>
                        <a:pt x="296330" y="59010"/>
                        <a:pt x="308348" y="68698"/>
                      </a:cubicBezTo>
                      <a:lnTo>
                        <a:pt x="330632" y="46302"/>
                      </a:lnTo>
                      <a:cubicBezTo>
                        <a:pt x="315609" y="33846"/>
                        <a:pt x="298959" y="23654"/>
                        <a:pt x="280931" y="15979"/>
                      </a:cubicBezTo>
                      <a:cubicBezTo>
                        <a:pt x="256018" y="5410"/>
                        <a:pt x="229477" y="0"/>
                        <a:pt x="202185" y="0"/>
                      </a:cubicBezTo>
                      <a:cubicBezTo>
                        <a:pt x="174893" y="0"/>
                        <a:pt x="148353" y="5410"/>
                        <a:pt x="123439" y="15979"/>
                      </a:cubicBezTo>
                      <a:cubicBezTo>
                        <a:pt x="99403" y="26171"/>
                        <a:pt x="77744" y="40892"/>
                        <a:pt x="59216" y="59513"/>
                      </a:cubicBezTo>
                      <a:cubicBezTo>
                        <a:pt x="40687" y="78135"/>
                        <a:pt x="26040" y="99902"/>
                        <a:pt x="15899" y="124059"/>
                      </a:cubicBezTo>
                      <a:cubicBezTo>
                        <a:pt x="5383" y="149098"/>
                        <a:pt x="0" y="175772"/>
                        <a:pt x="0" y="203200"/>
                      </a:cubicBezTo>
                      <a:cubicBezTo>
                        <a:pt x="0" y="230629"/>
                        <a:pt x="5383" y="257303"/>
                        <a:pt x="15899" y="282342"/>
                      </a:cubicBezTo>
                      <a:cubicBezTo>
                        <a:pt x="26040" y="306499"/>
                        <a:pt x="40687" y="328266"/>
                        <a:pt x="59216" y="346888"/>
                      </a:cubicBezTo>
                      <a:cubicBezTo>
                        <a:pt x="77744" y="365509"/>
                        <a:pt x="99403" y="380230"/>
                        <a:pt x="123439" y="390422"/>
                      </a:cubicBezTo>
                      <a:cubicBezTo>
                        <a:pt x="148353" y="400991"/>
                        <a:pt x="174893" y="406401"/>
                        <a:pt x="202185" y="406401"/>
                      </a:cubicBezTo>
                      <a:cubicBezTo>
                        <a:pt x="229477" y="406401"/>
                        <a:pt x="256018" y="400991"/>
                        <a:pt x="280931" y="390422"/>
                      </a:cubicBezTo>
                      <a:cubicBezTo>
                        <a:pt x="304968" y="380230"/>
                        <a:pt x="326626" y="365509"/>
                        <a:pt x="345155" y="346888"/>
                      </a:cubicBezTo>
                      <a:cubicBezTo>
                        <a:pt x="363683" y="328266"/>
                        <a:pt x="378331" y="306499"/>
                        <a:pt x="388471" y="282342"/>
                      </a:cubicBezTo>
                      <a:cubicBezTo>
                        <a:pt x="398987" y="257303"/>
                        <a:pt x="404371" y="230629"/>
                        <a:pt x="404371" y="203200"/>
                      </a:cubicBezTo>
                      <a:cubicBezTo>
                        <a:pt x="404371" y="175772"/>
                        <a:pt x="398987" y="149098"/>
                        <a:pt x="388471" y="124059"/>
                      </a:cubicBezTo>
                      <a:cubicBezTo>
                        <a:pt x="380834" y="105941"/>
                        <a:pt x="370694" y="89207"/>
                        <a:pt x="358300" y="74108"/>
                      </a:cubicBez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32" name="フリーフォーム 731">
                <a:extLst>
                  <a:ext uri="{FF2B5EF4-FFF2-40B4-BE49-F238E27FC236}">
                    <a16:creationId xmlns:a16="http://schemas.microsoft.com/office/drawing/2014/main" id="{0C4379FF-7B5B-199F-2078-F7D921219836}"/>
                  </a:ext>
                </a:extLst>
              </p:cNvPr>
              <p:cNvSpPr/>
              <p:nvPr/>
            </p:nvSpPr>
            <p:spPr>
              <a:xfrm>
                <a:off x="11746175" y="273002"/>
                <a:ext cx="233201" cy="234278"/>
              </a:xfrm>
              <a:custGeom>
                <a:avLst/>
                <a:gdLst>
                  <a:gd name="connsiteX0" fmla="*/ 233202 w 233201"/>
                  <a:gd name="connsiteY0" fmla="*/ 33594 h 234278"/>
                  <a:gd name="connsiteX1" fmla="*/ 202154 w 233201"/>
                  <a:gd name="connsiteY1" fmla="*/ 31204 h 234278"/>
                  <a:gd name="connsiteX2" fmla="*/ 199775 w 233201"/>
                  <a:gd name="connsiteY2" fmla="*/ 0 h 234278"/>
                  <a:gd name="connsiteX3" fmla="*/ 144190 w 233201"/>
                  <a:gd name="connsiteY3" fmla="*/ 55864 h 234278"/>
                  <a:gd name="connsiteX4" fmla="*/ 145317 w 233201"/>
                  <a:gd name="connsiteY4" fmla="*/ 71466 h 234278"/>
                  <a:gd name="connsiteX5" fmla="*/ 3474 w 233201"/>
                  <a:gd name="connsiteY5" fmla="*/ 214021 h 234278"/>
                  <a:gd name="connsiteX6" fmla="*/ 3474 w 233201"/>
                  <a:gd name="connsiteY6" fmla="*/ 230755 h 234278"/>
                  <a:gd name="connsiteX7" fmla="*/ 11862 w 233201"/>
                  <a:gd name="connsiteY7" fmla="*/ 234278 h 234278"/>
                  <a:gd name="connsiteX8" fmla="*/ 20250 w 233201"/>
                  <a:gd name="connsiteY8" fmla="*/ 230755 h 234278"/>
                  <a:gd name="connsiteX9" fmla="*/ 162093 w 233201"/>
                  <a:gd name="connsiteY9" fmla="*/ 88200 h 234278"/>
                  <a:gd name="connsiteX10" fmla="*/ 177616 w 233201"/>
                  <a:gd name="connsiteY10" fmla="*/ 89333 h 234278"/>
                  <a:gd name="connsiteX11" fmla="*/ 233202 w 233201"/>
                  <a:gd name="connsiteY11" fmla="*/ 33468 h 2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201" h="234278">
                    <a:moveTo>
                      <a:pt x="233202" y="33594"/>
                    </a:moveTo>
                    <a:lnTo>
                      <a:pt x="202154" y="31204"/>
                    </a:lnTo>
                    <a:lnTo>
                      <a:pt x="199775" y="0"/>
                    </a:lnTo>
                    <a:lnTo>
                      <a:pt x="144190" y="55864"/>
                    </a:lnTo>
                    <a:lnTo>
                      <a:pt x="145317" y="71466"/>
                    </a:lnTo>
                    <a:lnTo>
                      <a:pt x="3474" y="214021"/>
                    </a:lnTo>
                    <a:cubicBezTo>
                      <a:pt x="-1158" y="218676"/>
                      <a:pt x="-1158" y="226100"/>
                      <a:pt x="3474" y="230755"/>
                    </a:cubicBezTo>
                    <a:cubicBezTo>
                      <a:pt x="5728" y="233020"/>
                      <a:pt x="8732" y="234278"/>
                      <a:pt x="11862" y="234278"/>
                    </a:cubicBezTo>
                    <a:cubicBezTo>
                      <a:pt x="14992" y="234278"/>
                      <a:pt x="17871" y="233146"/>
                      <a:pt x="20250" y="230755"/>
                    </a:cubicBezTo>
                    <a:lnTo>
                      <a:pt x="162093" y="88200"/>
                    </a:lnTo>
                    <a:lnTo>
                      <a:pt x="177616" y="89333"/>
                    </a:lnTo>
                    <a:lnTo>
                      <a:pt x="233202" y="33468"/>
                    </a:ln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grpSp>
        <p:nvGrpSpPr>
          <p:cNvPr id="604" name="グループ化 603">
            <a:extLst>
              <a:ext uri="{FF2B5EF4-FFF2-40B4-BE49-F238E27FC236}">
                <a16:creationId xmlns:a16="http://schemas.microsoft.com/office/drawing/2014/main" id="{931C97CE-70B7-7BF2-A8BD-AEBEE189038D}"/>
              </a:ext>
            </a:extLst>
          </p:cNvPr>
          <p:cNvGrpSpPr/>
          <p:nvPr/>
        </p:nvGrpSpPr>
        <p:grpSpPr>
          <a:xfrm>
            <a:off x="1368564" y="1503756"/>
            <a:ext cx="7955191" cy="1872614"/>
            <a:chOff x="1368564" y="2495102"/>
            <a:chExt cx="7955191" cy="1872614"/>
          </a:xfrm>
        </p:grpSpPr>
        <p:sp>
          <p:nvSpPr>
            <p:cNvPr id="601" name="object 6">
              <a:extLst>
                <a:ext uri="{FF2B5EF4-FFF2-40B4-BE49-F238E27FC236}">
                  <a16:creationId xmlns:a16="http://schemas.microsoft.com/office/drawing/2014/main" id="{2B669D5E-98AB-C633-05E2-7FE5A6F30427}"/>
                </a:ext>
              </a:extLst>
            </p:cNvPr>
            <p:cNvSpPr/>
            <p:nvPr/>
          </p:nvSpPr>
          <p:spPr>
            <a:xfrm>
              <a:off x="2699435" y="2495102"/>
              <a:ext cx="6624320" cy="1872614"/>
            </a:xfrm>
            <a:custGeom>
              <a:avLst/>
              <a:gdLst/>
              <a:ahLst/>
              <a:cxnLst/>
              <a:rect l="l" t="t" r="r" b="b"/>
              <a:pathLst>
                <a:path w="6624320" h="1872614">
                  <a:moveTo>
                    <a:pt x="6624002" y="0"/>
                  </a:moveTo>
                  <a:lnTo>
                    <a:pt x="0" y="0"/>
                  </a:lnTo>
                  <a:lnTo>
                    <a:pt x="0" y="1872005"/>
                  </a:lnTo>
                  <a:lnTo>
                    <a:pt x="6624002" y="1872005"/>
                  </a:lnTo>
                  <a:lnTo>
                    <a:pt x="6624002" y="0"/>
                  </a:lnTo>
                  <a:close/>
                </a:path>
              </a:pathLst>
            </a:custGeom>
            <a:solidFill>
              <a:srgbClr val="E6E7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02" name="object 7">
              <a:extLst>
                <a:ext uri="{FF2B5EF4-FFF2-40B4-BE49-F238E27FC236}">
                  <a16:creationId xmlns:a16="http://schemas.microsoft.com/office/drawing/2014/main" id="{05351DA5-25B5-37F6-9F05-E28E2FDC99C6}"/>
                </a:ext>
              </a:extLst>
            </p:cNvPr>
            <p:cNvPicPr/>
            <p:nvPr/>
          </p:nvPicPr>
          <p:blipFill>
            <a:blip r:embed="rId4" cstate="email">
              <a:extLst>
                <a:ext uri="{28A0092B-C50C-407E-A947-70E740481C1C}">
                  <a14:useLocalDpi xmlns:a14="http://schemas.microsoft.com/office/drawing/2010/main"/>
                </a:ext>
              </a:extLst>
            </a:blip>
            <a:stretch>
              <a:fillRect/>
            </a:stretch>
          </p:blipFill>
          <p:spPr>
            <a:xfrm>
              <a:off x="1368564" y="2495102"/>
              <a:ext cx="1330871" cy="1872005"/>
            </a:xfrm>
            <a:prstGeom prst="rect">
              <a:avLst/>
            </a:prstGeom>
          </p:spPr>
        </p:pic>
        <p:sp>
          <p:nvSpPr>
            <p:cNvPr id="603" name="object 10">
              <a:extLst>
                <a:ext uri="{FF2B5EF4-FFF2-40B4-BE49-F238E27FC236}">
                  <a16:creationId xmlns:a16="http://schemas.microsoft.com/office/drawing/2014/main" id="{89D3C013-1464-CF4D-73D7-1182F833ABC4}"/>
                </a:ext>
              </a:extLst>
            </p:cNvPr>
            <p:cNvSpPr txBox="1"/>
            <p:nvPr/>
          </p:nvSpPr>
          <p:spPr>
            <a:xfrm>
              <a:off x="1368564" y="2495102"/>
              <a:ext cx="1330960" cy="1872614"/>
            </a:xfrm>
            <a:prstGeom prst="rect">
              <a:avLst/>
            </a:prstGeom>
            <a:ln w="12700">
              <a:solidFill>
                <a:srgbClr val="F6F6F9"/>
              </a:solidFill>
            </a:ln>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250" b="0" i="0" u="none" strike="noStrike" kern="0" cap="none" spc="0" normalizeH="0" baseline="0" noProof="0" dirty="0">
                <a:ln>
                  <a:noFill/>
                </a:ln>
                <a:solidFill>
                  <a:sysClr val="windowText" lastClr="000000"/>
                </a:solidFill>
                <a:effectLst/>
                <a:uLnTx/>
                <a:uFillTx/>
                <a:latin typeface="Times New Roman"/>
                <a:cs typeface="Times New Roman"/>
              </a:endParaRPr>
            </a:p>
            <a:p>
              <a:pPr marL="283845" marR="276860" lvl="0" indent="0" algn="ctr" defTabSz="914400" eaLnBrk="1" fontAlgn="auto" latinLnBrk="0" hangingPunct="1">
                <a:lnSpc>
                  <a:spcPct val="100000"/>
                </a:lnSpc>
                <a:spcBef>
                  <a:spcPts val="5"/>
                </a:spcBef>
                <a:spcAft>
                  <a:spcPts val="0"/>
                </a:spcAft>
                <a:buClrTx/>
                <a:buSzTx/>
                <a:buFontTx/>
                <a:buNone/>
                <a:tabLst/>
                <a:defRPr/>
              </a:pPr>
              <a:r>
                <a:rPr kumimoji="0" sz="1000" b="1" i="0" u="none" strike="noStrike" kern="0" cap="none" spc="-20" normalizeH="0" baseline="0" noProof="0" dirty="0" err="1">
                  <a:ln>
                    <a:noFill/>
                  </a:ln>
                  <a:solidFill>
                    <a:srgbClr val="FFFFFF"/>
                  </a:solidFill>
                  <a:effectLst/>
                  <a:uLnTx/>
                  <a:uFillTx/>
                  <a:latin typeface="Yu Gothic"/>
                  <a:cs typeface="Yu Gothic"/>
                </a:rPr>
                <a:t>ネクサス広告</a:t>
              </a:r>
              <a:r>
                <a:rPr lang="ja-JP" altLang="en-US" sz="1000" b="1" spc="50" dirty="0">
                  <a:solidFill>
                    <a:srgbClr val="FFFFFF"/>
                  </a:solidFill>
                  <a:latin typeface="Yu Gothic"/>
                  <a:cs typeface="Yu Gothic"/>
                </a:rPr>
                <a:t>直接</a:t>
              </a:r>
              <a:r>
                <a:rPr kumimoji="0" sz="1000" b="1" i="0" u="none" strike="noStrike" kern="0" cap="none" spc="25" normalizeH="0" baseline="0" noProof="0" dirty="0">
                  <a:ln>
                    <a:noFill/>
                  </a:ln>
                  <a:solidFill>
                    <a:srgbClr val="FFFFFF"/>
                  </a:solidFill>
                  <a:effectLst/>
                  <a:uLnTx/>
                  <a:uFillTx/>
                  <a:latin typeface="Yu Gothic"/>
                  <a:cs typeface="Yu Gothic"/>
                </a:rPr>
                <a:t>CV</a:t>
              </a:r>
              <a:endParaRPr kumimoji="0" sz="1000" b="0" i="0" u="none" strike="noStrike" kern="0" cap="none" spc="0" normalizeH="0" baseline="0" noProof="0" dirty="0">
                <a:ln>
                  <a:noFill/>
                </a:ln>
                <a:solidFill>
                  <a:sysClr val="windowText" lastClr="000000"/>
                </a:solidFill>
                <a:effectLst/>
                <a:uLnTx/>
                <a:uFillTx/>
                <a:latin typeface="Yu Gothic"/>
                <a:cs typeface="Yu Gothic"/>
              </a:endParaRPr>
            </a:p>
            <a:p>
              <a:pPr marL="635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30" normalizeH="0" baseline="0" noProof="0" dirty="0">
                  <a:ln>
                    <a:noFill/>
                  </a:ln>
                  <a:solidFill>
                    <a:srgbClr val="FFFFFF"/>
                  </a:solidFill>
                  <a:effectLst/>
                  <a:uLnTx/>
                  <a:uFillTx/>
                  <a:latin typeface="Yu Gothic"/>
                  <a:cs typeface="Yu Gothic"/>
                </a:rPr>
                <a:t>（クリック</a:t>
              </a:r>
              <a:r>
                <a:rPr kumimoji="0" lang="en" sz="1000" b="1" i="0" u="none" strike="noStrike" kern="0" cap="none" spc="-30" normalizeH="0" baseline="0" noProof="0" dirty="0">
                  <a:ln>
                    <a:noFill/>
                  </a:ln>
                  <a:solidFill>
                    <a:srgbClr val="FFFFFF"/>
                  </a:solidFill>
                  <a:effectLst/>
                  <a:uLnTx/>
                  <a:uFillTx/>
                  <a:latin typeface="Yu Gothic"/>
                  <a:cs typeface="Yu Gothic"/>
                </a:rPr>
                <a:t>CV</a:t>
              </a:r>
              <a:r>
                <a:rPr kumimoji="0" lang="ja-JP" altLang="en-US" sz="1000" b="1" i="0" u="none" strike="noStrike" kern="0" cap="none" spc="25" normalizeH="0" baseline="0" noProof="0" dirty="0">
                  <a:ln>
                    <a:noFill/>
                  </a:ln>
                  <a:solidFill>
                    <a:srgbClr val="FFFFFF"/>
                  </a:solidFill>
                  <a:effectLst/>
                  <a:uLnTx/>
                  <a:uFillTx/>
                  <a:latin typeface="Yu Gothic"/>
                  <a:cs typeface="Yu Gothic"/>
                </a:rPr>
                <a:t>）</a:t>
              </a:r>
              <a:endParaRPr kumimoji="0" lang="ja-JP" altLang="en-US" sz="1000" b="0" i="0" u="none" strike="noStrike" kern="0" cap="none" spc="0" normalizeH="0" baseline="0" noProof="0" dirty="0">
                <a:ln>
                  <a:noFill/>
                </a:ln>
                <a:solidFill>
                  <a:sysClr val="windowText" lastClr="000000"/>
                </a:solidFill>
                <a:effectLst/>
                <a:uLnTx/>
                <a:uFillTx/>
                <a:latin typeface="Yu Gothic"/>
                <a:cs typeface="Yu Gothic"/>
              </a:endParaRPr>
            </a:p>
          </p:txBody>
        </p:sp>
      </p:grpSp>
      <p:grpSp>
        <p:nvGrpSpPr>
          <p:cNvPr id="719" name="グラフィックス 717">
            <a:extLst>
              <a:ext uri="{FF2B5EF4-FFF2-40B4-BE49-F238E27FC236}">
                <a16:creationId xmlns:a16="http://schemas.microsoft.com/office/drawing/2014/main" id="{B374C005-470F-69F0-205B-CE9BB7BECD65}"/>
              </a:ext>
            </a:extLst>
          </p:cNvPr>
          <p:cNvGrpSpPr/>
          <p:nvPr/>
        </p:nvGrpSpPr>
        <p:grpSpPr>
          <a:xfrm>
            <a:off x="8079267" y="1916391"/>
            <a:ext cx="1064133" cy="1069476"/>
            <a:chOff x="11217833" y="-244498"/>
            <a:chExt cx="1064133" cy="1069476"/>
          </a:xfrm>
        </p:grpSpPr>
        <p:sp>
          <p:nvSpPr>
            <p:cNvPr id="720" name="フリーフォーム 719">
              <a:extLst>
                <a:ext uri="{FF2B5EF4-FFF2-40B4-BE49-F238E27FC236}">
                  <a16:creationId xmlns:a16="http://schemas.microsoft.com/office/drawing/2014/main" id="{57C1BB5E-F57A-4D39-4BEC-739705A9B6DD}"/>
                </a:ext>
              </a:extLst>
            </p:cNvPr>
            <p:cNvSpPr/>
            <p:nvPr/>
          </p:nvSpPr>
          <p:spPr>
            <a:xfrm>
              <a:off x="11217833" y="-244498"/>
              <a:ext cx="1064133" cy="1069476"/>
            </a:xfrm>
            <a:custGeom>
              <a:avLst/>
              <a:gdLst>
                <a:gd name="connsiteX0" fmla="*/ 0 w 1064133"/>
                <a:gd name="connsiteY0" fmla="*/ 534738 h 1069476"/>
                <a:gd name="connsiteX1" fmla="*/ 43442 w 1064133"/>
                <a:gd name="connsiteY1" fmla="*/ 470066 h 1069476"/>
                <a:gd name="connsiteX2" fmla="*/ 18153 w 1064133"/>
                <a:gd name="connsiteY2" fmla="*/ 396335 h 1069476"/>
                <a:gd name="connsiteX3" fmla="*/ 76743 w 1064133"/>
                <a:gd name="connsiteY3" fmla="*/ 345252 h 1069476"/>
                <a:gd name="connsiteX4" fmla="*/ 71234 w 1064133"/>
                <a:gd name="connsiteY4" fmla="*/ 267369 h 1069476"/>
                <a:gd name="connsiteX5" fmla="*/ 140966 w 1064133"/>
                <a:gd name="connsiteY5" fmla="*/ 233146 h 1069476"/>
                <a:gd name="connsiteX6" fmla="*/ 155864 w 1064133"/>
                <a:gd name="connsiteY6" fmla="*/ 156647 h 1069476"/>
                <a:gd name="connsiteX7" fmla="*/ 231981 w 1064133"/>
                <a:gd name="connsiteY7" fmla="*/ 141800 h 1069476"/>
                <a:gd name="connsiteX8" fmla="*/ 266033 w 1064133"/>
                <a:gd name="connsiteY8" fmla="*/ 71718 h 1069476"/>
                <a:gd name="connsiteX9" fmla="*/ 343402 w 1064133"/>
                <a:gd name="connsiteY9" fmla="*/ 77128 h 1069476"/>
                <a:gd name="connsiteX10" fmla="*/ 394355 w 1064133"/>
                <a:gd name="connsiteY10" fmla="*/ 18244 h 1069476"/>
                <a:gd name="connsiteX11" fmla="*/ 467718 w 1064133"/>
                <a:gd name="connsiteY11" fmla="*/ 43660 h 1069476"/>
                <a:gd name="connsiteX12" fmla="*/ 532067 w 1064133"/>
                <a:gd name="connsiteY12" fmla="*/ 0 h 1069476"/>
                <a:gd name="connsiteX13" fmla="*/ 596415 w 1064133"/>
                <a:gd name="connsiteY13" fmla="*/ 43660 h 1069476"/>
                <a:gd name="connsiteX14" fmla="*/ 669778 w 1064133"/>
                <a:gd name="connsiteY14" fmla="*/ 18244 h 1069476"/>
                <a:gd name="connsiteX15" fmla="*/ 720731 w 1064133"/>
                <a:gd name="connsiteY15" fmla="*/ 77128 h 1069476"/>
                <a:gd name="connsiteX16" fmla="*/ 798100 w 1064133"/>
                <a:gd name="connsiteY16" fmla="*/ 71718 h 1069476"/>
                <a:gd name="connsiteX17" fmla="*/ 832152 w 1064133"/>
                <a:gd name="connsiteY17" fmla="*/ 141800 h 1069476"/>
                <a:gd name="connsiteX18" fmla="*/ 908269 w 1064133"/>
                <a:gd name="connsiteY18" fmla="*/ 156647 h 1069476"/>
                <a:gd name="connsiteX19" fmla="*/ 923167 w 1064133"/>
                <a:gd name="connsiteY19" fmla="*/ 233146 h 1069476"/>
                <a:gd name="connsiteX20" fmla="*/ 992899 w 1064133"/>
                <a:gd name="connsiteY20" fmla="*/ 267369 h 1069476"/>
                <a:gd name="connsiteX21" fmla="*/ 987390 w 1064133"/>
                <a:gd name="connsiteY21" fmla="*/ 345252 h 1069476"/>
                <a:gd name="connsiteX22" fmla="*/ 1045980 w 1064133"/>
                <a:gd name="connsiteY22" fmla="*/ 396335 h 1069476"/>
                <a:gd name="connsiteX23" fmla="*/ 1020691 w 1064133"/>
                <a:gd name="connsiteY23" fmla="*/ 470066 h 1069476"/>
                <a:gd name="connsiteX24" fmla="*/ 1064133 w 1064133"/>
                <a:gd name="connsiteY24" fmla="*/ 534738 h 1069476"/>
                <a:gd name="connsiteX25" fmla="*/ 1020691 w 1064133"/>
                <a:gd name="connsiteY25" fmla="*/ 599410 h 1069476"/>
                <a:gd name="connsiteX26" fmla="*/ 1045980 w 1064133"/>
                <a:gd name="connsiteY26" fmla="*/ 673141 h 1069476"/>
                <a:gd name="connsiteX27" fmla="*/ 987390 w 1064133"/>
                <a:gd name="connsiteY27" fmla="*/ 724350 h 1069476"/>
                <a:gd name="connsiteX28" fmla="*/ 992899 w 1064133"/>
                <a:gd name="connsiteY28" fmla="*/ 802107 h 1069476"/>
                <a:gd name="connsiteX29" fmla="*/ 923167 w 1064133"/>
                <a:gd name="connsiteY29" fmla="*/ 836330 h 1069476"/>
                <a:gd name="connsiteX30" fmla="*/ 908269 w 1064133"/>
                <a:gd name="connsiteY30" fmla="*/ 912829 h 1069476"/>
                <a:gd name="connsiteX31" fmla="*/ 832152 w 1064133"/>
                <a:gd name="connsiteY31" fmla="*/ 927802 h 1069476"/>
                <a:gd name="connsiteX32" fmla="*/ 798100 w 1064133"/>
                <a:gd name="connsiteY32" fmla="*/ 997884 h 1069476"/>
                <a:gd name="connsiteX33" fmla="*/ 720731 w 1064133"/>
                <a:gd name="connsiteY33" fmla="*/ 992474 h 1069476"/>
                <a:gd name="connsiteX34" fmla="*/ 669778 w 1064133"/>
                <a:gd name="connsiteY34" fmla="*/ 1051232 h 1069476"/>
                <a:gd name="connsiteX35" fmla="*/ 596415 w 1064133"/>
                <a:gd name="connsiteY35" fmla="*/ 1025942 h 1069476"/>
                <a:gd name="connsiteX36" fmla="*/ 532067 w 1064133"/>
                <a:gd name="connsiteY36" fmla="*/ 1069476 h 1069476"/>
                <a:gd name="connsiteX37" fmla="*/ 467718 w 1064133"/>
                <a:gd name="connsiteY37" fmla="*/ 1025942 h 1069476"/>
                <a:gd name="connsiteX38" fmla="*/ 394355 w 1064133"/>
                <a:gd name="connsiteY38" fmla="*/ 1051232 h 1069476"/>
                <a:gd name="connsiteX39" fmla="*/ 343402 w 1064133"/>
                <a:gd name="connsiteY39" fmla="*/ 992474 h 1069476"/>
                <a:gd name="connsiteX40" fmla="*/ 266033 w 1064133"/>
                <a:gd name="connsiteY40" fmla="*/ 997884 h 1069476"/>
                <a:gd name="connsiteX41" fmla="*/ 231981 w 1064133"/>
                <a:gd name="connsiteY41" fmla="*/ 927802 h 1069476"/>
                <a:gd name="connsiteX42" fmla="*/ 155864 w 1064133"/>
                <a:gd name="connsiteY42" fmla="*/ 912829 h 1069476"/>
                <a:gd name="connsiteX43" fmla="*/ 140966 w 1064133"/>
                <a:gd name="connsiteY43" fmla="*/ 836330 h 1069476"/>
                <a:gd name="connsiteX44" fmla="*/ 71234 w 1064133"/>
                <a:gd name="connsiteY44" fmla="*/ 802107 h 1069476"/>
                <a:gd name="connsiteX45" fmla="*/ 76743 w 1064133"/>
                <a:gd name="connsiteY45" fmla="*/ 724350 h 1069476"/>
                <a:gd name="connsiteX46" fmla="*/ 18153 w 1064133"/>
                <a:gd name="connsiteY46" fmla="*/ 673141 h 1069476"/>
                <a:gd name="connsiteX47" fmla="*/ 43442 w 1064133"/>
                <a:gd name="connsiteY47" fmla="*/ 599410 h 1069476"/>
                <a:gd name="connsiteX48" fmla="*/ 0 w 1064133"/>
                <a:gd name="connsiteY48" fmla="*/ 534738 h 10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64133" h="1069476">
                  <a:moveTo>
                    <a:pt x="0" y="534738"/>
                  </a:moveTo>
                  <a:lnTo>
                    <a:pt x="43442" y="470066"/>
                  </a:lnTo>
                  <a:lnTo>
                    <a:pt x="18153" y="396335"/>
                  </a:lnTo>
                  <a:lnTo>
                    <a:pt x="76743" y="345252"/>
                  </a:lnTo>
                  <a:lnTo>
                    <a:pt x="71234" y="267369"/>
                  </a:lnTo>
                  <a:lnTo>
                    <a:pt x="140966" y="233146"/>
                  </a:lnTo>
                  <a:lnTo>
                    <a:pt x="155864" y="156647"/>
                  </a:lnTo>
                  <a:lnTo>
                    <a:pt x="231981" y="141800"/>
                  </a:lnTo>
                  <a:lnTo>
                    <a:pt x="266033" y="71718"/>
                  </a:lnTo>
                  <a:lnTo>
                    <a:pt x="343402" y="77128"/>
                  </a:lnTo>
                  <a:lnTo>
                    <a:pt x="394355" y="18244"/>
                  </a:lnTo>
                  <a:lnTo>
                    <a:pt x="467718" y="43660"/>
                  </a:lnTo>
                  <a:lnTo>
                    <a:pt x="532067" y="0"/>
                  </a:lnTo>
                  <a:lnTo>
                    <a:pt x="596415" y="43660"/>
                  </a:lnTo>
                  <a:lnTo>
                    <a:pt x="669778" y="18244"/>
                  </a:lnTo>
                  <a:lnTo>
                    <a:pt x="720731" y="77128"/>
                  </a:lnTo>
                  <a:lnTo>
                    <a:pt x="798100" y="71718"/>
                  </a:lnTo>
                  <a:lnTo>
                    <a:pt x="832152" y="141800"/>
                  </a:lnTo>
                  <a:lnTo>
                    <a:pt x="908269" y="156647"/>
                  </a:lnTo>
                  <a:lnTo>
                    <a:pt x="923167" y="233146"/>
                  </a:lnTo>
                  <a:lnTo>
                    <a:pt x="992899" y="267369"/>
                  </a:lnTo>
                  <a:lnTo>
                    <a:pt x="987390" y="345252"/>
                  </a:lnTo>
                  <a:lnTo>
                    <a:pt x="1045980" y="396335"/>
                  </a:lnTo>
                  <a:lnTo>
                    <a:pt x="1020691" y="470066"/>
                  </a:lnTo>
                  <a:lnTo>
                    <a:pt x="1064133" y="534738"/>
                  </a:lnTo>
                  <a:lnTo>
                    <a:pt x="1020691" y="599410"/>
                  </a:lnTo>
                  <a:lnTo>
                    <a:pt x="1045980" y="673141"/>
                  </a:lnTo>
                  <a:lnTo>
                    <a:pt x="987390" y="724350"/>
                  </a:lnTo>
                  <a:lnTo>
                    <a:pt x="992899" y="802107"/>
                  </a:lnTo>
                  <a:lnTo>
                    <a:pt x="923167" y="836330"/>
                  </a:lnTo>
                  <a:lnTo>
                    <a:pt x="908269" y="912829"/>
                  </a:lnTo>
                  <a:lnTo>
                    <a:pt x="832152" y="927802"/>
                  </a:lnTo>
                  <a:lnTo>
                    <a:pt x="798100" y="997884"/>
                  </a:lnTo>
                  <a:lnTo>
                    <a:pt x="720731" y="992474"/>
                  </a:lnTo>
                  <a:lnTo>
                    <a:pt x="669778" y="1051232"/>
                  </a:lnTo>
                  <a:lnTo>
                    <a:pt x="596415" y="1025942"/>
                  </a:lnTo>
                  <a:lnTo>
                    <a:pt x="532067" y="1069476"/>
                  </a:lnTo>
                  <a:lnTo>
                    <a:pt x="467718" y="1025942"/>
                  </a:lnTo>
                  <a:lnTo>
                    <a:pt x="394355" y="1051232"/>
                  </a:lnTo>
                  <a:lnTo>
                    <a:pt x="343402" y="992474"/>
                  </a:lnTo>
                  <a:lnTo>
                    <a:pt x="266033" y="997884"/>
                  </a:lnTo>
                  <a:lnTo>
                    <a:pt x="231981" y="927802"/>
                  </a:lnTo>
                  <a:lnTo>
                    <a:pt x="155864" y="912829"/>
                  </a:lnTo>
                  <a:lnTo>
                    <a:pt x="140966" y="836330"/>
                  </a:lnTo>
                  <a:lnTo>
                    <a:pt x="71234" y="802107"/>
                  </a:lnTo>
                  <a:lnTo>
                    <a:pt x="76743" y="724350"/>
                  </a:lnTo>
                  <a:lnTo>
                    <a:pt x="18153" y="673141"/>
                  </a:lnTo>
                  <a:lnTo>
                    <a:pt x="43442" y="599410"/>
                  </a:lnTo>
                  <a:lnTo>
                    <a:pt x="0" y="534738"/>
                  </a:lnTo>
                  <a:close/>
                </a:path>
              </a:pathLst>
            </a:custGeom>
            <a:solidFill>
              <a:srgbClr val="2A2B2B"/>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721" name="グラフィックス 717">
              <a:extLst>
                <a:ext uri="{FF2B5EF4-FFF2-40B4-BE49-F238E27FC236}">
                  <a16:creationId xmlns:a16="http://schemas.microsoft.com/office/drawing/2014/main" id="{4E73E9E5-A594-5652-6BEB-63680E7889EB}"/>
                </a:ext>
              </a:extLst>
            </p:cNvPr>
            <p:cNvGrpSpPr/>
            <p:nvPr/>
          </p:nvGrpSpPr>
          <p:grpSpPr>
            <a:xfrm>
              <a:off x="11547714" y="273002"/>
              <a:ext cx="431662" cy="433829"/>
              <a:chOff x="11547714" y="273002"/>
              <a:chExt cx="431662" cy="433829"/>
            </a:xfrm>
            <a:solidFill>
              <a:srgbClr val="FFFFFF"/>
            </a:solidFill>
          </p:grpSpPr>
          <p:grpSp>
            <p:nvGrpSpPr>
              <p:cNvPr id="722" name="グラフィックス 717">
                <a:extLst>
                  <a:ext uri="{FF2B5EF4-FFF2-40B4-BE49-F238E27FC236}">
                    <a16:creationId xmlns:a16="http://schemas.microsoft.com/office/drawing/2014/main" id="{B5313CA8-1D0C-DBCB-701F-8D3852D523F9}"/>
                  </a:ext>
                </a:extLst>
              </p:cNvPr>
              <p:cNvGrpSpPr/>
              <p:nvPr/>
            </p:nvGrpSpPr>
            <p:grpSpPr>
              <a:xfrm>
                <a:off x="11547714" y="300431"/>
                <a:ext cx="404370" cy="406400"/>
                <a:chOff x="11547714" y="300431"/>
                <a:chExt cx="404370" cy="406400"/>
              </a:xfrm>
              <a:solidFill>
                <a:srgbClr val="FFFFFF"/>
              </a:solidFill>
            </p:grpSpPr>
            <p:sp>
              <p:nvSpPr>
                <p:cNvPr id="723" name="フリーフォーム 722">
                  <a:extLst>
                    <a:ext uri="{FF2B5EF4-FFF2-40B4-BE49-F238E27FC236}">
                      <a16:creationId xmlns:a16="http://schemas.microsoft.com/office/drawing/2014/main" id="{307FAB2D-5904-ED0F-2708-41251F1D9344}"/>
                    </a:ext>
                  </a:extLst>
                </p:cNvPr>
                <p:cNvSpPr/>
                <p:nvPr/>
              </p:nvSpPr>
              <p:spPr>
                <a:xfrm>
                  <a:off x="11690934" y="444495"/>
                  <a:ext cx="117805" cy="118397"/>
                </a:xfrm>
                <a:custGeom>
                  <a:avLst/>
                  <a:gdLst>
                    <a:gd name="connsiteX0" fmla="*/ 125 w 117805"/>
                    <a:gd name="connsiteY0" fmla="*/ 59262 h 118397"/>
                    <a:gd name="connsiteX1" fmla="*/ 58965 w 117805"/>
                    <a:gd name="connsiteY1" fmla="*/ 118397 h 118397"/>
                    <a:gd name="connsiteX2" fmla="*/ 117806 w 117805"/>
                    <a:gd name="connsiteY2" fmla="*/ 59262 h 118397"/>
                    <a:gd name="connsiteX3" fmla="*/ 112047 w 117805"/>
                    <a:gd name="connsiteY3" fmla="*/ 33720 h 118397"/>
                    <a:gd name="connsiteX4" fmla="*/ 81124 w 117805"/>
                    <a:gd name="connsiteY4" fmla="*/ 64798 h 118397"/>
                    <a:gd name="connsiteX5" fmla="*/ 67228 w 117805"/>
                    <a:gd name="connsiteY5" fmla="*/ 70585 h 118397"/>
                    <a:gd name="connsiteX6" fmla="*/ 53332 w 117805"/>
                    <a:gd name="connsiteY6" fmla="*/ 64798 h 118397"/>
                    <a:gd name="connsiteX7" fmla="*/ 47573 w 117805"/>
                    <a:gd name="connsiteY7" fmla="*/ 50832 h 118397"/>
                    <a:gd name="connsiteX8" fmla="*/ 53332 w 117805"/>
                    <a:gd name="connsiteY8" fmla="*/ 36865 h 118397"/>
                    <a:gd name="connsiteX9" fmla="*/ 84254 w 117805"/>
                    <a:gd name="connsiteY9" fmla="*/ 5788 h 118397"/>
                    <a:gd name="connsiteX10" fmla="*/ 58840 w 117805"/>
                    <a:gd name="connsiteY10" fmla="*/ 0 h 118397"/>
                    <a:gd name="connsiteX11" fmla="*/ 0 w 117805"/>
                    <a:gd name="connsiteY11" fmla="*/ 59136 h 1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05" h="118397">
                      <a:moveTo>
                        <a:pt x="125" y="59262"/>
                      </a:moveTo>
                      <a:cubicBezTo>
                        <a:pt x="125" y="91975"/>
                        <a:pt x="26541" y="118397"/>
                        <a:pt x="58965" y="118397"/>
                      </a:cubicBezTo>
                      <a:cubicBezTo>
                        <a:pt x="91390" y="118397"/>
                        <a:pt x="117806" y="91849"/>
                        <a:pt x="117806" y="59262"/>
                      </a:cubicBezTo>
                      <a:cubicBezTo>
                        <a:pt x="117806" y="50077"/>
                        <a:pt x="115803" y="41521"/>
                        <a:pt x="112047" y="33720"/>
                      </a:cubicBezTo>
                      <a:lnTo>
                        <a:pt x="81124" y="64798"/>
                      </a:lnTo>
                      <a:cubicBezTo>
                        <a:pt x="77369" y="68572"/>
                        <a:pt x="72486" y="70585"/>
                        <a:pt x="67228" y="70585"/>
                      </a:cubicBezTo>
                      <a:cubicBezTo>
                        <a:pt x="61970" y="70585"/>
                        <a:pt x="57088" y="68572"/>
                        <a:pt x="53332" y="64798"/>
                      </a:cubicBezTo>
                      <a:cubicBezTo>
                        <a:pt x="49576" y="61023"/>
                        <a:pt x="47573" y="56116"/>
                        <a:pt x="47573" y="50832"/>
                      </a:cubicBezTo>
                      <a:cubicBezTo>
                        <a:pt x="47573" y="45547"/>
                        <a:pt x="49576" y="40640"/>
                        <a:pt x="53332" y="36865"/>
                      </a:cubicBezTo>
                      <a:lnTo>
                        <a:pt x="84254" y="5788"/>
                      </a:lnTo>
                      <a:cubicBezTo>
                        <a:pt x="76618" y="2139"/>
                        <a:pt x="67979" y="0"/>
                        <a:pt x="58840" y="0"/>
                      </a:cubicBezTo>
                      <a:cubicBezTo>
                        <a:pt x="26290" y="0"/>
                        <a:pt x="0" y="26548"/>
                        <a:pt x="0" y="59136"/>
                      </a:cubicBez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4" name="フリーフォーム 723">
                  <a:extLst>
                    <a:ext uri="{FF2B5EF4-FFF2-40B4-BE49-F238E27FC236}">
                      <a16:creationId xmlns:a16="http://schemas.microsoft.com/office/drawing/2014/main" id="{33F7A49F-FBE3-0934-8F3A-3B47C65CFEFF}"/>
                    </a:ext>
                  </a:extLst>
                </p:cNvPr>
                <p:cNvSpPr/>
                <p:nvPr/>
              </p:nvSpPr>
              <p:spPr>
                <a:xfrm>
                  <a:off x="11616444" y="369506"/>
                  <a:ext cx="266909" cy="268375"/>
                </a:xfrm>
                <a:custGeom>
                  <a:avLst/>
                  <a:gdLst>
                    <a:gd name="connsiteX0" fmla="*/ 133455 w 266909"/>
                    <a:gd name="connsiteY0" fmla="*/ 126 h 268375"/>
                    <a:gd name="connsiteX1" fmla="*/ 81500 w 266909"/>
                    <a:gd name="connsiteY1" fmla="*/ 10695 h 268375"/>
                    <a:gd name="connsiteX2" fmla="*/ 39060 w 266909"/>
                    <a:gd name="connsiteY2" fmla="*/ 39382 h 268375"/>
                    <a:gd name="connsiteX3" fmla="*/ 10516 w 266909"/>
                    <a:gd name="connsiteY3" fmla="*/ 82035 h 268375"/>
                    <a:gd name="connsiteX4" fmla="*/ 0 w 266909"/>
                    <a:gd name="connsiteY4" fmla="*/ 134251 h 268375"/>
                    <a:gd name="connsiteX5" fmla="*/ 10516 w 266909"/>
                    <a:gd name="connsiteY5" fmla="*/ 186466 h 268375"/>
                    <a:gd name="connsiteX6" fmla="*/ 39060 w 266909"/>
                    <a:gd name="connsiteY6" fmla="*/ 229120 h 268375"/>
                    <a:gd name="connsiteX7" fmla="*/ 81500 w 266909"/>
                    <a:gd name="connsiteY7" fmla="*/ 257807 h 268375"/>
                    <a:gd name="connsiteX8" fmla="*/ 133455 w 266909"/>
                    <a:gd name="connsiteY8" fmla="*/ 268376 h 268375"/>
                    <a:gd name="connsiteX9" fmla="*/ 185410 w 266909"/>
                    <a:gd name="connsiteY9" fmla="*/ 257807 h 268375"/>
                    <a:gd name="connsiteX10" fmla="*/ 227850 w 266909"/>
                    <a:gd name="connsiteY10" fmla="*/ 229120 h 268375"/>
                    <a:gd name="connsiteX11" fmla="*/ 256393 w 266909"/>
                    <a:gd name="connsiteY11" fmla="*/ 186466 h 268375"/>
                    <a:gd name="connsiteX12" fmla="*/ 266910 w 266909"/>
                    <a:gd name="connsiteY12" fmla="*/ 134251 h 268375"/>
                    <a:gd name="connsiteX13" fmla="*/ 256393 w 266909"/>
                    <a:gd name="connsiteY13" fmla="*/ 82035 h 268375"/>
                    <a:gd name="connsiteX14" fmla="*/ 240619 w 266909"/>
                    <a:gd name="connsiteY14" fmla="*/ 54355 h 268375"/>
                    <a:gd name="connsiteX15" fmla="*/ 218085 w 266909"/>
                    <a:gd name="connsiteY15" fmla="*/ 77002 h 268375"/>
                    <a:gd name="connsiteX16" fmla="*/ 235486 w 266909"/>
                    <a:gd name="connsiteY16" fmla="*/ 134251 h 268375"/>
                    <a:gd name="connsiteX17" fmla="*/ 205565 w 266909"/>
                    <a:gd name="connsiteY17" fmla="*/ 206849 h 268375"/>
                    <a:gd name="connsiteX18" fmla="*/ 133330 w 266909"/>
                    <a:gd name="connsiteY18" fmla="*/ 236920 h 268375"/>
                    <a:gd name="connsiteX19" fmla="*/ 61094 w 266909"/>
                    <a:gd name="connsiteY19" fmla="*/ 206849 h 268375"/>
                    <a:gd name="connsiteX20" fmla="*/ 31173 w 266909"/>
                    <a:gd name="connsiteY20" fmla="*/ 134251 h 268375"/>
                    <a:gd name="connsiteX21" fmla="*/ 61094 w 266909"/>
                    <a:gd name="connsiteY21" fmla="*/ 61652 h 268375"/>
                    <a:gd name="connsiteX22" fmla="*/ 133330 w 266909"/>
                    <a:gd name="connsiteY22" fmla="*/ 31581 h 268375"/>
                    <a:gd name="connsiteX23" fmla="*/ 190292 w 266909"/>
                    <a:gd name="connsiteY23" fmla="*/ 49070 h 268375"/>
                    <a:gd name="connsiteX24" fmla="*/ 212827 w 266909"/>
                    <a:gd name="connsiteY24" fmla="*/ 26422 h 268375"/>
                    <a:gd name="connsiteX25" fmla="*/ 185284 w 266909"/>
                    <a:gd name="connsiteY25" fmla="*/ 10569 h 268375"/>
                    <a:gd name="connsiteX26" fmla="*/ 133330 w 266909"/>
                    <a:gd name="connsiteY26" fmla="*/ 0 h 2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6909" h="268375">
                      <a:moveTo>
                        <a:pt x="133455" y="126"/>
                      </a:moveTo>
                      <a:cubicBezTo>
                        <a:pt x="115427" y="126"/>
                        <a:pt x="97900" y="3649"/>
                        <a:pt x="81500" y="10695"/>
                      </a:cubicBezTo>
                      <a:cubicBezTo>
                        <a:pt x="65601" y="17489"/>
                        <a:pt x="51329" y="27177"/>
                        <a:pt x="39060" y="39382"/>
                      </a:cubicBezTo>
                      <a:cubicBezTo>
                        <a:pt x="26791" y="51712"/>
                        <a:pt x="17151" y="66056"/>
                        <a:pt x="10516" y="82035"/>
                      </a:cubicBezTo>
                      <a:cubicBezTo>
                        <a:pt x="3505" y="98643"/>
                        <a:pt x="0" y="116133"/>
                        <a:pt x="0" y="134251"/>
                      </a:cubicBezTo>
                      <a:cubicBezTo>
                        <a:pt x="0" y="152369"/>
                        <a:pt x="3505" y="169984"/>
                        <a:pt x="10516" y="186466"/>
                      </a:cubicBezTo>
                      <a:cubicBezTo>
                        <a:pt x="17277" y="202446"/>
                        <a:pt x="26916" y="216789"/>
                        <a:pt x="39060" y="229120"/>
                      </a:cubicBezTo>
                      <a:cubicBezTo>
                        <a:pt x="51329" y="241450"/>
                        <a:pt x="65601" y="251138"/>
                        <a:pt x="81500" y="257807"/>
                      </a:cubicBezTo>
                      <a:cubicBezTo>
                        <a:pt x="98025" y="264853"/>
                        <a:pt x="115427" y="268376"/>
                        <a:pt x="133455" y="268376"/>
                      </a:cubicBezTo>
                      <a:cubicBezTo>
                        <a:pt x="151482" y="268376"/>
                        <a:pt x="169009" y="264853"/>
                        <a:pt x="185410" y="257807"/>
                      </a:cubicBezTo>
                      <a:cubicBezTo>
                        <a:pt x="201309" y="251012"/>
                        <a:pt x="215581" y="241324"/>
                        <a:pt x="227850" y="229120"/>
                      </a:cubicBezTo>
                      <a:cubicBezTo>
                        <a:pt x="240118" y="216789"/>
                        <a:pt x="249758" y="202446"/>
                        <a:pt x="256393" y="186466"/>
                      </a:cubicBezTo>
                      <a:cubicBezTo>
                        <a:pt x="263404" y="169858"/>
                        <a:pt x="266910" y="152369"/>
                        <a:pt x="266910" y="134251"/>
                      </a:cubicBezTo>
                      <a:cubicBezTo>
                        <a:pt x="266910" y="116133"/>
                        <a:pt x="263404" y="98518"/>
                        <a:pt x="256393" y="82035"/>
                      </a:cubicBezTo>
                      <a:cubicBezTo>
                        <a:pt x="252262" y="72095"/>
                        <a:pt x="247004" y="62910"/>
                        <a:pt x="240619" y="54355"/>
                      </a:cubicBezTo>
                      <a:lnTo>
                        <a:pt x="218085" y="77002"/>
                      </a:lnTo>
                      <a:cubicBezTo>
                        <a:pt x="229352" y="93736"/>
                        <a:pt x="235486" y="113616"/>
                        <a:pt x="235486" y="134251"/>
                      </a:cubicBezTo>
                      <a:cubicBezTo>
                        <a:pt x="235486" y="161680"/>
                        <a:pt x="224845" y="187473"/>
                        <a:pt x="205565" y="206849"/>
                      </a:cubicBezTo>
                      <a:cubicBezTo>
                        <a:pt x="186286" y="226226"/>
                        <a:pt x="160621" y="236920"/>
                        <a:pt x="133330" y="236920"/>
                      </a:cubicBezTo>
                      <a:cubicBezTo>
                        <a:pt x="106038" y="236920"/>
                        <a:pt x="80373" y="226226"/>
                        <a:pt x="61094" y="206849"/>
                      </a:cubicBezTo>
                      <a:cubicBezTo>
                        <a:pt x="41814" y="187473"/>
                        <a:pt x="31173" y="161680"/>
                        <a:pt x="31173" y="134251"/>
                      </a:cubicBezTo>
                      <a:cubicBezTo>
                        <a:pt x="31173" y="106822"/>
                        <a:pt x="41814" y="81029"/>
                        <a:pt x="61094" y="61652"/>
                      </a:cubicBezTo>
                      <a:cubicBezTo>
                        <a:pt x="80373" y="42276"/>
                        <a:pt x="106038" y="31581"/>
                        <a:pt x="133330" y="31581"/>
                      </a:cubicBezTo>
                      <a:cubicBezTo>
                        <a:pt x="153986" y="31581"/>
                        <a:pt x="173641" y="37620"/>
                        <a:pt x="190292" y="49070"/>
                      </a:cubicBezTo>
                      <a:lnTo>
                        <a:pt x="212827" y="26422"/>
                      </a:lnTo>
                      <a:cubicBezTo>
                        <a:pt x="204314" y="20131"/>
                        <a:pt x="195175" y="14847"/>
                        <a:pt x="185284" y="10569"/>
                      </a:cubicBezTo>
                      <a:cubicBezTo>
                        <a:pt x="168759" y="3523"/>
                        <a:pt x="151357" y="0"/>
                        <a:pt x="133330" y="0"/>
                      </a:cubicBez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5" name="フリーフォーム 724">
                  <a:extLst>
                    <a:ext uri="{FF2B5EF4-FFF2-40B4-BE49-F238E27FC236}">
                      <a16:creationId xmlns:a16="http://schemas.microsoft.com/office/drawing/2014/main" id="{5AECA6F3-90B9-AEBE-99DA-EE226D3BCBEA}"/>
                    </a:ext>
                  </a:extLst>
                </p:cNvPr>
                <p:cNvSpPr/>
                <p:nvPr/>
              </p:nvSpPr>
              <p:spPr>
                <a:xfrm>
                  <a:off x="11547714" y="300431"/>
                  <a:ext cx="404370" cy="406400"/>
                </a:xfrm>
                <a:custGeom>
                  <a:avLst/>
                  <a:gdLst>
                    <a:gd name="connsiteX0" fmla="*/ 358425 w 404370"/>
                    <a:gd name="connsiteY0" fmla="*/ 74234 h 406400"/>
                    <a:gd name="connsiteX1" fmla="*/ 336141 w 404370"/>
                    <a:gd name="connsiteY1" fmla="*/ 96630 h 406400"/>
                    <a:gd name="connsiteX2" fmla="*/ 359677 w 404370"/>
                    <a:gd name="connsiteY2" fmla="*/ 136390 h 406400"/>
                    <a:gd name="connsiteX3" fmla="*/ 373073 w 404370"/>
                    <a:gd name="connsiteY3" fmla="*/ 203200 h 406400"/>
                    <a:gd name="connsiteX4" fmla="*/ 359677 w 404370"/>
                    <a:gd name="connsiteY4" fmla="*/ 270011 h 406400"/>
                    <a:gd name="connsiteX5" fmla="*/ 323121 w 404370"/>
                    <a:gd name="connsiteY5" fmla="*/ 324617 h 406400"/>
                    <a:gd name="connsiteX6" fmla="*/ 268787 w 404370"/>
                    <a:gd name="connsiteY6" fmla="*/ 361357 h 406400"/>
                    <a:gd name="connsiteX7" fmla="*/ 202310 w 404370"/>
                    <a:gd name="connsiteY7" fmla="*/ 374820 h 406400"/>
                    <a:gd name="connsiteX8" fmla="*/ 135833 w 404370"/>
                    <a:gd name="connsiteY8" fmla="*/ 361357 h 406400"/>
                    <a:gd name="connsiteX9" fmla="*/ 81500 w 404370"/>
                    <a:gd name="connsiteY9" fmla="*/ 324617 h 406400"/>
                    <a:gd name="connsiteX10" fmla="*/ 44944 w 404370"/>
                    <a:gd name="connsiteY10" fmla="*/ 270011 h 406400"/>
                    <a:gd name="connsiteX11" fmla="*/ 31548 w 404370"/>
                    <a:gd name="connsiteY11" fmla="*/ 203200 h 406400"/>
                    <a:gd name="connsiteX12" fmla="*/ 44944 w 404370"/>
                    <a:gd name="connsiteY12" fmla="*/ 136390 h 406400"/>
                    <a:gd name="connsiteX13" fmla="*/ 81500 w 404370"/>
                    <a:gd name="connsiteY13" fmla="*/ 81783 h 406400"/>
                    <a:gd name="connsiteX14" fmla="*/ 135833 w 404370"/>
                    <a:gd name="connsiteY14" fmla="*/ 45044 h 406400"/>
                    <a:gd name="connsiteX15" fmla="*/ 202310 w 404370"/>
                    <a:gd name="connsiteY15" fmla="*/ 31581 h 406400"/>
                    <a:gd name="connsiteX16" fmla="*/ 268787 w 404370"/>
                    <a:gd name="connsiteY16" fmla="*/ 45044 h 406400"/>
                    <a:gd name="connsiteX17" fmla="*/ 308348 w 404370"/>
                    <a:gd name="connsiteY17" fmla="*/ 68698 h 406400"/>
                    <a:gd name="connsiteX18" fmla="*/ 330632 w 404370"/>
                    <a:gd name="connsiteY18" fmla="*/ 46302 h 406400"/>
                    <a:gd name="connsiteX19" fmla="*/ 280931 w 404370"/>
                    <a:gd name="connsiteY19" fmla="*/ 15979 h 406400"/>
                    <a:gd name="connsiteX20" fmla="*/ 202185 w 404370"/>
                    <a:gd name="connsiteY20" fmla="*/ 0 h 406400"/>
                    <a:gd name="connsiteX21" fmla="*/ 123439 w 404370"/>
                    <a:gd name="connsiteY21" fmla="*/ 15979 h 406400"/>
                    <a:gd name="connsiteX22" fmla="*/ 59216 w 404370"/>
                    <a:gd name="connsiteY22" fmla="*/ 59513 h 406400"/>
                    <a:gd name="connsiteX23" fmla="*/ 15899 w 404370"/>
                    <a:gd name="connsiteY23" fmla="*/ 124059 h 406400"/>
                    <a:gd name="connsiteX24" fmla="*/ 0 w 404370"/>
                    <a:gd name="connsiteY24" fmla="*/ 203200 h 406400"/>
                    <a:gd name="connsiteX25" fmla="*/ 15899 w 404370"/>
                    <a:gd name="connsiteY25" fmla="*/ 282342 h 406400"/>
                    <a:gd name="connsiteX26" fmla="*/ 59216 w 404370"/>
                    <a:gd name="connsiteY26" fmla="*/ 346888 h 406400"/>
                    <a:gd name="connsiteX27" fmla="*/ 123439 w 404370"/>
                    <a:gd name="connsiteY27" fmla="*/ 390422 h 406400"/>
                    <a:gd name="connsiteX28" fmla="*/ 202185 w 404370"/>
                    <a:gd name="connsiteY28" fmla="*/ 406401 h 406400"/>
                    <a:gd name="connsiteX29" fmla="*/ 280931 w 404370"/>
                    <a:gd name="connsiteY29" fmla="*/ 390422 h 406400"/>
                    <a:gd name="connsiteX30" fmla="*/ 345155 w 404370"/>
                    <a:gd name="connsiteY30" fmla="*/ 346888 h 406400"/>
                    <a:gd name="connsiteX31" fmla="*/ 388471 w 404370"/>
                    <a:gd name="connsiteY31" fmla="*/ 282342 h 406400"/>
                    <a:gd name="connsiteX32" fmla="*/ 404371 w 404370"/>
                    <a:gd name="connsiteY32" fmla="*/ 203200 h 406400"/>
                    <a:gd name="connsiteX33" fmla="*/ 388471 w 404370"/>
                    <a:gd name="connsiteY33" fmla="*/ 124059 h 406400"/>
                    <a:gd name="connsiteX34" fmla="*/ 358300 w 404370"/>
                    <a:gd name="connsiteY34" fmla="*/ 74108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4370" h="406400">
                      <a:moveTo>
                        <a:pt x="358425" y="74234"/>
                      </a:moveTo>
                      <a:lnTo>
                        <a:pt x="336141" y="96630"/>
                      </a:lnTo>
                      <a:cubicBezTo>
                        <a:pt x="345781" y="108709"/>
                        <a:pt x="353668" y="122046"/>
                        <a:pt x="359677" y="136390"/>
                      </a:cubicBezTo>
                      <a:cubicBezTo>
                        <a:pt x="368566" y="157527"/>
                        <a:pt x="373073" y="180049"/>
                        <a:pt x="373073" y="203200"/>
                      </a:cubicBezTo>
                      <a:cubicBezTo>
                        <a:pt x="373073" y="226351"/>
                        <a:pt x="368566" y="248873"/>
                        <a:pt x="359677" y="270011"/>
                      </a:cubicBezTo>
                      <a:cubicBezTo>
                        <a:pt x="351039" y="290394"/>
                        <a:pt x="338770" y="308764"/>
                        <a:pt x="323121" y="324617"/>
                      </a:cubicBezTo>
                      <a:cubicBezTo>
                        <a:pt x="307472" y="340345"/>
                        <a:pt x="289194" y="352801"/>
                        <a:pt x="268787" y="361357"/>
                      </a:cubicBezTo>
                      <a:cubicBezTo>
                        <a:pt x="247755" y="370290"/>
                        <a:pt x="225346" y="374820"/>
                        <a:pt x="202310" y="374820"/>
                      </a:cubicBezTo>
                      <a:cubicBezTo>
                        <a:pt x="179275" y="374820"/>
                        <a:pt x="156866" y="370290"/>
                        <a:pt x="135833" y="361357"/>
                      </a:cubicBezTo>
                      <a:cubicBezTo>
                        <a:pt x="115552" y="352675"/>
                        <a:pt x="97274" y="340345"/>
                        <a:pt x="81500" y="324617"/>
                      </a:cubicBezTo>
                      <a:cubicBezTo>
                        <a:pt x="65851" y="308890"/>
                        <a:pt x="53457" y="290520"/>
                        <a:pt x="44944" y="270011"/>
                      </a:cubicBezTo>
                      <a:cubicBezTo>
                        <a:pt x="36055" y="248873"/>
                        <a:pt x="31548" y="226351"/>
                        <a:pt x="31548" y="203200"/>
                      </a:cubicBezTo>
                      <a:cubicBezTo>
                        <a:pt x="31548" y="180049"/>
                        <a:pt x="36055" y="157527"/>
                        <a:pt x="44944" y="136390"/>
                      </a:cubicBezTo>
                      <a:cubicBezTo>
                        <a:pt x="53582" y="116007"/>
                        <a:pt x="65851" y="97637"/>
                        <a:pt x="81500" y="81783"/>
                      </a:cubicBezTo>
                      <a:cubicBezTo>
                        <a:pt x="97149" y="66056"/>
                        <a:pt x="115427" y="53600"/>
                        <a:pt x="135833" y="45044"/>
                      </a:cubicBezTo>
                      <a:cubicBezTo>
                        <a:pt x="156866" y="36111"/>
                        <a:pt x="179275" y="31581"/>
                        <a:pt x="202310" y="31581"/>
                      </a:cubicBezTo>
                      <a:cubicBezTo>
                        <a:pt x="225346" y="31581"/>
                        <a:pt x="247755" y="36111"/>
                        <a:pt x="268787" y="45044"/>
                      </a:cubicBezTo>
                      <a:cubicBezTo>
                        <a:pt x="283059" y="51083"/>
                        <a:pt x="296330" y="59010"/>
                        <a:pt x="308348" y="68698"/>
                      </a:cubicBezTo>
                      <a:lnTo>
                        <a:pt x="330632" y="46302"/>
                      </a:lnTo>
                      <a:cubicBezTo>
                        <a:pt x="315609" y="33846"/>
                        <a:pt x="298959" y="23654"/>
                        <a:pt x="280931" y="15979"/>
                      </a:cubicBezTo>
                      <a:cubicBezTo>
                        <a:pt x="256018" y="5410"/>
                        <a:pt x="229477" y="0"/>
                        <a:pt x="202185" y="0"/>
                      </a:cubicBezTo>
                      <a:cubicBezTo>
                        <a:pt x="174893" y="0"/>
                        <a:pt x="148353" y="5410"/>
                        <a:pt x="123439" y="15979"/>
                      </a:cubicBezTo>
                      <a:cubicBezTo>
                        <a:pt x="99403" y="26171"/>
                        <a:pt x="77744" y="40892"/>
                        <a:pt x="59216" y="59513"/>
                      </a:cubicBezTo>
                      <a:cubicBezTo>
                        <a:pt x="40687" y="78135"/>
                        <a:pt x="26040" y="99902"/>
                        <a:pt x="15899" y="124059"/>
                      </a:cubicBezTo>
                      <a:cubicBezTo>
                        <a:pt x="5383" y="149098"/>
                        <a:pt x="0" y="175772"/>
                        <a:pt x="0" y="203200"/>
                      </a:cubicBezTo>
                      <a:cubicBezTo>
                        <a:pt x="0" y="230629"/>
                        <a:pt x="5383" y="257303"/>
                        <a:pt x="15899" y="282342"/>
                      </a:cubicBezTo>
                      <a:cubicBezTo>
                        <a:pt x="26040" y="306499"/>
                        <a:pt x="40687" y="328266"/>
                        <a:pt x="59216" y="346888"/>
                      </a:cubicBezTo>
                      <a:cubicBezTo>
                        <a:pt x="77744" y="365509"/>
                        <a:pt x="99403" y="380230"/>
                        <a:pt x="123439" y="390422"/>
                      </a:cubicBezTo>
                      <a:cubicBezTo>
                        <a:pt x="148353" y="400991"/>
                        <a:pt x="174893" y="406401"/>
                        <a:pt x="202185" y="406401"/>
                      </a:cubicBezTo>
                      <a:cubicBezTo>
                        <a:pt x="229477" y="406401"/>
                        <a:pt x="256018" y="400991"/>
                        <a:pt x="280931" y="390422"/>
                      </a:cubicBezTo>
                      <a:cubicBezTo>
                        <a:pt x="304968" y="380230"/>
                        <a:pt x="326626" y="365509"/>
                        <a:pt x="345155" y="346888"/>
                      </a:cubicBezTo>
                      <a:cubicBezTo>
                        <a:pt x="363683" y="328266"/>
                        <a:pt x="378331" y="306499"/>
                        <a:pt x="388471" y="282342"/>
                      </a:cubicBezTo>
                      <a:cubicBezTo>
                        <a:pt x="398987" y="257303"/>
                        <a:pt x="404371" y="230629"/>
                        <a:pt x="404371" y="203200"/>
                      </a:cubicBezTo>
                      <a:cubicBezTo>
                        <a:pt x="404371" y="175772"/>
                        <a:pt x="398987" y="149098"/>
                        <a:pt x="388471" y="124059"/>
                      </a:cubicBezTo>
                      <a:cubicBezTo>
                        <a:pt x="380834" y="105941"/>
                        <a:pt x="370694" y="89207"/>
                        <a:pt x="358300" y="74108"/>
                      </a:cubicBez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26" name="フリーフォーム 725">
                <a:extLst>
                  <a:ext uri="{FF2B5EF4-FFF2-40B4-BE49-F238E27FC236}">
                    <a16:creationId xmlns:a16="http://schemas.microsoft.com/office/drawing/2014/main" id="{6A299BB4-8AC8-9631-7F3F-B59AE0D66258}"/>
                  </a:ext>
                </a:extLst>
              </p:cNvPr>
              <p:cNvSpPr/>
              <p:nvPr/>
            </p:nvSpPr>
            <p:spPr>
              <a:xfrm>
                <a:off x="11746175" y="273002"/>
                <a:ext cx="233201" cy="234278"/>
              </a:xfrm>
              <a:custGeom>
                <a:avLst/>
                <a:gdLst>
                  <a:gd name="connsiteX0" fmla="*/ 233202 w 233201"/>
                  <a:gd name="connsiteY0" fmla="*/ 33594 h 234278"/>
                  <a:gd name="connsiteX1" fmla="*/ 202154 w 233201"/>
                  <a:gd name="connsiteY1" fmla="*/ 31204 h 234278"/>
                  <a:gd name="connsiteX2" fmla="*/ 199775 w 233201"/>
                  <a:gd name="connsiteY2" fmla="*/ 0 h 234278"/>
                  <a:gd name="connsiteX3" fmla="*/ 144190 w 233201"/>
                  <a:gd name="connsiteY3" fmla="*/ 55864 h 234278"/>
                  <a:gd name="connsiteX4" fmla="*/ 145317 w 233201"/>
                  <a:gd name="connsiteY4" fmla="*/ 71466 h 234278"/>
                  <a:gd name="connsiteX5" fmla="*/ 3474 w 233201"/>
                  <a:gd name="connsiteY5" fmla="*/ 214021 h 234278"/>
                  <a:gd name="connsiteX6" fmla="*/ 3474 w 233201"/>
                  <a:gd name="connsiteY6" fmla="*/ 230755 h 234278"/>
                  <a:gd name="connsiteX7" fmla="*/ 11862 w 233201"/>
                  <a:gd name="connsiteY7" fmla="*/ 234278 h 234278"/>
                  <a:gd name="connsiteX8" fmla="*/ 20250 w 233201"/>
                  <a:gd name="connsiteY8" fmla="*/ 230755 h 234278"/>
                  <a:gd name="connsiteX9" fmla="*/ 162093 w 233201"/>
                  <a:gd name="connsiteY9" fmla="*/ 88200 h 234278"/>
                  <a:gd name="connsiteX10" fmla="*/ 177616 w 233201"/>
                  <a:gd name="connsiteY10" fmla="*/ 89333 h 234278"/>
                  <a:gd name="connsiteX11" fmla="*/ 233202 w 233201"/>
                  <a:gd name="connsiteY11" fmla="*/ 33468 h 23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201" h="234278">
                    <a:moveTo>
                      <a:pt x="233202" y="33594"/>
                    </a:moveTo>
                    <a:lnTo>
                      <a:pt x="202154" y="31204"/>
                    </a:lnTo>
                    <a:lnTo>
                      <a:pt x="199775" y="0"/>
                    </a:lnTo>
                    <a:lnTo>
                      <a:pt x="144190" y="55864"/>
                    </a:lnTo>
                    <a:lnTo>
                      <a:pt x="145317" y="71466"/>
                    </a:lnTo>
                    <a:lnTo>
                      <a:pt x="3474" y="214021"/>
                    </a:lnTo>
                    <a:cubicBezTo>
                      <a:pt x="-1158" y="218676"/>
                      <a:pt x="-1158" y="226100"/>
                      <a:pt x="3474" y="230755"/>
                    </a:cubicBezTo>
                    <a:cubicBezTo>
                      <a:pt x="5728" y="233020"/>
                      <a:pt x="8732" y="234278"/>
                      <a:pt x="11862" y="234278"/>
                    </a:cubicBezTo>
                    <a:cubicBezTo>
                      <a:pt x="14992" y="234278"/>
                      <a:pt x="17871" y="233146"/>
                      <a:pt x="20250" y="230755"/>
                    </a:cubicBezTo>
                    <a:lnTo>
                      <a:pt x="162093" y="88200"/>
                    </a:lnTo>
                    <a:lnTo>
                      <a:pt x="177616" y="89333"/>
                    </a:lnTo>
                    <a:lnTo>
                      <a:pt x="233202" y="33468"/>
                    </a:lnTo>
                    <a:close/>
                  </a:path>
                </a:pathLst>
              </a:custGeom>
              <a:solidFill>
                <a:srgbClr val="FFFFFF"/>
              </a:solidFill>
              <a:ln w="124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pic>
        <p:nvPicPr>
          <p:cNvPr id="9" name="object 7">
            <a:extLst>
              <a:ext uri="{FF2B5EF4-FFF2-40B4-BE49-F238E27FC236}">
                <a16:creationId xmlns:a16="http://schemas.microsoft.com/office/drawing/2014/main" id="{FDF4D08D-6AA1-01BC-A1ED-1EDD0E8CC78F}"/>
              </a:ext>
            </a:extLst>
          </p:cNvPr>
          <p:cNvPicPr/>
          <p:nvPr/>
        </p:nvPicPr>
        <p:blipFill>
          <a:blip r:embed="rId4" cstate="email">
            <a:extLst>
              <a:ext uri="{28A0092B-C50C-407E-A947-70E740481C1C}">
                <a14:useLocalDpi xmlns:a14="http://schemas.microsoft.com/office/drawing/2010/main"/>
              </a:ext>
            </a:extLst>
          </a:blip>
          <a:stretch>
            <a:fillRect/>
          </a:stretch>
        </p:blipFill>
        <p:spPr>
          <a:xfrm>
            <a:off x="1368564" y="3454107"/>
            <a:ext cx="1330871" cy="1872005"/>
          </a:xfrm>
          <a:prstGeom prst="rect">
            <a:avLst/>
          </a:prstGeom>
        </p:spPr>
      </p:pic>
      <p:sp>
        <p:nvSpPr>
          <p:cNvPr id="10" name="object 9">
            <a:extLst>
              <a:ext uri="{FF2B5EF4-FFF2-40B4-BE49-F238E27FC236}">
                <a16:creationId xmlns:a16="http://schemas.microsoft.com/office/drawing/2014/main" id="{8E66A46A-951C-916D-BAB3-A843BA687B53}"/>
              </a:ext>
            </a:extLst>
          </p:cNvPr>
          <p:cNvSpPr txBox="1"/>
          <p:nvPr/>
        </p:nvSpPr>
        <p:spPr>
          <a:xfrm>
            <a:off x="337132" y="326728"/>
            <a:ext cx="610235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200" b="1" i="0" u="none" strike="noStrike" kern="0" cap="none" spc="50" normalizeH="0" baseline="0" noProof="0" dirty="0">
                <a:ln>
                  <a:noFill/>
                </a:ln>
                <a:solidFill>
                  <a:srgbClr val="231F20"/>
                </a:solidFill>
                <a:effectLst/>
                <a:uLnTx/>
                <a:uFillTx/>
                <a:latin typeface="Yu Gothic"/>
                <a:cs typeface="Yu Gothic"/>
              </a:rPr>
              <a:t>掲載結果・反響報告について </a:t>
            </a:r>
            <a:r>
              <a:rPr kumimoji="0" lang="ja-JP" altLang="en-US" sz="1200" b="1" i="0" u="none" strike="noStrike" kern="0" cap="none" spc="120" normalizeH="0" baseline="0" noProof="0" dirty="0">
                <a:ln>
                  <a:noFill/>
                </a:ln>
                <a:solidFill>
                  <a:srgbClr val="231F20"/>
                </a:solidFill>
                <a:effectLst/>
                <a:uLnTx/>
                <a:uFillTx/>
                <a:latin typeface="Yu Gothic"/>
                <a:cs typeface="Yu Gothic"/>
              </a:rPr>
              <a:t>①</a:t>
            </a:r>
            <a:r>
              <a:rPr kumimoji="0" lang="en-US" altLang="ja-JP" sz="1200" b="1" i="0" u="none" strike="noStrike" kern="0" cap="none" spc="120" normalizeH="0" baseline="0" noProof="0" dirty="0">
                <a:ln>
                  <a:noFill/>
                </a:ln>
                <a:solidFill>
                  <a:srgbClr val="231F20"/>
                </a:solidFill>
                <a:effectLst/>
                <a:uLnTx/>
                <a:uFillTx/>
                <a:latin typeface="Yu Gothic"/>
                <a:cs typeface="Yu Gothic"/>
              </a:rPr>
              <a:t>CV</a:t>
            </a:r>
            <a:r>
              <a:rPr kumimoji="0" lang="ja-JP" altLang="en-US" sz="1200" b="1" i="0" u="none" strike="noStrike" kern="0" cap="none" spc="-20" normalizeH="0" baseline="0" noProof="0" dirty="0">
                <a:ln>
                  <a:noFill/>
                </a:ln>
                <a:solidFill>
                  <a:srgbClr val="231F20"/>
                </a:solidFill>
                <a:effectLst/>
                <a:uLnTx/>
                <a:uFillTx/>
                <a:latin typeface="Yu Gothic"/>
                <a:cs typeface="Yu Gothic"/>
              </a:rPr>
              <a:t>計測の定義・クロスドメイン下の</a:t>
            </a:r>
            <a:r>
              <a:rPr kumimoji="0" lang="en-US" altLang="ja-JP" sz="1200" b="1" i="0" u="none" strike="noStrike" kern="0" cap="none" spc="120" normalizeH="0" baseline="0" noProof="0" dirty="0">
                <a:ln>
                  <a:noFill/>
                </a:ln>
                <a:solidFill>
                  <a:srgbClr val="231F20"/>
                </a:solidFill>
                <a:effectLst/>
                <a:uLnTx/>
                <a:uFillTx/>
                <a:latin typeface="Yu Gothic"/>
                <a:cs typeface="Yu Gothic"/>
              </a:rPr>
              <a:t>CV</a:t>
            </a:r>
            <a:r>
              <a:rPr kumimoji="0" lang="ja-JP" altLang="en-US" sz="1200" b="1" i="0" u="none" strike="noStrike" kern="0" cap="none" spc="100" normalizeH="0" baseline="0" noProof="0" dirty="0">
                <a:ln>
                  <a:noFill/>
                </a:ln>
                <a:solidFill>
                  <a:srgbClr val="231F20"/>
                </a:solidFill>
                <a:effectLst/>
                <a:uLnTx/>
                <a:uFillTx/>
                <a:latin typeface="Yu Gothic"/>
                <a:cs typeface="Yu Gothic"/>
              </a:rPr>
              <a:t>計測の注意点</a:t>
            </a:r>
            <a:endParaRPr kumimoji="0" lang="ja-JP" altLang="en-US" sz="1200" b="0" i="0" u="none" strike="noStrike" kern="0" cap="none" spc="0" normalizeH="0" baseline="0" noProof="0" dirty="0">
              <a:ln>
                <a:noFill/>
              </a:ln>
              <a:solidFill>
                <a:sysClr val="windowText" lastClr="000000"/>
              </a:solidFill>
              <a:effectLst/>
              <a:uLnTx/>
              <a:uFillTx/>
              <a:latin typeface="Yu Gothic"/>
              <a:cs typeface="Yu Gothic"/>
            </a:endParaRPr>
          </a:p>
        </p:txBody>
      </p:sp>
      <p:sp>
        <p:nvSpPr>
          <p:cNvPr id="11" name="object 10">
            <a:extLst>
              <a:ext uri="{FF2B5EF4-FFF2-40B4-BE49-F238E27FC236}">
                <a16:creationId xmlns:a16="http://schemas.microsoft.com/office/drawing/2014/main" id="{2F58345F-FAA3-5527-3676-B388C6F65406}"/>
              </a:ext>
            </a:extLst>
          </p:cNvPr>
          <p:cNvSpPr txBox="1"/>
          <p:nvPr/>
        </p:nvSpPr>
        <p:spPr>
          <a:xfrm>
            <a:off x="1368564" y="3454107"/>
            <a:ext cx="1330960" cy="1872614"/>
          </a:xfrm>
          <a:prstGeom prst="rect">
            <a:avLst/>
          </a:prstGeom>
          <a:ln w="12700">
            <a:solidFill>
              <a:srgbClr val="F6F6F9"/>
            </a:solidFill>
          </a:ln>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250" b="0" i="0" u="none" strike="noStrike" kern="0" cap="none" spc="0" normalizeH="0" baseline="0" noProof="0">
              <a:ln>
                <a:noFill/>
              </a:ln>
              <a:solidFill>
                <a:sysClr val="windowText" lastClr="000000"/>
              </a:solidFill>
              <a:effectLst/>
              <a:uLnTx/>
              <a:uFillTx/>
              <a:latin typeface="Times New Roman"/>
              <a:cs typeface="Times New Roman"/>
            </a:endParaRPr>
          </a:p>
          <a:p>
            <a:pPr marL="283845" marR="276860" lvl="0" indent="0" algn="ctr" defTabSz="914400" eaLnBrk="1" fontAlgn="auto" latinLnBrk="0" hangingPunct="1">
              <a:lnSpc>
                <a:spcPct val="100000"/>
              </a:lnSpc>
              <a:spcBef>
                <a:spcPts val="5"/>
              </a:spcBef>
              <a:spcAft>
                <a:spcPts val="0"/>
              </a:spcAft>
              <a:buClrTx/>
              <a:buSzTx/>
              <a:buFontTx/>
              <a:buNone/>
              <a:tabLst/>
              <a:defRPr/>
            </a:pPr>
            <a:r>
              <a:rPr kumimoji="0" sz="1000" b="1" i="0" u="none" strike="noStrike" kern="0" cap="none" spc="-20" normalizeH="0" baseline="0" noProof="0" dirty="0">
                <a:ln>
                  <a:noFill/>
                </a:ln>
                <a:solidFill>
                  <a:srgbClr val="FFFFFF"/>
                </a:solidFill>
                <a:effectLst/>
                <a:uLnTx/>
                <a:uFillTx/>
                <a:latin typeface="Yu Gothic"/>
                <a:cs typeface="Yu Gothic"/>
              </a:rPr>
              <a:t>ネクサス広告</a:t>
            </a:r>
            <a:r>
              <a:rPr kumimoji="0" sz="1000" b="1" i="0" u="none" strike="noStrike" kern="0" cap="none" spc="50" normalizeH="0" baseline="0" noProof="0" dirty="0">
                <a:ln>
                  <a:noFill/>
                </a:ln>
                <a:solidFill>
                  <a:srgbClr val="FFFFFF"/>
                </a:solidFill>
                <a:effectLst/>
                <a:uLnTx/>
                <a:uFillTx/>
                <a:latin typeface="Yu Gothic"/>
                <a:cs typeface="Yu Gothic"/>
              </a:rPr>
              <a:t>間接</a:t>
            </a:r>
            <a:r>
              <a:rPr kumimoji="0" sz="1000" b="1" i="0" u="none" strike="noStrike" kern="0" cap="none" spc="25" normalizeH="0" baseline="0" noProof="0" dirty="0">
                <a:ln>
                  <a:noFill/>
                </a:ln>
                <a:solidFill>
                  <a:srgbClr val="FFFFFF"/>
                </a:solidFill>
                <a:effectLst/>
                <a:uLnTx/>
                <a:uFillTx/>
                <a:latin typeface="Yu Gothic"/>
                <a:cs typeface="Yu Gothic"/>
              </a:rPr>
              <a:t>CV</a:t>
            </a:r>
            <a:endParaRPr kumimoji="0" sz="1000" b="0" i="0" u="none" strike="noStrike" kern="0" cap="none" spc="0" normalizeH="0" baseline="0" noProof="0">
              <a:ln>
                <a:noFill/>
              </a:ln>
              <a:solidFill>
                <a:sysClr val="windowText" lastClr="000000"/>
              </a:solidFill>
              <a:effectLst/>
              <a:uLnTx/>
              <a:uFillTx/>
              <a:latin typeface="Yu Gothic"/>
              <a:cs typeface="Yu Gothic"/>
            </a:endParaRPr>
          </a:p>
          <a:p>
            <a:pPr marL="6350" marR="0" lvl="0" indent="0" algn="ctr" defTabSz="914400" eaLnBrk="1" fontAlgn="auto" latinLnBrk="0" hangingPunct="1">
              <a:lnSpc>
                <a:spcPct val="100000"/>
              </a:lnSpc>
              <a:spcBef>
                <a:spcPts val="0"/>
              </a:spcBef>
              <a:spcAft>
                <a:spcPts val="0"/>
              </a:spcAft>
              <a:buClrTx/>
              <a:buSzTx/>
              <a:buFontTx/>
              <a:buNone/>
              <a:tabLst/>
              <a:defRPr/>
            </a:pPr>
            <a:r>
              <a:rPr kumimoji="0" sz="1000" b="1" i="0" u="none" strike="noStrike" kern="0" cap="none" spc="-30" normalizeH="0" baseline="0" noProof="0" dirty="0">
                <a:ln>
                  <a:noFill/>
                </a:ln>
                <a:solidFill>
                  <a:srgbClr val="FFFFFF"/>
                </a:solidFill>
                <a:effectLst/>
                <a:uLnTx/>
                <a:uFillTx/>
                <a:latin typeface="Yu Gothic"/>
                <a:cs typeface="Yu Gothic"/>
              </a:rPr>
              <a:t>（</a:t>
            </a:r>
            <a:r>
              <a:rPr kumimoji="0" sz="1000" b="1" i="0" u="none" strike="noStrike" kern="0" cap="none" spc="-75" normalizeH="0" baseline="0" noProof="0" dirty="0">
                <a:ln>
                  <a:noFill/>
                </a:ln>
                <a:solidFill>
                  <a:srgbClr val="FFFFFF"/>
                </a:solidFill>
                <a:effectLst/>
                <a:uLnTx/>
                <a:uFillTx/>
                <a:latin typeface="Yu Gothic"/>
                <a:cs typeface="Yu Gothic"/>
              </a:rPr>
              <a:t>ビュー</a:t>
            </a:r>
            <a:r>
              <a:rPr kumimoji="0" sz="1000" b="1" i="0" u="none" strike="noStrike" kern="0" cap="none" spc="25" normalizeH="0" baseline="0" noProof="0" dirty="0">
                <a:ln>
                  <a:noFill/>
                </a:ln>
                <a:solidFill>
                  <a:srgbClr val="FFFFFF"/>
                </a:solidFill>
                <a:effectLst/>
                <a:uLnTx/>
                <a:uFillTx/>
                <a:latin typeface="Yu Gothic"/>
                <a:cs typeface="Yu Gothic"/>
              </a:rPr>
              <a:t>CV）</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sp>
        <p:nvSpPr>
          <p:cNvPr id="12" name="object 11">
            <a:extLst>
              <a:ext uri="{FF2B5EF4-FFF2-40B4-BE49-F238E27FC236}">
                <a16:creationId xmlns:a16="http://schemas.microsoft.com/office/drawing/2014/main" id="{00E0601D-44BC-51DD-D3D6-652E33391367}"/>
              </a:ext>
            </a:extLst>
          </p:cNvPr>
          <p:cNvSpPr txBox="1"/>
          <p:nvPr/>
        </p:nvSpPr>
        <p:spPr>
          <a:xfrm>
            <a:off x="2138921" y="5515839"/>
            <a:ext cx="7078980" cy="670440"/>
          </a:xfrm>
          <a:prstGeom prst="rect">
            <a:avLst/>
          </a:prstGeom>
        </p:spPr>
        <p:txBody>
          <a:bodyPr vert="horz" wrap="none" lIns="0" tIns="12700" rIns="0" bIns="0" rtlCol="0">
            <a:noAutofit/>
          </a:bodyPr>
          <a:lstStyle/>
          <a:p>
            <a:pPr marL="20955" marR="5080" lvl="0" indent="0" defTabSz="914400" eaLnBrk="1" fontAlgn="auto" latinLnBrk="0" hangingPunct="1">
              <a:lnSpc>
                <a:spcPct val="129700"/>
              </a:lnSpc>
              <a:spcBef>
                <a:spcPts val="100"/>
              </a:spcBef>
              <a:spcAft>
                <a:spcPts val="0"/>
              </a:spcAft>
              <a:buClrTx/>
              <a:buSzTx/>
              <a:buFontTx/>
              <a:buNone/>
              <a:tabLst/>
              <a:defRPr/>
            </a:pPr>
            <a:r>
              <a:rPr kumimoji="0" sz="900" b="1" i="0" u="none" strike="noStrike" kern="0" cap="none" spc="0" normalizeH="0" baseline="0" noProof="0" dirty="0">
                <a:ln>
                  <a:noFill/>
                </a:ln>
                <a:solidFill>
                  <a:srgbClr val="231F20"/>
                </a:solidFill>
                <a:effectLst/>
                <a:uLnTx/>
                <a:uFillTx/>
                <a:latin typeface="Yu Gothic"/>
                <a:cs typeface="Yu Gothic"/>
              </a:rPr>
              <a:t>最終クリック（またはビュー）</a:t>
            </a:r>
            <a:r>
              <a:rPr kumimoji="0" sz="900" b="1" i="0" u="none" strike="noStrike" kern="0" cap="none" spc="0" normalizeH="0" baseline="0" noProof="0" dirty="0" err="1">
                <a:ln>
                  <a:noFill/>
                </a:ln>
                <a:solidFill>
                  <a:srgbClr val="231F20"/>
                </a:solidFill>
                <a:effectLst/>
                <a:uLnTx/>
                <a:uFillTx/>
                <a:latin typeface="Yu Gothic"/>
                <a:cs typeface="Yu Gothic"/>
              </a:rPr>
              <a:t>から離脱・非離脱や最終流入経路関係なくCVタグ設置個所に広告接触ユーザーが到達した場合</a:t>
            </a:r>
            <a:r>
              <a:rPr kumimoji="0" sz="900" b="1" i="0" u="none" strike="noStrike" kern="0" cap="none" spc="0" normalizeH="0" baseline="0" noProof="0" dirty="0">
                <a:ln>
                  <a:noFill/>
                </a:ln>
                <a:solidFill>
                  <a:srgbClr val="231F20"/>
                </a:solidFill>
                <a:effectLst/>
                <a:uLnTx/>
                <a:uFillTx/>
                <a:latin typeface="Yu Gothic"/>
                <a:cs typeface="Yu Gothic"/>
              </a:rPr>
              <a:t>、</a:t>
            </a:r>
            <a:endParaRPr kumimoji="0" lang="en-US" sz="900" b="1" i="0" u="none" strike="noStrike" kern="0" cap="none" spc="0" normalizeH="0" baseline="0" noProof="0" dirty="0">
              <a:ln>
                <a:noFill/>
              </a:ln>
              <a:solidFill>
                <a:srgbClr val="231F20"/>
              </a:solidFill>
              <a:effectLst/>
              <a:uLnTx/>
              <a:uFillTx/>
              <a:latin typeface="Yu Gothic"/>
              <a:cs typeface="Yu Gothic"/>
            </a:endParaRPr>
          </a:p>
          <a:p>
            <a:pPr marL="20955" marR="5080" lvl="0" indent="0" defTabSz="914400" eaLnBrk="1" fontAlgn="auto" latinLnBrk="0" hangingPunct="1">
              <a:lnSpc>
                <a:spcPct val="129700"/>
              </a:lnSpc>
              <a:spcBef>
                <a:spcPts val="100"/>
              </a:spcBef>
              <a:spcAft>
                <a:spcPts val="0"/>
              </a:spcAft>
              <a:buClrTx/>
              <a:buSzTx/>
              <a:buFontTx/>
              <a:buNone/>
              <a:tabLst/>
              <a:defRPr/>
            </a:pPr>
            <a:r>
              <a:rPr kumimoji="0" sz="900" b="1" i="0" u="none" strike="noStrike" kern="0" cap="none" spc="0" normalizeH="0" baseline="0" noProof="0" dirty="0" err="1">
                <a:ln>
                  <a:noFill/>
                </a:ln>
                <a:solidFill>
                  <a:srgbClr val="231F20"/>
                </a:solidFill>
                <a:effectLst/>
                <a:uLnTx/>
                <a:uFillTx/>
                <a:latin typeface="Yu Gothic"/>
                <a:cs typeface="Yu Gothic"/>
              </a:rPr>
              <a:t>直接CV（クリックCV）または間接CV（ビューCV）として計上しています</a:t>
            </a:r>
            <a:r>
              <a:rPr kumimoji="0" sz="900" b="1" i="0" u="none" strike="noStrike" kern="0" cap="none" spc="0" normalizeH="0" baseline="0" noProof="0" dirty="0">
                <a:ln>
                  <a:noFill/>
                </a:ln>
                <a:solidFill>
                  <a:srgbClr val="231F20"/>
                </a:solidFill>
                <a:effectLst/>
                <a:uLnTx/>
                <a:uFillTx/>
                <a:latin typeface="Yu Gothic"/>
                <a:cs typeface="Yu Gothic"/>
              </a:rPr>
              <a:t>。</a:t>
            </a:r>
            <a:endParaRPr kumimoji="0" sz="900" b="0" i="0" u="none" strike="noStrike" kern="0" cap="none" spc="0" normalizeH="0" baseline="0" noProof="0" dirty="0">
              <a:ln>
                <a:noFill/>
              </a:ln>
              <a:solidFill>
                <a:sysClr val="windowText" lastClr="000000"/>
              </a:solidFill>
              <a:effectLst/>
              <a:uLnTx/>
              <a:uFillTx/>
              <a:latin typeface="Yu Gothic"/>
              <a:cs typeface="Yu Gothic"/>
            </a:endParaRPr>
          </a:p>
        </p:txBody>
      </p:sp>
      <p:sp>
        <p:nvSpPr>
          <p:cNvPr id="13" name="object 12">
            <a:extLst>
              <a:ext uri="{FF2B5EF4-FFF2-40B4-BE49-F238E27FC236}">
                <a16:creationId xmlns:a16="http://schemas.microsoft.com/office/drawing/2014/main" id="{3705C633-3EA1-327C-69E6-1261C21F2A4A}"/>
              </a:ext>
            </a:extLst>
          </p:cNvPr>
          <p:cNvSpPr txBox="1"/>
          <p:nvPr/>
        </p:nvSpPr>
        <p:spPr>
          <a:xfrm>
            <a:off x="3107499" y="6279249"/>
            <a:ext cx="5274945" cy="162560"/>
          </a:xfrm>
          <a:prstGeom prst="rect">
            <a:avLst/>
          </a:prstGeom>
        </p:spPr>
        <p:txBody>
          <a:bodyPr vert="horz" wrap="none" lIns="0" tIns="12700" rIns="0" bIns="0" rtlCol="0">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231F20"/>
                </a:solidFill>
                <a:effectLst/>
                <a:uLnTx/>
                <a:uFillTx/>
                <a:latin typeface="Yu Gothic"/>
                <a:cs typeface="Yu Gothic"/>
              </a:rPr>
              <a:t>AAA.co.jp/（公式サイト）→  BBB.co.jp/form/（フォーム）→  BBB.co.jp/thanks（完了ページ）</a:t>
            </a:r>
            <a:endParaRPr kumimoji="0" sz="900" b="0" i="0" u="none" strike="noStrike" kern="0" cap="none" spc="0" normalizeH="0" baseline="0" noProof="0">
              <a:ln>
                <a:noFill/>
              </a:ln>
              <a:solidFill>
                <a:sysClr val="windowText" lastClr="000000"/>
              </a:solidFill>
              <a:effectLst/>
              <a:uLnTx/>
              <a:uFillTx/>
              <a:latin typeface="Yu Gothic"/>
              <a:cs typeface="Yu Gothic"/>
            </a:endParaRPr>
          </a:p>
        </p:txBody>
      </p:sp>
      <p:sp>
        <p:nvSpPr>
          <p:cNvPr id="14" name="object 13">
            <a:extLst>
              <a:ext uri="{FF2B5EF4-FFF2-40B4-BE49-F238E27FC236}">
                <a16:creationId xmlns:a16="http://schemas.microsoft.com/office/drawing/2014/main" id="{7DD24E92-E8DB-1959-DB69-78BDB268E6A9}"/>
              </a:ext>
            </a:extLst>
          </p:cNvPr>
          <p:cNvSpPr txBox="1"/>
          <p:nvPr/>
        </p:nvSpPr>
        <p:spPr>
          <a:xfrm>
            <a:off x="1355867" y="1189032"/>
            <a:ext cx="3259454" cy="208279"/>
          </a:xfrm>
          <a:prstGeom prst="rect">
            <a:avLst/>
          </a:prstGeom>
        </p:spPr>
        <p:txBody>
          <a:bodyPr vert="horz" wrap="square" lIns="0" tIns="12700" rIns="0" bIns="0" rtlCol="0">
            <a:spAutoFit/>
          </a:bodyPr>
          <a:lstStyle/>
          <a:p>
            <a:pPr marL="171450" marR="0" lvl="0" indent="-159385" defTabSz="914400" eaLnBrk="1" fontAlgn="auto" latinLnBrk="0" hangingPunct="1">
              <a:lnSpc>
                <a:spcPct val="100000"/>
              </a:lnSpc>
              <a:spcBef>
                <a:spcPts val="100"/>
              </a:spcBef>
              <a:spcAft>
                <a:spcPts val="0"/>
              </a:spcAft>
              <a:buClrTx/>
              <a:buSzPct val="91666"/>
              <a:buFontTx/>
              <a:buChar char="■"/>
              <a:tabLst>
                <a:tab pos="172085" algn="l"/>
              </a:tabLst>
              <a:defRPr/>
            </a:pPr>
            <a:r>
              <a:rPr kumimoji="0" sz="1200" b="1" i="0" u="none" strike="noStrike" kern="0" cap="none" spc="-35" normalizeH="0" baseline="0" noProof="0" dirty="0">
                <a:ln>
                  <a:noFill/>
                </a:ln>
                <a:solidFill>
                  <a:srgbClr val="231F20"/>
                </a:solidFill>
                <a:effectLst/>
                <a:uLnTx/>
                <a:uFillTx/>
                <a:latin typeface="Yu Gothic"/>
                <a:cs typeface="Yu Gothic"/>
              </a:rPr>
              <a:t>ネクサス広告 シリーズの「反響計上の定義」</a:t>
            </a:r>
            <a:endParaRPr kumimoji="0" sz="1200" b="0" i="0" u="none" strike="noStrike" kern="0" cap="none" spc="0" normalizeH="0" baseline="0" noProof="0">
              <a:ln>
                <a:noFill/>
              </a:ln>
              <a:solidFill>
                <a:sysClr val="windowText" lastClr="000000"/>
              </a:solidFill>
              <a:effectLst/>
              <a:uLnTx/>
              <a:uFillTx/>
              <a:latin typeface="Yu Gothic"/>
              <a:cs typeface="Yu Gothic"/>
            </a:endParaRPr>
          </a:p>
        </p:txBody>
      </p:sp>
      <p:sp>
        <p:nvSpPr>
          <p:cNvPr id="15" name="object 14">
            <a:extLst>
              <a:ext uri="{FF2B5EF4-FFF2-40B4-BE49-F238E27FC236}">
                <a16:creationId xmlns:a16="http://schemas.microsoft.com/office/drawing/2014/main" id="{06B71E31-5582-9225-A6AF-52C041FD0AF9}"/>
              </a:ext>
            </a:extLst>
          </p:cNvPr>
          <p:cNvSpPr txBox="1"/>
          <p:nvPr/>
        </p:nvSpPr>
        <p:spPr>
          <a:xfrm>
            <a:off x="2165299" y="6287008"/>
            <a:ext cx="810260" cy="155575"/>
          </a:xfrm>
          <a:prstGeom prst="rect">
            <a:avLst/>
          </a:prstGeom>
          <a:solidFill>
            <a:srgbClr val="58595B"/>
          </a:solidFill>
        </p:spPr>
        <p:txBody>
          <a:bodyPr vert="horz" wrap="square" lIns="0" tIns="2160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Yu Gothic"/>
                <a:cs typeface="Yu Gothic"/>
              </a:rPr>
              <a:t>計測不可の例</a:t>
            </a:r>
            <a:endParaRPr kumimoji="0" sz="8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21" name="object 20">
            <a:extLst>
              <a:ext uri="{FF2B5EF4-FFF2-40B4-BE49-F238E27FC236}">
                <a16:creationId xmlns:a16="http://schemas.microsoft.com/office/drawing/2014/main" id="{BE98F997-86AF-3BFF-AC99-CDAB42787313}"/>
              </a:ext>
            </a:extLst>
          </p:cNvPr>
          <p:cNvGrpSpPr/>
          <p:nvPr/>
        </p:nvGrpSpPr>
        <p:grpSpPr>
          <a:xfrm>
            <a:off x="3920552" y="2366970"/>
            <a:ext cx="379095" cy="158750"/>
            <a:chOff x="3920552" y="2366970"/>
            <a:chExt cx="379095" cy="158750"/>
          </a:xfrm>
        </p:grpSpPr>
        <p:sp>
          <p:nvSpPr>
            <p:cNvPr id="22" name="object 21">
              <a:extLst>
                <a:ext uri="{FF2B5EF4-FFF2-40B4-BE49-F238E27FC236}">
                  <a16:creationId xmlns:a16="http://schemas.microsoft.com/office/drawing/2014/main" id="{2DA68FF8-51EC-017D-A59B-C27AE033AC31}"/>
                </a:ext>
              </a:extLst>
            </p:cNvPr>
            <p:cNvSpPr/>
            <p:nvPr/>
          </p:nvSpPr>
          <p:spPr>
            <a:xfrm>
              <a:off x="3920552" y="2446117"/>
              <a:ext cx="264795" cy="0"/>
            </a:xfrm>
            <a:custGeom>
              <a:avLst/>
              <a:gdLst/>
              <a:ahLst/>
              <a:cxnLst/>
              <a:rect l="l" t="t" r="r" b="b"/>
              <a:pathLst>
                <a:path w="264795">
                  <a:moveTo>
                    <a:pt x="0" y="0"/>
                  </a:moveTo>
                  <a:lnTo>
                    <a:pt x="264782"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2">
              <a:extLst>
                <a:ext uri="{FF2B5EF4-FFF2-40B4-BE49-F238E27FC236}">
                  <a16:creationId xmlns:a16="http://schemas.microsoft.com/office/drawing/2014/main" id="{3A523929-8343-4BE6-D867-AD26FB2A145C}"/>
                </a:ext>
              </a:extLst>
            </p:cNvPr>
            <p:cNvSpPr/>
            <p:nvPr/>
          </p:nvSpPr>
          <p:spPr>
            <a:xfrm>
              <a:off x="4162177" y="2366970"/>
              <a:ext cx="137160" cy="158750"/>
            </a:xfrm>
            <a:custGeom>
              <a:avLst/>
              <a:gdLst/>
              <a:ahLst/>
              <a:cxnLst/>
              <a:rect l="l" t="t" r="r" b="b"/>
              <a:pathLst>
                <a:path w="137160"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4" name="object 23">
            <a:extLst>
              <a:ext uri="{FF2B5EF4-FFF2-40B4-BE49-F238E27FC236}">
                <a16:creationId xmlns:a16="http://schemas.microsoft.com/office/drawing/2014/main" id="{219A22CF-4016-47A9-BEC8-41860FFE40FE}"/>
              </a:ext>
            </a:extLst>
          </p:cNvPr>
          <p:cNvGrpSpPr/>
          <p:nvPr/>
        </p:nvGrpSpPr>
        <p:grpSpPr>
          <a:xfrm>
            <a:off x="5501009" y="2199994"/>
            <a:ext cx="379095" cy="158750"/>
            <a:chOff x="5501009" y="2199994"/>
            <a:chExt cx="379095" cy="158750"/>
          </a:xfrm>
        </p:grpSpPr>
        <p:sp>
          <p:nvSpPr>
            <p:cNvPr id="25" name="object 24">
              <a:extLst>
                <a:ext uri="{FF2B5EF4-FFF2-40B4-BE49-F238E27FC236}">
                  <a16:creationId xmlns:a16="http://schemas.microsoft.com/office/drawing/2014/main" id="{45EDF1B9-D7CD-0B6C-7C1D-33118BD48CBB}"/>
                </a:ext>
              </a:extLst>
            </p:cNvPr>
            <p:cNvSpPr/>
            <p:nvPr/>
          </p:nvSpPr>
          <p:spPr>
            <a:xfrm>
              <a:off x="5501009" y="2279142"/>
              <a:ext cx="264795" cy="0"/>
            </a:xfrm>
            <a:custGeom>
              <a:avLst/>
              <a:gdLst/>
              <a:ahLst/>
              <a:cxnLst/>
              <a:rect l="l" t="t" r="r" b="b"/>
              <a:pathLst>
                <a:path w="264795">
                  <a:moveTo>
                    <a:pt x="0" y="0"/>
                  </a:moveTo>
                  <a:lnTo>
                    <a:pt x="264782"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5">
              <a:extLst>
                <a:ext uri="{FF2B5EF4-FFF2-40B4-BE49-F238E27FC236}">
                  <a16:creationId xmlns:a16="http://schemas.microsoft.com/office/drawing/2014/main" id="{6ECBC60C-2E6B-367A-40D2-21C5FF2DCF26}"/>
                </a:ext>
              </a:extLst>
            </p:cNvPr>
            <p:cNvSpPr/>
            <p:nvPr/>
          </p:nvSpPr>
          <p:spPr>
            <a:xfrm>
              <a:off x="5742636" y="2199994"/>
              <a:ext cx="137160" cy="158750"/>
            </a:xfrm>
            <a:custGeom>
              <a:avLst/>
              <a:gdLst/>
              <a:ahLst/>
              <a:cxnLst/>
              <a:rect l="l" t="t" r="r" b="b"/>
              <a:pathLst>
                <a:path w="137160"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7" name="object 26">
            <a:extLst>
              <a:ext uri="{FF2B5EF4-FFF2-40B4-BE49-F238E27FC236}">
                <a16:creationId xmlns:a16="http://schemas.microsoft.com/office/drawing/2014/main" id="{36B284DA-5960-C2CF-BEB2-1531C3F38EC5}"/>
              </a:ext>
            </a:extLst>
          </p:cNvPr>
          <p:cNvGrpSpPr/>
          <p:nvPr/>
        </p:nvGrpSpPr>
        <p:grpSpPr>
          <a:xfrm>
            <a:off x="7622470" y="2199994"/>
            <a:ext cx="379095" cy="158750"/>
            <a:chOff x="7622470" y="2199994"/>
            <a:chExt cx="379095" cy="158750"/>
          </a:xfrm>
        </p:grpSpPr>
        <p:sp>
          <p:nvSpPr>
            <p:cNvPr id="28" name="object 27">
              <a:extLst>
                <a:ext uri="{FF2B5EF4-FFF2-40B4-BE49-F238E27FC236}">
                  <a16:creationId xmlns:a16="http://schemas.microsoft.com/office/drawing/2014/main" id="{501CA7B5-B4BC-F0DC-DAD7-EC29B7FFE098}"/>
                </a:ext>
              </a:extLst>
            </p:cNvPr>
            <p:cNvSpPr/>
            <p:nvPr/>
          </p:nvSpPr>
          <p:spPr>
            <a:xfrm>
              <a:off x="7622470" y="2279142"/>
              <a:ext cx="264795" cy="0"/>
            </a:xfrm>
            <a:custGeom>
              <a:avLst/>
              <a:gdLst/>
              <a:ahLst/>
              <a:cxnLst/>
              <a:rect l="l" t="t" r="r" b="b"/>
              <a:pathLst>
                <a:path w="264795">
                  <a:moveTo>
                    <a:pt x="0" y="0"/>
                  </a:moveTo>
                  <a:lnTo>
                    <a:pt x="264782"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8">
              <a:extLst>
                <a:ext uri="{FF2B5EF4-FFF2-40B4-BE49-F238E27FC236}">
                  <a16:creationId xmlns:a16="http://schemas.microsoft.com/office/drawing/2014/main" id="{FDDCD12B-8B79-654E-207B-E5029C38066C}"/>
                </a:ext>
              </a:extLst>
            </p:cNvPr>
            <p:cNvSpPr/>
            <p:nvPr/>
          </p:nvSpPr>
          <p:spPr>
            <a:xfrm>
              <a:off x="7864096" y="2199994"/>
              <a:ext cx="137160" cy="158750"/>
            </a:xfrm>
            <a:custGeom>
              <a:avLst/>
              <a:gdLst/>
              <a:ahLst/>
              <a:cxnLst/>
              <a:rect l="l" t="t" r="r" b="b"/>
              <a:pathLst>
                <a:path w="137159"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06" name="グループ化 605">
            <a:extLst>
              <a:ext uri="{FF2B5EF4-FFF2-40B4-BE49-F238E27FC236}">
                <a16:creationId xmlns:a16="http://schemas.microsoft.com/office/drawing/2014/main" id="{1A522F73-DBB8-735C-AF18-2CBECE2A1125}"/>
              </a:ext>
            </a:extLst>
          </p:cNvPr>
          <p:cNvGrpSpPr/>
          <p:nvPr/>
        </p:nvGrpSpPr>
        <p:grpSpPr>
          <a:xfrm>
            <a:off x="5411774" y="2789058"/>
            <a:ext cx="2589482" cy="158750"/>
            <a:chOff x="5411774" y="2789058"/>
            <a:chExt cx="2589482" cy="158750"/>
          </a:xfrm>
        </p:grpSpPr>
        <p:sp>
          <p:nvSpPr>
            <p:cNvPr id="31" name="object 30">
              <a:extLst>
                <a:ext uri="{FF2B5EF4-FFF2-40B4-BE49-F238E27FC236}">
                  <a16:creationId xmlns:a16="http://schemas.microsoft.com/office/drawing/2014/main" id="{8E1ACAE6-6003-27C8-0110-B3F2666BD4AD}"/>
                </a:ext>
              </a:extLst>
            </p:cNvPr>
            <p:cNvSpPr/>
            <p:nvPr/>
          </p:nvSpPr>
          <p:spPr>
            <a:xfrm>
              <a:off x="5411774" y="2868206"/>
              <a:ext cx="2475865" cy="0"/>
            </a:xfrm>
            <a:custGeom>
              <a:avLst/>
              <a:gdLst/>
              <a:ahLst/>
              <a:cxnLst/>
              <a:rect l="l" t="t" r="r" b="b"/>
              <a:pathLst>
                <a:path w="2475865">
                  <a:moveTo>
                    <a:pt x="0" y="0"/>
                  </a:moveTo>
                  <a:lnTo>
                    <a:pt x="2475481"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1">
              <a:extLst>
                <a:ext uri="{FF2B5EF4-FFF2-40B4-BE49-F238E27FC236}">
                  <a16:creationId xmlns:a16="http://schemas.microsoft.com/office/drawing/2014/main" id="{64B13599-2F2A-E980-9869-F75EE6A39B98}"/>
                </a:ext>
              </a:extLst>
            </p:cNvPr>
            <p:cNvSpPr/>
            <p:nvPr/>
          </p:nvSpPr>
          <p:spPr>
            <a:xfrm>
              <a:off x="7864096" y="2789058"/>
              <a:ext cx="137160" cy="158750"/>
            </a:xfrm>
            <a:custGeom>
              <a:avLst/>
              <a:gdLst/>
              <a:ahLst/>
              <a:cxnLst/>
              <a:rect l="l" t="t" r="r" b="b"/>
              <a:pathLst>
                <a:path w="137159"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3" name="object 32">
            <a:extLst>
              <a:ext uri="{FF2B5EF4-FFF2-40B4-BE49-F238E27FC236}">
                <a16:creationId xmlns:a16="http://schemas.microsoft.com/office/drawing/2014/main" id="{9CB0DE0D-2C15-2854-2319-761ED6FB7B3F}"/>
              </a:ext>
            </a:extLst>
          </p:cNvPr>
          <p:cNvSpPr/>
          <p:nvPr/>
        </p:nvSpPr>
        <p:spPr>
          <a:xfrm>
            <a:off x="4402124" y="1881060"/>
            <a:ext cx="1009650" cy="1310005"/>
          </a:xfrm>
          <a:custGeom>
            <a:avLst/>
            <a:gdLst/>
            <a:ahLst/>
            <a:cxnLst/>
            <a:rect l="l" t="t" r="r" b="b"/>
            <a:pathLst>
              <a:path w="1009650" h="1310005">
                <a:moveTo>
                  <a:pt x="0" y="1309522"/>
                </a:moveTo>
                <a:lnTo>
                  <a:pt x="1009650" y="1309522"/>
                </a:lnTo>
                <a:lnTo>
                  <a:pt x="1009650" y="0"/>
                </a:lnTo>
                <a:lnTo>
                  <a:pt x="0" y="0"/>
                </a:lnTo>
                <a:lnTo>
                  <a:pt x="0" y="1309522"/>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3">
            <a:extLst>
              <a:ext uri="{FF2B5EF4-FFF2-40B4-BE49-F238E27FC236}">
                <a16:creationId xmlns:a16="http://schemas.microsoft.com/office/drawing/2014/main" id="{9BCFAEE0-9434-3A96-8E5F-BF0BB2076749}"/>
              </a:ext>
            </a:extLst>
          </p:cNvPr>
          <p:cNvSpPr/>
          <p:nvPr/>
        </p:nvSpPr>
        <p:spPr>
          <a:xfrm>
            <a:off x="4402124" y="1816607"/>
            <a:ext cx="1009650" cy="1479550"/>
          </a:xfrm>
          <a:custGeom>
            <a:avLst/>
            <a:gdLst/>
            <a:ahLst/>
            <a:cxnLst/>
            <a:rect l="l" t="t" r="r" b="b"/>
            <a:pathLst>
              <a:path w="1009650" h="1479550">
                <a:moveTo>
                  <a:pt x="0" y="0"/>
                </a:moveTo>
                <a:lnTo>
                  <a:pt x="1009650" y="0"/>
                </a:lnTo>
                <a:lnTo>
                  <a:pt x="1009650" y="1479550"/>
                </a:lnTo>
                <a:lnTo>
                  <a:pt x="0" y="1479550"/>
                </a:lnTo>
                <a:lnTo>
                  <a:pt x="0" y="0"/>
                </a:lnTo>
                <a:close/>
              </a:path>
            </a:pathLst>
          </a:custGeom>
          <a:ln w="381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4">
            <a:extLst>
              <a:ext uri="{FF2B5EF4-FFF2-40B4-BE49-F238E27FC236}">
                <a16:creationId xmlns:a16="http://schemas.microsoft.com/office/drawing/2014/main" id="{1C0F900A-6C96-6C36-DB18-15CA8FE41E50}"/>
              </a:ext>
            </a:extLst>
          </p:cNvPr>
          <p:cNvSpPr/>
          <p:nvPr/>
        </p:nvSpPr>
        <p:spPr>
          <a:xfrm>
            <a:off x="4402124" y="1816607"/>
            <a:ext cx="1009650" cy="64769"/>
          </a:xfrm>
          <a:custGeom>
            <a:avLst/>
            <a:gdLst/>
            <a:ahLst/>
            <a:cxnLst/>
            <a:rect l="l" t="t" r="r" b="b"/>
            <a:pathLst>
              <a:path w="1009650" h="64769">
                <a:moveTo>
                  <a:pt x="1009650" y="0"/>
                </a:moveTo>
                <a:lnTo>
                  <a:pt x="0" y="0"/>
                </a:lnTo>
                <a:lnTo>
                  <a:pt x="0" y="64452"/>
                </a:lnTo>
                <a:lnTo>
                  <a:pt x="1009650" y="64452"/>
                </a:lnTo>
                <a:lnTo>
                  <a:pt x="100965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5">
            <a:extLst>
              <a:ext uri="{FF2B5EF4-FFF2-40B4-BE49-F238E27FC236}">
                <a16:creationId xmlns:a16="http://schemas.microsoft.com/office/drawing/2014/main" id="{713625B4-4EDF-2438-9C19-58AD2B0A94F9}"/>
              </a:ext>
            </a:extLst>
          </p:cNvPr>
          <p:cNvSpPr/>
          <p:nvPr/>
        </p:nvSpPr>
        <p:spPr>
          <a:xfrm>
            <a:off x="4402124" y="1816607"/>
            <a:ext cx="1009650" cy="64769"/>
          </a:xfrm>
          <a:custGeom>
            <a:avLst/>
            <a:gdLst/>
            <a:ahLst/>
            <a:cxnLst/>
            <a:rect l="l" t="t" r="r" b="b"/>
            <a:pathLst>
              <a:path w="1009650" h="64769">
                <a:moveTo>
                  <a:pt x="0" y="0"/>
                </a:moveTo>
                <a:lnTo>
                  <a:pt x="1009650" y="0"/>
                </a:lnTo>
                <a:lnTo>
                  <a:pt x="1009650" y="64452"/>
                </a:lnTo>
                <a:lnTo>
                  <a:pt x="0" y="64452"/>
                </a:lnTo>
                <a:lnTo>
                  <a:pt x="0" y="0"/>
                </a:lnTo>
                <a:close/>
              </a:path>
            </a:pathLst>
          </a:custGeom>
          <a:ln w="381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6">
            <a:extLst>
              <a:ext uri="{FF2B5EF4-FFF2-40B4-BE49-F238E27FC236}">
                <a16:creationId xmlns:a16="http://schemas.microsoft.com/office/drawing/2014/main" id="{2BE253CB-A7FF-E6C3-FED5-442856B3A6C6}"/>
              </a:ext>
            </a:extLst>
          </p:cNvPr>
          <p:cNvSpPr/>
          <p:nvPr/>
        </p:nvSpPr>
        <p:spPr>
          <a:xfrm>
            <a:off x="4422013" y="1833943"/>
            <a:ext cx="973455" cy="29845"/>
          </a:xfrm>
          <a:custGeom>
            <a:avLst/>
            <a:gdLst/>
            <a:ahLst/>
            <a:cxnLst/>
            <a:rect l="l" t="t" r="r" b="b"/>
            <a:pathLst>
              <a:path w="973454" h="29844">
                <a:moveTo>
                  <a:pt x="8293" y="18897"/>
                </a:moveTo>
                <a:lnTo>
                  <a:pt x="6972" y="17576"/>
                </a:lnTo>
                <a:lnTo>
                  <a:pt x="1320" y="17576"/>
                </a:lnTo>
                <a:lnTo>
                  <a:pt x="0" y="18897"/>
                </a:lnTo>
                <a:lnTo>
                  <a:pt x="0" y="28105"/>
                </a:lnTo>
                <a:lnTo>
                  <a:pt x="1320" y="29425"/>
                </a:lnTo>
                <a:lnTo>
                  <a:pt x="6972" y="29425"/>
                </a:lnTo>
                <a:lnTo>
                  <a:pt x="8293" y="28105"/>
                </a:lnTo>
                <a:lnTo>
                  <a:pt x="8293" y="18897"/>
                </a:lnTo>
                <a:close/>
              </a:path>
              <a:path w="973454" h="29844">
                <a:moveTo>
                  <a:pt x="20142" y="15341"/>
                </a:moveTo>
                <a:lnTo>
                  <a:pt x="18821" y="14020"/>
                </a:lnTo>
                <a:lnTo>
                  <a:pt x="13169" y="14020"/>
                </a:lnTo>
                <a:lnTo>
                  <a:pt x="11849" y="15341"/>
                </a:lnTo>
                <a:lnTo>
                  <a:pt x="11849" y="28105"/>
                </a:lnTo>
                <a:lnTo>
                  <a:pt x="13169" y="29425"/>
                </a:lnTo>
                <a:lnTo>
                  <a:pt x="18821" y="29425"/>
                </a:lnTo>
                <a:lnTo>
                  <a:pt x="20142" y="28105"/>
                </a:lnTo>
                <a:lnTo>
                  <a:pt x="20142" y="15341"/>
                </a:lnTo>
                <a:close/>
              </a:path>
              <a:path w="973454" h="29844">
                <a:moveTo>
                  <a:pt x="32004" y="9423"/>
                </a:moveTo>
                <a:lnTo>
                  <a:pt x="30670" y="8089"/>
                </a:lnTo>
                <a:lnTo>
                  <a:pt x="25031" y="8089"/>
                </a:lnTo>
                <a:lnTo>
                  <a:pt x="23698" y="9423"/>
                </a:lnTo>
                <a:lnTo>
                  <a:pt x="23698" y="28105"/>
                </a:lnTo>
                <a:lnTo>
                  <a:pt x="25031" y="29425"/>
                </a:lnTo>
                <a:lnTo>
                  <a:pt x="30670" y="29425"/>
                </a:lnTo>
                <a:lnTo>
                  <a:pt x="32004" y="28105"/>
                </a:lnTo>
                <a:lnTo>
                  <a:pt x="32004" y="9423"/>
                </a:lnTo>
                <a:close/>
              </a:path>
              <a:path w="973454" h="29844">
                <a:moveTo>
                  <a:pt x="43853" y="3492"/>
                </a:moveTo>
                <a:lnTo>
                  <a:pt x="42519" y="2171"/>
                </a:lnTo>
                <a:lnTo>
                  <a:pt x="36880" y="2171"/>
                </a:lnTo>
                <a:lnTo>
                  <a:pt x="35547" y="3492"/>
                </a:lnTo>
                <a:lnTo>
                  <a:pt x="35547" y="28105"/>
                </a:lnTo>
                <a:lnTo>
                  <a:pt x="36880" y="29425"/>
                </a:lnTo>
                <a:lnTo>
                  <a:pt x="42519" y="29425"/>
                </a:lnTo>
                <a:lnTo>
                  <a:pt x="43853" y="28105"/>
                </a:lnTo>
                <a:lnTo>
                  <a:pt x="43853" y="3492"/>
                </a:lnTo>
                <a:close/>
              </a:path>
              <a:path w="973454" h="29844">
                <a:moveTo>
                  <a:pt x="75730" y="11010"/>
                </a:moveTo>
                <a:lnTo>
                  <a:pt x="75044" y="6591"/>
                </a:lnTo>
                <a:lnTo>
                  <a:pt x="71272" y="3543"/>
                </a:lnTo>
                <a:lnTo>
                  <a:pt x="60198" y="3543"/>
                </a:lnTo>
                <a:lnTo>
                  <a:pt x="56311" y="8166"/>
                </a:lnTo>
                <a:lnTo>
                  <a:pt x="56311" y="15582"/>
                </a:lnTo>
                <a:lnTo>
                  <a:pt x="56311" y="22987"/>
                </a:lnTo>
                <a:lnTo>
                  <a:pt x="60210" y="27597"/>
                </a:lnTo>
                <a:lnTo>
                  <a:pt x="71335" y="27597"/>
                </a:lnTo>
                <a:lnTo>
                  <a:pt x="74968" y="24879"/>
                </a:lnTo>
                <a:lnTo>
                  <a:pt x="75730" y="20662"/>
                </a:lnTo>
                <a:lnTo>
                  <a:pt x="72821" y="20662"/>
                </a:lnTo>
                <a:lnTo>
                  <a:pt x="72085" y="23317"/>
                </a:lnTo>
                <a:lnTo>
                  <a:pt x="69646" y="24955"/>
                </a:lnTo>
                <a:lnTo>
                  <a:pt x="62026" y="24955"/>
                </a:lnTo>
                <a:lnTo>
                  <a:pt x="59258" y="21348"/>
                </a:lnTo>
                <a:lnTo>
                  <a:pt x="59258" y="9817"/>
                </a:lnTo>
                <a:lnTo>
                  <a:pt x="62026" y="6184"/>
                </a:lnTo>
                <a:lnTo>
                  <a:pt x="69608" y="6184"/>
                </a:lnTo>
                <a:lnTo>
                  <a:pt x="72059" y="8051"/>
                </a:lnTo>
                <a:lnTo>
                  <a:pt x="72821" y="11010"/>
                </a:lnTo>
                <a:lnTo>
                  <a:pt x="75730" y="11010"/>
                </a:lnTo>
                <a:close/>
              </a:path>
              <a:path w="973454" h="29844">
                <a:moveTo>
                  <a:pt x="92760" y="11747"/>
                </a:moveTo>
                <a:lnTo>
                  <a:pt x="90411" y="9601"/>
                </a:lnTo>
                <a:lnTo>
                  <a:pt x="82562" y="9601"/>
                </a:lnTo>
                <a:lnTo>
                  <a:pt x="79857" y="11417"/>
                </a:lnTo>
                <a:lnTo>
                  <a:pt x="79489" y="14173"/>
                </a:lnTo>
                <a:lnTo>
                  <a:pt x="82270" y="14173"/>
                </a:lnTo>
                <a:lnTo>
                  <a:pt x="82651" y="12814"/>
                </a:lnTo>
                <a:lnTo>
                  <a:pt x="84074" y="12039"/>
                </a:lnTo>
                <a:lnTo>
                  <a:pt x="88696" y="12039"/>
                </a:lnTo>
                <a:lnTo>
                  <a:pt x="90017" y="13195"/>
                </a:lnTo>
                <a:lnTo>
                  <a:pt x="90017" y="16878"/>
                </a:lnTo>
                <a:lnTo>
                  <a:pt x="90017" y="19088"/>
                </a:lnTo>
                <a:lnTo>
                  <a:pt x="90017" y="23114"/>
                </a:lnTo>
                <a:lnTo>
                  <a:pt x="87934" y="24955"/>
                </a:lnTo>
                <a:lnTo>
                  <a:pt x="83121" y="24955"/>
                </a:lnTo>
                <a:lnTo>
                  <a:pt x="81648" y="23939"/>
                </a:lnTo>
                <a:lnTo>
                  <a:pt x="81648" y="20472"/>
                </a:lnTo>
                <a:lnTo>
                  <a:pt x="82791" y="19570"/>
                </a:lnTo>
                <a:lnTo>
                  <a:pt x="90017" y="19088"/>
                </a:lnTo>
                <a:lnTo>
                  <a:pt x="90017" y="16878"/>
                </a:lnTo>
                <a:lnTo>
                  <a:pt x="81076" y="17411"/>
                </a:lnTo>
                <a:lnTo>
                  <a:pt x="78930" y="19088"/>
                </a:lnTo>
                <a:lnTo>
                  <a:pt x="78816" y="25387"/>
                </a:lnTo>
                <a:lnTo>
                  <a:pt x="81280" y="27368"/>
                </a:lnTo>
                <a:lnTo>
                  <a:pt x="86893" y="27368"/>
                </a:lnTo>
                <a:lnTo>
                  <a:pt x="88773" y="26365"/>
                </a:lnTo>
                <a:lnTo>
                  <a:pt x="89636" y="24955"/>
                </a:lnTo>
                <a:lnTo>
                  <a:pt x="89890" y="24536"/>
                </a:lnTo>
                <a:lnTo>
                  <a:pt x="90144" y="24536"/>
                </a:lnTo>
                <a:lnTo>
                  <a:pt x="90144" y="27063"/>
                </a:lnTo>
                <a:lnTo>
                  <a:pt x="92760" y="27063"/>
                </a:lnTo>
                <a:lnTo>
                  <a:pt x="92760" y="24536"/>
                </a:lnTo>
                <a:lnTo>
                  <a:pt x="92760" y="19088"/>
                </a:lnTo>
                <a:lnTo>
                  <a:pt x="92760" y="12039"/>
                </a:lnTo>
                <a:lnTo>
                  <a:pt x="92760" y="11747"/>
                </a:lnTo>
                <a:close/>
              </a:path>
              <a:path w="973454" h="29844">
                <a:moveTo>
                  <a:pt x="106451" y="9677"/>
                </a:moveTo>
                <a:lnTo>
                  <a:pt x="105524" y="9601"/>
                </a:lnTo>
                <a:lnTo>
                  <a:pt x="102806" y="9601"/>
                </a:lnTo>
                <a:lnTo>
                  <a:pt x="100838" y="10782"/>
                </a:lnTo>
                <a:lnTo>
                  <a:pt x="100330" y="12458"/>
                </a:lnTo>
                <a:lnTo>
                  <a:pt x="100076" y="12458"/>
                </a:lnTo>
                <a:lnTo>
                  <a:pt x="100076" y="9906"/>
                </a:lnTo>
                <a:lnTo>
                  <a:pt x="97459" y="9906"/>
                </a:lnTo>
                <a:lnTo>
                  <a:pt x="97459" y="27063"/>
                </a:lnTo>
                <a:lnTo>
                  <a:pt x="100203" y="27063"/>
                </a:lnTo>
                <a:lnTo>
                  <a:pt x="100203" y="14008"/>
                </a:lnTo>
                <a:lnTo>
                  <a:pt x="102095" y="12268"/>
                </a:lnTo>
                <a:lnTo>
                  <a:pt x="105244" y="12268"/>
                </a:lnTo>
                <a:lnTo>
                  <a:pt x="106235" y="12357"/>
                </a:lnTo>
                <a:lnTo>
                  <a:pt x="106451" y="12420"/>
                </a:lnTo>
                <a:lnTo>
                  <a:pt x="106451" y="9677"/>
                </a:lnTo>
                <a:close/>
              </a:path>
              <a:path w="973454" h="29844">
                <a:moveTo>
                  <a:pt x="118821" y="9677"/>
                </a:moveTo>
                <a:lnTo>
                  <a:pt x="117906" y="9601"/>
                </a:lnTo>
                <a:lnTo>
                  <a:pt x="115176" y="9601"/>
                </a:lnTo>
                <a:lnTo>
                  <a:pt x="113207" y="10782"/>
                </a:lnTo>
                <a:lnTo>
                  <a:pt x="112699" y="12458"/>
                </a:lnTo>
                <a:lnTo>
                  <a:pt x="112445" y="12458"/>
                </a:lnTo>
                <a:lnTo>
                  <a:pt x="112445" y="9906"/>
                </a:lnTo>
                <a:lnTo>
                  <a:pt x="109829" y="9906"/>
                </a:lnTo>
                <a:lnTo>
                  <a:pt x="109829" y="27063"/>
                </a:lnTo>
                <a:lnTo>
                  <a:pt x="112572" y="27063"/>
                </a:lnTo>
                <a:lnTo>
                  <a:pt x="112572" y="14008"/>
                </a:lnTo>
                <a:lnTo>
                  <a:pt x="114465" y="12268"/>
                </a:lnTo>
                <a:lnTo>
                  <a:pt x="117614" y="12268"/>
                </a:lnTo>
                <a:lnTo>
                  <a:pt x="118605" y="12357"/>
                </a:lnTo>
                <a:lnTo>
                  <a:pt x="118821" y="12420"/>
                </a:lnTo>
                <a:lnTo>
                  <a:pt x="118821" y="9677"/>
                </a:lnTo>
                <a:close/>
              </a:path>
              <a:path w="973454" h="29844">
                <a:moveTo>
                  <a:pt x="124701" y="9893"/>
                </a:moveTo>
                <a:lnTo>
                  <a:pt x="121958" y="9893"/>
                </a:lnTo>
                <a:lnTo>
                  <a:pt x="121958" y="27051"/>
                </a:lnTo>
                <a:lnTo>
                  <a:pt x="124701" y="27051"/>
                </a:lnTo>
                <a:lnTo>
                  <a:pt x="124701" y="9893"/>
                </a:lnTo>
                <a:close/>
              </a:path>
              <a:path w="973454" h="29844">
                <a:moveTo>
                  <a:pt x="125234" y="3454"/>
                </a:moveTo>
                <a:lnTo>
                  <a:pt x="124371" y="2590"/>
                </a:lnTo>
                <a:lnTo>
                  <a:pt x="122275" y="2590"/>
                </a:lnTo>
                <a:lnTo>
                  <a:pt x="121412" y="3454"/>
                </a:lnTo>
                <a:lnTo>
                  <a:pt x="121412" y="5549"/>
                </a:lnTo>
                <a:lnTo>
                  <a:pt x="122275" y="6413"/>
                </a:lnTo>
                <a:lnTo>
                  <a:pt x="124371" y="6413"/>
                </a:lnTo>
                <a:lnTo>
                  <a:pt x="125234" y="5549"/>
                </a:lnTo>
                <a:lnTo>
                  <a:pt x="125234" y="3454"/>
                </a:lnTo>
                <a:close/>
              </a:path>
              <a:path w="973454" h="29844">
                <a:moveTo>
                  <a:pt x="143865" y="12903"/>
                </a:moveTo>
                <a:lnTo>
                  <a:pt x="143129" y="12026"/>
                </a:lnTo>
                <a:lnTo>
                  <a:pt x="141058" y="9601"/>
                </a:lnTo>
                <a:lnTo>
                  <a:pt x="140995" y="17068"/>
                </a:lnTo>
                <a:lnTo>
                  <a:pt x="131533" y="17068"/>
                </a:lnTo>
                <a:lnTo>
                  <a:pt x="131737" y="14033"/>
                </a:lnTo>
                <a:lnTo>
                  <a:pt x="133654" y="12026"/>
                </a:lnTo>
                <a:lnTo>
                  <a:pt x="139115" y="12026"/>
                </a:lnTo>
                <a:lnTo>
                  <a:pt x="140931" y="14033"/>
                </a:lnTo>
                <a:lnTo>
                  <a:pt x="140995" y="17068"/>
                </a:lnTo>
                <a:lnTo>
                  <a:pt x="140995" y="9601"/>
                </a:lnTo>
                <a:lnTo>
                  <a:pt x="131711" y="9601"/>
                </a:lnTo>
                <a:lnTo>
                  <a:pt x="128689" y="13106"/>
                </a:lnTo>
                <a:lnTo>
                  <a:pt x="128689" y="23926"/>
                </a:lnTo>
                <a:lnTo>
                  <a:pt x="131660" y="27368"/>
                </a:lnTo>
                <a:lnTo>
                  <a:pt x="140182" y="27368"/>
                </a:lnTo>
                <a:lnTo>
                  <a:pt x="142824" y="25565"/>
                </a:lnTo>
                <a:lnTo>
                  <a:pt x="143002" y="24942"/>
                </a:lnTo>
                <a:lnTo>
                  <a:pt x="143649" y="22618"/>
                </a:lnTo>
                <a:lnTo>
                  <a:pt x="140906" y="22618"/>
                </a:lnTo>
                <a:lnTo>
                  <a:pt x="140195" y="24142"/>
                </a:lnTo>
                <a:lnTo>
                  <a:pt x="138696" y="24942"/>
                </a:lnTo>
                <a:lnTo>
                  <a:pt x="133565" y="24942"/>
                </a:lnTo>
                <a:lnTo>
                  <a:pt x="131673" y="22796"/>
                </a:lnTo>
                <a:lnTo>
                  <a:pt x="131533" y="19278"/>
                </a:lnTo>
                <a:lnTo>
                  <a:pt x="143865" y="19278"/>
                </a:lnTo>
                <a:lnTo>
                  <a:pt x="143865" y="17068"/>
                </a:lnTo>
                <a:lnTo>
                  <a:pt x="143865" y="12903"/>
                </a:lnTo>
                <a:close/>
              </a:path>
              <a:path w="973454" h="29844">
                <a:moveTo>
                  <a:pt x="156806" y="9677"/>
                </a:moveTo>
                <a:lnTo>
                  <a:pt x="155879" y="9601"/>
                </a:lnTo>
                <a:lnTo>
                  <a:pt x="153162" y="9601"/>
                </a:lnTo>
                <a:lnTo>
                  <a:pt x="151193" y="10782"/>
                </a:lnTo>
                <a:lnTo>
                  <a:pt x="150685" y="12458"/>
                </a:lnTo>
                <a:lnTo>
                  <a:pt x="150431" y="12458"/>
                </a:lnTo>
                <a:lnTo>
                  <a:pt x="150431" y="9906"/>
                </a:lnTo>
                <a:lnTo>
                  <a:pt x="147815" y="9906"/>
                </a:lnTo>
                <a:lnTo>
                  <a:pt x="147815" y="27063"/>
                </a:lnTo>
                <a:lnTo>
                  <a:pt x="150558" y="27063"/>
                </a:lnTo>
                <a:lnTo>
                  <a:pt x="150558" y="14008"/>
                </a:lnTo>
                <a:lnTo>
                  <a:pt x="152450" y="12268"/>
                </a:lnTo>
                <a:lnTo>
                  <a:pt x="155600" y="12268"/>
                </a:lnTo>
                <a:lnTo>
                  <a:pt x="156591" y="12357"/>
                </a:lnTo>
                <a:lnTo>
                  <a:pt x="156806" y="12420"/>
                </a:lnTo>
                <a:lnTo>
                  <a:pt x="156806" y="9677"/>
                </a:lnTo>
                <a:close/>
              </a:path>
              <a:path w="973454" h="29844">
                <a:moveTo>
                  <a:pt x="193027" y="21018"/>
                </a:moveTo>
                <a:lnTo>
                  <a:pt x="191376" y="19685"/>
                </a:lnTo>
                <a:lnTo>
                  <a:pt x="189268" y="18757"/>
                </a:lnTo>
                <a:lnTo>
                  <a:pt x="184645" y="18757"/>
                </a:lnTo>
                <a:lnTo>
                  <a:pt x="182537" y="19685"/>
                </a:lnTo>
                <a:lnTo>
                  <a:pt x="180898" y="21005"/>
                </a:lnTo>
                <a:lnTo>
                  <a:pt x="186956" y="27571"/>
                </a:lnTo>
                <a:lnTo>
                  <a:pt x="193027" y="21018"/>
                </a:lnTo>
                <a:close/>
              </a:path>
              <a:path w="973454" h="29844">
                <a:moveTo>
                  <a:pt x="198920" y="14922"/>
                </a:moveTo>
                <a:lnTo>
                  <a:pt x="195694" y="12217"/>
                </a:lnTo>
                <a:lnTo>
                  <a:pt x="191541" y="10464"/>
                </a:lnTo>
                <a:lnTo>
                  <a:pt x="182384" y="10464"/>
                </a:lnTo>
                <a:lnTo>
                  <a:pt x="178193" y="12230"/>
                </a:lnTo>
                <a:lnTo>
                  <a:pt x="175056" y="14871"/>
                </a:lnTo>
                <a:lnTo>
                  <a:pt x="177952" y="18097"/>
                </a:lnTo>
                <a:lnTo>
                  <a:pt x="180378" y="16090"/>
                </a:lnTo>
                <a:lnTo>
                  <a:pt x="183515" y="14871"/>
                </a:lnTo>
                <a:lnTo>
                  <a:pt x="190398" y="14871"/>
                </a:lnTo>
                <a:lnTo>
                  <a:pt x="193548" y="16090"/>
                </a:lnTo>
                <a:lnTo>
                  <a:pt x="195973" y="18110"/>
                </a:lnTo>
                <a:lnTo>
                  <a:pt x="198920" y="14922"/>
                </a:lnTo>
                <a:close/>
              </a:path>
              <a:path w="973454" h="29844">
                <a:moveTo>
                  <a:pt x="204749" y="10210"/>
                </a:moveTo>
                <a:lnTo>
                  <a:pt x="201866" y="7759"/>
                </a:lnTo>
                <a:lnTo>
                  <a:pt x="199986" y="6172"/>
                </a:lnTo>
                <a:lnTo>
                  <a:pt x="193776" y="3352"/>
                </a:lnTo>
                <a:lnTo>
                  <a:pt x="180149" y="3352"/>
                </a:lnTo>
                <a:lnTo>
                  <a:pt x="173939" y="6172"/>
                </a:lnTo>
                <a:lnTo>
                  <a:pt x="169189" y="10198"/>
                </a:lnTo>
                <a:lnTo>
                  <a:pt x="171970" y="13208"/>
                </a:lnTo>
                <a:lnTo>
                  <a:pt x="175983" y="9817"/>
                </a:lnTo>
                <a:lnTo>
                  <a:pt x="181216" y="7759"/>
                </a:lnTo>
                <a:lnTo>
                  <a:pt x="192709" y="7759"/>
                </a:lnTo>
                <a:lnTo>
                  <a:pt x="197942" y="9829"/>
                </a:lnTo>
                <a:lnTo>
                  <a:pt x="201955" y="13220"/>
                </a:lnTo>
                <a:lnTo>
                  <a:pt x="204749" y="10210"/>
                </a:lnTo>
                <a:close/>
              </a:path>
              <a:path w="973454" h="29844">
                <a:moveTo>
                  <a:pt x="438543" y="19215"/>
                </a:moveTo>
                <a:lnTo>
                  <a:pt x="437324" y="17754"/>
                </a:lnTo>
                <a:lnTo>
                  <a:pt x="436499" y="16764"/>
                </a:lnTo>
                <a:lnTo>
                  <a:pt x="434682" y="16421"/>
                </a:lnTo>
                <a:lnTo>
                  <a:pt x="434682" y="19494"/>
                </a:lnTo>
                <a:lnTo>
                  <a:pt x="434682" y="24549"/>
                </a:lnTo>
                <a:lnTo>
                  <a:pt x="432536" y="26301"/>
                </a:lnTo>
                <a:lnTo>
                  <a:pt x="426313" y="26301"/>
                </a:lnTo>
                <a:lnTo>
                  <a:pt x="424167" y="24549"/>
                </a:lnTo>
                <a:lnTo>
                  <a:pt x="424167" y="19494"/>
                </a:lnTo>
                <a:lnTo>
                  <a:pt x="426313" y="17754"/>
                </a:lnTo>
                <a:lnTo>
                  <a:pt x="432536" y="17754"/>
                </a:lnTo>
                <a:lnTo>
                  <a:pt x="434682" y="19494"/>
                </a:lnTo>
                <a:lnTo>
                  <a:pt x="434682" y="16421"/>
                </a:lnTo>
                <a:lnTo>
                  <a:pt x="433387" y="16167"/>
                </a:lnTo>
                <a:lnTo>
                  <a:pt x="433387" y="15887"/>
                </a:lnTo>
                <a:lnTo>
                  <a:pt x="435940" y="15227"/>
                </a:lnTo>
                <a:lnTo>
                  <a:pt x="436372" y="14668"/>
                </a:lnTo>
                <a:lnTo>
                  <a:pt x="437553" y="13157"/>
                </a:lnTo>
                <a:lnTo>
                  <a:pt x="437553" y="7099"/>
                </a:lnTo>
                <a:lnTo>
                  <a:pt x="437553" y="6705"/>
                </a:lnTo>
                <a:lnTo>
                  <a:pt x="434174" y="4000"/>
                </a:lnTo>
                <a:lnTo>
                  <a:pt x="433857" y="4000"/>
                </a:lnTo>
                <a:lnTo>
                  <a:pt x="433857" y="8636"/>
                </a:lnTo>
                <a:lnTo>
                  <a:pt x="433844" y="13157"/>
                </a:lnTo>
                <a:lnTo>
                  <a:pt x="432066" y="14668"/>
                </a:lnTo>
                <a:lnTo>
                  <a:pt x="426783" y="14668"/>
                </a:lnTo>
                <a:lnTo>
                  <a:pt x="425018" y="13157"/>
                </a:lnTo>
                <a:lnTo>
                  <a:pt x="425005" y="8636"/>
                </a:lnTo>
                <a:lnTo>
                  <a:pt x="426770" y="7099"/>
                </a:lnTo>
                <a:lnTo>
                  <a:pt x="432079" y="7099"/>
                </a:lnTo>
                <a:lnTo>
                  <a:pt x="433857" y="8636"/>
                </a:lnTo>
                <a:lnTo>
                  <a:pt x="433857" y="4000"/>
                </a:lnTo>
                <a:lnTo>
                  <a:pt x="424662" y="4000"/>
                </a:lnTo>
                <a:lnTo>
                  <a:pt x="421284" y="6705"/>
                </a:lnTo>
                <a:lnTo>
                  <a:pt x="421297" y="13157"/>
                </a:lnTo>
                <a:lnTo>
                  <a:pt x="422935" y="15240"/>
                </a:lnTo>
                <a:lnTo>
                  <a:pt x="425462" y="15887"/>
                </a:lnTo>
                <a:lnTo>
                  <a:pt x="425462" y="16167"/>
                </a:lnTo>
                <a:lnTo>
                  <a:pt x="422351" y="16814"/>
                </a:lnTo>
                <a:lnTo>
                  <a:pt x="420357" y="19215"/>
                </a:lnTo>
                <a:lnTo>
                  <a:pt x="420319" y="26543"/>
                </a:lnTo>
                <a:lnTo>
                  <a:pt x="424027" y="29425"/>
                </a:lnTo>
                <a:lnTo>
                  <a:pt x="434822" y="29425"/>
                </a:lnTo>
                <a:lnTo>
                  <a:pt x="438543" y="26543"/>
                </a:lnTo>
                <a:lnTo>
                  <a:pt x="438543" y="26301"/>
                </a:lnTo>
                <a:lnTo>
                  <a:pt x="438543" y="19215"/>
                </a:lnTo>
                <a:close/>
              </a:path>
              <a:path w="973454" h="29844">
                <a:moveTo>
                  <a:pt x="448271" y="25222"/>
                </a:moveTo>
                <a:lnTo>
                  <a:pt x="447230" y="24130"/>
                </a:lnTo>
                <a:lnTo>
                  <a:pt x="444385" y="24130"/>
                </a:lnTo>
                <a:lnTo>
                  <a:pt x="443331" y="25222"/>
                </a:lnTo>
                <a:lnTo>
                  <a:pt x="443331" y="28041"/>
                </a:lnTo>
                <a:lnTo>
                  <a:pt x="444385" y="29133"/>
                </a:lnTo>
                <a:lnTo>
                  <a:pt x="447230" y="29133"/>
                </a:lnTo>
                <a:lnTo>
                  <a:pt x="448271" y="28041"/>
                </a:lnTo>
                <a:lnTo>
                  <a:pt x="448271" y="25222"/>
                </a:lnTo>
                <a:close/>
              </a:path>
              <a:path w="973454" h="29844">
                <a:moveTo>
                  <a:pt x="448271" y="12509"/>
                </a:moveTo>
                <a:lnTo>
                  <a:pt x="447230" y="11442"/>
                </a:lnTo>
                <a:lnTo>
                  <a:pt x="444385" y="11442"/>
                </a:lnTo>
                <a:lnTo>
                  <a:pt x="443331" y="12509"/>
                </a:lnTo>
                <a:lnTo>
                  <a:pt x="443331" y="15354"/>
                </a:lnTo>
                <a:lnTo>
                  <a:pt x="444385" y="16446"/>
                </a:lnTo>
                <a:lnTo>
                  <a:pt x="447230" y="16446"/>
                </a:lnTo>
                <a:lnTo>
                  <a:pt x="448271" y="15354"/>
                </a:lnTo>
                <a:lnTo>
                  <a:pt x="448271" y="12509"/>
                </a:lnTo>
                <a:close/>
              </a:path>
              <a:path w="973454" h="29844">
                <a:moveTo>
                  <a:pt x="469925" y="25476"/>
                </a:moveTo>
                <a:lnTo>
                  <a:pt x="458838" y="25476"/>
                </a:lnTo>
                <a:lnTo>
                  <a:pt x="458838" y="25184"/>
                </a:lnTo>
                <a:lnTo>
                  <a:pt x="468299" y="15608"/>
                </a:lnTo>
                <a:lnTo>
                  <a:pt x="469544" y="13512"/>
                </a:lnTo>
                <a:lnTo>
                  <a:pt x="469544" y="6934"/>
                </a:lnTo>
                <a:lnTo>
                  <a:pt x="466153" y="4013"/>
                </a:lnTo>
                <a:lnTo>
                  <a:pt x="461543" y="4013"/>
                </a:lnTo>
                <a:lnTo>
                  <a:pt x="456768" y="4013"/>
                </a:lnTo>
                <a:lnTo>
                  <a:pt x="453390" y="7137"/>
                </a:lnTo>
                <a:lnTo>
                  <a:pt x="453390" y="11658"/>
                </a:lnTo>
                <a:lnTo>
                  <a:pt x="456958" y="11658"/>
                </a:lnTo>
                <a:lnTo>
                  <a:pt x="456958" y="9017"/>
                </a:lnTo>
                <a:lnTo>
                  <a:pt x="458749" y="7277"/>
                </a:lnTo>
                <a:lnTo>
                  <a:pt x="463931" y="7277"/>
                </a:lnTo>
                <a:lnTo>
                  <a:pt x="465823" y="8940"/>
                </a:lnTo>
                <a:lnTo>
                  <a:pt x="465823" y="12941"/>
                </a:lnTo>
                <a:lnTo>
                  <a:pt x="465035" y="14211"/>
                </a:lnTo>
                <a:lnTo>
                  <a:pt x="453593" y="26123"/>
                </a:lnTo>
                <a:lnTo>
                  <a:pt x="453593" y="28854"/>
                </a:lnTo>
                <a:lnTo>
                  <a:pt x="469925" y="28854"/>
                </a:lnTo>
                <a:lnTo>
                  <a:pt x="469925" y="25476"/>
                </a:lnTo>
                <a:close/>
              </a:path>
              <a:path w="973454" h="29844">
                <a:moveTo>
                  <a:pt x="490816" y="25476"/>
                </a:moveTo>
                <a:lnTo>
                  <a:pt x="479729" y="25476"/>
                </a:lnTo>
                <a:lnTo>
                  <a:pt x="479729" y="25184"/>
                </a:lnTo>
                <a:lnTo>
                  <a:pt x="489191" y="15608"/>
                </a:lnTo>
                <a:lnTo>
                  <a:pt x="490435" y="13512"/>
                </a:lnTo>
                <a:lnTo>
                  <a:pt x="490435" y="6934"/>
                </a:lnTo>
                <a:lnTo>
                  <a:pt x="487045" y="4013"/>
                </a:lnTo>
                <a:lnTo>
                  <a:pt x="482434" y="4013"/>
                </a:lnTo>
                <a:lnTo>
                  <a:pt x="477659" y="4013"/>
                </a:lnTo>
                <a:lnTo>
                  <a:pt x="474281" y="7137"/>
                </a:lnTo>
                <a:lnTo>
                  <a:pt x="474281" y="11658"/>
                </a:lnTo>
                <a:lnTo>
                  <a:pt x="477850" y="11658"/>
                </a:lnTo>
                <a:lnTo>
                  <a:pt x="477850" y="9017"/>
                </a:lnTo>
                <a:lnTo>
                  <a:pt x="479640" y="7277"/>
                </a:lnTo>
                <a:lnTo>
                  <a:pt x="484822" y="7277"/>
                </a:lnTo>
                <a:lnTo>
                  <a:pt x="486714" y="8940"/>
                </a:lnTo>
                <a:lnTo>
                  <a:pt x="486714" y="12941"/>
                </a:lnTo>
                <a:lnTo>
                  <a:pt x="485927" y="14211"/>
                </a:lnTo>
                <a:lnTo>
                  <a:pt x="474484" y="26123"/>
                </a:lnTo>
                <a:lnTo>
                  <a:pt x="474484" y="28854"/>
                </a:lnTo>
                <a:lnTo>
                  <a:pt x="490816" y="28854"/>
                </a:lnTo>
                <a:lnTo>
                  <a:pt x="490816" y="25476"/>
                </a:lnTo>
                <a:close/>
              </a:path>
              <a:path w="973454" h="29844">
                <a:moveTo>
                  <a:pt x="524522" y="28854"/>
                </a:moveTo>
                <a:lnTo>
                  <a:pt x="522198" y="22415"/>
                </a:lnTo>
                <a:lnTo>
                  <a:pt x="521055" y="19253"/>
                </a:lnTo>
                <a:lnTo>
                  <a:pt x="517347" y="9004"/>
                </a:lnTo>
                <a:lnTo>
                  <a:pt x="517347" y="19253"/>
                </a:lnTo>
                <a:lnTo>
                  <a:pt x="510019" y="19253"/>
                </a:lnTo>
                <a:lnTo>
                  <a:pt x="513537" y="9004"/>
                </a:lnTo>
                <a:lnTo>
                  <a:pt x="513829" y="9004"/>
                </a:lnTo>
                <a:lnTo>
                  <a:pt x="517347" y="19253"/>
                </a:lnTo>
                <a:lnTo>
                  <a:pt x="517347" y="9004"/>
                </a:lnTo>
                <a:lnTo>
                  <a:pt x="515759" y="4597"/>
                </a:lnTo>
                <a:lnTo>
                  <a:pt x="511708" y="4597"/>
                </a:lnTo>
                <a:lnTo>
                  <a:pt x="502958" y="28854"/>
                </a:lnTo>
                <a:lnTo>
                  <a:pt x="506818" y="28854"/>
                </a:lnTo>
                <a:lnTo>
                  <a:pt x="509054" y="22415"/>
                </a:lnTo>
                <a:lnTo>
                  <a:pt x="518299" y="22415"/>
                </a:lnTo>
                <a:lnTo>
                  <a:pt x="520522" y="28854"/>
                </a:lnTo>
                <a:lnTo>
                  <a:pt x="524522" y="28854"/>
                </a:lnTo>
                <a:close/>
              </a:path>
              <a:path w="973454" h="29844">
                <a:moveTo>
                  <a:pt x="552881" y="4597"/>
                </a:moveTo>
                <a:lnTo>
                  <a:pt x="548487" y="4597"/>
                </a:lnTo>
                <a:lnTo>
                  <a:pt x="540753" y="23012"/>
                </a:lnTo>
                <a:lnTo>
                  <a:pt x="540461" y="23012"/>
                </a:lnTo>
                <a:lnTo>
                  <a:pt x="532752" y="4597"/>
                </a:lnTo>
                <a:lnTo>
                  <a:pt x="528345" y="4597"/>
                </a:lnTo>
                <a:lnTo>
                  <a:pt x="528345" y="28841"/>
                </a:lnTo>
                <a:lnTo>
                  <a:pt x="531850" y="28841"/>
                </a:lnTo>
                <a:lnTo>
                  <a:pt x="531850" y="11328"/>
                </a:lnTo>
                <a:lnTo>
                  <a:pt x="532079" y="11328"/>
                </a:lnTo>
                <a:lnTo>
                  <a:pt x="539191" y="28130"/>
                </a:lnTo>
                <a:lnTo>
                  <a:pt x="542048" y="28130"/>
                </a:lnTo>
                <a:lnTo>
                  <a:pt x="549148" y="11328"/>
                </a:lnTo>
                <a:lnTo>
                  <a:pt x="549389" y="11328"/>
                </a:lnTo>
                <a:lnTo>
                  <a:pt x="549389" y="28841"/>
                </a:lnTo>
                <a:lnTo>
                  <a:pt x="552881" y="28841"/>
                </a:lnTo>
                <a:lnTo>
                  <a:pt x="552881" y="4597"/>
                </a:lnTo>
                <a:close/>
              </a:path>
              <a:path w="973454" h="29844">
                <a:moveTo>
                  <a:pt x="804595" y="3467"/>
                </a:moveTo>
                <a:lnTo>
                  <a:pt x="777925" y="15316"/>
                </a:lnTo>
                <a:lnTo>
                  <a:pt x="792746" y="15316"/>
                </a:lnTo>
                <a:lnTo>
                  <a:pt x="792746" y="29387"/>
                </a:lnTo>
                <a:lnTo>
                  <a:pt x="804595" y="3467"/>
                </a:lnTo>
                <a:close/>
              </a:path>
              <a:path w="973454" h="29844">
                <a:moveTo>
                  <a:pt x="835710" y="18453"/>
                </a:moveTo>
                <a:lnTo>
                  <a:pt x="834339" y="16764"/>
                </a:lnTo>
                <a:lnTo>
                  <a:pt x="833780" y="16078"/>
                </a:lnTo>
                <a:lnTo>
                  <a:pt x="832764" y="15900"/>
                </a:lnTo>
                <a:lnTo>
                  <a:pt x="832764" y="18605"/>
                </a:lnTo>
                <a:lnTo>
                  <a:pt x="832764" y="23952"/>
                </a:lnTo>
                <a:lnTo>
                  <a:pt x="830529" y="25806"/>
                </a:lnTo>
                <a:lnTo>
                  <a:pt x="824052" y="25806"/>
                </a:lnTo>
                <a:lnTo>
                  <a:pt x="821817" y="23952"/>
                </a:lnTo>
                <a:lnTo>
                  <a:pt x="821817" y="18605"/>
                </a:lnTo>
                <a:lnTo>
                  <a:pt x="824052" y="16764"/>
                </a:lnTo>
                <a:lnTo>
                  <a:pt x="830529" y="16764"/>
                </a:lnTo>
                <a:lnTo>
                  <a:pt x="832764" y="18605"/>
                </a:lnTo>
                <a:lnTo>
                  <a:pt x="832764" y="15900"/>
                </a:lnTo>
                <a:lnTo>
                  <a:pt x="830846" y="15532"/>
                </a:lnTo>
                <a:lnTo>
                  <a:pt x="830846" y="15278"/>
                </a:lnTo>
                <a:lnTo>
                  <a:pt x="833272" y="14605"/>
                </a:lnTo>
                <a:lnTo>
                  <a:pt x="833501" y="14300"/>
                </a:lnTo>
                <a:lnTo>
                  <a:pt x="834694" y="12712"/>
                </a:lnTo>
                <a:lnTo>
                  <a:pt x="834644" y="6311"/>
                </a:lnTo>
                <a:lnTo>
                  <a:pt x="831888" y="4025"/>
                </a:lnTo>
                <a:lnTo>
                  <a:pt x="831888" y="7924"/>
                </a:lnTo>
                <a:lnTo>
                  <a:pt x="831888" y="12712"/>
                </a:lnTo>
                <a:lnTo>
                  <a:pt x="830046" y="14300"/>
                </a:lnTo>
                <a:lnTo>
                  <a:pt x="824534" y="14300"/>
                </a:lnTo>
                <a:lnTo>
                  <a:pt x="822693" y="12712"/>
                </a:lnTo>
                <a:lnTo>
                  <a:pt x="822693" y="7924"/>
                </a:lnTo>
                <a:lnTo>
                  <a:pt x="824522" y="6311"/>
                </a:lnTo>
                <a:lnTo>
                  <a:pt x="830059" y="6311"/>
                </a:lnTo>
                <a:lnTo>
                  <a:pt x="831888" y="7924"/>
                </a:lnTo>
                <a:lnTo>
                  <a:pt x="831888" y="4025"/>
                </a:lnTo>
                <a:lnTo>
                  <a:pt x="831659" y="3822"/>
                </a:lnTo>
                <a:lnTo>
                  <a:pt x="822909" y="3822"/>
                </a:lnTo>
                <a:lnTo>
                  <a:pt x="819950" y="6311"/>
                </a:lnTo>
                <a:lnTo>
                  <a:pt x="819912" y="12712"/>
                </a:lnTo>
                <a:lnTo>
                  <a:pt x="821347" y="14630"/>
                </a:lnTo>
                <a:lnTo>
                  <a:pt x="823722" y="15278"/>
                </a:lnTo>
                <a:lnTo>
                  <a:pt x="823722" y="15532"/>
                </a:lnTo>
                <a:lnTo>
                  <a:pt x="820788" y="16078"/>
                </a:lnTo>
                <a:lnTo>
                  <a:pt x="818857" y="18453"/>
                </a:lnTo>
                <a:lnTo>
                  <a:pt x="818857" y="25501"/>
                </a:lnTo>
                <a:lnTo>
                  <a:pt x="822325" y="28295"/>
                </a:lnTo>
                <a:lnTo>
                  <a:pt x="832243" y="28295"/>
                </a:lnTo>
                <a:lnTo>
                  <a:pt x="835329" y="25806"/>
                </a:lnTo>
                <a:lnTo>
                  <a:pt x="835710" y="25501"/>
                </a:lnTo>
                <a:lnTo>
                  <a:pt x="835710" y="18453"/>
                </a:lnTo>
                <a:close/>
              </a:path>
              <a:path w="973454" h="29844">
                <a:moveTo>
                  <a:pt x="856259" y="23863"/>
                </a:moveTo>
                <a:lnTo>
                  <a:pt x="856246" y="8343"/>
                </a:lnTo>
                <a:lnTo>
                  <a:pt x="854925" y="6375"/>
                </a:lnTo>
                <a:lnTo>
                  <a:pt x="853325" y="4013"/>
                </a:lnTo>
                <a:lnTo>
                  <a:pt x="853325" y="9842"/>
                </a:lnTo>
                <a:lnTo>
                  <a:pt x="853325" y="22326"/>
                </a:lnTo>
                <a:lnTo>
                  <a:pt x="851446" y="25755"/>
                </a:lnTo>
                <a:lnTo>
                  <a:pt x="844537" y="25755"/>
                </a:lnTo>
                <a:lnTo>
                  <a:pt x="842645" y="22326"/>
                </a:lnTo>
                <a:lnTo>
                  <a:pt x="842657" y="9842"/>
                </a:lnTo>
                <a:lnTo>
                  <a:pt x="844575" y="6375"/>
                </a:lnTo>
                <a:lnTo>
                  <a:pt x="851408" y="6375"/>
                </a:lnTo>
                <a:lnTo>
                  <a:pt x="853325" y="9842"/>
                </a:lnTo>
                <a:lnTo>
                  <a:pt x="853325" y="4013"/>
                </a:lnTo>
                <a:lnTo>
                  <a:pt x="853198" y="3822"/>
                </a:lnTo>
                <a:lnTo>
                  <a:pt x="842759" y="3822"/>
                </a:lnTo>
                <a:lnTo>
                  <a:pt x="839698" y="8343"/>
                </a:lnTo>
                <a:lnTo>
                  <a:pt x="839724" y="23863"/>
                </a:lnTo>
                <a:lnTo>
                  <a:pt x="842721" y="28295"/>
                </a:lnTo>
                <a:lnTo>
                  <a:pt x="853236" y="28295"/>
                </a:lnTo>
                <a:lnTo>
                  <a:pt x="854964" y="25755"/>
                </a:lnTo>
                <a:lnTo>
                  <a:pt x="856259" y="23863"/>
                </a:lnTo>
                <a:close/>
              </a:path>
              <a:path w="973454" h="29844">
                <a:moveTo>
                  <a:pt x="872147" y="6286"/>
                </a:moveTo>
                <a:lnTo>
                  <a:pt x="871931" y="6045"/>
                </a:lnTo>
                <a:lnTo>
                  <a:pt x="870089" y="3962"/>
                </a:lnTo>
                <a:lnTo>
                  <a:pt x="869556" y="3962"/>
                </a:lnTo>
                <a:lnTo>
                  <a:pt x="869556" y="7404"/>
                </a:lnTo>
                <a:lnTo>
                  <a:pt x="869543" y="11747"/>
                </a:lnTo>
                <a:lnTo>
                  <a:pt x="868603" y="13157"/>
                </a:lnTo>
                <a:lnTo>
                  <a:pt x="865733" y="13157"/>
                </a:lnTo>
                <a:lnTo>
                  <a:pt x="864781" y="11747"/>
                </a:lnTo>
                <a:lnTo>
                  <a:pt x="864793" y="7404"/>
                </a:lnTo>
                <a:lnTo>
                  <a:pt x="865720" y="6045"/>
                </a:lnTo>
                <a:lnTo>
                  <a:pt x="868641" y="6045"/>
                </a:lnTo>
                <a:lnTo>
                  <a:pt x="869556" y="7404"/>
                </a:lnTo>
                <a:lnTo>
                  <a:pt x="869556" y="3962"/>
                </a:lnTo>
                <a:lnTo>
                  <a:pt x="864260" y="3962"/>
                </a:lnTo>
                <a:lnTo>
                  <a:pt x="862203" y="6286"/>
                </a:lnTo>
                <a:lnTo>
                  <a:pt x="862190" y="12890"/>
                </a:lnTo>
                <a:lnTo>
                  <a:pt x="864260" y="15227"/>
                </a:lnTo>
                <a:lnTo>
                  <a:pt x="870089" y="15227"/>
                </a:lnTo>
                <a:lnTo>
                  <a:pt x="871918" y="13157"/>
                </a:lnTo>
                <a:lnTo>
                  <a:pt x="872147" y="12890"/>
                </a:lnTo>
                <a:lnTo>
                  <a:pt x="872147" y="6286"/>
                </a:lnTo>
                <a:close/>
              </a:path>
              <a:path w="973454" h="29844">
                <a:moveTo>
                  <a:pt x="884008" y="4368"/>
                </a:moveTo>
                <a:lnTo>
                  <a:pt x="881062" y="4368"/>
                </a:lnTo>
                <a:lnTo>
                  <a:pt x="863942" y="27749"/>
                </a:lnTo>
                <a:lnTo>
                  <a:pt x="866914" y="27749"/>
                </a:lnTo>
                <a:lnTo>
                  <a:pt x="884008" y="4368"/>
                </a:lnTo>
                <a:close/>
              </a:path>
              <a:path w="973454" h="29844">
                <a:moveTo>
                  <a:pt x="885685" y="19215"/>
                </a:moveTo>
                <a:lnTo>
                  <a:pt x="885469" y="18973"/>
                </a:lnTo>
                <a:lnTo>
                  <a:pt x="883627" y="16891"/>
                </a:lnTo>
                <a:lnTo>
                  <a:pt x="883081" y="16891"/>
                </a:lnTo>
                <a:lnTo>
                  <a:pt x="883081" y="20332"/>
                </a:lnTo>
                <a:lnTo>
                  <a:pt x="883069" y="24676"/>
                </a:lnTo>
                <a:lnTo>
                  <a:pt x="882129" y="26085"/>
                </a:lnTo>
                <a:lnTo>
                  <a:pt x="879259" y="26085"/>
                </a:lnTo>
                <a:lnTo>
                  <a:pt x="878306" y="24676"/>
                </a:lnTo>
                <a:lnTo>
                  <a:pt x="878319" y="20332"/>
                </a:lnTo>
                <a:lnTo>
                  <a:pt x="879246" y="18973"/>
                </a:lnTo>
                <a:lnTo>
                  <a:pt x="882167" y="18973"/>
                </a:lnTo>
                <a:lnTo>
                  <a:pt x="883081" y="20332"/>
                </a:lnTo>
                <a:lnTo>
                  <a:pt x="883081" y="16891"/>
                </a:lnTo>
                <a:lnTo>
                  <a:pt x="877785" y="16891"/>
                </a:lnTo>
                <a:lnTo>
                  <a:pt x="875728" y="19215"/>
                </a:lnTo>
                <a:lnTo>
                  <a:pt x="875715" y="25819"/>
                </a:lnTo>
                <a:lnTo>
                  <a:pt x="877785" y="28155"/>
                </a:lnTo>
                <a:lnTo>
                  <a:pt x="883627" y="28155"/>
                </a:lnTo>
                <a:lnTo>
                  <a:pt x="885456" y="26085"/>
                </a:lnTo>
                <a:lnTo>
                  <a:pt x="885685" y="25819"/>
                </a:lnTo>
                <a:lnTo>
                  <a:pt x="885685" y="19215"/>
                </a:lnTo>
                <a:close/>
              </a:path>
              <a:path w="973454" h="29844">
                <a:moveTo>
                  <a:pt x="956208" y="4051"/>
                </a:moveTo>
                <a:lnTo>
                  <a:pt x="906703" y="4051"/>
                </a:lnTo>
                <a:lnTo>
                  <a:pt x="905637" y="5118"/>
                </a:lnTo>
                <a:lnTo>
                  <a:pt x="905637" y="24320"/>
                </a:lnTo>
                <a:lnTo>
                  <a:pt x="906703" y="25387"/>
                </a:lnTo>
                <a:lnTo>
                  <a:pt x="956208" y="25387"/>
                </a:lnTo>
                <a:lnTo>
                  <a:pt x="956208" y="4051"/>
                </a:lnTo>
                <a:close/>
              </a:path>
              <a:path w="973454" h="29844">
                <a:moveTo>
                  <a:pt x="966584" y="3416"/>
                </a:moveTo>
                <a:lnTo>
                  <a:pt x="965593" y="2425"/>
                </a:lnTo>
                <a:lnTo>
                  <a:pt x="965593" y="3962"/>
                </a:lnTo>
                <a:lnTo>
                  <a:pt x="965593" y="25476"/>
                </a:lnTo>
                <a:lnTo>
                  <a:pt x="962621" y="28448"/>
                </a:lnTo>
                <a:lnTo>
                  <a:pt x="905548" y="28448"/>
                </a:lnTo>
                <a:lnTo>
                  <a:pt x="902576" y="25476"/>
                </a:lnTo>
                <a:lnTo>
                  <a:pt x="902576" y="3962"/>
                </a:lnTo>
                <a:lnTo>
                  <a:pt x="905548" y="990"/>
                </a:lnTo>
                <a:lnTo>
                  <a:pt x="962621" y="990"/>
                </a:lnTo>
                <a:lnTo>
                  <a:pt x="965593" y="3962"/>
                </a:lnTo>
                <a:lnTo>
                  <a:pt x="965593" y="2425"/>
                </a:lnTo>
                <a:lnTo>
                  <a:pt x="964158" y="990"/>
                </a:lnTo>
                <a:lnTo>
                  <a:pt x="963168" y="0"/>
                </a:lnTo>
                <a:lnTo>
                  <a:pt x="905002" y="0"/>
                </a:lnTo>
                <a:lnTo>
                  <a:pt x="901585" y="3416"/>
                </a:lnTo>
                <a:lnTo>
                  <a:pt x="901585" y="26022"/>
                </a:lnTo>
                <a:lnTo>
                  <a:pt x="905002" y="29438"/>
                </a:lnTo>
                <a:lnTo>
                  <a:pt x="963168" y="29438"/>
                </a:lnTo>
                <a:lnTo>
                  <a:pt x="964158" y="28448"/>
                </a:lnTo>
                <a:lnTo>
                  <a:pt x="966584" y="26022"/>
                </a:lnTo>
                <a:lnTo>
                  <a:pt x="966584" y="3416"/>
                </a:lnTo>
                <a:close/>
              </a:path>
              <a:path w="973454" h="29844">
                <a:moveTo>
                  <a:pt x="973201" y="10388"/>
                </a:moveTo>
                <a:lnTo>
                  <a:pt x="971613" y="8788"/>
                </a:lnTo>
                <a:lnTo>
                  <a:pt x="969645" y="8788"/>
                </a:lnTo>
                <a:lnTo>
                  <a:pt x="969645" y="20650"/>
                </a:lnTo>
                <a:lnTo>
                  <a:pt x="971613" y="20650"/>
                </a:lnTo>
                <a:lnTo>
                  <a:pt x="973201" y="19050"/>
                </a:lnTo>
                <a:lnTo>
                  <a:pt x="973201" y="1038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7" name="object 46">
            <a:extLst>
              <a:ext uri="{FF2B5EF4-FFF2-40B4-BE49-F238E27FC236}">
                <a16:creationId xmlns:a16="http://schemas.microsoft.com/office/drawing/2014/main" id="{75BD14A3-910F-96DC-0593-96AB1CB31D9E}"/>
              </a:ext>
            </a:extLst>
          </p:cNvPr>
          <p:cNvGrpSpPr/>
          <p:nvPr/>
        </p:nvGrpSpPr>
        <p:grpSpPr>
          <a:xfrm>
            <a:off x="3920552" y="4310970"/>
            <a:ext cx="379095" cy="158750"/>
            <a:chOff x="3920552" y="4310970"/>
            <a:chExt cx="379095" cy="158750"/>
          </a:xfrm>
        </p:grpSpPr>
        <p:sp>
          <p:nvSpPr>
            <p:cNvPr id="48" name="object 47">
              <a:extLst>
                <a:ext uri="{FF2B5EF4-FFF2-40B4-BE49-F238E27FC236}">
                  <a16:creationId xmlns:a16="http://schemas.microsoft.com/office/drawing/2014/main" id="{6D3A8DEE-AA6F-3BDF-5FC9-FDEA2EC9EEC0}"/>
                </a:ext>
              </a:extLst>
            </p:cNvPr>
            <p:cNvSpPr/>
            <p:nvPr/>
          </p:nvSpPr>
          <p:spPr>
            <a:xfrm>
              <a:off x="3920552" y="4390118"/>
              <a:ext cx="264795" cy="0"/>
            </a:xfrm>
            <a:custGeom>
              <a:avLst/>
              <a:gdLst/>
              <a:ahLst/>
              <a:cxnLst/>
              <a:rect l="l" t="t" r="r" b="b"/>
              <a:pathLst>
                <a:path w="264795">
                  <a:moveTo>
                    <a:pt x="0" y="0"/>
                  </a:moveTo>
                  <a:lnTo>
                    <a:pt x="264782"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8">
              <a:extLst>
                <a:ext uri="{FF2B5EF4-FFF2-40B4-BE49-F238E27FC236}">
                  <a16:creationId xmlns:a16="http://schemas.microsoft.com/office/drawing/2014/main" id="{DE95519A-BCDB-A0A0-F5E1-D67D649047DB}"/>
                </a:ext>
              </a:extLst>
            </p:cNvPr>
            <p:cNvSpPr/>
            <p:nvPr/>
          </p:nvSpPr>
          <p:spPr>
            <a:xfrm>
              <a:off x="4162177" y="4310970"/>
              <a:ext cx="137160" cy="158750"/>
            </a:xfrm>
            <a:custGeom>
              <a:avLst/>
              <a:gdLst/>
              <a:ahLst/>
              <a:cxnLst/>
              <a:rect l="l" t="t" r="r" b="b"/>
              <a:pathLst>
                <a:path w="137160"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0" name="object 49">
            <a:extLst>
              <a:ext uri="{FF2B5EF4-FFF2-40B4-BE49-F238E27FC236}">
                <a16:creationId xmlns:a16="http://schemas.microsoft.com/office/drawing/2014/main" id="{29D5A1AF-ABE8-82FE-0C53-E16900906DC0}"/>
              </a:ext>
            </a:extLst>
          </p:cNvPr>
          <p:cNvGrpSpPr/>
          <p:nvPr/>
        </p:nvGrpSpPr>
        <p:grpSpPr>
          <a:xfrm>
            <a:off x="6019064" y="4310969"/>
            <a:ext cx="379095" cy="158750"/>
            <a:chOff x="6019064" y="4310969"/>
            <a:chExt cx="379095" cy="158750"/>
          </a:xfrm>
        </p:grpSpPr>
        <p:sp>
          <p:nvSpPr>
            <p:cNvPr id="51" name="object 50">
              <a:extLst>
                <a:ext uri="{FF2B5EF4-FFF2-40B4-BE49-F238E27FC236}">
                  <a16:creationId xmlns:a16="http://schemas.microsoft.com/office/drawing/2014/main" id="{1F94A7D5-E336-9545-11F6-D325522F0F5D}"/>
                </a:ext>
              </a:extLst>
            </p:cNvPr>
            <p:cNvSpPr/>
            <p:nvPr/>
          </p:nvSpPr>
          <p:spPr>
            <a:xfrm>
              <a:off x="6019064" y="4390117"/>
              <a:ext cx="264795" cy="0"/>
            </a:xfrm>
            <a:custGeom>
              <a:avLst/>
              <a:gdLst/>
              <a:ahLst/>
              <a:cxnLst/>
              <a:rect l="l" t="t" r="r" b="b"/>
              <a:pathLst>
                <a:path w="264795">
                  <a:moveTo>
                    <a:pt x="0" y="0"/>
                  </a:moveTo>
                  <a:lnTo>
                    <a:pt x="264782"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1">
              <a:extLst>
                <a:ext uri="{FF2B5EF4-FFF2-40B4-BE49-F238E27FC236}">
                  <a16:creationId xmlns:a16="http://schemas.microsoft.com/office/drawing/2014/main" id="{FACA9D0A-3DD3-ACCF-3586-A304EC2A89A2}"/>
                </a:ext>
              </a:extLst>
            </p:cNvPr>
            <p:cNvSpPr/>
            <p:nvPr/>
          </p:nvSpPr>
          <p:spPr>
            <a:xfrm>
              <a:off x="6260689" y="4310969"/>
              <a:ext cx="137160" cy="158750"/>
            </a:xfrm>
            <a:custGeom>
              <a:avLst/>
              <a:gdLst/>
              <a:ahLst/>
              <a:cxnLst/>
              <a:rect l="l" t="t" r="r" b="b"/>
              <a:pathLst>
                <a:path w="137160"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3" name="object 52">
            <a:extLst>
              <a:ext uri="{FF2B5EF4-FFF2-40B4-BE49-F238E27FC236}">
                <a16:creationId xmlns:a16="http://schemas.microsoft.com/office/drawing/2014/main" id="{51FF1424-09D8-9967-D1E6-D38C9B3280E2}"/>
              </a:ext>
            </a:extLst>
          </p:cNvPr>
          <p:cNvGrpSpPr/>
          <p:nvPr/>
        </p:nvGrpSpPr>
        <p:grpSpPr>
          <a:xfrm>
            <a:off x="7622470" y="4310969"/>
            <a:ext cx="379095" cy="158750"/>
            <a:chOff x="7622470" y="4310969"/>
            <a:chExt cx="379095" cy="158750"/>
          </a:xfrm>
        </p:grpSpPr>
        <p:sp>
          <p:nvSpPr>
            <p:cNvPr id="54" name="object 53">
              <a:extLst>
                <a:ext uri="{FF2B5EF4-FFF2-40B4-BE49-F238E27FC236}">
                  <a16:creationId xmlns:a16="http://schemas.microsoft.com/office/drawing/2014/main" id="{DFB44D8F-64DD-1645-D52A-A37A0D5FFBF6}"/>
                </a:ext>
              </a:extLst>
            </p:cNvPr>
            <p:cNvSpPr/>
            <p:nvPr/>
          </p:nvSpPr>
          <p:spPr>
            <a:xfrm>
              <a:off x="7622470" y="4390117"/>
              <a:ext cx="264795" cy="0"/>
            </a:xfrm>
            <a:custGeom>
              <a:avLst/>
              <a:gdLst/>
              <a:ahLst/>
              <a:cxnLst/>
              <a:rect l="l" t="t" r="r" b="b"/>
              <a:pathLst>
                <a:path w="264795">
                  <a:moveTo>
                    <a:pt x="0" y="0"/>
                  </a:moveTo>
                  <a:lnTo>
                    <a:pt x="264782" y="0"/>
                  </a:lnTo>
                </a:path>
              </a:pathLst>
            </a:custGeom>
            <a:ln w="635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4">
              <a:extLst>
                <a:ext uri="{FF2B5EF4-FFF2-40B4-BE49-F238E27FC236}">
                  <a16:creationId xmlns:a16="http://schemas.microsoft.com/office/drawing/2014/main" id="{D793CA4B-688E-30B4-EE79-8C31C1F44C21}"/>
                </a:ext>
              </a:extLst>
            </p:cNvPr>
            <p:cNvSpPr/>
            <p:nvPr/>
          </p:nvSpPr>
          <p:spPr>
            <a:xfrm>
              <a:off x="7864096" y="4310969"/>
              <a:ext cx="137160" cy="158750"/>
            </a:xfrm>
            <a:custGeom>
              <a:avLst/>
              <a:gdLst/>
              <a:ahLst/>
              <a:cxnLst/>
              <a:rect l="l" t="t" r="r" b="b"/>
              <a:pathLst>
                <a:path w="137159" h="158750">
                  <a:moveTo>
                    <a:pt x="0" y="0"/>
                  </a:moveTo>
                  <a:lnTo>
                    <a:pt x="0" y="158305"/>
                  </a:lnTo>
                  <a:lnTo>
                    <a:pt x="137071" y="79159"/>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1" name="object 60">
            <a:extLst>
              <a:ext uri="{FF2B5EF4-FFF2-40B4-BE49-F238E27FC236}">
                <a16:creationId xmlns:a16="http://schemas.microsoft.com/office/drawing/2014/main" id="{8A24540D-5BD5-641E-0163-33B9F85F5C88}"/>
              </a:ext>
            </a:extLst>
          </p:cNvPr>
          <p:cNvSpPr txBox="1"/>
          <p:nvPr/>
        </p:nvSpPr>
        <p:spPr>
          <a:xfrm>
            <a:off x="8408193" y="4044250"/>
            <a:ext cx="447040" cy="208279"/>
          </a:xfrm>
          <a:prstGeom prst="rect">
            <a:avLst/>
          </a:prstGeom>
        </p:spPr>
        <p:txBody>
          <a:bodyPr vert="horz" wrap="none" lIns="0" tIns="12700" rIns="0" bIns="0" rtlCol="0">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Yu Gothic"/>
                <a:cs typeface="Yu Gothic"/>
              </a:rPr>
              <a:t>成約！</a:t>
            </a:r>
            <a:endParaRPr kumimoji="0" sz="1200" b="0" i="0" u="none" strike="noStrike" kern="0" cap="none" spc="0" normalizeH="0" baseline="0" noProof="0">
              <a:ln>
                <a:noFill/>
              </a:ln>
              <a:solidFill>
                <a:sysClr val="windowText" lastClr="000000"/>
              </a:solidFill>
              <a:effectLst/>
              <a:uLnTx/>
              <a:uFillTx/>
              <a:latin typeface="Yu Gothic"/>
              <a:cs typeface="Yu Gothic"/>
            </a:endParaRPr>
          </a:p>
        </p:txBody>
      </p:sp>
      <p:sp>
        <p:nvSpPr>
          <p:cNvPr id="62" name="object 61">
            <a:extLst>
              <a:ext uri="{FF2B5EF4-FFF2-40B4-BE49-F238E27FC236}">
                <a16:creationId xmlns:a16="http://schemas.microsoft.com/office/drawing/2014/main" id="{90485FC0-B80E-E872-3B19-FC2B99BA3FE4}"/>
              </a:ext>
            </a:extLst>
          </p:cNvPr>
          <p:cNvSpPr txBox="1"/>
          <p:nvPr/>
        </p:nvSpPr>
        <p:spPr>
          <a:xfrm>
            <a:off x="8380648" y="3655766"/>
            <a:ext cx="483234" cy="177800"/>
          </a:xfrm>
          <a:prstGeom prst="rect">
            <a:avLst/>
          </a:prstGeom>
        </p:spPr>
        <p:txBody>
          <a:bodyPr vert="horz" wrap="none" lIns="0" tIns="12700" rIns="0" bIns="0" rtlCol="0">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0" normalizeH="0" baseline="0" noProof="0" dirty="0">
                <a:ln>
                  <a:noFill/>
                </a:ln>
                <a:solidFill>
                  <a:srgbClr val="231F20"/>
                </a:solidFill>
                <a:effectLst/>
                <a:uLnTx/>
                <a:uFillTx/>
                <a:latin typeface="Yu Gothic"/>
                <a:cs typeface="Yu Gothic"/>
              </a:rPr>
              <a:t>間接CV</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686" name="グループ化 685">
            <a:extLst>
              <a:ext uri="{FF2B5EF4-FFF2-40B4-BE49-F238E27FC236}">
                <a16:creationId xmlns:a16="http://schemas.microsoft.com/office/drawing/2014/main" id="{BBB245B5-E7DD-F5F5-F245-AB9B325CDFFE}"/>
              </a:ext>
            </a:extLst>
          </p:cNvPr>
          <p:cNvGrpSpPr/>
          <p:nvPr/>
        </p:nvGrpSpPr>
        <p:grpSpPr>
          <a:xfrm>
            <a:off x="2842182" y="3539785"/>
            <a:ext cx="1261745" cy="1703549"/>
            <a:chOff x="2842182" y="3539785"/>
            <a:chExt cx="1261745" cy="1703549"/>
          </a:xfrm>
        </p:grpSpPr>
        <p:sp>
          <p:nvSpPr>
            <p:cNvPr id="85" name="object 84">
              <a:extLst>
                <a:ext uri="{FF2B5EF4-FFF2-40B4-BE49-F238E27FC236}">
                  <a16:creationId xmlns:a16="http://schemas.microsoft.com/office/drawing/2014/main" id="{5DECE5B6-58B3-DB6A-7BE6-87946DB39505}"/>
                </a:ext>
              </a:extLst>
            </p:cNvPr>
            <p:cNvSpPr txBox="1"/>
            <p:nvPr/>
          </p:nvSpPr>
          <p:spPr>
            <a:xfrm>
              <a:off x="2842182" y="3539785"/>
              <a:ext cx="126174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231F20"/>
                  </a:solidFill>
                  <a:effectLst/>
                  <a:uLnTx/>
                  <a:uFillTx/>
                  <a:latin typeface="Yu Gothic"/>
                  <a:cs typeface="Yu Gothic"/>
                </a:rPr>
                <a:t>広告表示</a:t>
              </a:r>
              <a:r>
                <a:rPr kumimoji="0" sz="900" b="1" i="0" u="none" strike="noStrike" kern="0" cap="none" spc="-25" normalizeH="0" baseline="0" noProof="0" dirty="0">
                  <a:ln>
                    <a:noFill/>
                  </a:ln>
                  <a:solidFill>
                    <a:srgbClr val="231F20"/>
                  </a:solidFill>
                  <a:effectLst/>
                  <a:uLnTx/>
                  <a:uFillTx/>
                  <a:latin typeface="Yu Gothic"/>
                  <a:cs typeface="Yu Gothic"/>
                </a:rPr>
                <a:t>～</a:t>
              </a:r>
              <a:r>
                <a:rPr kumimoji="0" sz="900" b="1" i="0" u="none" strike="noStrike" kern="0" cap="none" spc="-75" normalizeH="0" baseline="0" noProof="0" dirty="0">
                  <a:ln>
                    <a:noFill/>
                  </a:ln>
                  <a:solidFill>
                    <a:srgbClr val="231F20"/>
                  </a:solidFill>
                  <a:effectLst/>
                  <a:uLnTx/>
                  <a:uFillTx/>
                  <a:latin typeface="Yu Gothic"/>
                  <a:cs typeface="Yu Gothic"/>
                </a:rPr>
                <a:t>クリックせず</a:t>
              </a:r>
              <a:endParaRPr kumimoji="0" sz="9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637" name="グループ化 636">
              <a:extLst>
                <a:ext uri="{FF2B5EF4-FFF2-40B4-BE49-F238E27FC236}">
                  <a16:creationId xmlns:a16="http://schemas.microsoft.com/office/drawing/2014/main" id="{F2EEAC27-639E-9550-AA55-685FA7FFF0E9}"/>
                </a:ext>
              </a:extLst>
            </p:cNvPr>
            <p:cNvGrpSpPr/>
            <p:nvPr/>
          </p:nvGrpSpPr>
          <p:grpSpPr>
            <a:xfrm>
              <a:off x="2851708" y="3757434"/>
              <a:ext cx="1016000" cy="1485900"/>
              <a:chOff x="2851708" y="3757434"/>
              <a:chExt cx="1016000" cy="1485900"/>
            </a:xfrm>
          </p:grpSpPr>
          <p:grpSp>
            <p:nvGrpSpPr>
              <p:cNvPr id="86" name="object 85">
                <a:extLst>
                  <a:ext uri="{FF2B5EF4-FFF2-40B4-BE49-F238E27FC236}">
                    <a16:creationId xmlns:a16="http://schemas.microsoft.com/office/drawing/2014/main" id="{71B381F9-2673-CB8C-8799-09B7E349135A}"/>
                  </a:ext>
                </a:extLst>
              </p:cNvPr>
              <p:cNvGrpSpPr/>
              <p:nvPr/>
            </p:nvGrpSpPr>
            <p:grpSpPr>
              <a:xfrm>
                <a:off x="2851708" y="3757434"/>
                <a:ext cx="1016000" cy="1485900"/>
                <a:chOff x="2851708" y="3757434"/>
                <a:chExt cx="1016000" cy="1485900"/>
              </a:xfrm>
            </p:grpSpPr>
            <p:sp>
              <p:nvSpPr>
                <p:cNvPr id="87" name="object 86">
                  <a:extLst>
                    <a:ext uri="{FF2B5EF4-FFF2-40B4-BE49-F238E27FC236}">
                      <a16:creationId xmlns:a16="http://schemas.microsoft.com/office/drawing/2014/main" id="{BF2FE6AA-69E7-54E0-2A48-FDE4CD0AB6C9}"/>
                    </a:ext>
                  </a:extLst>
                </p:cNvPr>
                <p:cNvSpPr/>
                <p:nvPr/>
              </p:nvSpPr>
              <p:spPr>
                <a:xfrm>
                  <a:off x="2854883" y="3825062"/>
                  <a:ext cx="1009650" cy="1415415"/>
                </a:xfrm>
                <a:custGeom>
                  <a:avLst/>
                  <a:gdLst/>
                  <a:ahLst/>
                  <a:cxnLst/>
                  <a:rect l="l" t="t" r="r" b="b"/>
                  <a:pathLst>
                    <a:path w="1009650" h="1415414">
                      <a:moveTo>
                        <a:pt x="0" y="1415097"/>
                      </a:moveTo>
                      <a:lnTo>
                        <a:pt x="1009649" y="1415097"/>
                      </a:lnTo>
                      <a:lnTo>
                        <a:pt x="1009649" y="0"/>
                      </a:lnTo>
                      <a:lnTo>
                        <a:pt x="0" y="0"/>
                      </a:lnTo>
                      <a:lnTo>
                        <a:pt x="0" y="1415097"/>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object 87">
                  <a:extLst>
                    <a:ext uri="{FF2B5EF4-FFF2-40B4-BE49-F238E27FC236}">
                      <a16:creationId xmlns:a16="http://schemas.microsoft.com/office/drawing/2014/main" id="{DF502DC3-9D3A-4D6A-E9E1-CB3965AEBD85}"/>
                    </a:ext>
                  </a:extLst>
                </p:cNvPr>
                <p:cNvSpPr/>
                <p:nvPr/>
              </p:nvSpPr>
              <p:spPr>
                <a:xfrm>
                  <a:off x="2854883" y="3760609"/>
                  <a:ext cx="1009650" cy="1479550"/>
                </a:xfrm>
                <a:custGeom>
                  <a:avLst/>
                  <a:gdLst/>
                  <a:ahLst/>
                  <a:cxnLst/>
                  <a:rect l="l" t="t" r="r" b="b"/>
                  <a:pathLst>
                    <a:path w="1009650" h="1479550">
                      <a:moveTo>
                        <a:pt x="0" y="0"/>
                      </a:moveTo>
                      <a:lnTo>
                        <a:pt x="1009649" y="0"/>
                      </a:lnTo>
                      <a:lnTo>
                        <a:pt x="1009649" y="1479550"/>
                      </a:lnTo>
                      <a:lnTo>
                        <a:pt x="0" y="1479550"/>
                      </a:lnTo>
                      <a:lnTo>
                        <a:pt x="0" y="0"/>
                      </a:lnTo>
                      <a:close/>
                    </a:path>
                  </a:pathLst>
                </a:custGeom>
                <a:ln w="635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object 88">
                  <a:extLst>
                    <a:ext uri="{FF2B5EF4-FFF2-40B4-BE49-F238E27FC236}">
                      <a16:creationId xmlns:a16="http://schemas.microsoft.com/office/drawing/2014/main" id="{38AFED6E-4B28-25AC-111F-085836718712}"/>
                    </a:ext>
                  </a:extLst>
                </p:cNvPr>
                <p:cNvSpPr/>
                <p:nvPr/>
              </p:nvSpPr>
              <p:spPr>
                <a:xfrm>
                  <a:off x="2854883" y="3760609"/>
                  <a:ext cx="1009650" cy="64769"/>
                </a:xfrm>
                <a:custGeom>
                  <a:avLst/>
                  <a:gdLst/>
                  <a:ahLst/>
                  <a:cxnLst/>
                  <a:rect l="l" t="t" r="r" b="b"/>
                  <a:pathLst>
                    <a:path w="1009650" h="64770">
                      <a:moveTo>
                        <a:pt x="1009649" y="0"/>
                      </a:moveTo>
                      <a:lnTo>
                        <a:pt x="0" y="0"/>
                      </a:lnTo>
                      <a:lnTo>
                        <a:pt x="0" y="64452"/>
                      </a:lnTo>
                      <a:lnTo>
                        <a:pt x="1009649" y="64452"/>
                      </a:lnTo>
                      <a:lnTo>
                        <a:pt x="1009649"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object 89">
                  <a:extLst>
                    <a:ext uri="{FF2B5EF4-FFF2-40B4-BE49-F238E27FC236}">
                      <a16:creationId xmlns:a16="http://schemas.microsoft.com/office/drawing/2014/main" id="{0061D602-51AD-2125-9728-222EBB826367}"/>
                    </a:ext>
                  </a:extLst>
                </p:cNvPr>
                <p:cNvSpPr/>
                <p:nvPr/>
              </p:nvSpPr>
              <p:spPr>
                <a:xfrm>
                  <a:off x="2854883" y="3760609"/>
                  <a:ext cx="1009650" cy="64769"/>
                </a:xfrm>
                <a:custGeom>
                  <a:avLst/>
                  <a:gdLst/>
                  <a:ahLst/>
                  <a:cxnLst/>
                  <a:rect l="l" t="t" r="r" b="b"/>
                  <a:pathLst>
                    <a:path w="1009650" h="64770">
                      <a:moveTo>
                        <a:pt x="0" y="0"/>
                      </a:moveTo>
                      <a:lnTo>
                        <a:pt x="1009649" y="0"/>
                      </a:lnTo>
                      <a:lnTo>
                        <a:pt x="1009649" y="64452"/>
                      </a:lnTo>
                      <a:lnTo>
                        <a:pt x="0" y="64452"/>
                      </a:lnTo>
                      <a:lnTo>
                        <a:pt x="0" y="0"/>
                      </a:lnTo>
                      <a:close/>
                    </a:path>
                  </a:pathLst>
                </a:custGeom>
                <a:ln w="381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object 90">
                  <a:extLst>
                    <a:ext uri="{FF2B5EF4-FFF2-40B4-BE49-F238E27FC236}">
                      <a16:creationId xmlns:a16="http://schemas.microsoft.com/office/drawing/2014/main" id="{9C0A7376-BF11-7751-F143-A96F2120BE40}"/>
                    </a:ext>
                  </a:extLst>
                </p:cNvPr>
                <p:cNvSpPr/>
                <p:nvPr/>
              </p:nvSpPr>
              <p:spPr>
                <a:xfrm>
                  <a:off x="2874772" y="3777944"/>
                  <a:ext cx="973455" cy="29845"/>
                </a:xfrm>
                <a:custGeom>
                  <a:avLst/>
                  <a:gdLst/>
                  <a:ahLst/>
                  <a:cxnLst/>
                  <a:rect l="l" t="t" r="r" b="b"/>
                  <a:pathLst>
                    <a:path w="973454" h="29845">
                      <a:moveTo>
                        <a:pt x="8293" y="18897"/>
                      </a:moveTo>
                      <a:lnTo>
                        <a:pt x="6972" y="17576"/>
                      </a:lnTo>
                      <a:lnTo>
                        <a:pt x="1320" y="17576"/>
                      </a:lnTo>
                      <a:lnTo>
                        <a:pt x="0" y="18897"/>
                      </a:lnTo>
                      <a:lnTo>
                        <a:pt x="0" y="28105"/>
                      </a:lnTo>
                      <a:lnTo>
                        <a:pt x="1320" y="29425"/>
                      </a:lnTo>
                      <a:lnTo>
                        <a:pt x="6972" y="29425"/>
                      </a:lnTo>
                      <a:lnTo>
                        <a:pt x="8293" y="28105"/>
                      </a:lnTo>
                      <a:lnTo>
                        <a:pt x="8293" y="18897"/>
                      </a:lnTo>
                      <a:close/>
                    </a:path>
                    <a:path w="973454" h="29845">
                      <a:moveTo>
                        <a:pt x="20142" y="15341"/>
                      </a:moveTo>
                      <a:lnTo>
                        <a:pt x="18821" y="14020"/>
                      </a:lnTo>
                      <a:lnTo>
                        <a:pt x="13169" y="14020"/>
                      </a:lnTo>
                      <a:lnTo>
                        <a:pt x="11849" y="15341"/>
                      </a:lnTo>
                      <a:lnTo>
                        <a:pt x="11849" y="28105"/>
                      </a:lnTo>
                      <a:lnTo>
                        <a:pt x="13169" y="29425"/>
                      </a:lnTo>
                      <a:lnTo>
                        <a:pt x="18821" y="29425"/>
                      </a:lnTo>
                      <a:lnTo>
                        <a:pt x="20142" y="28105"/>
                      </a:lnTo>
                      <a:lnTo>
                        <a:pt x="20142" y="15341"/>
                      </a:lnTo>
                      <a:close/>
                    </a:path>
                    <a:path w="973454" h="29845">
                      <a:moveTo>
                        <a:pt x="32004" y="9423"/>
                      </a:moveTo>
                      <a:lnTo>
                        <a:pt x="30670" y="8089"/>
                      </a:lnTo>
                      <a:lnTo>
                        <a:pt x="25031" y="8089"/>
                      </a:lnTo>
                      <a:lnTo>
                        <a:pt x="23698" y="9423"/>
                      </a:lnTo>
                      <a:lnTo>
                        <a:pt x="23698" y="28105"/>
                      </a:lnTo>
                      <a:lnTo>
                        <a:pt x="25031" y="29425"/>
                      </a:lnTo>
                      <a:lnTo>
                        <a:pt x="30670" y="29425"/>
                      </a:lnTo>
                      <a:lnTo>
                        <a:pt x="32004" y="28105"/>
                      </a:lnTo>
                      <a:lnTo>
                        <a:pt x="32004" y="9423"/>
                      </a:lnTo>
                      <a:close/>
                    </a:path>
                    <a:path w="973454" h="29845">
                      <a:moveTo>
                        <a:pt x="43853" y="3492"/>
                      </a:moveTo>
                      <a:lnTo>
                        <a:pt x="42519" y="2171"/>
                      </a:lnTo>
                      <a:lnTo>
                        <a:pt x="36880" y="2171"/>
                      </a:lnTo>
                      <a:lnTo>
                        <a:pt x="35547" y="3492"/>
                      </a:lnTo>
                      <a:lnTo>
                        <a:pt x="35547" y="28105"/>
                      </a:lnTo>
                      <a:lnTo>
                        <a:pt x="36880" y="29425"/>
                      </a:lnTo>
                      <a:lnTo>
                        <a:pt x="42519" y="29425"/>
                      </a:lnTo>
                      <a:lnTo>
                        <a:pt x="43853" y="28105"/>
                      </a:lnTo>
                      <a:lnTo>
                        <a:pt x="43853" y="3492"/>
                      </a:lnTo>
                      <a:close/>
                    </a:path>
                    <a:path w="973454" h="29845">
                      <a:moveTo>
                        <a:pt x="75730" y="11010"/>
                      </a:moveTo>
                      <a:lnTo>
                        <a:pt x="75044" y="6591"/>
                      </a:lnTo>
                      <a:lnTo>
                        <a:pt x="71272" y="3543"/>
                      </a:lnTo>
                      <a:lnTo>
                        <a:pt x="60198" y="3543"/>
                      </a:lnTo>
                      <a:lnTo>
                        <a:pt x="56311" y="8166"/>
                      </a:lnTo>
                      <a:lnTo>
                        <a:pt x="56311" y="15582"/>
                      </a:lnTo>
                      <a:lnTo>
                        <a:pt x="56311" y="22987"/>
                      </a:lnTo>
                      <a:lnTo>
                        <a:pt x="60210" y="27597"/>
                      </a:lnTo>
                      <a:lnTo>
                        <a:pt x="71335" y="27597"/>
                      </a:lnTo>
                      <a:lnTo>
                        <a:pt x="74968" y="24879"/>
                      </a:lnTo>
                      <a:lnTo>
                        <a:pt x="75730" y="20662"/>
                      </a:lnTo>
                      <a:lnTo>
                        <a:pt x="72821" y="20662"/>
                      </a:lnTo>
                      <a:lnTo>
                        <a:pt x="72085" y="23317"/>
                      </a:lnTo>
                      <a:lnTo>
                        <a:pt x="69646" y="24955"/>
                      </a:lnTo>
                      <a:lnTo>
                        <a:pt x="62026" y="24955"/>
                      </a:lnTo>
                      <a:lnTo>
                        <a:pt x="59258" y="21348"/>
                      </a:lnTo>
                      <a:lnTo>
                        <a:pt x="59258" y="9817"/>
                      </a:lnTo>
                      <a:lnTo>
                        <a:pt x="62026" y="6184"/>
                      </a:lnTo>
                      <a:lnTo>
                        <a:pt x="69608" y="6184"/>
                      </a:lnTo>
                      <a:lnTo>
                        <a:pt x="72059" y="8051"/>
                      </a:lnTo>
                      <a:lnTo>
                        <a:pt x="72821" y="11010"/>
                      </a:lnTo>
                      <a:lnTo>
                        <a:pt x="75730" y="11010"/>
                      </a:lnTo>
                      <a:close/>
                    </a:path>
                    <a:path w="973454" h="29845">
                      <a:moveTo>
                        <a:pt x="92760" y="11747"/>
                      </a:moveTo>
                      <a:lnTo>
                        <a:pt x="90411" y="9601"/>
                      </a:lnTo>
                      <a:lnTo>
                        <a:pt x="82562" y="9601"/>
                      </a:lnTo>
                      <a:lnTo>
                        <a:pt x="79857" y="11417"/>
                      </a:lnTo>
                      <a:lnTo>
                        <a:pt x="79489" y="14173"/>
                      </a:lnTo>
                      <a:lnTo>
                        <a:pt x="82270" y="14173"/>
                      </a:lnTo>
                      <a:lnTo>
                        <a:pt x="82651" y="12814"/>
                      </a:lnTo>
                      <a:lnTo>
                        <a:pt x="84074" y="12039"/>
                      </a:lnTo>
                      <a:lnTo>
                        <a:pt x="88696" y="12039"/>
                      </a:lnTo>
                      <a:lnTo>
                        <a:pt x="90017" y="13195"/>
                      </a:lnTo>
                      <a:lnTo>
                        <a:pt x="90017" y="16878"/>
                      </a:lnTo>
                      <a:lnTo>
                        <a:pt x="90017" y="19088"/>
                      </a:lnTo>
                      <a:lnTo>
                        <a:pt x="90017" y="23114"/>
                      </a:lnTo>
                      <a:lnTo>
                        <a:pt x="87934" y="24955"/>
                      </a:lnTo>
                      <a:lnTo>
                        <a:pt x="83121" y="24955"/>
                      </a:lnTo>
                      <a:lnTo>
                        <a:pt x="81648" y="23939"/>
                      </a:lnTo>
                      <a:lnTo>
                        <a:pt x="81648" y="20472"/>
                      </a:lnTo>
                      <a:lnTo>
                        <a:pt x="82791" y="19570"/>
                      </a:lnTo>
                      <a:lnTo>
                        <a:pt x="90017" y="19088"/>
                      </a:lnTo>
                      <a:lnTo>
                        <a:pt x="90017" y="16878"/>
                      </a:lnTo>
                      <a:lnTo>
                        <a:pt x="81076" y="17411"/>
                      </a:lnTo>
                      <a:lnTo>
                        <a:pt x="78930" y="19088"/>
                      </a:lnTo>
                      <a:lnTo>
                        <a:pt x="78816" y="25387"/>
                      </a:lnTo>
                      <a:lnTo>
                        <a:pt x="81280" y="27368"/>
                      </a:lnTo>
                      <a:lnTo>
                        <a:pt x="86893" y="27368"/>
                      </a:lnTo>
                      <a:lnTo>
                        <a:pt x="88773" y="26365"/>
                      </a:lnTo>
                      <a:lnTo>
                        <a:pt x="89636" y="24955"/>
                      </a:lnTo>
                      <a:lnTo>
                        <a:pt x="89890" y="24536"/>
                      </a:lnTo>
                      <a:lnTo>
                        <a:pt x="90144" y="24536"/>
                      </a:lnTo>
                      <a:lnTo>
                        <a:pt x="90144" y="27063"/>
                      </a:lnTo>
                      <a:lnTo>
                        <a:pt x="92760" y="27063"/>
                      </a:lnTo>
                      <a:lnTo>
                        <a:pt x="92760" y="24536"/>
                      </a:lnTo>
                      <a:lnTo>
                        <a:pt x="92760" y="19088"/>
                      </a:lnTo>
                      <a:lnTo>
                        <a:pt x="92760" y="12039"/>
                      </a:lnTo>
                      <a:lnTo>
                        <a:pt x="92760" y="11747"/>
                      </a:lnTo>
                      <a:close/>
                    </a:path>
                    <a:path w="973454" h="29845">
                      <a:moveTo>
                        <a:pt x="106451" y="9677"/>
                      </a:moveTo>
                      <a:lnTo>
                        <a:pt x="105537" y="9601"/>
                      </a:lnTo>
                      <a:lnTo>
                        <a:pt x="102806" y="9601"/>
                      </a:lnTo>
                      <a:lnTo>
                        <a:pt x="100838" y="10782"/>
                      </a:lnTo>
                      <a:lnTo>
                        <a:pt x="100330" y="12458"/>
                      </a:lnTo>
                      <a:lnTo>
                        <a:pt x="100076" y="12458"/>
                      </a:lnTo>
                      <a:lnTo>
                        <a:pt x="100076" y="9906"/>
                      </a:lnTo>
                      <a:lnTo>
                        <a:pt x="97459" y="9906"/>
                      </a:lnTo>
                      <a:lnTo>
                        <a:pt x="97459" y="27063"/>
                      </a:lnTo>
                      <a:lnTo>
                        <a:pt x="100203" y="27063"/>
                      </a:lnTo>
                      <a:lnTo>
                        <a:pt x="100203" y="14008"/>
                      </a:lnTo>
                      <a:lnTo>
                        <a:pt x="102095" y="12268"/>
                      </a:lnTo>
                      <a:lnTo>
                        <a:pt x="105244" y="12268"/>
                      </a:lnTo>
                      <a:lnTo>
                        <a:pt x="106235" y="12357"/>
                      </a:lnTo>
                      <a:lnTo>
                        <a:pt x="106451" y="12420"/>
                      </a:lnTo>
                      <a:lnTo>
                        <a:pt x="106451" y="9677"/>
                      </a:lnTo>
                      <a:close/>
                    </a:path>
                    <a:path w="973454" h="29845">
                      <a:moveTo>
                        <a:pt x="118821" y="9677"/>
                      </a:moveTo>
                      <a:lnTo>
                        <a:pt x="117906" y="9601"/>
                      </a:lnTo>
                      <a:lnTo>
                        <a:pt x="115176" y="9601"/>
                      </a:lnTo>
                      <a:lnTo>
                        <a:pt x="113207" y="10782"/>
                      </a:lnTo>
                      <a:lnTo>
                        <a:pt x="112699" y="12458"/>
                      </a:lnTo>
                      <a:lnTo>
                        <a:pt x="112445" y="12458"/>
                      </a:lnTo>
                      <a:lnTo>
                        <a:pt x="112445" y="9906"/>
                      </a:lnTo>
                      <a:lnTo>
                        <a:pt x="109829" y="9906"/>
                      </a:lnTo>
                      <a:lnTo>
                        <a:pt x="109829" y="27063"/>
                      </a:lnTo>
                      <a:lnTo>
                        <a:pt x="112572" y="27063"/>
                      </a:lnTo>
                      <a:lnTo>
                        <a:pt x="112572" y="14008"/>
                      </a:lnTo>
                      <a:lnTo>
                        <a:pt x="114465" y="12268"/>
                      </a:lnTo>
                      <a:lnTo>
                        <a:pt x="117614" y="12268"/>
                      </a:lnTo>
                      <a:lnTo>
                        <a:pt x="118605" y="12357"/>
                      </a:lnTo>
                      <a:lnTo>
                        <a:pt x="118821" y="12420"/>
                      </a:lnTo>
                      <a:lnTo>
                        <a:pt x="118821" y="9677"/>
                      </a:lnTo>
                      <a:close/>
                    </a:path>
                    <a:path w="973454" h="29845">
                      <a:moveTo>
                        <a:pt x="124701" y="9893"/>
                      </a:moveTo>
                      <a:lnTo>
                        <a:pt x="121958" y="9893"/>
                      </a:lnTo>
                      <a:lnTo>
                        <a:pt x="121958" y="27051"/>
                      </a:lnTo>
                      <a:lnTo>
                        <a:pt x="124701" y="27051"/>
                      </a:lnTo>
                      <a:lnTo>
                        <a:pt x="124701" y="9893"/>
                      </a:lnTo>
                      <a:close/>
                    </a:path>
                    <a:path w="973454" h="29845">
                      <a:moveTo>
                        <a:pt x="125234" y="3454"/>
                      </a:moveTo>
                      <a:lnTo>
                        <a:pt x="124371" y="2590"/>
                      </a:lnTo>
                      <a:lnTo>
                        <a:pt x="122275" y="2590"/>
                      </a:lnTo>
                      <a:lnTo>
                        <a:pt x="121412" y="3454"/>
                      </a:lnTo>
                      <a:lnTo>
                        <a:pt x="121412" y="5549"/>
                      </a:lnTo>
                      <a:lnTo>
                        <a:pt x="122275" y="6413"/>
                      </a:lnTo>
                      <a:lnTo>
                        <a:pt x="124371" y="6413"/>
                      </a:lnTo>
                      <a:lnTo>
                        <a:pt x="125234" y="5549"/>
                      </a:lnTo>
                      <a:lnTo>
                        <a:pt x="125234" y="3454"/>
                      </a:lnTo>
                      <a:close/>
                    </a:path>
                    <a:path w="973454" h="29845">
                      <a:moveTo>
                        <a:pt x="143865" y="12903"/>
                      </a:moveTo>
                      <a:lnTo>
                        <a:pt x="143129" y="12026"/>
                      </a:lnTo>
                      <a:lnTo>
                        <a:pt x="141058" y="9601"/>
                      </a:lnTo>
                      <a:lnTo>
                        <a:pt x="140995" y="17068"/>
                      </a:lnTo>
                      <a:lnTo>
                        <a:pt x="131533" y="17068"/>
                      </a:lnTo>
                      <a:lnTo>
                        <a:pt x="131737" y="14033"/>
                      </a:lnTo>
                      <a:lnTo>
                        <a:pt x="133654" y="12026"/>
                      </a:lnTo>
                      <a:lnTo>
                        <a:pt x="139115" y="12026"/>
                      </a:lnTo>
                      <a:lnTo>
                        <a:pt x="140931" y="14033"/>
                      </a:lnTo>
                      <a:lnTo>
                        <a:pt x="140995" y="17068"/>
                      </a:lnTo>
                      <a:lnTo>
                        <a:pt x="140995" y="9601"/>
                      </a:lnTo>
                      <a:lnTo>
                        <a:pt x="131711" y="9601"/>
                      </a:lnTo>
                      <a:lnTo>
                        <a:pt x="128689" y="13106"/>
                      </a:lnTo>
                      <a:lnTo>
                        <a:pt x="128689" y="23926"/>
                      </a:lnTo>
                      <a:lnTo>
                        <a:pt x="131660" y="27368"/>
                      </a:lnTo>
                      <a:lnTo>
                        <a:pt x="140182" y="27368"/>
                      </a:lnTo>
                      <a:lnTo>
                        <a:pt x="142824" y="25565"/>
                      </a:lnTo>
                      <a:lnTo>
                        <a:pt x="143002" y="24942"/>
                      </a:lnTo>
                      <a:lnTo>
                        <a:pt x="143649" y="22618"/>
                      </a:lnTo>
                      <a:lnTo>
                        <a:pt x="140906" y="22618"/>
                      </a:lnTo>
                      <a:lnTo>
                        <a:pt x="140195" y="24142"/>
                      </a:lnTo>
                      <a:lnTo>
                        <a:pt x="138696" y="24942"/>
                      </a:lnTo>
                      <a:lnTo>
                        <a:pt x="133565" y="24942"/>
                      </a:lnTo>
                      <a:lnTo>
                        <a:pt x="131673" y="22796"/>
                      </a:lnTo>
                      <a:lnTo>
                        <a:pt x="131533" y="19278"/>
                      </a:lnTo>
                      <a:lnTo>
                        <a:pt x="143865" y="19278"/>
                      </a:lnTo>
                      <a:lnTo>
                        <a:pt x="143865" y="17068"/>
                      </a:lnTo>
                      <a:lnTo>
                        <a:pt x="143865" y="12903"/>
                      </a:lnTo>
                      <a:close/>
                    </a:path>
                    <a:path w="973454" h="29845">
                      <a:moveTo>
                        <a:pt x="156806" y="9677"/>
                      </a:moveTo>
                      <a:lnTo>
                        <a:pt x="155892" y="9601"/>
                      </a:lnTo>
                      <a:lnTo>
                        <a:pt x="153162" y="9601"/>
                      </a:lnTo>
                      <a:lnTo>
                        <a:pt x="151193" y="10782"/>
                      </a:lnTo>
                      <a:lnTo>
                        <a:pt x="150685" y="12458"/>
                      </a:lnTo>
                      <a:lnTo>
                        <a:pt x="150431" y="12458"/>
                      </a:lnTo>
                      <a:lnTo>
                        <a:pt x="150431" y="9906"/>
                      </a:lnTo>
                      <a:lnTo>
                        <a:pt x="147815" y="9906"/>
                      </a:lnTo>
                      <a:lnTo>
                        <a:pt x="147815" y="27063"/>
                      </a:lnTo>
                      <a:lnTo>
                        <a:pt x="150558" y="27063"/>
                      </a:lnTo>
                      <a:lnTo>
                        <a:pt x="150558" y="14008"/>
                      </a:lnTo>
                      <a:lnTo>
                        <a:pt x="152450" y="12268"/>
                      </a:lnTo>
                      <a:lnTo>
                        <a:pt x="155600" y="12268"/>
                      </a:lnTo>
                      <a:lnTo>
                        <a:pt x="156591" y="12357"/>
                      </a:lnTo>
                      <a:lnTo>
                        <a:pt x="156806" y="12420"/>
                      </a:lnTo>
                      <a:lnTo>
                        <a:pt x="156806" y="9677"/>
                      </a:lnTo>
                      <a:close/>
                    </a:path>
                    <a:path w="973454" h="29845">
                      <a:moveTo>
                        <a:pt x="193027" y="21018"/>
                      </a:moveTo>
                      <a:lnTo>
                        <a:pt x="191376" y="19685"/>
                      </a:lnTo>
                      <a:lnTo>
                        <a:pt x="189268" y="18757"/>
                      </a:lnTo>
                      <a:lnTo>
                        <a:pt x="184645" y="18757"/>
                      </a:lnTo>
                      <a:lnTo>
                        <a:pt x="182537" y="19685"/>
                      </a:lnTo>
                      <a:lnTo>
                        <a:pt x="180898" y="21005"/>
                      </a:lnTo>
                      <a:lnTo>
                        <a:pt x="186956" y="27571"/>
                      </a:lnTo>
                      <a:lnTo>
                        <a:pt x="193027" y="21018"/>
                      </a:lnTo>
                      <a:close/>
                    </a:path>
                    <a:path w="973454" h="29845">
                      <a:moveTo>
                        <a:pt x="198920" y="14922"/>
                      </a:moveTo>
                      <a:lnTo>
                        <a:pt x="195694" y="12217"/>
                      </a:lnTo>
                      <a:lnTo>
                        <a:pt x="191541" y="10464"/>
                      </a:lnTo>
                      <a:lnTo>
                        <a:pt x="182384" y="10464"/>
                      </a:lnTo>
                      <a:lnTo>
                        <a:pt x="178193" y="12230"/>
                      </a:lnTo>
                      <a:lnTo>
                        <a:pt x="175056" y="14871"/>
                      </a:lnTo>
                      <a:lnTo>
                        <a:pt x="177952" y="18097"/>
                      </a:lnTo>
                      <a:lnTo>
                        <a:pt x="180378" y="16090"/>
                      </a:lnTo>
                      <a:lnTo>
                        <a:pt x="183515" y="14871"/>
                      </a:lnTo>
                      <a:lnTo>
                        <a:pt x="190398" y="14871"/>
                      </a:lnTo>
                      <a:lnTo>
                        <a:pt x="193548" y="16090"/>
                      </a:lnTo>
                      <a:lnTo>
                        <a:pt x="195973" y="18110"/>
                      </a:lnTo>
                      <a:lnTo>
                        <a:pt x="198920" y="14922"/>
                      </a:lnTo>
                      <a:close/>
                    </a:path>
                    <a:path w="973454" h="29845">
                      <a:moveTo>
                        <a:pt x="204749" y="10210"/>
                      </a:moveTo>
                      <a:lnTo>
                        <a:pt x="201866" y="7759"/>
                      </a:lnTo>
                      <a:lnTo>
                        <a:pt x="199986" y="6172"/>
                      </a:lnTo>
                      <a:lnTo>
                        <a:pt x="193776" y="3352"/>
                      </a:lnTo>
                      <a:lnTo>
                        <a:pt x="180149" y="3352"/>
                      </a:lnTo>
                      <a:lnTo>
                        <a:pt x="173939" y="6172"/>
                      </a:lnTo>
                      <a:lnTo>
                        <a:pt x="169189" y="10198"/>
                      </a:lnTo>
                      <a:lnTo>
                        <a:pt x="171970" y="13208"/>
                      </a:lnTo>
                      <a:lnTo>
                        <a:pt x="175983" y="9817"/>
                      </a:lnTo>
                      <a:lnTo>
                        <a:pt x="181216" y="7759"/>
                      </a:lnTo>
                      <a:lnTo>
                        <a:pt x="192709" y="7759"/>
                      </a:lnTo>
                      <a:lnTo>
                        <a:pt x="197942" y="9829"/>
                      </a:lnTo>
                      <a:lnTo>
                        <a:pt x="201955" y="13220"/>
                      </a:lnTo>
                      <a:lnTo>
                        <a:pt x="204749" y="10210"/>
                      </a:lnTo>
                      <a:close/>
                    </a:path>
                    <a:path w="973454" h="29845">
                      <a:moveTo>
                        <a:pt x="438543" y="19215"/>
                      </a:moveTo>
                      <a:lnTo>
                        <a:pt x="437324" y="17754"/>
                      </a:lnTo>
                      <a:lnTo>
                        <a:pt x="436499" y="16764"/>
                      </a:lnTo>
                      <a:lnTo>
                        <a:pt x="434682" y="16421"/>
                      </a:lnTo>
                      <a:lnTo>
                        <a:pt x="434682" y="19494"/>
                      </a:lnTo>
                      <a:lnTo>
                        <a:pt x="434682" y="24561"/>
                      </a:lnTo>
                      <a:lnTo>
                        <a:pt x="432536" y="26301"/>
                      </a:lnTo>
                      <a:lnTo>
                        <a:pt x="426313" y="26301"/>
                      </a:lnTo>
                      <a:lnTo>
                        <a:pt x="424167" y="24561"/>
                      </a:lnTo>
                      <a:lnTo>
                        <a:pt x="424167" y="19494"/>
                      </a:lnTo>
                      <a:lnTo>
                        <a:pt x="426313" y="17754"/>
                      </a:lnTo>
                      <a:lnTo>
                        <a:pt x="432536" y="17754"/>
                      </a:lnTo>
                      <a:lnTo>
                        <a:pt x="434682" y="19494"/>
                      </a:lnTo>
                      <a:lnTo>
                        <a:pt x="434682" y="16421"/>
                      </a:lnTo>
                      <a:lnTo>
                        <a:pt x="433387" y="16167"/>
                      </a:lnTo>
                      <a:lnTo>
                        <a:pt x="433387" y="15887"/>
                      </a:lnTo>
                      <a:lnTo>
                        <a:pt x="435940" y="15227"/>
                      </a:lnTo>
                      <a:lnTo>
                        <a:pt x="436372" y="14668"/>
                      </a:lnTo>
                      <a:lnTo>
                        <a:pt x="437553" y="13157"/>
                      </a:lnTo>
                      <a:lnTo>
                        <a:pt x="437553" y="7099"/>
                      </a:lnTo>
                      <a:lnTo>
                        <a:pt x="437553" y="6705"/>
                      </a:lnTo>
                      <a:lnTo>
                        <a:pt x="434174" y="4000"/>
                      </a:lnTo>
                      <a:lnTo>
                        <a:pt x="433857" y="4000"/>
                      </a:lnTo>
                      <a:lnTo>
                        <a:pt x="433857" y="8636"/>
                      </a:lnTo>
                      <a:lnTo>
                        <a:pt x="433844" y="13157"/>
                      </a:lnTo>
                      <a:lnTo>
                        <a:pt x="432066" y="14668"/>
                      </a:lnTo>
                      <a:lnTo>
                        <a:pt x="426783" y="14668"/>
                      </a:lnTo>
                      <a:lnTo>
                        <a:pt x="425018" y="13157"/>
                      </a:lnTo>
                      <a:lnTo>
                        <a:pt x="425005" y="8636"/>
                      </a:lnTo>
                      <a:lnTo>
                        <a:pt x="426770" y="7099"/>
                      </a:lnTo>
                      <a:lnTo>
                        <a:pt x="432079" y="7099"/>
                      </a:lnTo>
                      <a:lnTo>
                        <a:pt x="433857" y="8636"/>
                      </a:lnTo>
                      <a:lnTo>
                        <a:pt x="433857" y="4000"/>
                      </a:lnTo>
                      <a:lnTo>
                        <a:pt x="424662" y="4000"/>
                      </a:lnTo>
                      <a:lnTo>
                        <a:pt x="421284" y="6705"/>
                      </a:lnTo>
                      <a:lnTo>
                        <a:pt x="421297" y="13157"/>
                      </a:lnTo>
                      <a:lnTo>
                        <a:pt x="422935" y="15240"/>
                      </a:lnTo>
                      <a:lnTo>
                        <a:pt x="425462" y="15887"/>
                      </a:lnTo>
                      <a:lnTo>
                        <a:pt x="425462" y="16167"/>
                      </a:lnTo>
                      <a:lnTo>
                        <a:pt x="422351" y="16814"/>
                      </a:lnTo>
                      <a:lnTo>
                        <a:pt x="420357" y="19215"/>
                      </a:lnTo>
                      <a:lnTo>
                        <a:pt x="420319" y="26543"/>
                      </a:lnTo>
                      <a:lnTo>
                        <a:pt x="424027" y="29425"/>
                      </a:lnTo>
                      <a:lnTo>
                        <a:pt x="434822" y="29425"/>
                      </a:lnTo>
                      <a:lnTo>
                        <a:pt x="438543" y="26543"/>
                      </a:lnTo>
                      <a:lnTo>
                        <a:pt x="438543" y="26301"/>
                      </a:lnTo>
                      <a:lnTo>
                        <a:pt x="438543" y="19215"/>
                      </a:lnTo>
                      <a:close/>
                    </a:path>
                    <a:path w="973454" h="29845">
                      <a:moveTo>
                        <a:pt x="448271" y="25222"/>
                      </a:moveTo>
                      <a:lnTo>
                        <a:pt x="447230" y="24130"/>
                      </a:lnTo>
                      <a:lnTo>
                        <a:pt x="444385" y="24130"/>
                      </a:lnTo>
                      <a:lnTo>
                        <a:pt x="443331" y="25222"/>
                      </a:lnTo>
                      <a:lnTo>
                        <a:pt x="443331" y="28041"/>
                      </a:lnTo>
                      <a:lnTo>
                        <a:pt x="444385" y="29133"/>
                      </a:lnTo>
                      <a:lnTo>
                        <a:pt x="447230" y="29133"/>
                      </a:lnTo>
                      <a:lnTo>
                        <a:pt x="448271" y="28041"/>
                      </a:lnTo>
                      <a:lnTo>
                        <a:pt x="448271" y="25222"/>
                      </a:lnTo>
                      <a:close/>
                    </a:path>
                    <a:path w="973454" h="29845">
                      <a:moveTo>
                        <a:pt x="448271" y="12509"/>
                      </a:moveTo>
                      <a:lnTo>
                        <a:pt x="447230" y="11442"/>
                      </a:lnTo>
                      <a:lnTo>
                        <a:pt x="444385" y="11442"/>
                      </a:lnTo>
                      <a:lnTo>
                        <a:pt x="443331" y="12509"/>
                      </a:lnTo>
                      <a:lnTo>
                        <a:pt x="443331" y="15354"/>
                      </a:lnTo>
                      <a:lnTo>
                        <a:pt x="444385" y="16446"/>
                      </a:lnTo>
                      <a:lnTo>
                        <a:pt x="447230" y="16446"/>
                      </a:lnTo>
                      <a:lnTo>
                        <a:pt x="448271" y="15354"/>
                      </a:lnTo>
                      <a:lnTo>
                        <a:pt x="448271" y="12509"/>
                      </a:lnTo>
                      <a:close/>
                    </a:path>
                    <a:path w="973454" h="29845">
                      <a:moveTo>
                        <a:pt x="469925" y="25463"/>
                      </a:moveTo>
                      <a:lnTo>
                        <a:pt x="458838" y="25463"/>
                      </a:lnTo>
                      <a:lnTo>
                        <a:pt x="458838" y="25171"/>
                      </a:lnTo>
                      <a:lnTo>
                        <a:pt x="468299" y="15595"/>
                      </a:lnTo>
                      <a:lnTo>
                        <a:pt x="469544" y="13500"/>
                      </a:lnTo>
                      <a:lnTo>
                        <a:pt x="469544" y="6921"/>
                      </a:lnTo>
                      <a:lnTo>
                        <a:pt x="466153" y="4000"/>
                      </a:lnTo>
                      <a:lnTo>
                        <a:pt x="461543" y="4000"/>
                      </a:lnTo>
                      <a:lnTo>
                        <a:pt x="456768" y="4000"/>
                      </a:lnTo>
                      <a:lnTo>
                        <a:pt x="453390" y="7124"/>
                      </a:lnTo>
                      <a:lnTo>
                        <a:pt x="453390" y="11645"/>
                      </a:lnTo>
                      <a:lnTo>
                        <a:pt x="456958" y="11645"/>
                      </a:lnTo>
                      <a:lnTo>
                        <a:pt x="456958" y="9004"/>
                      </a:lnTo>
                      <a:lnTo>
                        <a:pt x="458749" y="7264"/>
                      </a:lnTo>
                      <a:lnTo>
                        <a:pt x="463931" y="7264"/>
                      </a:lnTo>
                      <a:lnTo>
                        <a:pt x="465823" y="8928"/>
                      </a:lnTo>
                      <a:lnTo>
                        <a:pt x="465823" y="12928"/>
                      </a:lnTo>
                      <a:lnTo>
                        <a:pt x="465035" y="14198"/>
                      </a:lnTo>
                      <a:lnTo>
                        <a:pt x="453593" y="26111"/>
                      </a:lnTo>
                      <a:lnTo>
                        <a:pt x="453593" y="28841"/>
                      </a:lnTo>
                      <a:lnTo>
                        <a:pt x="469925" y="28841"/>
                      </a:lnTo>
                      <a:lnTo>
                        <a:pt x="469925" y="25463"/>
                      </a:lnTo>
                      <a:close/>
                    </a:path>
                    <a:path w="973454" h="29845">
                      <a:moveTo>
                        <a:pt x="490804" y="25463"/>
                      </a:moveTo>
                      <a:lnTo>
                        <a:pt x="479717" y="25463"/>
                      </a:lnTo>
                      <a:lnTo>
                        <a:pt x="479717" y="25171"/>
                      </a:lnTo>
                      <a:lnTo>
                        <a:pt x="489178" y="15595"/>
                      </a:lnTo>
                      <a:lnTo>
                        <a:pt x="490423" y="13500"/>
                      </a:lnTo>
                      <a:lnTo>
                        <a:pt x="490423" y="6921"/>
                      </a:lnTo>
                      <a:lnTo>
                        <a:pt x="487032" y="4000"/>
                      </a:lnTo>
                      <a:lnTo>
                        <a:pt x="482422" y="4000"/>
                      </a:lnTo>
                      <a:lnTo>
                        <a:pt x="477647" y="4000"/>
                      </a:lnTo>
                      <a:lnTo>
                        <a:pt x="474268" y="7124"/>
                      </a:lnTo>
                      <a:lnTo>
                        <a:pt x="474268" y="11645"/>
                      </a:lnTo>
                      <a:lnTo>
                        <a:pt x="477837" y="11645"/>
                      </a:lnTo>
                      <a:lnTo>
                        <a:pt x="477837" y="9004"/>
                      </a:lnTo>
                      <a:lnTo>
                        <a:pt x="479628" y="7264"/>
                      </a:lnTo>
                      <a:lnTo>
                        <a:pt x="484809" y="7264"/>
                      </a:lnTo>
                      <a:lnTo>
                        <a:pt x="486702" y="8928"/>
                      </a:lnTo>
                      <a:lnTo>
                        <a:pt x="486702" y="12928"/>
                      </a:lnTo>
                      <a:lnTo>
                        <a:pt x="485914" y="14198"/>
                      </a:lnTo>
                      <a:lnTo>
                        <a:pt x="474472" y="26111"/>
                      </a:lnTo>
                      <a:lnTo>
                        <a:pt x="474472" y="28841"/>
                      </a:lnTo>
                      <a:lnTo>
                        <a:pt x="490804" y="28841"/>
                      </a:lnTo>
                      <a:lnTo>
                        <a:pt x="490804" y="25463"/>
                      </a:lnTo>
                      <a:close/>
                    </a:path>
                    <a:path w="973454" h="29845">
                      <a:moveTo>
                        <a:pt x="524522" y="28841"/>
                      </a:moveTo>
                      <a:lnTo>
                        <a:pt x="522185" y="22402"/>
                      </a:lnTo>
                      <a:lnTo>
                        <a:pt x="521042" y="19240"/>
                      </a:lnTo>
                      <a:lnTo>
                        <a:pt x="517347" y="8991"/>
                      </a:lnTo>
                      <a:lnTo>
                        <a:pt x="517347" y="19240"/>
                      </a:lnTo>
                      <a:lnTo>
                        <a:pt x="510019" y="19240"/>
                      </a:lnTo>
                      <a:lnTo>
                        <a:pt x="513537" y="8991"/>
                      </a:lnTo>
                      <a:lnTo>
                        <a:pt x="513829" y="8991"/>
                      </a:lnTo>
                      <a:lnTo>
                        <a:pt x="517347" y="19240"/>
                      </a:lnTo>
                      <a:lnTo>
                        <a:pt x="517347" y="8991"/>
                      </a:lnTo>
                      <a:lnTo>
                        <a:pt x="515759" y="4584"/>
                      </a:lnTo>
                      <a:lnTo>
                        <a:pt x="511708" y="4584"/>
                      </a:lnTo>
                      <a:lnTo>
                        <a:pt x="502958" y="28841"/>
                      </a:lnTo>
                      <a:lnTo>
                        <a:pt x="506818" y="28841"/>
                      </a:lnTo>
                      <a:lnTo>
                        <a:pt x="509054" y="22402"/>
                      </a:lnTo>
                      <a:lnTo>
                        <a:pt x="518299" y="22402"/>
                      </a:lnTo>
                      <a:lnTo>
                        <a:pt x="520522" y="28841"/>
                      </a:lnTo>
                      <a:lnTo>
                        <a:pt x="524522" y="28841"/>
                      </a:lnTo>
                      <a:close/>
                    </a:path>
                    <a:path w="973454" h="29845">
                      <a:moveTo>
                        <a:pt x="552881" y="4597"/>
                      </a:moveTo>
                      <a:lnTo>
                        <a:pt x="548487" y="4597"/>
                      </a:lnTo>
                      <a:lnTo>
                        <a:pt x="540753" y="23012"/>
                      </a:lnTo>
                      <a:lnTo>
                        <a:pt x="540461" y="23012"/>
                      </a:lnTo>
                      <a:lnTo>
                        <a:pt x="532752" y="4597"/>
                      </a:lnTo>
                      <a:lnTo>
                        <a:pt x="528345" y="4597"/>
                      </a:lnTo>
                      <a:lnTo>
                        <a:pt x="528345" y="28841"/>
                      </a:lnTo>
                      <a:lnTo>
                        <a:pt x="531850" y="28841"/>
                      </a:lnTo>
                      <a:lnTo>
                        <a:pt x="531850" y="11328"/>
                      </a:lnTo>
                      <a:lnTo>
                        <a:pt x="532079" y="11328"/>
                      </a:lnTo>
                      <a:lnTo>
                        <a:pt x="539191" y="28130"/>
                      </a:lnTo>
                      <a:lnTo>
                        <a:pt x="542048" y="28130"/>
                      </a:lnTo>
                      <a:lnTo>
                        <a:pt x="549148" y="11328"/>
                      </a:lnTo>
                      <a:lnTo>
                        <a:pt x="549389" y="11328"/>
                      </a:lnTo>
                      <a:lnTo>
                        <a:pt x="549389" y="28841"/>
                      </a:lnTo>
                      <a:lnTo>
                        <a:pt x="552881" y="28841"/>
                      </a:lnTo>
                      <a:lnTo>
                        <a:pt x="552881" y="4597"/>
                      </a:lnTo>
                      <a:close/>
                    </a:path>
                    <a:path w="973454" h="29845">
                      <a:moveTo>
                        <a:pt x="804595" y="3454"/>
                      </a:moveTo>
                      <a:lnTo>
                        <a:pt x="777925" y="15303"/>
                      </a:lnTo>
                      <a:lnTo>
                        <a:pt x="792746" y="15303"/>
                      </a:lnTo>
                      <a:lnTo>
                        <a:pt x="792746" y="29375"/>
                      </a:lnTo>
                      <a:lnTo>
                        <a:pt x="804595" y="3454"/>
                      </a:lnTo>
                      <a:close/>
                    </a:path>
                    <a:path w="973454" h="29845">
                      <a:moveTo>
                        <a:pt x="835710" y="18453"/>
                      </a:moveTo>
                      <a:lnTo>
                        <a:pt x="834326" y="16764"/>
                      </a:lnTo>
                      <a:lnTo>
                        <a:pt x="833780" y="16090"/>
                      </a:lnTo>
                      <a:lnTo>
                        <a:pt x="832764" y="15900"/>
                      </a:lnTo>
                      <a:lnTo>
                        <a:pt x="832764" y="18605"/>
                      </a:lnTo>
                      <a:lnTo>
                        <a:pt x="832764" y="23952"/>
                      </a:lnTo>
                      <a:lnTo>
                        <a:pt x="830529" y="25806"/>
                      </a:lnTo>
                      <a:lnTo>
                        <a:pt x="824052" y="25806"/>
                      </a:lnTo>
                      <a:lnTo>
                        <a:pt x="821817" y="23952"/>
                      </a:lnTo>
                      <a:lnTo>
                        <a:pt x="821817" y="18605"/>
                      </a:lnTo>
                      <a:lnTo>
                        <a:pt x="824052" y="16764"/>
                      </a:lnTo>
                      <a:lnTo>
                        <a:pt x="830529" y="16764"/>
                      </a:lnTo>
                      <a:lnTo>
                        <a:pt x="832764" y="18605"/>
                      </a:lnTo>
                      <a:lnTo>
                        <a:pt x="832764" y="15900"/>
                      </a:lnTo>
                      <a:lnTo>
                        <a:pt x="830846" y="15532"/>
                      </a:lnTo>
                      <a:lnTo>
                        <a:pt x="830846" y="15278"/>
                      </a:lnTo>
                      <a:lnTo>
                        <a:pt x="833272" y="14605"/>
                      </a:lnTo>
                      <a:lnTo>
                        <a:pt x="833501" y="14300"/>
                      </a:lnTo>
                      <a:lnTo>
                        <a:pt x="834694" y="12712"/>
                      </a:lnTo>
                      <a:lnTo>
                        <a:pt x="834644" y="6311"/>
                      </a:lnTo>
                      <a:lnTo>
                        <a:pt x="831888" y="4025"/>
                      </a:lnTo>
                      <a:lnTo>
                        <a:pt x="831888" y="7924"/>
                      </a:lnTo>
                      <a:lnTo>
                        <a:pt x="831888" y="12712"/>
                      </a:lnTo>
                      <a:lnTo>
                        <a:pt x="830046" y="14300"/>
                      </a:lnTo>
                      <a:lnTo>
                        <a:pt x="824534" y="14300"/>
                      </a:lnTo>
                      <a:lnTo>
                        <a:pt x="822693" y="12712"/>
                      </a:lnTo>
                      <a:lnTo>
                        <a:pt x="822693" y="7924"/>
                      </a:lnTo>
                      <a:lnTo>
                        <a:pt x="824522" y="6311"/>
                      </a:lnTo>
                      <a:lnTo>
                        <a:pt x="830059" y="6311"/>
                      </a:lnTo>
                      <a:lnTo>
                        <a:pt x="831888" y="7924"/>
                      </a:lnTo>
                      <a:lnTo>
                        <a:pt x="831888" y="4025"/>
                      </a:lnTo>
                      <a:lnTo>
                        <a:pt x="831659" y="3822"/>
                      </a:lnTo>
                      <a:lnTo>
                        <a:pt x="822909" y="3822"/>
                      </a:lnTo>
                      <a:lnTo>
                        <a:pt x="819950" y="6311"/>
                      </a:lnTo>
                      <a:lnTo>
                        <a:pt x="819912" y="12712"/>
                      </a:lnTo>
                      <a:lnTo>
                        <a:pt x="821347" y="14630"/>
                      </a:lnTo>
                      <a:lnTo>
                        <a:pt x="823722" y="15278"/>
                      </a:lnTo>
                      <a:lnTo>
                        <a:pt x="823722" y="15532"/>
                      </a:lnTo>
                      <a:lnTo>
                        <a:pt x="820788" y="16090"/>
                      </a:lnTo>
                      <a:lnTo>
                        <a:pt x="818857" y="18453"/>
                      </a:lnTo>
                      <a:lnTo>
                        <a:pt x="818857" y="25501"/>
                      </a:lnTo>
                      <a:lnTo>
                        <a:pt x="822325" y="28295"/>
                      </a:lnTo>
                      <a:lnTo>
                        <a:pt x="832243" y="28295"/>
                      </a:lnTo>
                      <a:lnTo>
                        <a:pt x="835329" y="25806"/>
                      </a:lnTo>
                      <a:lnTo>
                        <a:pt x="835710" y="25501"/>
                      </a:lnTo>
                      <a:lnTo>
                        <a:pt x="835710" y="18453"/>
                      </a:lnTo>
                      <a:close/>
                    </a:path>
                    <a:path w="973454" h="29845">
                      <a:moveTo>
                        <a:pt x="856259" y="23863"/>
                      </a:moveTo>
                      <a:lnTo>
                        <a:pt x="856246" y="8343"/>
                      </a:lnTo>
                      <a:lnTo>
                        <a:pt x="854913" y="6375"/>
                      </a:lnTo>
                      <a:lnTo>
                        <a:pt x="853325" y="4013"/>
                      </a:lnTo>
                      <a:lnTo>
                        <a:pt x="853325" y="9842"/>
                      </a:lnTo>
                      <a:lnTo>
                        <a:pt x="853325" y="22326"/>
                      </a:lnTo>
                      <a:lnTo>
                        <a:pt x="851446" y="25755"/>
                      </a:lnTo>
                      <a:lnTo>
                        <a:pt x="844537" y="25755"/>
                      </a:lnTo>
                      <a:lnTo>
                        <a:pt x="842645" y="22326"/>
                      </a:lnTo>
                      <a:lnTo>
                        <a:pt x="842645" y="9842"/>
                      </a:lnTo>
                      <a:lnTo>
                        <a:pt x="844575" y="6375"/>
                      </a:lnTo>
                      <a:lnTo>
                        <a:pt x="851408" y="6375"/>
                      </a:lnTo>
                      <a:lnTo>
                        <a:pt x="853325" y="9842"/>
                      </a:lnTo>
                      <a:lnTo>
                        <a:pt x="853325" y="4013"/>
                      </a:lnTo>
                      <a:lnTo>
                        <a:pt x="853198" y="3822"/>
                      </a:lnTo>
                      <a:lnTo>
                        <a:pt x="842759" y="3822"/>
                      </a:lnTo>
                      <a:lnTo>
                        <a:pt x="839698" y="8343"/>
                      </a:lnTo>
                      <a:lnTo>
                        <a:pt x="839724" y="23863"/>
                      </a:lnTo>
                      <a:lnTo>
                        <a:pt x="842721" y="28295"/>
                      </a:lnTo>
                      <a:lnTo>
                        <a:pt x="853236" y="28295"/>
                      </a:lnTo>
                      <a:lnTo>
                        <a:pt x="854964" y="25755"/>
                      </a:lnTo>
                      <a:lnTo>
                        <a:pt x="856259" y="23863"/>
                      </a:lnTo>
                      <a:close/>
                    </a:path>
                    <a:path w="973454" h="29845">
                      <a:moveTo>
                        <a:pt x="872147" y="6286"/>
                      </a:moveTo>
                      <a:lnTo>
                        <a:pt x="871931" y="6045"/>
                      </a:lnTo>
                      <a:lnTo>
                        <a:pt x="870089" y="3962"/>
                      </a:lnTo>
                      <a:lnTo>
                        <a:pt x="869556" y="3962"/>
                      </a:lnTo>
                      <a:lnTo>
                        <a:pt x="869556" y="7404"/>
                      </a:lnTo>
                      <a:lnTo>
                        <a:pt x="869543" y="11747"/>
                      </a:lnTo>
                      <a:lnTo>
                        <a:pt x="868603" y="13157"/>
                      </a:lnTo>
                      <a:lnTo>
                        <a:pt x="865733" y="13157"/>
                      </a:lnTo>
                      <a:lnTo>
                        <a:pt x="864781" y="11747"/>
                      </a:lnTo>
                      <a:lnTo>
                        <a:pt x="864793" y="7404"/>
                      </a:lnTo>
                      <a:lnTo>
                        <a:pt x="865720" y="6045"/>
                      </a:lnTo>
                      <a:lnTo>
                        <a:pt x="868641" y="6045"/>
                      </a:lnTo>
                      <a:lnTo>
                        <a:pt x="869556" y="7404"/>
                      </a:lnTo>
                      <a:lnTo>
                        <a:pt x="869556" y="3962"/>
                      </a:lnTo>
                      <a:lnTo>
                        <a:pt x="864260" y="3962"/>
                      </a:lnTo>
                      <a:lnTo>
                        <a:pt x="862203" y="6286"/>
                      </a:lnTo>
                      <a:lnTo>
                        <a:pt x="862190" y="12890"/>
                      </a:lnTo>
                      <a:lnTo>
                        <a:pt x="864260" y="15227"/>
                      </a:lnTo>
                      <a:lnTo>
                        <a:pt x="870089" y="15227"/>
                      </a:lnTo>
                      <a:lnTo>
                        <a:pt x="871905" y="13157"/>
                      </a:lnTo>
                      <a:lnTo>
                        <a:pt x="872147" y="12890"/>
                      </a:lnTo>
                      <a:lnTo>
                        <a:pt x="872147" y="6286"/>
                      </a:lnTo>
                      <a:close/>
                    </a:path>
                    <a:path w="973454" h="29845">
                      <a:moveTo>
                        <a:pt x="884008" y="4368"/>
                      </a:moveTo>
                      <a:lnTo>
                        <a:pt x="881062" y="4368"/>
                      </a:lnTo>
                      <a:lnTo>
                        <a:pt x="863942" y="27749"/>
                      </a:lnTo>
                      <a:lnTo>
                        <a:pt x="866914" y="27749"/>
                      </a:lnTo>
                      <a:lnTo>
                        <a:pt x="884008" y="4368"/>
                      </a:lnTo>
                      <a:close/>
                    </a:path>
                    <a:path w="973454" h="29845">
                      <a:moveTo>
                        <a:pt x="885685" y="19215"/>
                      </a:moveTo>
                      <a:lnTo>
                        <a:pt x="885469" y="18973"/>
                      </a:lnTo>
                      <a:lnTo>
                        <a:pt x="883627" y="16891"/>
                      </a:lnTo>
                      <a:lnTo>
                        <a:pt x="883081" y="16891"/>
                      </a:lnTo>
                      <a:lnTo>
                        <a:pt x="883081" y="20332"/>
                      </a:lnTo>
                      <a:lnTo>
                        <a:pt x="883069" y="24676"/>
                      </a:lnTo>
                      <a:lnTo>
                        <a:pt x="882129" y="26085"/>
                      </a:lnTo>
                      <a:lnTo>
                        <a:pt x="879259" y="26085"/>
                      </a:lnTo>
                      <a:lnTo>
                        <a:pt x="878306" y="24676"/>
                      </a:lnTo>
                      <a:lnTo>
                        <a:pt x="878319" y="20332"/>
                      </a:lnTo>
                      <a:lnTo>
                        <a:pt x="879246" y="18973"/>
                      </a:lnTo>
                      <a:lnTo>
                        <a:pt x="882167" y="18973"/>
                      </a:lnTo>
                      <a:lnTo>
                        <a:pt x="883081" y="20332"/>
                      </a:lnTo>
                      <a:lnTo>
                        <a:pt x="883081" y="16891"/>
                      </a:lnTo>
                      <a:lnTo>
                        <a:pt x="877785" y="16891"/>
                      </a:lnTo>
                      <a:lnTo>
                        <a:pt x="875728" y="19215"/>
                      </a:lnTo>
                      <a:lnTo>
                        <a:pt x="875715" y="25819"/>
                      </a:lnTo>
                      <a:lnTo>
                        <a:pt x="877785" y="28155"/>
                      </a:lnTo>
                      <a:lnTo>
                        <a:pt x="883627" y="28155"/>
                      </a:lnTo>
                      <a:lnTo>
                        <a:pt x="885444" y="26085"/>
                      </a:lnTo>
                      <a:lnTo>
                        <a:pt x="885685" y="25819"/>
                      </a:lnTo>
                      <a:lnTo>
                        <a:pt x="885685" y="19215"/>
                      </a:lnTo>
                      <a:close/>
                    </a:path>
                    <a:path w="973454" h="29845">
                      <a:moveTo>
                        <a:pt x="956195" y="4051"/>
                      </a:moveTo>
                      <a:lnTo>
                        <a:pt x="906691" y="4051"/>
                      </a:lnTo>
                      <a:lnTo>
                        <a:pt x="905624" y="5118"/>
                      </a:lnTo>
                      <a:lnTo>
                        <a:pt x="905624" y="24320"/>
                      </a:lnTo>
                      <a:lnTo>
                        <a:pt x="906691" y="25387"/>
                      </a:lnTo>
                      <a:lnTo>
                        <a:pt x="956195" y="25387"/>
                      </a:lnTo>
                      <a:lnTo>
                        <a:pt x="956195" y="4051"/>
                      </a:lnTo>
                      <a:close/>
                    </a:path>
                    <a:path w="973454" h="29845">
                      <a:moveTo>
                        <a:pt x="966571" y="3416"/>
                      </a:moveTo>
                      <a:lnTo>
                        <a:pt x="965581" y="2425"/>
                      </a:lnTo>
                      <a:lnTo>
                        <a:pt x="965581" y="3962"/>
                      </a:lnTo>
                      <a:lnTo>
                        <a:pt x="965581" y="25476"/>
                      </a:lnTo>
                      <a:lnTo>
                        <a:pt x="962609" y="28448"/>
                      </a:lnTo>
                      <a:lnTo>
                        <a:pt x="905535" y="28448"/>
                      </a:lnTo>
                      <a:lnTo>
                        <a:pt x="902563" y="25476"/>
                      </a:lnTo>
                      <a:lnTo>
                        <a:pt x="902563" y="3962"/>
                      </a:lnTo>
                      <a:lnTo>
                        <a:pt x="905535" y="990"/>
                      </a:lnTo>
                      <a:lnTo>
                        <a:pt x="962609" y="990"/>
                      </a:lnTo>
                      <a:lnTo>
                        <a:pt x="965581" y="3962"/>
                      </a:lnTo>
                      <a:lnTo>
                        <a:pt x="965581" y="2425"/>
                      </a:lnTo>
                      <a:lnTo>
                        <a:pt x="964145" y="990"/>
                      </a:lnTo>
                      <a:lnTo>
                        <a:pt x="963155" y="0"/>
                      </a:lnTo>
                      <a:lnTo>
                        <a:pt x="904989" y="0"/>
                      </a:lnTo>
                      <a:lnTo>
                        <a:pt x="901573" y="3416"/>
                      </a:lnTo>
                      <a:lnTo>
                        <a:pt x="901573" y="26022"/>
                      </a:lnTo>
                      <a:lnTo>
                        <a:pt x="904989" y="29438"/>
                      </a:lnTo>
                      <a:lnTo>
                        <a:pt x="963155" y="29438"/>
                      </a:lnTo>
                      <a:lnTo>
                        <a:pt x="964145" y="28448"/>
                      </a:lnTo>
                      <a:lnTo>
                        <a:pt x="966571" y="26022"/>
                      </a:lnTo>
                      <a:lnTo>
                        <a:pt x="966571" y="3416"/>
                      </a:lnTo>
                      <a:close/>
                    </a:path>
                    <a:path w="973454" h="29845">
                      <a:moveTo>
                        <a:pt x="973188" y="10388"/>
                      </a:moveTo>
                      <a:lnTo>
                        <a:pt x="971600" y="8788"/>
                      </a:lnTo>
                      <a:lnTo>
                        <a:pt x="969632" y="8788"/>
                      </a:lnTo>
                      <a:lnTo>
                        <a:pt x="969632" y="20650"/>
                      </a:lnTo>
                      <a:lnTo>
                        <a:pt x="971600" y="20650"/>
                      </a:lnTo>
                      <a:lnTo>
                        <a:pt x="973188" y="19050"/>
                      </a:lnTo>
                      <a:lnTo>
                        <a:pt x="973188" y="1038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2" name="object 91">
                  <a:extLst>
                    <a:ext uri="{FF2B5EF4-FFF2-40B4-BE49-F238E27FC236}">
                      <a16:creationId xmlns:a16="http://schemas.microsoft.com/office/drawing/2014/main" id="{5C5E6DA3-C46E-87DB-1912-C1A0FD040123}"/>
                    </a:ext>
                  </a:extLst>
                </p:cNvPr>
                <p:cNvPicPr/>
                <p:nvPr/>
              </p:nvPicPr>
              <p:blipFill>
                <a:blip r:embed="rId5" cstate="email">
                  <a:extLst>
                    <a:ext uri="{28A0092B-C50C-407E-A947-70E740481C1C}">
                      <a14:useLocalDpi xmlns:a14="http://schemas.microsoft.com/office/drawing/2010/main"/>
                    </a:ext>
                  </a:extLst>
                </a:blip>
                <a:stretch>
                  <a:fillRect/>
                </a:stretch>
              </p:blipFill>
              <p:spPr>
                <a:xfrm>
                  <a:off x="2854882" y="3836086"/>
                  <a:ext cx="254000" cy="99148"/>
                </a:xfrm>
                <a:prstGeom prst="rect">
                  <a:avLst/>
                </a:prstGeom>
              </p:spPr>
            </p:pic>
            <p:sp>
              <p:nvSpPr>
                <p:cNvPr id="93" name="object 92">
                  <a:extLst>
                    <a:ext uri="{FF2B5EF4-FFF2-40B4-BE49-F238E27FC236}">
                      <a16:creationId xmlns:a16="http://schemas.microsoft.com/office/drawing/2014/main" id="{99BF7D3F-4DF1-32A1-13EF-9C7224414EFD}"/>
                    </a:ext>
                  </a:extLst>
                </p:cNvPr>
                <p:cNvSpPr/>
                <p:nvPr/>
              </p:nvSpPr>
              <p:spPr>
                <a:xfrm>
                  <a:off x="2854882" y="3836086"/>
                  <a:ext cx="254000" cy="99695"/>
                </a:xfrm>
                <a:custGeom>
                  <a:avLst/>
                  <a:gdLst/>
                  <a:ahLst/>
                  <a:cxnLst/>
                  <a:rect l="l" t="t" r="r" b="b"/>
                  <a:pathLst>
                    <a:path w="254000" h="99695">
                      <a:moveTo>
                        <a:pt x="0" y="99148"/>
                      </a:moveTo>
                      <a:lnTo>
                        <a:pt x="0" y="24345"/>
                      </a:lnTo>
                      <a:lnTo>
                        <a:pt x="1912" y="14873"/>
                      </a:lnTo>
                      <a:lnTo>
                        <a:pt x="7129" y="7134"/>
                      </a:lnTo>
                      <a:lnTo>
                        <a:pt x="14867" y="1914"/>
                      </a:lnTo>
                      <a:lnTo>
                        <a:pt x="24345" y="0"/>
                      </a:lnTo>
                      <a:lnTo>
                        <a:pt x="229654" y="0"/>
                      </a:lnTo>
                      <a:lnTo>
                        <a:pt x="239132" y="1914"/>
                      </a:lnTo>
                      <a:lnTo>
                        <a:pt x="246870" y="7134"/>
                      </a:lnTo>
                      <a:lnTo>
                        <a:pt x="252087" y="14873"/>
                      </a:lnTo>
                      <a:lnTo>
                        <a:pt x="254000" y="24345"/>
                      </a:lnTo>
                      <a:lnTo>
                        <a:pt x="25400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object 93">
                  <a:extLst>
                    <a:ext uri="{FF2B5EF4-FFF2-40B4-BE49-F238E27FC236}">
                      <a16:creationId xmlns:a16="http://schemas.microsoft.com/office/drawing/2014/main" id="{60375951-0EE9-CA07-33AE-FB9993999631}"/>
                    </a:ext>
                  </a:extLst>
                </p:cNvPr>
                <p:cNvSpPr/>
                <p:nvPr/>
              </p:nvSpPr>
              <p:spPr>
                <a:xfrm>
                  <a:off x="3108882" y="3836086"/>
                  <a:ext cx="247650" cy="99695"/>
                </a:xfrm>
                <a:custGeom>
                  <a:avLst/>
                  <a:gdLst/>
                  <a:ahLst/>
                  <a:cxnLst/>
                  <a:rect l="l" t="t" r="r" b="b"/>
                  <a:pathLst>
                    <a:path w="247650" h="99695">
                      <a:moveTo>
                        <a:pt x="223304" y="0"/>
                      </a:moveTo>
                      <a:lnTo>
                        <a:pt x="24345" y="0"/>
                      </a:lnTo>
                      <a:lnTo>
                        <a:pt x="14867" y="1914"/>
                      </a:lnTo>
                      <a:lnTo>
                        <a:pt x="7129" y="7134"/>
                      </a:lnTo>
                      <a:lnTo>
                        <a:pt x="1912" y="14873"/>
                      </a:lnTo>
                      <a:lnTo>
                        <a:pt x="0" y="24345"/>
                      </a:lnTo>
                      <a:lnTo>
                        <a:pt x="0" y="99148"/>
                      </a:lnTo>
                      <a:lnTo>
                        <a:pt x="247650" y="99148"/>
                      </a:lnTo>
                      <a:lnTo>
                        <a:pt x="247650" y="24345"/>
                      </a:lnTo>
                      <a:lnTo>
                        <a:pt x="245737" y="14873"/>
                      </a:lnTo>
                      <a:lnTo>
                        <a:pt x="240520" y="7134"/>
                      </a:lnTo>
                      <a:lnTo>
                        <a:pt x="232782" y="1914"/>
                      </a:lnTo>
                      <a:lnTo>
                        <a:pt x="223304" y="0"/>
                      </a:lnTo>
                      <a:close/>
                    </a:path>
                  </a:pathLst>
                </a:custGeom>
                <a:solidFill>
                  <a:srgbClr val="2C2C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object 94">
                  <a:extLst>
                    <a:ext uri="{FF2B5EF4-FFF2-40B4-BE49-F238E27FC236}">
                      <a16:creationId xmlns:a16="http://schemas.microsoft.com/office/drawing/2014/main" id="{F4BD1824-3D21-50DB-8CCE-54CEBBE3DE0B}"/>
                    </a:ext>
                  </a:extLst>
                </p:cNvPr>
                <p:cNvSpPr/>
                <p:nvPr/>
              </p:nvSpPr>
              <p:spPr>
                <a:xfrm>
                  <a:off x="3108882" y="3836086"/>
                  <a:ext cx="247650" cy="99695"/>
                </a:xfrm>
                <a:custGeom>
                  <a:avLst/>
                  <a:gdLst/>
                  <a:ahLst/>
                  <a:cxnLst/>
                  <a:rect l="l" t="t" r="r" b="b"/>
                  <a:pathLst>
                    <a:path w="247650" h="99695">
                      <a:moveTo>
                        <a:pt x="0" y="99148"/>
                      </a:moveTo>
                      <a:lnTo>
                        <a:pt x="0" y="24345"/>
                      </a:lnTo>
                      <a:lnTo>
                        <a:pt x="1912" y="14873"/>
                      </a:lnTo>
                      <a:lnTo>
                        <a:pt x="7129" y="7134"/>
                      </a:lnTo>
                      <a:lnTo>
                        <a:pt x="14867" y="1914"/>
                      </a:lnTo>
                      <a:lnTo>
                        <a:pt x="24345" y="0"/>
                      </a:lnTo>
                      <a:lnTo>
                        <a:pt x="223304" y="0"/>
                      </a:lnTo>
                      <a:lnTo>
                        <a:pt x="232782" y="1914"/>
                      </a:lnTo>
                      <a:lnTo>
                        <a:pt x="240520" y="7134"/>
                      </a:lnTo>
                      <a:lnTo>
                        <a:pt x="245737" y="14873"/>
                      </a:lnTo>
                      <a:lnTo>
                        <a:pt x="247650" y="24345"/>
                      </a:lnTo>
                      <a:lnTo>
                        <a:pt x="24765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object 95">
                  <a:extLst>
                    <a:ext uri="{FF2B5EF4-FFF2-40B4-BE49-F238E27FC236}">
                      <a16:creationId xmlns:a16="http://schemas.microsoft.com/office/drawing/2014/main" id="{C027079A-FCAB-2ED7-1129-0C93E4086EEB}"/>
                    </a:ext>
                  </a:extLst>
                </p:cNvPr>
                <p:cNvSpPr/>
                <p:nvPr/>
              </p:nvSpPr>
              <p:spPr>
                <a:xfrm>
                  <a:off x="3356532" y="3836086"/>
                  <a:ext cx="254000" cy="99695"/>
                </a:xfrm>
                <a:custGeom>
                  <a:avLst/>
                  <a:gdLst/>
                  <a:ahLst/>
                  <a:cxnLst/>
                  <a:rect l="l" t="t" r="r" b="b"/>
                  <a:pathLst>
                    <a:path w="254000" h="99695">
                      <a:moveTo>
                        <a:pt x="229654" y="0"/>
                      </a:moveTo>
                      <a:lnTo>
                        <a:pt x="24345" y="0"/>
                      </a:lnTo>
                      <a:lnTo>
                        <a:pt x="14867" y="1914"/>
                      </a:lnTo>
                      <a:lnTo>
                        <a:pt x="7129" y="7134"/>
                      </a:lnTo>
                      <a:lnTo>
                        <a:pt x="1912" y="14873"/>
                      </a:lnTo>
                      <a:lnTo>
                        <a:pt x="0" y="24345"/>
                      </a:lnTo>
                      <a:lnTo>
                        <a:pt x="0" y="99148"/>
                      </a:lnTo>
                      <a:lnTo>
                        <a:pt x="254000" y="99148"/>
                      </a:lnTo>
                      <a:lnTo>
                        <a:pt x="254000" y="24345"/>
                      </a:lnTo>
                      <a:lnTo>
                        <a:pt x="252087" y="14873"/>
                      </a:lnTo>
                      <a:lnTo>
                        <a:pt x="246870" y="7134"/>
                      </a:lnTo>
                      <a:lnTo>
                        <a:pt x="239132" y="1914"/>
                      </a:lnTo>
                      <a:lnTo>
                        <a:pt x="229654" y="0"/>
                      </a:lnTo>
                      <a:close/>
                    </a:path>
                  </a:pathLst>
                </a:custGeom>
                <a:solidFill>
                  <a:srgbClr val="2C2C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object 96">
                  <a:extLst>
                    <a:ext uri="{FF2B5EF4-FFF2-40B4-BE49-F238E27FC236}">
                      <a16:creationId xmlns:a16="http://schemas.microsoft.com/office/drawing/2014/main" id="{B4B58A45-CBB3-C651-5CAF-F504A8567DAD}"/>
                    </a:ext>
                  </a:extLst>
                </p:cNvPr>
                <p:cNvSpPr/>
                <p:nvPr/>
              </p:nvSpPr>
              <p:spPr>
                <a:xfrm>
                  <a:off x="3356532" y="3836086"/>
                  <a:ext cx="254000" cy="99695"/>
                </a:xfrm>
                <a:custGeom>
                  <a:avLst/>
                  <a:gdLst/>
                  <a:ahLst/>
                  <a:cxnLst/>
                  <a:rect l="l" t="t" r="r" b="b"/>
                  <a:pathLst>
                    <a:path w="254000" h="99695">
                      <a:moveTo>
                        <a:pt x="0" y="99148"/>
                      </a:moveTo>
                      <a:lnTo>
                        <a:pt x="0" y="24345"/>
                      </a:lnTo>
                      <a:lnTo>
                        <a:pt x="1912" y="14873"/>
                      </a:lnTo>
                      <a:lnTo>
                        <a:pt x="7129" y="7134"/>
                      </a:lnTo>
                      <a:lnTo>
                        <a:pt x="14867" y="1914"/>
                      </a:lnTo>
                      <a:lnTo>
                        <a:pt x="24345" y="0"/>
                      </a:lnTo>
                      <a:lnTo>
                        <a:pt x="229654" y="0"/>
                      </a:lnTo>
                      <a:lnTo>
                        <a:pt x="239132" y="1914"/>
                      </a:lnTo>
                      <a:lnTo>
                        <a:pt x="246870" y="7134"/>
                      </a:lnTo>
                      <a:lnTo>
                        <a:pt x="252087" y="14873"/>
                      </a:lnTo>
                      <a:lnTo>
                        <a:pt x="254000" y="24345"/>
                      </a:lnTo>
                      <a:lnTo>
                        <a:pt x="25400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8" name="object 97">
                  <a:extLst>
                    <a:ext uri="{FF2B5EF4-FFF2-40B4-BE49-F238E27FC236}">
                      <a16:creationId xmlns:a16="http://schemas.microsoft.com/office/drawing/2014/main" id="{406FFB76-BFEC-FDD8-F70C-10E7B97F4F7C}"/>
                    </a:ext>
                  </a:extLst>
                </p:cNvPr>
                <p:cNvPicPr/>
                <p:nvPr/>
              </p:nvPicPr>
              <p:blipFill>
                <a:blip r:embed="rId6" cstate="email">
                  <a:extLst>
                    <a:ext uri="{28A0092B-C50C-407E-A947-70E740481C1C}">
                      <a14:useLocalDpi xmlns:a14="http://schemas.microsoft.com/office/drawing/2010/main"/>
                    </a:ext>
                  </a:extLst>
                </a:blip>
                <a:stretch>
                  <a:fillRect/>
                </a:stretch>
              </p:blipFill>
              <p:spPr>
                <a:xfrm>
                  <a:off x="3610532" y="3836086"/>
                  <a:ext cx="254000" cy="99148"/>
                </a:xfrm>
                <a:prstGeom prst="rect">
                  <a:avLst/>
                </a:prstGeom>
              </p:spPr>
            </p:pic>
            <p:sp>
              <p:nvSpPr>
                <p:cNvPr id="99" name="object 98">
                  <a:extLst>
                    <a:ext uri="{FF2B5EF4-FFF2-40B4-BE49-F238E27FC236}">
                      <a16:creationId xmlns:a16="http://schemas.microsoft.com/office/drawing/2014/main" id="{61679716-F9FA-7CCD-2FE9-820B6366696C}"/>
                    </a:ext>
                  </a:extLst>
                </p:cNvPr>
                <p:cNvSpPr/>
                <p:nvPr/>
              </p:nvSpPr>
              <p:spPr>
                <a:xfrm>
                  <a:off x="3610532" y="3836086"/>
                  <a:ext cx="254000" cy="99695"/>
                </a:xfrm>
                <a:custGeom>
                  <a:avLst/>
                  <a:gdLst/>
                  <a:ahLst/>
                  <a:cxnLst/>
                  <a:rect l="l" t="t" r="r" b="b"/>
                  <a:pathLst>
                    <a:path w="254000" h="99695">
                      <a:moveTo>
                        <a:pt x="0" y="99148"/>
                      </a:moveTo>
                      <a:lnTo>
                        <a:pt x="0" y="24345"/>
                      </a:lnTo>
                      <a:lnTo>
                        <a:pt x="1912" y="14873"/>
                      </a:lnTo>
                      <a:lnTo>
                        <a:pt x="7129" y="7134"/>
                      </a:lnTo>
                      <a:lnTo>
                        <a:pt x="14867" y="1914"/>
                      </a:lnTo>
                      <a:lnTo>
                        <a:pt x="24345" y="0"/>
                      </a:lnTo>
                      <a:lnTo>
                        <a:pt x="229654" y="0"/>
                      </a:lnTo>
                      <a:lnTo>
                        <a:pt x="239132" y="1914"/>
                      </a:lnTo>
                      <a:lnTo>
                        <a:pt x="246870" y="7134"/>
                      </a:lnTo>
                      <a:lnTo>
                        <a:pt x="252087" y="14873"/>
                      </a:lnTo>
                      <a:lnTo>
                        <a:pt x="254000" y="24345"/>
                      </a:lnTo>
                      <a:lnTo>
                        <a:pt x="25400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object 99">
                  <a:extLst>
                    <a:ext uri="{FF2B5EF4-FFF2-40B4-BE49-F238E27FC236}">
                      <a16:creationId xmlns:a16="http://schemas.microsoft.com/office/drawing/2014/main" id="{C1142992-7388-B87F-2999-7F50ED9E6FE6}"/>
                    </a:ext>
                  </a:extLst>
                </p:cNvPr>
                <p:cNvSpPr/>
                <p:nvPr/>
              </p:nvSpPr>
              <p:spPr>
                <a:xfrm>
                  <a:off x="3146982" y="4205110"/>
                  <a:ext cx="684530" cy="0"/>
                </a:xfrm>
                <a:custGeom>
                  <a:avLst/>
                  <a:gdLst/>
                  <a:ahLst/>
                  <a:cxnLst/>
                  <a:rect l="l" t="t" r="r" b="b"/>
                  <a:pathLst>
                    <a:path w="684529">
                      <a:moveTo>
                        <a:pt x="0" y="0"/>
                      </a:moveTo>
                      <a:lnTo>
                        <a:pt x="683996" y="0"/>
                      </a:lnTo>
                    </a:path>
                  </a:pathLst>
                </a:custGeom>
                <a:ln w="3175">
                  <a:solidFill>
                    <a:srgbClr val="B8BAC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object 100">
                  <a:extLst>
                    <a:ext uri="{FF2B5EF4-FFF2-40B4-BE49-F238E27FC236}">
                      <a16:creationId xmlns:a16="http://schemas.microsoft.com/office/drawing/2014/main" id="{2E049458-A849-6815-615A-D6C61707B7B2}"/>
                    </a:ext>
                  </a:extLst>
                </p:cNvPr>
                <p:cNvSpPr/>
                <p:nvPr/>
              </p:nvSpPr>
              <p:spPr>
                <a:xfrm>
                  <a:off x="3146982" y="4446410"/>
                  <a:ext cx="684530" cy="0"/>
                </a:xfrm>
                <a:custGeom>
                  <a:avLst/>
                  <a:gdLst/>
                  <a:ahLst/>
                  <a:cxnLst/>
                  <a:rect l="l" t="t" r="r" b="b"/>
                  <a:pathLst>
                    <a:path w="684529">
                      <a:moveTo>
                        <a:pt x="0" y="0"/>
                      </a:moveTo>
                      <a:lnTo>
                        <a:pt x="683996" y="0"/>
                      </a:lnTo>
                    </a:path>
                  </a:pathLst>
                </a:custGeom>
                <a:ln w="3175">
                  <a:solidFill>
                    <a:srgbClr val="B8BAC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 name="object 101">
                <a:extLst>
                  <a:ext uri="{FF2B5EF4-FFF2-40B4-BE49-F238E27FC236}">
                    <a16:creationId xmlns:a16="http://schemas.microsoft.com/office/drawing/2014/main" id="{B84BDC42-4CEA-D9C8-DA5C-022E0F3DC5EC}"/>
                  </a:ext>
                </a:extLst>
              </p:cNvPr>
              <p:cNvSpPr txBox="1"/>
              <p:nvPr/>
            </p:nvSpPr>
            <p:spPr>
              <a:xfrm>
                <a:off x="2862503" y="3846334"/>
                <a:ext cx="994410" cy="74379"/>
              </a:xfrm>
              <a:prstGeom prst="rect">
                <a:avLst/>
              </a:prstGeom>
            </p:spPr>
            <p:txBody>
              <a:bodyPr vert="horz" wrap="square" lIns="0" tIns="12700" rIns="0" bIns="0" rtlCol="0">
                <a:spAutoFit/>
              </a:bodyPr>
              <a:lstStyle/>
              <a:p>
                <a:pPr marL="66675" marR="0" lvl="0" indent="0" defTabSz="914400" eaLnBrk="1" fontAlgn="auto" latinLnBrk="0" hangingPunct="1">
                  <a:lnSpc>
                    <a:spcPct val="100000"/>
                  </a:lnSpc>
                  <a:spcBef>
                    <a:spcPts val="100"/>
                  </a:spcBef>
                  <a:spcAft>
                    <a:spcPts val="0"/>
                  </a:spcAft>
                  <a:buClrTx/>
                  <a:buSzTx/>
                  <a:buFontTx/>
                  <a:buNone/>
                  <a:tabLst>
                    <a:tab pos="317500" algn="l"/>
                  </a:tabLst>
                  <a:defRPr/>
                </a:pPr>
                <a:r>
                  <a:rPr kumimoji="0" sz="400" b="1" i="0" u="none" strike="noStrike" kern="0" cap="none" spc="0" normalizeH="0" baseline="0" noProof="0" dirty="0">
                    <a:ln>
                      <a:noFill/>
                    </a:ln>
                    <a:solidFill>
                      <a:srgbClr val="58595B"/>
                    </a:solidFill>
                    <a:effectLst/>
                    <a:uLnTx/>
                    <a:uFillTx/>
                    <a:latin typeface="Yu Gothic"/>
                    <a:cs typeface="Yu Gothic"/>
                  </a:rPr>
                  <a:t>主</a:t>
                </a:r>
                <a:r>
                  <a:rPr kumimoji="0" sz="400" b="1" i="0" u="none" strike="noStrike" kern="0" cap="none" spc="-50" normalizeH="0" baseline="0" noProof="0" dirty="0">
                    <a:ln>
                      <a:noFill/>
                    </a:ln>
                    <a:solidFill>
                      <a:srgbClr val="58595B"/>
                    </a:solidFill>
                    <a:effectLst/>
                    <a:uLnTx/>
                    <a:uFillTx/>
                    <a:latin typeface="Yu Gothic"/>
                    <a:cs typeface="Yu Gothic"/>
                  </a:rPr>
                  <a:t>要</a:t>
                </a:r>
                <a:r>
                  <a:rPr kumimoji="0" sz="400" b="1" i="0" u="none" strike="noStrike" kern="0" cap="none" spc="0" normalizeH="0" baseline="0" noProof="0" dirty="0">
                    <a:ln>
                      <a:noFill/>
                    </a:ln>
                    <a:solidFill>
                      <a:srgbClr val="58595B"/>
                    </a:solidFill>
                    <a:effectLst/>
                    <a:uLnTx/>
                    <a:uFillTx/>
                    <a:latin typeface="Yu Gothic"/>
                    <a:cs typeface="Yu Gothic"/>
                  </a:rPr>
                  <a:t>	</a:t>
                </a:r>
                <a:r>
                  <a:rPr kumimoji="0" sz="400" b="1" i="0" u="none" strike="noStrike" kern="0" cap="none" spc="0" normalizeH="0" baseline="0" noProof="0" dirty="0">
                    <a:ln>
                      <a:noFill/>
                    </a:ln>
                    <a:solidFill>
                      <a:srgbClr val="FFFFFF"/>
                    </a:solidFill>
                    <a:effectLst/>
                    <a:uLnTx/>
                    <a:uFillTx/>
                    <a:latin typeface="Yu Gothic"/>
                    <a:cs typeface="Yu Gothic"/>
                  </a:rPr>
                  <a:t>経済</a:t>
                </a:r>
                <a:r>
                  <a:rPr kumimoji="0" sz="400" b="1" i="0" u="none" strike="noStrike" kern="0" cap="none" spc="300" normalizeH="0" baseline="0" noProof="0" dirty="0">
                    <a:ln>
                      <a:noFill/>
                    </a:ln>
                    <a:solidFill>
                      <a:srgbClr val="FFFFFF"/>
                    </a:solidFill>
                    <a:effectLst/>
                    <a:uLnTx/>
                    <a:uFillTx/>
                    <a:latin typeface="Yu Gothic"/>
                    <a:cs typeface="Yu Gothic"/>
                  </a:rPr>
                  <a:t>  </a:t>
                </a:r>
                <a:r>
                  <a:rPr kumimoji="0" sz="400" b="1" i="0" u="none" strike="noStrike" kern="0" cap="none" spc="-10" normalizeH="0" baseline="0" noProof="0" dirty="0">
                    <a:ln>
                      <a:noFill/>
                    </a:ln>
                    <a:solidFill>
                      <a:srgbClr val="FFFFFF"/>
                    </a:solidFill>
                    <a:effectLst/>
                    <a:uLnTx/>
                    <a:uFillTx/>
                    <a:latin typeface="Yu Gothic"/>
                    <a:cs typeface="Yu Gothic"/>
                  </a:rPr>
                  <a:t>エ</a:t>
                </a:r>
                <a:r>
                  <a:rPr kumimoji="0" sz="400" b="1" i="0" u="none" strike="noStrike" kern="0" cap="none" spc="-25" normalizeH="0" baseline="0" noProof="0" dirty="0">
                    <a:ln>
                      <a:noFill/>
                    </a:ln>
                    <a:solidFill>
                      <a:srgbClr val="FFFFFF"/>
                    </a:solidFill>
                    <a:effectLst/>
                    <a:uLnTx/>
                    <a:uFillTx/>
                    <a:latin typeface="Yu Gothic"/>
                    <a:cs typeface="Yu Gothic"/>
                  </a:rPr>
                  <a:t>ン</a:t>
                </a:r>
                <a:r>
                  <a:rPr kumimoji="0" sz="400" b="1" i="0" u="none" strike="noStrike" kern="0" cap="none" spc="-35" normalizeH="0" baseline="0" noProof="0" dirty="0">
                    <a:ln>
                      <a:noFill/>
                    </a:ln>
                    <a:solidFill>
                      <a:srgbClr val="FFFFFF"/>
                    </a:solidFill>
                    <a:effectLst/>
                    <a:uLnTx/>
                    <a:uFillTx/>
                    <a:latin typeface="Yu Gothic"/>
                    <a:cs typeface="Yu Gothic"/>
                  </a:rPr>
                  <a:t>タ</a:t>
                </a:r>
                <a:r>
                  <a:rPr kumimoji="0" sz="400" b="1" i="0" u="none" strike="noStrike" kern="0" cap="none" spc="0" normalizeH="0" baseline="0" noProof="0" dirty="0">
                    <a:ln>
                      <a:noFill/>
                    </a:ln>
                    <a:solidFill>
                      <a:srgbClr val="FFFFFF"/>
                    </a:solidFill>
                    <a:effectLst/>
                    <a:uLnTx/>
                    <a:uFillTx/>
                    <a:latin typeface="Yu Gothic"/>
                    <a:cs typeface="Yu Gothic"/>
                  </a:rPr>
                  <a:t>メ</a:t>
                </a:r>
                <a:r>
                  <a:rPr kumimoji="0" sz="400" b="1" i="0" u="none" strike="noStrike" kern="0" cap="none" spc="305" normalizeH="0" baseline="0" noProof="0" dirty="0">
                    <a:ln>
                      <a:noFill/>
                    </a:ln>
                    <a:solidFill>
                      <a:srgbClr val="FFFFFF"/>
                    </a:solidFill>
                    <a:effectLst/>
                    <a:uLnTx/>
                    <a:uFillTx/>
                    <a:latin typeface="Yu Gothic"/>
                    <a:cs typeface="Yu Gothic"/>
                  </a:rPr>
                  <a:t> </a:t>
                </a:r>
                <a:r>
                  <a:rPr kumimoji="0" sz="400" b="1" i="0" u="none" strike="noStrike" kern="0" cap="none" spc="0" normalizeH="0" baseline="0" noProof="0" dirty="0" err="1">
                    <a:ln>
                      <a:noFill/>
                    </a:ln>
                    <a:solidFill>
                      <a:srgbClr val="FFFFFF"/>
                    </a:solidFill>
                    <a:effectLst/>
                    <a:uLnTx/>
                    <a:uFillTx/>
                    <a:latin typeface="Yu Gothic"/>
                    <a:cs typeface="Yu Gothic"/>
                  </a:rPr>
                  <a:t>スポ</a:t>
                </a:r>
                <a:r>
                  <a:rPr kumimoji="0" sz="400" b="1" i="0" u="none" strike="noStrike" kern="0" cap="none" spc="-10" normalizeH="0" baseline="0" noProof="0" dirty="0" err="1">
                    <a:ln>
                      <a:noFill/>
                    </a:ln>
                    <a:solidFill>
                      <a:srgbClr val="FFFFFF"/>
                    </a:solidFill>
                    <a:effectLst/>
                    <a:uLnTx/>
                    <a:uFillTx/>
                    <a:latin typeface="Yu Gothic"/>
                    <a:cs typeface="Yu Gothic"/>
                  </a:rPr>
                  <a:t>ー</a:t>
                </a:r>
                <a:r>
                  <a:rPr kumimoji="0" sz="400" b="1" i="0" u="none" strike="noStrike" kern="0" cap="none" spc="-50" normalizeH="0" baseline="0" noProof="0" dirty="0" err="1">
                    <a:ln>
                      <a:noFill/>
                    </a:ln>
                    <a:solidFill>
                      <a:srgbClr val="FFFFFF"/>
                    </a:solidFill>
                    <a:effectLst/>
                    <a:uLnTx/>
                    <a:uFillTx/>
                    <a:latin typeface="Yu Gothic"/>
                    <a:cs typeface="Yu Gothic"/>
                  </a:rPr>
                  <a:t>ツ</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grpSp>
            <p:nvGrpSpPr>
              <p:cNvPr id="103" name="object 102">
                <a:extLst>
                  <a:ext uri="{FF2B5EF4-FFF2-40B4-BE49-F238E27FC236}">
                    <a16:creationId xmlns:a16="http://schemas.microsoft.com/office/drawing/2014/main" id="{3CF7C21C-D362-A0CD-2409-A9950CF20006}"/>
                  </a:ext>
                </a:extLst>
              </p:cNvPr>
              <p:cNvGrpSpPr/>
              <p:nvPr/>
            </p:nvGrpSpPr>
            <p:grpSpPr>
              <a:xfrm>
                <a:off x="2871800" y="3973334"/>
                <a:ext cx="975994" cy="1265339"/>
                <a:chOff x="2871800" y="3973334"/>
                <a:chExt cx="975994" cy="1265339"/>
              </a:xfrm>
            </p:grpSpPr>
            <p:pic>
              <p:nvPicPr>
                <p:cNvPr id="104" name="object 103">
                  <a:extLst>
                    <a:ext uri="{FF2B5EF4-FFF2-40B4-BE49-F238E27FC236}">
                      <a16:creationId xmlns:a16="http://schemas.microsoft.com/office/drawing/2014/main" id="{A56FEB98-5470-BA6A-B67B-BE94766608B9}"/>
                    </a:ext>
                  </a:extLst>
                </p:cNvPr>
                <p:cNvPicPr/>
                <p:nvPr/>
              </p:nvPicPr>
              <p:blipFill>
                <a:blip r:embed="rId7" cstate="email">
                  <a:extLst>
                    <a:ext uri="{28A0092B-C50C-407E-A947-70E740481C1C}">
                      <a14:useLocalDpi xmlns:a14="http://schemas.microsoft.com/office/drawing/2010/main"/>
                    </a:ext>
                  </a:extLst>
                </a:blip>
                <a:stretch>
                  <a:fillRect/>
                </a:stretch>
              </p:blipFill>
              <p:spPr>
                <a:xfrm>
                  <a:off x="2889808" y="3973334"/>
                  <a:ext cx="222250" cy="215900"/>
                </a:xfrm>
                <a:prstGeom prst="rect">
                  <a:avLst/>
                </a:prstGeom>
              </p:spPr>
            </p:pic>
            <p:pic>
              <p:nvPicPr>
                <p:cNvPr id="105" name="object 104">
                  <a:extLst>
                    <a:ext uri="{FF2B5EF4-FFF2-40B4-BE49-F238E27FC236}">
                      <a16:creationId xmlns:a16="http://schemas.microsoft.com/office/drawing/2014/main" id="{4F86817D-6785-0883-8B75-BAB6EC3B9CA8}"/>
                    </a:ext>
                  </a:extLst>
                </p:cNvPr>
                <p:cNvPicPr/>
                <p:nvPr/>
              </p:nvPicPr>
              <p:blipFill>
                <a:blip r:embed="rId8" cstate="email">
                  <a:extLst>
                    <a:ext uri="{28A0092B-C50C-407E-A947-70E740481C1C}">
                      <a14:useLocalDpi xmlns:a14="http://schemas.microsoft.com/office/drawing/2010/main"/>
                    </a:ext>
                  </a:extLst>
                </a:blip>
                <a:stretch>
                  <a:fillRect/>
                </a:stretch>
              </p:blipFill>
              <p:spPr>
                <a:xfrm>
                  <a:off x="2889808" y="4214634"/>
                  <a:ext cx="222250" cy="215899"/>
                </a:xfrm>
                <a:prstGeom prst="rect">
                  <a:avLst/>
                </a:prstGeom>
              </p:spPr>
            </p:pic>
            <p:pic>
              <p:nvPicPr>
                <p:cNvPr id="106" name="object 105">
                  <a:extLst>
                    <a:ext uri="{FF2B5EF4-FFF2-40B4-BE49-F238E27FC236}">
                      <a16:creationId xmlns:a16="http://schemas.microsoft.com/office/drawing/2014/main" id="{7CB4E8EF-523F-5D38-3FB6-03592D479F78}"/>
                    </a:ext>
                  </a:extLst>
                </p:cNvPr>
                <p:cNvPicPr/>
                <p:nvPr/>
              </p:nvPicPr>
              <p:blipFill>
                <a:blip r:embed="rId9" cstate="email">
                  <a:extLst>
                    <a:ext uri="{28A0092B-C50C-407E-A947-70E740481C1C}">
                      <a14:useLocalDpi xmlns:a14="http://schemas.microsoft.com/office/drawing/2010/main"/>
                    </a:ext>
                  </a:extLst>
                </a:blip>
                <a:stretch>
                  <a:fillRect/>
                </a:stretch>
              </p:blipFill>
              <p:spPr>
                <a:xfrm>
                  <a:off x="2889808" y="4462284"/>
                  <a:ext cx="222250" cy="215900"/>
                </a:xfrm>
                <a:prstGeom prst="rect">
                  <a:avLst/>
                </a:prstGeom>
              </p:spPr>
            </p:pic>
            <p:pic>
              <p:nvPicPr>
                <p:cNvPr id="107" name="object 106">
                  <a:extLst>
                    <a:ext uri="{FF2B5EF4-FFF2-40B4-BE49-F238E27FC236}">
                      <a16:creationId xmlns:a16="http://schemas.microsoft.com/office/drawing/2014/main" id="{560827D1-CBA6-24CF-4F57-9F03BA6F45A7}"/>
                    </a:ext>
                  </a:extLst>
                </p:cNvPr>
                <p:cNvPicPr/>
                <p:nvPr/>
              </p:nvPicPr>
              <p:blipFill>
                <a:blip r:embed="rId10" cstate="email">
                  <a:extLst>
                    <a:ext uri="{28A0092B-C50C-407E-A947-70E740481C1C}">
                      <a14:useLocalDpi xmlns:a14="http://schemas.microsoft.com/office/drawing/2010/main"/>
                    </a:ext>
                  </a:extLst>
                </a:blip>
                <a:stretch>
                  <a:fillRect/>
                </a:stretch>
              </p:blipFill>
              <p:spPr>
                <a:xfrm>
                  <a:off x="2890786" y="4703597"/>
                  <a:ext cx="937844" cy="444487"/>
                </a:xfrm>
                <a:prstGeom prst="rect">
                  <a:avLst/>
                </a:prstGeom>
              </p:spPr>
            </p:pic>
            <p:sp>
              <p:nvSpPr>
                <p:cNvPr id="108" name="object 107">
                  <a:extLst>
                    <a:ext uri="{FF2B5EF4-FFF2-40B4-BE49-F238E27FC236}">
                      <a16:creationId xmlns:a16="http://schemas.microsoft.com/office/drawing/2014/main" id="{8637E76B-5EFC-8241-DA72-013DF2465775}"/>
                    </a:ext>
                  </a:extLst>
                </p:cNvPr>
                <p:cNvSpPr/>
                <p:nvPr/>
              </p:nvSpPr>
              <p:spPr>
                <a:xfrm>
                  <a:off x="2871800" y="4685588"/>
                  <a:ext cx="975994" cy="553085"/>
                </a:xfrm>
                <a:custGeom>
                  <a:avLst/>
                  <a:gdLst/>
                  <a:ahLst/>
                  <a:cxnLst/>
                  <a:rect l="l" t="t" r="r" b="b"/>
                  <a:pathLst>
                    <a:path w="975995" h="553085">
                      <a:moveTo>
                        <a:pt x="975804" y="552500"/>
                      </a:moveTo>
                      <a:lnTo>
                        <a:pt x="0" y="552500"/>
                      </a:lnTo>
                      <a:lnTo>
                        <a:pt x="0" y="0"/>
                      </a:lnTo>
                      <a:lnTo>
                        <a:pt x="975804" y="0"/>
                      </a:lnTo>
                      <a:lnTo>
                        <a:pt x="975804" y="552500"/>
                      </a:lnTo>
                      <a:close/>
                    </a:path>
                  </a:pathLst>
                </a:custGeom>
                <a:ln w="15240">
                  <a:solidFill>
                    <a:srgbClr val="B8292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 name="object 101">
                <a:extLst>
                  <a:ext uri="{FF2B5EF4-FFF2-40B4-BE49-F238E27FC236}">
                    <a16:creationId xmlns:a16="http://schemas.microsoft.com/office/drawing/2014/main" id="{0F61ABD6-1611-92A1-A17A-050B38DEF6DD}"/>
                  </a:ext>
                </a:extLst>
              </p:cNvPr>
              <p:cNvSpPr txBox="1"/>
              <p:nvPr/>
            </p:nvSpPr>
            <p:spPr>
              <a:xfrm>
                <a:off x="2862503" y="3994081"/>
                <a:ext cx="994410" cy="174407"/>
              </a:xfrm>
              <a:prstGeom prst="rect">
                <a:avLst/>
              </a:prstGeom>
            </p:spPr>
            <p:txBody>
              <a:bodyPr vert="horz" wrap="square" lIns="0" tIns="12700" rIns="0" bIns="0" rtlCol="0">
                <a:spAutoFit/>
              </a:bodyPr>
              <a:lstStyle/>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ct val="100000"/>
                  </a:lnSpc>
                  <a:spcBef>
                    <a:spcPts val="120"/>
                  </a:spcBef>
                  <a:spcAft>
                    <a:spcPts val="0"/>
                  </a:spcAft>
                  <a:buClrTx/>
                  <a:buSzTx/>
                  <a:buFontTx/>
                  <a:buNone/>
                  <a:tabLst/>
                  <a:defRPr/>
                </a:pPr>
                <a:r>
                  <a:rPr kumimoji="0" sz="300" b="0" i="0" u="none" strike="noStrike" kern="0" cap="none" spc="-10" normalizeH="0" baseline="0" noProof="0" dirty="0">
                    <a:ln>
                      <a:noFill/>
                    </a:ln>
                    <a:solidFill>
                      <a:srgbClr val="231F20"/>
                    </a:solidFill>
                    <a:effectLst/>
                    <a:uLnTx/>
                    <a:uFillTx/>
                    <a:latin typeface="Yu Gothic"/>
                    <a:cs typeface="Yu Gothic"/>
                  </a:rPr>
                  <a:t>□□□□□□□□□□□</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sp>
            <p:nvSpPr>
              <p:cNvPr id="6" name="object 101">
                <a:extLst>
                  <a:ext uri="{FF2B5EF4-FFF2-40B4-BE49-F238E27FC236}">
                    <a16:creationId xmlns:a16="http://schemas.microsoft.com/office/drawing/2014/main" id="{1210AE93-71CE-DDC2-E60E-EFC0BD41B30A}"/>
                  </a:ext>
                </a:extLst>
              </p:cNvPr>
              <p:cNvSpPr txBox="1"/>
              <p:nvPr/>
            </p:nvSpPr>
            <p:spPr>
              <a:xfrm>
                <a:off x="2862503" y="4235380"/>
                <a:ext cx="994410" cy="174407"/>
              </a:xfrm>
              <a:prstGeom prst="rect">
                <a:avLst/>
              </a:prstGeom>
            </p:spPr>
            <p:txBody>
              <a:bodyPr vert="horz" wrap="square" lIns="0" tIns="12700" rIns="0" bIns="0" rtlCol="0">
                <a:spAutoFit/>
              </a:bodyPr>
              <a:lstStyle/>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ct val="100000"/>
                  </a:lnSpc>
                  <a:spcBef>
                    <a:spcPts val="120"/>
                  </a:spcBef>
                  <a:spcAft>
                    <a:spcPts val="0"/>
                  </a:spcAft>
                  <a:buClrTx/>
                  <a:buSzTx/>
                  <a:buFontTx/>
                  <a:buNone/>
                  <a:tabLst/>
                  <a:defRPr/>
                </a:pPr>
                <a:r>
                  <a:rPr kumimoji="0" sz="300" b="0" i="0" u="none" strike="noStrike" kern="0" cap="none" spc="-10" normalizeH="0" baseline="0" noProof="0" dirty="0">
                    <a:ln>
                      <a:noFill/>
                    </a:ln>
                    <a:solidFill>
                      <a:srgbClr val="231F20"/>
                    </a:solidFill>
                    <a:effectLst/>
                    <a:uLnTx/>
                    <a:uFillTx/>
                    <a:latin typeface="Yu Gothic"/>
                    <a:cs typeface="Yu Gothic"/>
                  </a:rPr>
                  <a:t>□□□□□□□□□□□</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sp>
            <p:nvSpPr>
              <p:cNvPr id="7" name="object 101">
                <a:extLst>
                  <a:ext uri="{FF2B5EF4-FFF2-40B4-BE49-F238E27FC236}">
                    <a16:creationId xmlns:a16="http://schemas.microsoft.com/office/drawing/2014/main" id="{862FCFA0-1092-D342-8555-5FD99E792839}"/>
                  </a:ext>
                </a:extLst>
              </p:cNvPr>
              <p:cNvSpPr txBox="1"/>
              <p:nvPr/>
            </p:nvSpPr>
            <p:spPr>
              <a:xfrm>
                <a:off x="2862503" y="4483031"/>
                <a:ext cx="994410" cy="174407"/>
              </a:xfrm>
              <a:prstGeom prst="rect">
                <a:avLst/>
              </a:prstGeom>
            </p:spPr>
            <p:txBody>
              <a:bodyPr vert="horz" wrap="square" lIns="0" tIns="12700" rIns="0" bIns="0" rtlCol="0">
                <a:spAutoFit/>
              </a:bodyPr>
              <a:lstStyle/>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ct val="100000"/>
                  </a:lnSpc>
                  <a:spcBef>
                    <a:spcPts val="120"/>
                  </a:spcBef>
                  <a:spcAft>
                    <a:spcPts val="0"/>
                  </a:spcAft>
                  <a:buClrTx/>
                  <a:buSzTx/>
                  <a:buFontTx/>
                  <a:buNone/>
                  <a:tabLst/>
                  <a:defRPr/>
                </a:pPr>
                <a:r>
                  <a:rPr kumimoji="0" sz="300" b="0" i="0" u="none" strike="noStrike" kern="0" cap="none" spc="-10" normalizeH="0" baseline="0" noProof="0" dirty="0">
                    <a:ln>
                      <a:noFill/>
                    </a:ln>
                    <a:solidFill>
                      <a:srgbClr val="231F20"/>
                    </a:solidFill>
                    <a:effectLst/>
                    <a:uLnTx/>
                    <a:uFillTx/>
                    <a:latin typeface="Yu Gothic"/>
                    <a:cs typeface="Yu Gothic"/>
                  </a:rPr>
                  <a:t>□□□□□□□□□□□</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grpSp>
      </p:grpSp>
      <p:sp>
        <p:nvSpPr>
          <p:cNvPr id="114" name="object 113">
            <a:extLst>
              <a:ext uri="{FF2B5EF4-FFF2-40B4-BE49-F238E27FC236}">
                <a16:creationId xmlns:a16="http://schemas.microsoft.com/office/drawing/2014/main" id="{FA1E85AB-32C5-BBD3-4AF8-3229343058C4}"/>
              </a:ext>
            </a:extLst>
          </p:cNvPr>
          <p:cNvSpPr txBox="1"/>
          <p:nvPr/>
        </p:nvSpPr>
        <p:spPr>
          <a:xfrm>
            <a:off x="4572935" y="4441677"/>
            <a:ext cx="107061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0" normalizeH="0" baseline="0" noProof="0" dirty="0">
                <a:ln>
                  <a:noFill/>
                </a:ln>
                <a:solidFill>
                  <a:srgbClr val="231F20"/>
                </a:solidFill>
                <a:effectLst/>
                <a:uLnTx/>
                <a:uFillTx/>
                <a:latin typeface="Yu Gothic"/>
                <a:cs typeface="Yu Gothic"/>
              </a:rPr>
              <a:t>他の広告から流入</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115" name="object 114">
            <a:extLst>
              <a:ext uri="{FF2B5EF4-FFF2-40B4-BE49-F238E27FC236}">
                <a16:creationId xmlns:a16="http://schemas.microsoft.com/office/drawing/2014/main" id="{40E8005C-1556-2E49-8A36-90855B5ABAA2}"/>
              </a:ext>
            </a:extLst>
          </p:cNvPr>
          <p:cNvGrpSpPr/>
          <p:nvPr/>
        </p:nvGrpSpPr>
        <p:grpSpPr>
          <a:xfrm>
            <a:off x="4334953" y="4652543"/>
            <a:ext cx="1612900" cy="222885"/>
            <a:chOff x="4334953" y="4652543"/>
            <a:chExt cx="1612900" cy="222885"/>
          </a:xfrm>
        </p:grpSpPr>
        <p:sp>
          <p:nvSpPr>
            <p:cNvPr id="116" name="object 115">
              <a:extLst>
                <a:ext uri="{FF2B5EF4-FFF2-40B4-BE49-F238E27FC236}">
                  <a16:creationId xmlns:a16="http://schemas.microsoft.com/office/drawing/2014/main" id="{3AB4505C-6792-1658-BA8F-C41249701D15}"/>
                </a:ext>
              </a:extLst>
            </p:cNvPr>
            <p:cNvSpPr/>
            <p:nvPr/>
          </p:nvSpPr>
          <p:spPr>
            <a:xfrm>
              <a:off x="4338128" y="4655718"/>
              <a:ext cx="1606550" cy="216535"/>
            </a:xfrm>
            <a:custGeom>
              <a:avLst/>
              <a:gdLst/>
              <a:ahLst/>
              <a:cxnLst/>
              <a:rect l="l" t="t" r="r" b="b"/>
              <a:pathLst>
                <a:path w="1606550" h="216535">
                  <a:moveTo>
                    <a:pt x="1588554" y="0"/>
                  </a:moveTo>
                  <a:lnTo>
                    <a:pt x="17995" y="0"/>
                  </a:lnTo>
                  <a:lnTo>
                    <a:pt x="10994" y="1415"/>
                  </a:lnTo>
                  <a:lnTo>
                    <a:pt x="5273" y="5273"/>
                  </a:lnTo>
                  <a:lnTo>
                    <a:pt x="1415" y="10994"/>
                  </a:lnTo>
                  <a:lnTo>
                    <a:pt x="0" y="17995"/>
                  </a:lnTo>
                  <a:lnTo>
                    <a:pt x="0" y="198005"/>
                  </a:lnTo>
                  <a:lnTo>
                    <a:pt x="1415" y="205007"/>
                  </a:lnTo>
                  <a:lnTo>
                    <a:pt x="5273" y="210727"/>
                  </a:lnTo>
                  <a:lnTo>
                    <a:pt x="10994" y="214586"/>
                  </a:lnTo>
                  <a:lnTo>
                    <a:pt x="17995" y="216001"/>
                  </a:lnTo>
                  <a:lnTo>
                    <a:pt x="1588554" y="216001"/>
                  </a:lnTo>
                  <a:lnTo>
                    <a:pt x="1595561" y="214586"/>
                  </a:lnTo>
                  <a:lnTo>
                    <a:pt x="1601281" y="210727"/>
                  </a:lnTo>
                  <a:lnTo>
                    <a:pt x="1605136" y="205007"/>
                  </a:lnTo>
                  <a:lnTo>
                    <a:pt x="1606550" y="198005"/>
                  </a:lnTo>
                  <a:lnTo>
                    <a:pt x="1606550" y="17995"/>
                  </a:lnTo>
                  <a:lnTo>
                    <a:pt x="1605136" y="10994"/>
                  </a:lnTo>
                  <a:lnTo>
                    <a:pt x="1601281" y="5273"/>
                  </a:lnTo>
                  <a:lnTo>
                    <a:pt x="1595561" y="1415"/>
                  </a:lnTo>
                  <a:lnTo>
                    <a:pt x="1588554" y="0"/>
                  </a:lnTo>
                  <a:close/>
                </a:path>
              </a:pathLst>
            </a:custGeom>
            <a:solidFill>
              <a:srgbClr val="80828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object 116">
              <a:extLst>
                <a:ext uri="{FF2B5EF4-FFF2-40B4-BE49-F238E27FC236}">
                  <a16:creationId xmlns:a16="http://schemas.microsoft.com/office/drawing/2014/main" id="{F71FEB92-A686-FAE5-1F9E-2C3DA728B553}"/>
                </a:ext>
              </a:extLst>
            </p:cNvPr>
            <p:cNvSpPr/>
            <p:nvPr/>
          </p:nvSpPr>
          <p:spPr>
            <a:xfrm>
              <a:off x="4338128" y="4655718"/>
              <a:ext cx="1606550" cy="216535"/>
            </a:xfrm>
            <a:custGeom>
              <a:avLst/>
              <a:gdLst/>
              <a:ahLst/>
              <a:cxnLst/>
              <a:rect l="l" t="t" r="r" b="b"/>
              <a:pathLst>
                <a:path w="1606550" h="216535">
                  <a:moveTo>
                    <a:pt x="1588554" y="216001"/>
                  </a:moveTo>
                  <a:lnTo>
                    <a:pt x="17995" y="216001"/>
                  </a:lnTo>
                  <a:lnTo>
                    <a:pt x="10994" y="214586"/>
                  </a:lnTo>
                  <a:lnTo>
                    <a:pt x="5273" y="210727"/>
                  </a:lnTo>
                  <a:lnTo>
                    <a:pt x="1415" y="205007"/>
                  </a:lnTo>
                  <a:lnTo>
                    <a:pt x="0" y="198005"/>
                  </a:lnTo>
                  <a:lnTo>
                    <a:pt x="0" y="17995"/>
                  </a:lnTo>
                  <a:lnTo>
                    <a:pt x="1415" y="10994"/>
                  </a:lnTo>
                  <a:lnTo>
                    <a:pt x="5273" y="5273"/>
                  </a:lnTo>
                  <a:lnTo>
                    <a:pt x="10994" y="1415"/>
                  </a:lnTo>
                  <a:lnTo>
                    <a:pt x="17995" y="0"/>
                  </a:lnTo>
                  <a:lnTo>
                    <a:pt x="1588554" y="0"/>
                  </a:lnTo>
                  <a:lnTo>
                    <a:pt x="1595561" y="1415"/>
                  </a:lnTo>
                  <a:lnTo>
                    <a:pt x="1601281" y="5273"/>
                  </a:lnTo>
                  <a:lnTo>
                    <a:pt x="1605136" y="10994"/>
                  </a:lnTo>
                  <a:lnTo>
                    <a:pt x="1606550" y="17995"/>
                  </a:lnTo>
                  <a:lnTo>
                    <a:pt x="1606550" y="198005"/>
                  </a:lnTo>
                  <a:lnTo>
                    <a:pt x="1605136" y="205007"/>
                  </a:lnTo>
                  <a:lnTo>
                    <a:pt x="1601281" y="210727"/>
                  </a:lnTo>
                  <a:lnTo>
                    <a:pt x="1595561" y="214586"/>
                  </a:lnTo>
                  <a:lnTo>
                    <a:pt x="1588554" y="216001"/>
                  </a:lnTo>
                  <a:close/>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607" name="グループ化 606">
            <a:extLst>
              <a:ext uri="{FF2B5EF4-FFF2-40B4-BE49-F238E27FC236}">
                <a16:creationId xmlns:a16="http://schemas.microsoft.com/office/drawing/2014/main" id="{AC8310F3-81DF-8757-5B67-29B0BDEC3A24}"/>
              </a:ext>
            </a:extLst>
          </p:cNvPr>
          <p:cNvGrpSpPr/>
          <p:nvPr/>
        </p:nvGrpSpPr>
        <p:grpSpPr>
          <a:xfrm>
            <a:off x="4334953" y="3822263"/>
            <a:ext cx="1626723" cy="433752"/>
            <a:chOff x="4334953" y="3822263"/>
            <a:chExt cx="1626723" cy="433752"/>
          </a:xfrm>
        </p:grpSpPr>
        <p:sp>
          <p:nvSpPr>
            <p:cNvPr id="63" name="object 62">
              <a:extLst>
                <a:ext uri="{FF2B5EF4-FFF2-40B4-BE49-F238E27FC236}">
                  <a16:creationId xmlns:a16="http://schemas.microsoft.com/office/drawing/2014/main" id="{31464CD8-2E50-D290-7AC7-24D6467FF85E}"/>
                </a:ext>
              </a:extLst>
            </p:cNvPr>
            <p:cNvSpPr txBox="1"/>
            <p:nvPr/>
          </p:nvSpPr>
          <p:spPr>
            <a:xfrm>
              <a:off x="4336711" y="3822263"/>
              <a:ext cx="1624965" cy="166712"/>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50" normalizeH="0" baseline="0" noProof="0" dirty="0">
                  <a:ln>
                    <a:noFill/>
                  </a:ln>
                  <a:solidFill>
                    <a:srgbClr val="231F20"/>
                  </a:solidFill>
                  <a:effectLst/>
                  <a:uLnTx/>
                  <a:uFillTx/>
                  <a:latin typeface="Yu Gothic"/>
                  <a:cs typeface="Yu Gothic"/>
                </a:rPr>
                <a:t>離脱</a:t>
              </a:r>
              <a:r>
                <a:rPr kumimoji="0" sz="1000" b="1" i="0" u="none" strike="noStrike" kern="0" cap="none" spc="0" normalizeH="0" baseline="0" noProof="0" dirty="0">
                  <a:ln>
                    <a:noFill/>
                  </a:ln>
                  <a:solidFill>
                    <a:srgbClr val="231F20"/>
                  </a:solidFill>
                  <a:effectLst/>
                  <a:uLnTx/>
                  <a:uFillTx/>
                  <a:latin typeface="Yu Gothic"/>
                  <a:cs typeface="Yu Gothic"/>
                </a:rPr>
                <a:t>～</a:t>
              </a:r>
              <a:r>
                <a:rPr kumimoji="0" sz="1000" b="1" i="0" u="none" strike="noStrike" kern="0" cap="none" spc="35" normalizeH="0" baseline="0" noProof="0" dirty="0">
                  <a:ln>
                    <a:noFill/>
                  </a:ln>
                  <a:solidFill>
                    <a:srgbClr val="231F20"/>
                  </a:solidFill>
                  <a:effectLst/>
                  <a:uLnTx/>
                  <a:uFillTx/>
                  <a:latin typeface="Yu Gothic"/>
                  <a:cs typeface="Yu Gothic"/>
                </a:rPr>
                <a:t>自然検索等</a:t>
              </a:r>
              <a:r>
                <a:rPr kumimoji="0" sz="1000" b="1" i="0" u="none" strike="noStrike" kern="0" cap="none" spc="50" normalizeH="0" baseline="0" noProof="0" dirty="0">
                  <a:ln>
                    <a:noFill/>
                  </a:ln>
                  <a:solidFill>
                    <a:srgbClr val="231F20"/>
                  </a:solidFill>
                  <a:effectLst/>
                  <a:uLnTx/>
                  <a:uFillTx/>
                  <a:latin typeface="Yu Gothic"/>
                  <a:cs typeface="Yu Gothic"/>
                </a:rPr>
                <a:t>～</a:t>
              </a:r>
              <a:r>
                <a:rPr kumimoji="0" sz="1000" b="1" i="0" u="none" strike="noStrike" kern="0" cap="none" spc="30" normalizeH="0" baseline="0" noProof="0" dirty="0">
                  <a:ln>
                    <a:noFill/>
                  </a:ln>
                  <a:solidFill>
                    <a:srgbClr val="231F20"/>
                  </a:solidFill>
                  <a:effectLst/>
                  <a:uLnTx/>
                  <a:uFillTx/>
                  <a:latin typeface="Yu Gothic"/>
                  <a:cs typeface="Yu Gothic"/>
                </a:rPr>
                <a:t>再流入</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109" name="object 108">
              <a:extLst>
                <a:ext uri="{FF2B5EF4-FFF2-40B4-BE49-F238E27FC236}">
                  <a16:creationId xmlns:a16="http://schemas.microsoft.com/office/drawing/2014/main" id="{3DC9324F-2E79-2FFC-5921-F179026AB39E}"/>
                </a:ext>
              </a:extLst>
            </p:cNvPr>
            <p:cNvGrpSpPr/>
            <p:nvPr/>
          </p:nvGrpSpPr>
          <p:grpSpPr>
            <a:xfrm>
              <a:off x="4334953" y="4033130"/>
              <a:ext cx="1612900" cy="222885"/>
              <a:chOff x="4334953" y="4033130"/>
              <a:chExt cx="1612900" cy="222885"/>
            </a:xfrm>
          </p:grpSpPr>
          <p:sp>
            <p:nvSpPr>
              <p:cNvPr id="110" name="object 109">
                <a:extLst>
                  <a:ext uri="{FF2B5EF4-FFF2-40B4-BE49-F238E27FC236}">
                    <a16:creationId xmlns:a16="http://schemas.microsoft.com/office/drawing/2014/main" id="{D7DFB2F7-C235-C702-27C7-1FA1C4D86272}"/>
                  </a:ext>
                </a:extLst>
              </p:cNvPr>
              <p:cNvSpPr/>
              <p:nvPr/>
            </p:nvSpPr>
            <p:spPr>
              <a:xfrm>
                <a:off x="4338128" y="4036305"/>
                <a:ext cx="1606550" cy="216535"/>
              </a:xfrm>
              <a:custGeom>
                <a:avLst/>
                <a:gdLst/>
                <a:ahLst/>
                <a:cxnLst/>
                <a:rect l="l" t="t" r="r" b="b"/>
                <a:pathLst>
                  <a:path w="1606550" h="216535">
                    <a:moveTo>
                      <a:pt x="1588554" y="0"/>
                    </a:moveTo>
                    <a:lnTo>
                      <a:pt x="17995" y="0"/>
                    </a:lnTo>
                    <a:lnTo>
                      <a:pt x="10994" y="1415"/>
                    </a:lnTo>
                    <a:lnTo>
                      <a:pt x="5273" y="5273"/>
                    </a:lnTo>
                    <a:lnTo>
                      <a:pt x="1415" y="10994"/>
                    </a:lnTo>
                    <a:lnTo>
                      <a:pt x="0" y="17995"/>
                    </a:lnTo>
                    <a:lnTo>
                      <a:pt x="0" y="198005"/>
                    </a:lnTo>
                    <a:lnTo>
                      <a:pt x="1415" y="205007"/>
                    </a:lnTo>
                    <a:lnTo>
                      <a:pt x="5273" y="210727"/>
                    </a:lnTo>
                    <a:lnTo>
                      <a:pt x="10994" y="214586"/>
                    </a:lnTo>
                    <a:lnTo>
                      <a:pt x="17995" y="216001"/>
                    </a:lnTo>
                    <a:lnTo>
                      <a:pt x="1588554" y="216001"/>
                    </a:lnTo>
                    <a:lnTo>
                      <a:pt x="1595561" y="214586"/>
                    </a:lnTo>
                    <a:lnTo>
                      <a:pt x="1601281" y="210727"/>
                    </a:lnTo>
                    <a:lnTo>
                      <a:pt x="1605136" y="205007"/>
                    </a:lnTo>
                    <a:lnTo>
                      <a:pt x="1606550" y="198005"/>
                    </a:lnTo>
                    <a:lnTo>
                      <a:pt x="1606550" y="17995"/>
                    </a:lnTo>
                    <a:lnTo>
                      <a:pt x="1605136" y="10994"/>
                    </a:lnTo>
                    <a:lnTo>
                      <a:pt x="1601281" y="5273"/>
                    </a:lnTo>
                    <a:lnTo>
                      <a:pt x="1595561" y="1415"/>
                    </a:lnTo>
                    <a:lnTo>
                      <a:pt x="15885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object 110">
                <a:extLst>
                  <a:ext uri="{FF2B5EF4-FFF2-40B4-BE49-F238E27FC236}">
                    <a16:creationId xmlns:a16="http://schemas.microsoft.com/office/drawing/2014/main" id="{3B0E59E0-B88D-40C8-4689-28AE25D5FF02}"/>
                  </a:ext>
                </a:extLst>
              </p:cNvPr>
              <p:cNvSpPr/>
              <p:nvPr/>
            </p:nvSpPr>
            <p:spPr>
              <a:xfrm>
                <a:off x="4338128" y="4036305"/>
                <a:ext cx="1606550" cy="216535"/>
              </a:xfrm>
              <a:custGeom>
                <a:avLst/>
                <a:gdLst/>
                <a:ahLst/>
                <a:cxnLst/>
                <a:rect l="l" t="t" r="r" b="b"/>
                <a:pathLst>
                  <a:path w="1606550" h="216535">
                    <a:moveTo>
                      <a:pt x="1588554" y="216001"/>
                    </a:moveTo>
                    <a:lnTo>
                      <a:pt x="17995" y="216001"/>
                    </a:lnTo>
                    <a:lnTo>
                      <a:pt x="10994" y="214586"/>
                    </a:lnTo>
                    <a:lnTo>
                      <a:pt x="5273" y="210727"/>
                    </a:lnTo>
                    <a:lnTo>
                      <a:pt x="1415" y="205007"/>
                    </a:lnTo>
                    <a:lnTo>
                      <a:pt x="0" y="198005"/>
                    </a:lnTo>
                    <a:lnTo>
                      <a:pt x="0" y="17995"/>
                    </a:lnTo>
                    <a:lnTo>
                      <a:pt x="1415" y="10994"/>
                    </a:lnTo>
                    <a:lnTo>
                      <a:pt x="5273" y="5273"/>
                    </a:lnTo>
                    <a:lnTo>
                      <a:pt x="10994" y="1415"/>
                    </a:lnTo>
                    <a:lnTo>
                      <a:pt x="17995" y="0"/>
                    </a:lnTo>
                    <a:lnTo>
                      <a:pt x="1588554" y="0"/>
                    </a:lnTo>
                    <a:lnTo>
                      <a:pt x="1595561" y="1415"/>
                    </a:lnTo>
                    <a:lnTo>
                      <a:pt x="1601281" y="5273"/>
                    </a:lnTo>
                    <a:lnTo>
                      <a:pt x="1605136" y="10994"/>
                    </a:lnTo>
                    <a:lnTo>
                      <a:pt x="1606550" y="17995"/>
                    </a:lnTo>
                    <a:lnTo>
                      <a:pt x="1606550" y="198005"/>
                    </a:lnTo>
                    <a:lnTo>
                      <a:pt x="1605136" y="205007"/>
                    </a:lnTo>
                    <a:lnTo>
                      <a:pt x="1601281" y="210727"/>
                    </a:lnTo>
                    <a:lnTo>
                      <a:pt x="1595561" y="214586"/>
                    </a:lnTo>
                    <a:lnTo>
                      <a:pt x="1588554" y="216001"/>
                    </a:lnTo>
                    <a:close/>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12" name="object 111">
                <a:extLst>
                  <a:ext uri="{FF2B5EF4-FFF2-40B4-BE49-F238E27FC236}">
                    <a16:creationId xmlns:a16="http://schemas.microsoft.com/office/drawing/2014/main" id="{A18E8147-DC77-F86B-BB63-CE089DF36E9A}"/>
                  </a:ext>
                </a:extLst>
              </p:cNvPr>
              <p:cNvPicPr/>
              <p:nvPr/>
            </p:nvPicPr>
            <p:blipFill>
              <a:blip r:embed="rId11" cstate="email">
                <a:extLst>
                  <a:ext uri="{28A0092B-C50C-407E-A947-70E740481C1C}">
                    <a14:useLocalDpi xmlns:a14="http://schemas.microsoft.com/office/drawing/2010/main"/>
                  </a:ext>
                </a:extLst>
              </a:blip>
              <a:stretch>
                <a:fillRect/>
              </a:stretch>
            </p:blipFill>
            <p:spPr>
              <a:xfrm>
                <a:off x="5582361" y="4036301"/>
                <a:ext cx="362330" cy="216014"/>
              </a:xfrm>
              <a:prstGeom prst="rect">
                <a:avLst/>
              </a:prstGeom>
            </p:spPr>
          </p:pic>
          <p:sp>
            <p:nvSpPr>
              <p:cNvPr id="113" name="object 112">
                <a:extLst>
                  <a:ext uri="{FF2B5EF4-FFF2-40B4-BE49-F238E27FC236}">
                    <a16:creationId xmlns:a16="http://schemas.microsoft.com/office/drawing/2014/main" id="{2C7D57A9-4EFB-AE39-07F0-F097C8970791}"/>
                  </a:ext>
                </a:extLst>
              </p:cNvPr>
              <p:cNvSpPr/>
              <p:nvPr/>
            </p:nvSpPr>
            <p:spPr>
              <a:xfrm>
                <a:off x="5582347" y="4036305"/>
                <a:ext cx="362585" cy="216535"/>
              </a:xfrm>
              <a:custGeom>
                <a:avLst/>
                <a:gdLst/>
                <a:ahLst/>
                <a:cxnLst/>
                <a:rect l="l" t="t" r="r" b="b"/>
                <a:pathLst>
                  <a:path w="362585" h="216535">
                    <a:moveTo>
                      <a:pt x="344335" y="216001"/>
                    </a:moveTo>
                    <a:lnTo>
                      <a:pt x="18008" y="216001"/>
                    </a:lnTo>
                    <a:lnTo>
                      <a:pt x="10999" y="214586"/>
                    </a:lnTo>
                    <a:lnTo>
                      <a:pt x="5275" y="210727"/>
                    </a:lnTo>
                    <a:lnTo>
                      <a:pt x="1415" y="205007"/>
                    </a:lnTo>
                    <a:lnTo>
                      <a:pt x="0" y="198005"/>
                    </a:lnTo>
                    <a:lnTo>
                      <a:pt x="0" y="17995"/>
                    </a:lnTo>
                    <a:lnTo>
                      <a:pt x="1415" y="10994"/>
                    </a:lnTo>
                    <a:lnTo>
                      <a:pt x="5275" y="5273"/>
                    </a:lnTo>
                    <a:lnTo>
                      <a:pt x="10999" y="1415"/>
                    </a:lnTo>
                    <a:lnTo>
                      <a:pt x="18008" y="0"/>
                    </a:lnTo>
                    <a:lnTo>
                      <a:pt x="344335" y="0"/>
                    </a:lnTo>
                    <a:lnTo>
                      <a:pt x="351342" y="1415"/>
                    </a:lnTo>
                    <a:lnTo>
                      <a:pt x="357062" y="5273"/>
                    </a:lnTo>
                    <a:lnTo>
                      <a:pt x="360917" y="10994"/>
                    </a:lnTo>
                    <a:lnTo>
                      <a:pt x="362331" y="17995"/>
                    </a:lnTo>
                    <a:lnTo>
                      <a:pt x="362331" y="198005"/>
                    </a:lnTo>
                    <a:lnTo>
                      <a:pt x="360917" y="205007"/>
                    </a:lnTo>
                    <a:lnTo>
                      <a:pt x="357062" y="210727"/>
                    </a:lnTo>
                    <a:lnTo>
                      <a:pt x="351342" y="214586"/>
                    </a:lnTo>
                    <a:lnTo>
                      <a:pt x="344335" y="216001"/>
                    </a:lnTo>
                    <a:close/>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 name="object 117">
              <a:extLst>
                <a:ext uri="{FF2B5EF4-FFF2-40B4-BE49-F238E27FC236}">
                  <a16:creationId xmlns:a16="http://schemas.microsoft.com/office/drawing/2014/main" id="{7962BA1D-AABF-BF63-733E-ABCFBD623B1F}"/>
                </a:ext>
              </a:extLst>
            </p:cNvPr>
            <p:cNvSpPr txBox="1"/>
            <p:nvPr/>
          </p:nvSpPr>
          <p:spPr>
            <a:xfrm>
              <a:off x="4350301" y="4034912"/>
              <a:ext cx="1582420" cy="216014"/>
            </a:xfrm>
            <a:prstGeom prst="rect">
              <a:avLst/>
            </a:prstGeom>
          </p:spPr>
          <p:txBody>
            <a:bodyPr vert="horz" wrap="square" lIns="0" tIns="21600" rIns="0" bIns="0" rtlCol="0" anchor="ctr" anchorCtr="0">
              <a:noAutofit/>
            </a:bodyPr>
            <a:lstStyle/>
            <a:p>
              <a:pPr marL="165735" marR="0" lvl="0" indent="0" defTabSz="914400" eaLnBrk="1" fontAlgn="auto" latinLnBrk="0" hangingPunct="1">
                <a:lnSpc>
                  <a:spcPct val="100000"/>
                </a:lnSpc>
                <a:spcBef>
                  <a:spcPts val="100"/>
                </a:spcBef>
                <a:spcAft>
                  <a:spcPts val="0"/>
                </a:spcAft>
                <a:buClrTx/>
                <a:buSzTx/>
                <a:buFontTx/>
                <a:buNone/>
                <a:tabLst>
                  <a:tab pos="1295400" algn="l"/>
                </a:tabLst>
                <a:defRPr/>
              </a:pPr>
              <a:r>
                <a:rPr kumimoji="0" sz="900" b="1" i="0" u="none" strike="noStrike" kern="0" cap="none" spc="-135" normalizeH="0" baseline="0" noProof="0" dirty="0">
                  <a:ln>
                    <a:noFill/>
                  </a:ln>
                  <a:solidFill>
                    <a:srgbClr val="231F20"/>
                  </a:solidFill>
                  <a:effectLst/>
                  <a:uLnTx/>
                  <a:uFillTx/>
                  <a:latin typeface="Yu Gothic"/>
                  <a:cs typeface="Yu Gothic"/>
                </a:rPr>
                <a:t>ド</a:t>
              </a:r>
              <a:r>
                <a:rPr kumimoji="0" sz="900" b="1" i="0" u="none" strike="noStrike" kern="0" cap="none" spc="-85" normalizeH="0" baseline="0" noProof="0" dirty="0">
                  <a:ln>
                    <a:noFill/>
                  </a:ln>
                  <a:solidFill>
                    <a:srgbClr val="231F20"/>
                  </a:solidFill>
                  <a:effectLst/>
                  <a:uLnTx/>
                  <a:uFillTx/>
                  <a:latin typeface="Yu Gothic"/>
                  <a:cs typeface="Yu Gothic"/>
                </a:rPr>
                <a:t>リ</a:t>
              </a:r>
              <a:r>
                <a:rPr kumimoji="0" sz="900" b="1" i="0" u="none" strike="noStrike" kern="0" cap="none" spc="-75" normalizeH="0" baseline="0" noProof="0" dirty="0">
                  <a:ln>
                    <a:noFill/>
                  </a:ln>
                  <a:solidFill>
                    <a:srgbClr val="231F20"/>
                  </a:solidFill>
                  <a:effectLst/>
                  <a:uLnTx/>
                  <a:uFillTx/>
                  <a:latin typeface="Yu Gothic"/>
                  <a:cs typeface="Yu Gothic"/>
                </a:rPr>
                <a:t>ー</a:t>
              </a:r>
              <a:r>
                <a:rPr kumimoji="0" sz="900" b="1" i="0" u="none" strike="noStrike" kern="0" cap="none" spc="0" normalizeH="0" baseline="0" noProof="0" dirty="0">
                  <a:ln>
                    <a:noFill/>
                  </a:ln>
                  <a:solidFill>
                    <a:srgbClr val="231F20"/>
                  </a:solidFill>
                  <a:effectLst/>
                  <a:uLnTx/>
                  <a:uFillTx/>
                  <a:latin typeface="Yu Gothic"/>
                  <a:cs typeface="Yu Gothic"/>
                </a:rPr>
                <a:t>ム</a:t>
              </a:r>
              <a:r>
                <a:rPr kumimoji="0" sz="900" b="1" i="0" u="none" strike="noStrike" kern="0" cap="none" spc="-40" normalizeH="0" baseline="0" noProof="0" dirty="0">
                  <a:ln>
                    <a:noFill/>
                  </a:ln>
                  <a:solidFill>
                    <a:srgbClr val="231F20"/>
                  </a:solidFill>
                  <a:effectLst/>
                  <a:uLnTx/>
                  <a:uFillTx/>
                  <a:latin typeface="Yu Gothic"/>
                  <a:cs typeface="Yu Gothic"/>
                </a:rPr>
                <a:t>ネ</a:t>
              </a:r>
              <a:r>
                <a:rPr kumimoji="0" sz="900" b="1" i="0" u="none" strike="noStrike" kern="0" cap="none" spc="-25" normalizeH="0" baseline="0" noProof="0" dirty="0">
                  <a:ln>
                    <a:noFill/>
                  </a:ln>
                  <a:solidFill>
                    <a:srgbClr val="231F20"/>
                  </a:solidFill>
                  <a:effectLst/>
                  <a:uLnTx/>
                  <a:uFillTx/>
                  <a:latin typeface="Yu Gothic"/>
                  <a:cs typeface="Yu Gothic"/>
                </a:rPr>
                <a:t>ク</a:t>
              </a:r>
              <a:r>
                <a:rPr kumimoji="0" sz="900" b="1" i="0" u="none" strike="noStrike" kern="0" cap="none" spc="-10" normalizeH="0" baseline="0" noProof="0" dirty="0">
                  <a:ln>
                    <a:noFill/>
                  </a:ln>
                  <a:solidFill>
                    <a:srgbClr val="231F20"/>
                  </a:solidFill>
                  <a:effectLst/>
                  <a:uLnTx/>
                  <a:uFillTx/>
                  <a:latin typeface="Yu Gothic"/>
                  <a:cs typeface="Yu Gothic"/>
                </a:rPr>
                <a:t>サ</a:t>
              </a:r>
              <a:r>
                <a:rPr kumimoji="0" sz="900" b="1" i="0" u="none" strike="noStrike" kern="0" cap="none" spc="-50" normalizeH="0" baseline="0" noProof="0" dirty="0">
                  <a:ln>
                    <a:noFill/>
                  </a:ln>
                  <a:solidFill>
                    <a:srgbClr val="231F20"/>
                  </a:solidFill>
                  <a:effectLst/>
                  <a:uLnTx/>
                  <a:uFillTx/>
                  <a:latin typeface="Yu Gothic"/>
                  <a:cs typeface="Yu Gothic"/>
                </a:rPr>
                <a:t>ス</a:t>
              </a:r>
              <a:r>
                <a:rPr kumimoji="0" sz="900" b="1" i="0" u="none" strike="noStrike" kern="0" cap="none" spc="0" normalizeH="0" baseline="0" noProof="0" dirty="0">
                  <a:ln>
                    <a:noFill/>
                  </a:ln>
                  <a:solidFill>
                    <a:srgbClr val="231F20"/>
                  </a:solidFill>
                  <a:effectLst/>
                  <a:uLnTx/>
                  <a:uFillTx/>
                  <a:latin typeface="Yu Gothic"/>
                  <a:cs typeface="Yu Gothic"/>
                </a:rPr>
                <a:t>	</a:t>
              </a:r>
              <a:r>
                <a:rPr kumimoji="0" sz="900" b="1" i="0" u="none" strike="noStrike" kern="0" cap="none" spc="0" normalizeH="0" baseline="0" noProof="0" dirty="0">
                  <a:ln>
                    <a:noFill/>
                  </a:ln>
                  <a:solidFill>
                    <a:srgbClr val="FFFFFF"/>
                  </a:solidFill>
                  <a:effectLst/>
                  <a:uLnTx/>
                  <a:uFillTx/>
                  <a:latin typeface="Yu Gothic"/>
                  <a:cs typeface="Yu Gothic"/>
                </a:rPr>
                <a:t>検</a:t>
              </a:r>
              <a:r>
                <a:rPr kumimoji="0" sz="900" b="1" i="0" u="none" strike="noStrike" kern="0" cap="none" spc="-50" normalizeH="0" baseline="0" noProof="0" dirty="0">
                  <a:ln>
                    <a:noFill/>
                  </a:ln>
                  <a:solidFill>
                    <a:srgbClr val="FFFFFF"/>
                  </a:solidFill>
                  <a:effectLst/>
                  <a:uLnTx/>
                  <a:uFillTx/>
                  <a:latin typeface="Yu Gothic"/>
                  <a:cs typeface="Yu Gothic"/>
                </a:rPr>
                <a:t>索</a:t>
              </a:r>
              <a:endParaRPr kumimoji="0" sz="900" b="0" i="0" u="none" strike="noStrike" kern="0" cap="none" spc="0" normalizeH="0" baseline="0" noProof="0">
                <a:ln>
                  <a:noFill/>
                </a:ln>
                <a:solidFill>
                  <a:sysClr val="windowText" lastClr="000000"/>
                </a:solidFill>
                <a:effectLst/>
                <a:uLnTx/>
                <a:uFillTx/>
                <a:latin typeface="Yu Gothic"/>
                <a:cs typeface="Yu Gothic"/>
              </a:endParaRPr>
            </a:p>
          </p:txBody>
        </p:sp>
      </p:grpSp>
      <p:sp>
        <p:nvSpPr>
          <p:cNvPr id="119" name="object 118">
            <a:extLst>
              <a:ext uri="{FF2B5EF4-FFF2-40B4-BE49-F238E27FC236}">
                <a16:creationId xmlns:a16="http://schemas.microsoft.com/office/drawing/2014/main" id="{EE7CCA4A-12F1-DA9E-8B26-05419B73A354}"/>
              </a:ext>
            </a:extLst>
          </p:cNvPr>
          <p:cNvSpPr txBox="1"/>
          <p:nvPr/>
        </p:nvSpPr>
        <p:spPr>
          <a:xfrm>
            <a:off x="4350301" y="4685588"/>
            <a:ext cx="1582420" cy="177800"/>
          </a:xfrm>
          <a:prstGeom prst="rect">
            <a:avLst/>
          </a:prstGeom>
        </p:spPr>
        <p:txBody>
          <a:bodyPr vert="horz" wrap="square" lIns="0" tIns="12700" rIns="0" bIns="0" rtlCol="0">
            <a:spAutoFit/>
          </a:bodyPr>
          <a:lstStyle/>
          <a:p>
            <a:pPr marL="0" marR="59055" lvl="0" indent="0" algn="ctr"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30" normalizeH="0" baseline="0" noProof="0" dirty="0">
                <a:ln>
                  <a:noFill/>
                </a:ln>
                <a:solidFill>
                  <a:srgbClr val="FFFFFF"/>
                </a:solidFill>
                <a:effectLst/>
                <a:uLnTx/>
                <a:uFillTx/>
                <a:latin typeface="Yu Gothic"/>
                <a:cs typeface="Yu Gothic"/>
              </a:rPr>
              <a:t>他広告</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120" name="object 119">
            <a:extLst>
              <a:ext uri="{FF2B5EF4-FFF2-40B4-BE49-F238E27FC236}">
                <a16:creationId xmlns:a16="http://schemas.microsoft.com/office/drawing/2014/main" id="{82C989A3-9E2C-B077-D94B-1AC520BC050B}"/>
              </a:ext>
            </a:extLst>
          </p:cNvPr>
          <p:cNvGrpSpPr/>
          <p:nvPr/>
        </p:nvGrpSpPr>
        <p:grpSpPr>
          <a:xfrm>
            <a:off x="4398949" y="1813433"/>
            <a:ext cx="1016000" cy="1485900"/>
            <a:chOff x="4398949" y="1813433"/>
            <a:chExt cx="1016000" cy="1485900"/>
          </a:xfrm>
        </p:grpSpPr>
        <p:sp>
          <p:nvSpPr>
            <p:cNvPr id="121" name="object 120">
              <a:extLst>
                <a:ext uri="{FF2B5EF4-FFF2-40B4-BE49-F238E27FC236}">
                  <a16:creationId xmlns:a16="http://schemas.microsoft.com/office/drawing/2014/main" id="{3BC68291-6886-1628-95A9-8EF91920C308}"/>
                </a:ext>
              </a:extLst>
            </p:cNvPr>
            <p:cNvSpPr/>
            <p:nvPr/>
          </p:nvSpPr>
          <p:spPr>
            <a:xfrm>
              <a:off x="4475480" y="3216427"/>
              <a:ext cx="868680" cy="55244"/>
            </a:xfrm>
            <a:custGeom>
              <a:avLst/>
              <a:gdLst/>
              <a:ahLst/>
              <a:cxnLst/>
              <a:rect l="l" t="t" r="r" b="b"/>
              <a:pathLst>
                <a:path w="868679" h="55245">
                  <a:moveTo>
                    <a:pt x="22631" y="8559"/>
                  </a:moveTo>
                  <a:lnTo>
                    <a:pt x="22618" y="7594"/>
                  </a:lnTo>
                  <a:lnTo>
                    <a:pt x="22428" y="7150"/>
                  </a:lnTo>
                  <a:lnTo>
                    <a:pt x="21742" y="6477"/>
                  </a:lnTo>
                  <a:lnTo>
                    <a:pt x="21285" y="6286"/>
                  </a:lnTo>
                  <a:lnTo>
                    <a:pt x="20332" y="6299"/>
                  </a:lnTo>
                  <a:lnTo>
                    <a:pt x="19888" y="6489"/>
                  </a:lnTo>
                  <a:lnTo>
                    <a:pt x="0" y="26758"/>
                  </a:lnTo>
                  <a:lnTo>
                    <a:pt x="0" y="28028"/>
                  </a:lnTo>
                  <a:lnTo>
                    <a:pt x="19888" y="48285"/>
                  </a:lnTo>
                  <a:lnTo>
                    <a:pt x="20332" y="48475"/>
                  </a:lnTo>
                  <a:lnTo>
                    <a:pt x="21297" y="48475"/>
                  </a:lnTo>
                  <a:lnTo>
                    <a:pt x="21742" y="48310"/>
                  </a:lnTo>
                  <a:lnTo>
                    <a:pt x="22428" y="47637"/>
                  </a:lnTo>
                  <a:lnTo>
                    <a:pt x="22618" y="47180"/>
                  </a:lnTo>
                  <a:lnTo>
                    <a:pt x="22631" y="46228"/>
                  </a:lnTo>
                  <a:lnTo>
                    <a:pt x="22453" y="45770"/>
                  </a:lnTo>
                  <a:lnTo>
                    <a:pt x="5346" y="28346"/>
                  </a:lnTo>
                  <a:lnTo>
                    <a:pt x="4826" y="27825"/>
                  </a:lnTo>
                  <a:lnTo>
                    <a:pt x="4826" y="26962"/>
                  </a:lnTo>
                  <a:lnTo>
                    <a:pt x="22453" y="9004"/>
                  </a:lnTo>
                  <a:lnTo>
                    <a:pt x="22631" y="8559"/>
                  </a:lnTo>
                  <a:close/>
                </a:path>
                <a:path w="868679" h="55245">
                  <a:moveTo>
                    <a:pt x="213055" y="26758"/>
                  </a:moveTo>
                  <a:lnTo>
                    <a:pt x="193167" y="6489"/>
                  </a:lnTo>
                  <a:lnTo>
                    <a:pt x="192722" y="6299"/>
                  </a:lnTo>
                  <a:lnTo>
                    <a:pt x="191770" y="6286"/>
                  </a:lnTo>
                  <a:lnTo>
                    <a:pt x="191312" y="6477"/>
                  </a:lnTo>
                  <a:lnTo>
                    <a:pt x="190627" y="7150"/>
                  </a:lnTo>
                  <a:lnTo>
                    <a:pt x="190436" y="7594"/>
                  </a:lnTo>
                  <a:lnTo>
                    <a:pt x="190423" y="8559"/>
                  </a:lnTo>
                  <a:lnTo>
                    <a:pt x="190601" y="9004"/>
                  </a:lnTo>
                  <a:lnTo>
                    <a:pt x="208229" y="26962"/>
                  </a:lnTo>
                  <a:lnTo>
                    <a:pt x="208229" y="27825"/>
                  </a:lnTo>
                  <a:lnTo>
                    <a:pt x="207708" y="28346"/>
                  </a:lnTo>
                  <a:lnTo>
                    <a:pt x="190601" y="45770"/>
                  </a:lnTo>
                  <a:lnTo>
                    <a:pt x="190423" y="46228"/>
                  </a:lnTo>
                  <a:lnTo>
                    <a:pt x="190436" y="47180"/>
                  </a:lnTo>
                  <a:lnTo>
                    <a:pt x="190627" y="47637"/>
                  </a:lnTo>
                  <a:lnTo>
                    <a:pt x="191312" y="48310"/>
                  </a:lnTo>
                  <a:lnTo>
                    <a:pt x="191757" y="48475"/>
                  </a:lnTo>
                  <a:lnTo>
                    <a:pt x="192722" y="48475"/>
                  </a:lnTo>
                  <a:lnTo>
                    <a:pt x="193167" y="48285"/>
                  </a:lnTo>
                  <a:lnTo>
                    <a:pt x="213055" y="28028"/>
                  </a:lnTo>
                  <a:lnTo>
                    <a:pt x="213055" y="26758"/>
                  </a:lnTo>
                  <a:close/>
                </a:path>
                <a:path w="868679" h="55245">
                  <a:moveTo>
                    <a:pt x="404088" y="8737"/>
                  </a:moveTo>
                  <a:lnTo>
                    <a:pt x="403961" y="8445"/>
                  </a:lnTo>
                  <a:lnTo>
                    <a:pt x="396405" y="1028"/>
                  </a:lnTo>
                  <a:lnTo>
                    <a:pt x="395351" y="0"/>
                  </a:lnTo>
                  <a:lnTo>
                    <a:pt x="394538" y="0"/>
                  </a:lnTo>
                  <a:lnTo>
                    <a:pt x="385927" y="8445"/>
                  </a:lnTo>
                  <a:lnTo>
                    <a:pt x="385800" y="8737"/>
                  </a:lnTo>
                  <a:lnTo>
                    <a:pt x="385800" y="9398"/>
                  </a:lnTo>
                  <a:lnTo>
                    <a:pt x="385927" y="9702"/>
                  </a:lnTo>
                  <a:lnTo>
                    <a:pt x="386410" y="10172"/>
                  </a:lnTo>
                  <a:lnTo>
                    <a:pt x="386676" y="10287"/>
                  </a:lnTo>
                  <a:lnTo>
                    <a:pt x="387337" y="10287"/>
                  </a:lnTo>
                  <a:lnTo>
                    <a:pt x="387642" y="10160"/>
                  </a:lnTo>
                  <a:lnTo>
                    <a:pt x="388454" y="9359"/>
                  </a:lnTo>
                  <a:lnTo>
                    <a:pt x="393522" y="4394"/>
                  </a:lnTo>
                  <a:lnTo>
                    <a:pt x="393522" y="33870"/>
                  </a:lnTo>
                  <a:lnTo>
                    <a:pt x="394157" y="34505"/>
                  </a:lnTo>
                  <a:lnTo>
                    <a:pt x="394944" y="34505"/>
                  </a:lnTo>
                  <a:lnTo>
                    <a:pt x="395732" y="34505"/>
                  </a:lnTo>
                  <a:lnTo>
                    <a:pt x="396367" y="33870"/>
                  </a:lnTo>
                  <a:lnTo>
                    <a:pt x="396367" y="4394"/>
                  </a:lnTo>
                  <a:lnTo>
                    <a:pt x="402259" y="10172"/>
                  </a:lnTo>
                  <a:lnTo>
                    <a:pt x="402551" y="10287"/>
                  </a:lnTo>
                  <a:lnTo>
                    <a:pt x="403212" y="10287"/>
                  </a:lnTo>
                  <a:lnTo>
                    <a:pt x="403517" y="10160"/>
                  </a:lnTo>
                  <a:lnTo>
                    <a:pt x="403974" y="9690"/>
                  </a:lnTo>
                  <a:lnTo>
                    <a:pt x="404088" y="9347"/>
                  </a:lnTo>
                  <a:lnTo>
                    <a:pt x="404088" y="8737"/>
                  </a:lnTo>
                  <a:close/>
                </a:path>
                <a:path w="868679" h="55245">
                  <a:moveTo>
                    <a:pt x="415988" y="18821"/>
                  </a:moveTo>
                  <a:lnTo>
                    <a:pt x="412407" y="15240"/>
                  </a:lnTo>
                  <a:lnTo>
                    <a:pt x="407987" y="15240"/>
                  </a:lnTo>
                  <a:lnTo>
                    <a:pt x="403542" y="15240"/>
                  </a:lnTo>
                  <a:lnTo>
                    <a:pt x="402907" y="15875"/>
                  </a:lnTo>
                  <a:lnTo>
                    <a:pt x="402907" y="17449"/>
                  </a:lnTo>
                  <a:lnTo>
                    <a:pt x="403542" y="18084"/>
                  </a:lnTo>
                  <a:lnTo>
                    <a:pt x="410832" y="18084"/>
                  </a:lnTo>
                  <a:lnTo>
                    <a:pt x="413143" y="20396"/>
                  </a:lnTo>
                  <a:lnTo>
                    <a:pt x="413143" y="49517"/>
                  </a:lnTo>
                  <a:lnTo>
                    <a:pt x="410832" y="51828"/>
                  </a:lnTo>
                  <a:lnTo>
                    <a:pt x="379069" y="51828"/>
                  </a:lnTo>
                  <a:lnTo>
                    <a:pt x="376758" y="49517"/>
                  </a:lnTo>
                  <a:lnTo>
                    <a:pt x="376758" y="20396"/>
                  </a:lnTo>
                  <a:lnTo>
                    <a:pt x="379069" y="18084"/>
                  </a:lnTo>
                  <a:lnTo>
                    <a:pt x="388023" y="18084"/>
                  </a:lnTo>
                  <a:lnTo>
                    <a:pt x="388658" y="17449"/>
                  </a:lnTo>
                  <a:lnTo>
                    <a:pt x="388658" y="15875"/>
                  </a:lnTo>
                  <a:lnTo>
                    <a:pt x="388023" y="15240"/>
                  </a:lnTo>
                  <a:lnTo>
                    <a:pt x="377494" y="15240"/>
                  </a:lnTo>
                  <a:lnTo>
                    <a:pt x="373913" y="18821"/>
                  </a:lnTo>
                  <a:lnTo>
                    <a:pt x="373913" y="51092"/>
                  </a:lnTo>
                  <a:lnTo>
                    <a:pt x="377494" y="54673"/>
                  </a:lnTo>
                  <a:lnTo>
                    <a:pt x="412407" y="54673"/>
                  </a:lnTo>
                  <a:lnTo>
                    <a:pt x="415988" y="51092"/>
                  </a:lnTo>
                  <a:lnTo>
                    <a:pt x="415988" y="18821"/>
                  </a:lnTo>
                  <a:close/>
                </a:path>
                <a:path w="868679" h="55245">
                  <a:moveTo>
                    <a:pt x="650557" y="12903"/>
                  </a:moveTo>
                  <a:lnTo>
                    <a:pt x="650240" y="12141"/>
                  </a:lnTo>
                  <a:lnTo>
                    <a:pt x="647687" y="9652"/>
                  </a:lnTo>
                  <a:lnTo>
                    <a:pt x="647687" y="47167"/>
                  </a:lnTo>
                  <a:lnTo>
                    <a:pt x="646353" y="46240"/>
                  </a:lnTo>
                  <a:lnTo>
                    <a:pt x="644042" y="44627"/>
                  </a:lnTo>
                  <a:lnTo>
                    <a:pt x="639406" y="43446"/>
                  </a:lnTo>
                  <a:lnTo>
                    <a:pt x="626795" y="43446"/>
                  </a:lnTo>
                  <a:lnTo>
                    <a:pt x="622173" y="44627"/>
                  </a:lnTo>
                  <a:lnTo>
                    <a:pt x="618464" y="47091"/>
                  </a:lnTo>
                  <a:lnTo>
                    <a:pt x="618490" y="13601"/>
                  </a:lnTo>
                  <a:lnTo>
                    <a:pt x="622452" y="9740"/>
                  </a:lnTo>
                  <a:lnTo>
                    <a:pt x="627646" y="7607"/>
                  </a:lnTo>
                  <a:lnTo>
                    <a:pt x="638568" y="7607"/>
                  </a:lnTo>
                  <a:lnTo>
                    <a:pt x="643763" y="9740"/>
                  </a:lnTo>
                  <a:lnTo>
                    <a:pt x="647661" y="13601"/>
                  </a:lnTo>
                  <a:lnTo>
                    <a:pt x="647687" y="47167"/>
                  </a:lnTo>
                  <a:lnTo>
                    <a:pt x="647687" y="9652"/>
                  </a:lnTo>
                  <a:lnTo>
                    <a:pt x="645604" y="7607"/>
                  </a:lnTo>
                  <a:lnTo>
                    <a:pt x="645198" y="7213"/>
                  </a:lnTo>
                  <a:lnTo>
                    <a:pt x="639305" y="4813"/>
                  </a:lnTo>
                  <a:lnTo>
                    <a:pt x="626910" y="4813"/>
                  </a:lnTo>
                  <a:lnTo>
                    <a:pt x="621017" y="7213"/>
                  </a:lnTo>
                  <a:lnTo>
                    <a:pt x="617054" y="11087"/>
                  </a:lnTo>
                  <a:lnTo>
                    <a:pt x="615594" y="9664"/>
                  </a:lnTo>
                  <a:lnTo>
                    <a:pt x="615594" y="47167"/>
                  </a:lnTo>
                  <a:lnTo>
                    <a:pt x="614260" y="46240"/>
                  </a:lnTo>
                  <a:lnTo>
                    <a:pt x="611949" y="44627"/>
                  </a:lnTo>
                  <a:lnTo>
                    <a:pt x="607326" y="43446"/>
                  </a:lnTo>
                  <a:lnTo>
                    <a:pt x="594715" y="43446"/>
                  </a:lnTo>
                  <a:lnTo>
                    <a:pt x="590080" y="44627"/>
                  </a:lnTo>
                  <a:lnTo>
                    <a:pt x="586371" y="47091"/>
                  </a:lnTo>
                  <a:lnTo>
                    <a:pt x="586397" y="13601"/>
                  </a:lnTo>
                  <a:lnTo>
                    <a:pt x="590359" y="9740"/>
                  </a:lnTo>
                  <a:lnTo>
                    <a:pt x="595553" y="7607"/>
                  </a:lnTo>
                  <a:lnTo>
                    <a:pt x="606475" y="7607"/>
                  </a:lnTo>
                  <a:lnTo>
                    <a:pt x="611670" y="9740"/>
                  </a:lnTo>
                  <a:lnTo>
                    <a:pt x="615569" y="13601"/>
                  </a:lnTo>
                  <a:lnTo>
                    <a:pt x="615594" y="47167"/>
                  </a:lnTo>
                  <a:lnTo>
                    <a:pt x="615594" y="9664"/>
                  </a:lnTo>
                  <a:lnTo>
                    <a:pt x="613511" y="7607"/>
                  </a:lnTo>
                  <a:lnTo>
                    <a:pt x="613105" y="7213"/>
                  </a:lnTo>
                  <a:lnTo>
                    <a:pt x="607212" y="4813"/>
                  </a:lnTo>
                  <a:lnTo>
                    <a:pt x="594817" y="4813"/>
                  </a:lnTo>
                  <a:lnTo>
                    <a:pt x="588924" y="7213"/>
                  </a:lnTo>
                  <a:lnTo>
                    <a:pt x="583882" y="12128"/>
                  </a:lnTo>
                  <a:lnTo>
                    <a:pt x="583565" y="12890"/>
                  </a:lnTo>
                  <a:lnTo>
                    <a:pt x="583565" y="48171"/>
                  </a:lnTo>
                  <a:lnTo>
                    <a:pt x="584161" y="49161"/>
                  </a:lnTo>
                  <a:lnTo>
                    <a:pt x="585533" y="49872"/>
                  </a:lnTo>
                  <a:lnTo>
                    <a:pt x="585978" y="49974"/>
                  </a:lnTo>
                  <a:lnTo>
                    <a:pt x="586994" y="49974"/>
                  </a:lnTo>
                  <a:lnTo>
                    <a:pt x="587552" y="49809"/>
                  </a:lnTo>
                  <a:lnTo>
                    <a:pt x="591185" y="47269"/>
                  </a:lnTo>
                  <a:lnTo>
                    <a:pt x="591896" y="47091"/>
                  </a:lnTo>
                  <a:lnTo>
                    <a:pt x="595312" y="46240"/>
                  </a:lnTo>
                  <a:lnTo>
                    <a:pt x="606717" y="46240"/>
                  </a:lnTo>
                  <a:lnTo>
                    <a:pt x="610844" y="47269"/>
                  </a:lnTo>
                  <a:lnTo>
                    <a:pt x="614857" y="50076"/>
                  </a:lnTo>
                  <a:lnTo>
                    <a:pt x="615975" y="50152"/>
                  </a:lnTo>
                  <a:lnTo>
                    <a:pt x="617054" y="49593"/>
                  </a:lnTo>
                  <a:lnTo>
                    <a:pt x="618147" y="50139"/>
                  </a:lnTo>
                  <a:lnTo>
                    <a:pt x="619264" y="50076"/>
                  </a:lnTo>
                  <a:lnTo>
                    <a:pt x="623277" y="47269"/>
                  </a:lnTo>
                  <a:lnTo>
                    <a:pt x="623989" y="47091"/>
                  </a:lnTo>
                  <a:lnTo>
                    <a:pt x="627405" y="46240"/>
                  </a:lnTo>
                  <a:lnTo>
                    <a:pt x="638810" y="46240"/>
                  </a:lnTo>
                  <a:lnTo>
                    <a:pt x="642937" y="47269"/>
                  </a:lnTo>
                  <a:lnTo>
                    <a:pt x="646569" y="49809"/>
                  </a:lnTo>
                  <a:lnTo>
                    <a:pt x="647128" y="49974"/>
                  </a:lnTo>
                  <a:lnTo>
                    <a:pt x="648144" y="49974"/>
                  </a:lnTo>
                  <a:lnTo>
                    <a:pt x="648601" y="49872"/>
                  </a:lnTo>
                  <a:lnTo>
                    <a:pt x="649960" y="49161"/>
                  </a:lnTo>
                  <a:lnTo>
                    <a:pt x="650557" y="48171"/>
                  </a:lnTo>
                  <a:lnTo>
                    <a:pt x="650557" y="47167"/>
                  </a:lnTo>
                  <a:lnTo>
                    <a:pt x="650557" y="12903"/>
                  </a:lnTo>
                  <a:close/>
                </a:path>
                <a:path w="868679" h="55245">
                  <a:moveTo>
                    <a:pt x="868070" y="15227"/>
                  </a:moveTo>
                  <a:lnTo>
                    <a:pt x="866724" y="13881"/>
                  </a:lnTo>
                  <a:lnTo>
                    <a:pt x="865263" y="12433"/>
                  </a:lnTo>
                  <a:lnTo>
                    <a:pt x="865263" y="16776"/>
                  </a:lnTo>
                  <a:lnTo>
                    <a:pt x="865263" y="46837"/>
                  </a:lnTo>
                  <a:lnTo>
                    <a:pt x="862368" y="49733"/>
                  </a:lnTo>
                  <a:lnTo>
                    <a:pt x="832307" y="49733"/>
                  </a:lnTo>
                  <a:lnTo>
                    <a:pt x="829411" y="46837"/>
                  </a:lnTo>
                  <a:lnTo>
                    <a:pt x="829411" y="43713"/>
                  </a:lnTo>
                  <a:lnTo>
                    <a:pt x="853846" y="43713"/>
                  </a:lnTo>
                  <a:lnTo>
                    <a:pt x="856640" y="40919"/>
                  </a:lnTo>
                  <a:lnTo>
                    <a:pt x="857999" y="39560"/>
                  </a:lnTo>
                  <a:lnTo>
                    <a:pt x="857999" y="13881"/>
                  </a:lnTo>
                  <a:lnTo>
                    <a:pt x="862368" y="13881"/>
                  </a:lnTo>
                  <a:lnTo>
                    <a:pt x="865263" y="16776"/>
                  </a:lnTo>
                  <a:lnTo>
                    <a:pt x="865263" y="12433"/>
                  </a:lnTo>
                  <a:lnTo>
                    <a:pt x="863917" y="11087"/>
                  </a:lnTo>
                  <a:lnTo>
                    <a:pt x="857999" y="11087"/>
                  </a:lnTo>
                  <a:lnTo>
                    <a:pt x="857999" y="6400"/>
                  </a:lnTo>
                  <a:lnTo>
                    <a:pt x="856640" y="5054"/>
                  </a:lnTo>
                  <a:lnTo>
                    <a:pt x="855192" y="3606"/>
                  </a:lnTo>
                  <a:lnTo>
                    <a:pt x="855192" y="7950"/>
                  </a:lnTo>
                  <a:lnTo>
                    <a:pt x="855192" y="11087"/>
                  </a:lnTo>
                  <a:lnTo>
                    <a:pt x="855192" y="13881"/>
                  </a:lnTo>
                  <a:lnTo>
                    <a:pt x="855192" y="38011"/>
                  </a:lnTo>
                  <a:lnTo>
                    <a:pt x="852297" y="40919"/>
                  </a:lnTo>
                  <a:lnTo>
                    <a:pt x="829411" y="40919"/>
                  </a:lnTo>
                  <a:lnTo>
                    <a:pt x="829411" y="16776"/>
                  </a:lnTo>
                  <a:lnTo>
                    <a:pt x="832307" y="13881"/>
                  </a:lnTo>
                  <a:lnTo>
                    <a:pt x="855192" y="13881"/>
                  </a:lnTo>
                  <a:lnTo>
                    <a:pt x="855192" y="11087"/>
                  </a:lnTo>
                  <a:lnTo>
                    <a:pt x="830757" y="11087"/>
                  </a:lnTo>
                  <a:lnTo>
                    <a:pt x="826604" y="15227"/>
                  </a:lnTo>
                  <a:lnTo>
                    <a:pt x="826604" y="40919"/>
                  </a:lnTo>
                  <a:lnTo>
                    <a:pt x="822236" y="40919"/>
                  </a:lnTo>
                  <a:lnTo>
                    <a:pt x="819340" y="38011"/>
                  </a:lnTo>
                  <a:lnTo>
                    <a:pt x="819340" y="7950"/>
                  </a:lnTo>
                  <a:lnTo>
                    <a:pt x="822236" y="5054"/>
                  </a:lnTo>
                  <a:lnTo>
                    <a:pt x="852297" y="5054"/>
                  </a:lnTo>
                  <a:lnTo>
                    <a:pt x="855192" y="7950"/>
                  </a:lnTo>
                  <a:lnTo>
                    <a:pt x="855192" y="3606"/>
                  </a:lnTo>
                  <a:lnTo>
                    <a:pt x="853846" y="2260"/>
                  </a:lnTo>
                  <a:lnTo>
                    <a:pt x="820686" y="2260"/>
                  </a:lnTo>
                  <a:lnTo>
                    <a:pt x="816533" y="6400"/>
                  </a:lnTo>
                  <a:lnTo>
                    <a:pt x="816533" y="39560"/>
                  </a:lnTo>
                  <a:lnTo>
                    <a:pt x="820686" y="43713"/>
                  </a:lnTo>
                  <a:lnTo>
                    <a:pt x="826604" y="43713"/>
                  </a:lnTo>
                  <a:lnTo>
                    <a:pt x="826604" y="48387"/>
                  </a:lnTo>
                  <a:lnTo>
                    <a:pt x="830757" y="52539"/>
                  </a:lnTo>
                  <a:lnTo>
                    <a:pt x="863917" y="52539"/>
                  </a:lnTo>
                  <a:lnTo>
                    <a:pt x="866724" y="49733"/>
                  </a:lnTo>
                  <a:lnTo>
                    <a:pt x="868070" y="48387"/>
                  </a:lnTo>
                  <a:lnTo>
                    <a:pt x="868070" y="15227"/>
                  </a:lnTo>
                  <a:close/>
                </a:path>
              </a:pathLst>
            </a:custGeom>
            <a:solidFill>
              <a:srgbClr val="A5A7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object 121">
              <a:extLst>
                <a:ext uri="{FF2B5EF4-FFF2-40B4-BE49-F238E27FC236}">
                  <a16:creationId xmlns:a16="http://schemas.microsoft.com/office/drawing/2014/main" id="{89DE0BDC-6D6C-80A8-109D-4F8B52DF3C69}"/>
                </a:ext>
              </a:extLst>
            </p:cNvPr>
            <p:cNvSpPr/>
            <p:nvPr/>
          </p:nvSpPr>
          <p:spPr>
            <a:xfrm>
              <a:off x="4402124" y="1816608"/>
              <a:ext cx="1009650" cy="1479550"/>
            </a:xfrm>
            <a:custGeom>
              <a:avLst/>
              <a:gdLst/>
              <a:ahLst/>
              <a:cxnLst/>
              <a:rect l="l" t="t" r="r" b="b"/>
              <a:pathLst>
                <a:path w="1009650" h="1479550">
                  <a:moveTo>
                    <a:pt x="0" y="0"/>
                  </a:moveTo>
                  <a:lnTo>
                    <a:pt x="1009650" y="0"/>
                  </a:lnTo>
                  <a:lnTo>
                    <a:pt x="1009650" y="1479550"/>
                  </a:lnTo>
                  <a:lnTo>
                    <a:pt x="0" y="1479550"/>
                  </a:lnTo>
                  <a:lnTo>
                    <a:pt x="0" y="0"/>
                  </a:lnTo>
                  <a:close/>
                </a:path>
              </a:pathLst>
            </a:custGeom>
            <a:ln w="635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24" name="object 123">
            <a:extLst>
              <a:ext uri="{FF2B5EF4-FFF2-40B4-BE49-F238E27FC236}">
                <a16:creationId xmlns:a16="http://schemas.microsoft.com/office/drawing/2014/main" id="{9CCD65CF-CD71-26E5-EAFC-92E5D31E48AB}"/>
              </a:ext>
            </a:extLst>
          </p:cNvPr>
          <p:cNvPicPr/>
          <p:nvPr/>
        </p:nvPicPr>
        <p:blipFill>
          <a:blip r:embed="rId12" cstate="email">
            <a:extLst>
              <a:ext uri="{28A0092B-C50C-407E-A947-70E740481C1C}">
                <a14:useLocalDpi xmlns:a14="http://schemas.microsoft.com/office/drawing/2010/main"/>
              </a:ext>
            </a:extLst>
          </a:blip>
          <a:stretch>
            <a:fillRect/>
          </a:stretch>
        </p:blipFill>
        <p:spPr>
          <a:xfrm>
            <a:off x="6506591" y="3757434"/>
            <a:ext cx="1016000" cy="1485900"/>
          </a:xfrm>
          <a:prstGeom prst="rect">
            <a:avLst/>
          </a:prstGeom>
        </p:spPr>
      </p:pic>
      <p:sp>
        <p:nvSpPr>
          <p:cNvPr id="125" name="object 124">
            <a:extLst>
              <a:ext uri="{FF2B5EF4-FFF2-40B4-BE49-F238E27FC236}">
                <a16:creationId xmlns:a16="http://schemas.microsoft.com/office/drawing/2014/main" id="{A8B6B9F1-9324-0283-70AF-99B754DE9669}"/>
              </a:ext>
            </a:extLst>
          </p:cNvPr>
          <p:cNvSpPr txBox="1"/>
          <p:nvPr/>
        </p:nvSpPr>
        <p:spPr>
          <a:xfrm>
            <a:off x="6557168" y="4411123"/>
            <a:ext cx="90424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30" normalizeH="0" baseline="0" noProof="0" dirty="0">
                <a:ln>
                  <a:noFill/>
                </a:ln>
                <a:solidFill>
                  <a:srgbClr val="231F20"/>
                </a:solidFill>
                <a:effectLst/>
                <a:uLnTx/>
                <a:uFillTx/>
                <a:latin typeface="Yu Gothic"/>
                <a:cs typeface="Yu Gothic"/>
              </a:rPr>
              <a:t>リンク先ページ</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sp>
        <p:nvSpPr>
          <p:cNvPr id="605" name="object 124">
            <a:extLst>
              <a:ext uri="{FF2B5EF4-FFF2-40B4-BE49-F238E27FC236}">
                <a16:creationId xmlns:a16="http://schemas.microsoft.com/office/drawing/2014/main" id="{57444BDE-4BEF-4F1B-498D-0F12C202C796}"/>
              </a:ext>
            </a:extLst>
          </p:cNvPr>
          <p:cNvSpPr txBox="1"/>
          <p:nvPr/>
        </p:nvSpPr>
        <p:spPr>
          <a:xfrm>
            <a:off x="4454829" y="2447162"/>
            <a:ext cx="90424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30" normalizeH="0" baseline="0" noProof="0" dirty="0">
                <a:ln>
                  <a:noFill/>
                </a:ln>
                <a:solidFill>
                  <a:srgbClr val="231F20"/>
                </a:solidFill>
                <a:effectLst/>
                <a:uLnTx/>
                <a:uFillTx/>
                <a:latin typeface="Yu Gothic"/>
                <a:cs typeface="Yu Gothic"/>
              </a:rPr>
              <a:t>リンク先ページ</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616" name="グループ化 615">
            <a:extLst>
              <a:ext uri="{FF2B5EF4-FFF2-40B4-BE49-F238E27FC236}">
                <a16:creationId xmlns:a16="http://schemas.microsoft.com/office/drawing/2014/main" id="{07CB0A65-2960-CDED-83EB-7812FAF282DA}"/>
              </a:ext>
            </a:extLst>
          </p:cNvPr>
          <p:cNvGrpSpPr/>
          <p:nvPr/>
        </p:nvGrpSpPr>
        <p:grpSpPr>
          <a:xfrm>
            <a:off x="5925973" y="1957097"/>
            <a:ext cx="1626723" cy="433752"/>
            <a:chOff x="4334953" y="3822263"/>
            <a:chExt cx="1626723" cy="433752"/>
          </a:xfrm>
        </p:grpSpPr>
        <p:sp>
          <p:nvSpPr>
            <p:cNvPr id="617" name="object 62">
              <a:extLst>
                <a:ext uri="{FF2B5EF4-FFF2-40B4-BE49-F238E27FC236}">
                  <a16:creationId xmlns:a16="http://schemas.microsoft.com/office/drawing/2014/main" id="{A638EF64-8899-EDD1-787A-EA69FDE5AB27}"/>
                </a:ext>
              </a:extLst>
            </p:cNvPr>
            <p:cNvSpPr txBox="1"/>
            <p:nvPr/>
          </p:nvSpPr>
          <p:spPr>
            <a:xfrm>
              <a:off x="4336711" y="3822263"/>
              <a:ext cx="1624965" cy="166712"/>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50" normalizeH="0" baseline="0" noProof="0" dirty="0">
                  <a:ln>
                    <a:noFill/>
                  </a:ln>
                  <a:solidFill>
                    <a:srgbClr val="231F20"/>
                  </a:solidFill>
                  <a:effectLst/>
                  <a:uLnTx/>
                  <a:uFillTx/>
                  <a:latin typeface="Yu Gothic"/>
                  <a:cs typeface="Yu Gothic"/>
                </a:rPr>
                <a:t>離脱</a:t>
              </a:r>
              <a:r>
                <a:rPr kumimoji="0" sz="1000" b="1" i="0" u="none" strike="noStrike" kern="0" cap="none" spc="0" normalizeH="0" baseline="0" noProof="0" dirty="0">
                  <a:ln>
                    <a:noFill/>
                  </a:ln>
                  <a:solidFill>
                    <a:srgbClr val="231F20"/>
                  </a:solidFill>
                  <a:effectLst/>
                  <a:uLnTx/>
                  <a:uFillTx/>
                  <a:latin typeface="Yu Gothic"/>
                  <a:cs typeface="Yu Gothic"/>
                </a:rPr>
                <a:t>～</a:t>
              </a:r>
              <a:r>
                <a:rPr kumimoji="0" sz="1000" b="1" i="0" u="none" strike="noStrike" kern="0" cap="none" spc="35" normalizeH="0" baseline="0" noProof="0" dirty="0">
                  <a:ln>
                    <a:noFill/>
                  </a:ln>
                  <a:solidFill>
                    <a:srgbClr val="231F20"/>
                  </a:solidFill>
                  <a:effectLst/>
                  <a:uLnTx/>
                  <a:uFillTx/>
                  <a:latin typeface="Yu Gothic"/>
                  <a:cs typeface="Yu Gothic"/>
                </a:rPr>
                <a:t>自然検索等</a:t>
              </a:r>
              <a:r>
                <a:rPr kumimoji="0" sz="1000" b="1" i="0" u="none" strike="noStrike" kern="0" cap="none" spc="50" normalizeH="0" baseline="0" noProof="0" dirty="0">
                  <a:ln>
                    <a:noFill/>
                  </a:ln>
                  <a:solidFill>
                    <a:srgbClr val="231F20"/>
                  </a:solidFill>
                  <a:effectLst/>
                  <a:uLnTx/>
                  <a:uFillTx/>
                  <a:latin typeface="Yu Gothic"/>
                  <a:cs typeface="Yu Gothic"/>
                </a:rPr>
                <a:t>～</a:t>
              </a:r>
              <a:r>
                <a:rPr kumimoji="0" sz="1000" b="1" i="0" u="none" strike="noStrike" kern="0" cap="none" spc="30" normalizeH="0" baseline="0" noProof="0" dirty="0">
                  <a:ln>
                    <a:noFill/>
                  </a:ln>
                  <a:solidFill>
                    <a:srgbClr val="231F20"/>
                  </a:solidFill>
                  <a:effectLst/>
                  <a:uLnTx/>
                  <a:uFillTx/>
                  <a:latin typeface="Yu Gothic"/>
                  <a:cs typeface="Yu Gothic"/>
                </a:rPr>
                <a:t>再流入</a:t>
              </a:r>
              <a:endParaRPr kumimoji="0" sz="10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618" name="object 108">
              <a:extLst>
                <a:ext uri="{FF2B5EF4-FFF2-40B4-BE49-F238E27FC236}">
                  <a16:creationId xmlns:a16="http://schemas.microsoft.com/office/drawing/2014/main" id="{CF90326D-6D72-8559-8D9D-976D2369C9B5}"/>
                </a:ext>
              </a:extLst>
            </p:cNvPr>
            <p:cNvGrpSpPr/>
            <p:nvPr/>
          </p:nvGrpSpPr>
          <p:grpSpPr>
            <a:xfrm>
              <a:off x="4334953" y="4033130"/>
              <a:ext cx="1612900" cy="222885"/>
              <a:chOff x="4334953" y="4033130"/>
              <a:chExt cx="1612900" cy="222885"/>
            </a:xfrm>
          </p:grpSpPr>
          <p:sp>
            <p:nvSpPr>
              <p:cNvPr id="620" name="object 109">
                <a:extLst>
                  <a:ext uri="{FF2B5EF4-FFF2-40B4-BE49-F238E27FC236}">
                    <a16:creationId xmlns:a16="http://schemas.microsoft.com/office/drawing/2014/main" id="{C0440C98-255C-B83A-C239-B0130C34186B}"/>
                  </a:ext>
                </a:extLst>
              </p:cNvPr>
              <p:cNvSpPr/>
              <p:nvPr/>
            </p:nvSpPr>
            <p:spPr>
              <a:xfrm>
                <a:off x="4338128" y="4036305"/>
                <a:ext cx="1606550" cy="216535"/>
              </a:xfrm>
              <a:custGeom>
                <a:avLst/>
                <a:gdLst/>
                <a:ahLst/>
                <a:cxnLst/>
                <a:rect l="l" t="t" r="r" b="b"/>
                <a:pathLst>
                  <a:path w="1606550" h="216535">
                    <a:moveTo>
                      <a:pt x="1588554" y="0"/>
                    </a:moveTo>
                    <a:lnTo>
                      <a:pt x="17995" y="0"/>
                    </a:lnTo>
                    <a:lnTo>
                      <a:pt x="10994" y="1415"/>
                    </a:lnTo>
                    <a:lnTo>
                      <a:pt x="5273" y="5273"/>
                    </a:lnTo>
                    <a:lnTo>
                      <a:pt x="1415" y="10994"/>
                    </a:lnTo>
                    <a:lnTo>
                      <a:pt x="0" y="17995"/>
                    </a:lnTo>
                    <a:lnTo>
                      <a:pt x="0" y="198005"/>
                    </a:lnTo>
                    <a:lnTo>
                      <a:pt x="1415" y="205007"/>
                    </a:lnTo>
                    <a:lnTo>
                      <a:pt x="5273" y="210727"/>
                    </a:lnTo>
                    <a:lnTo>
                      <a:pt x="10994" y="214586"/>
                    </a:lnTo>
                    <a:lnTo>
                      <a:pt x="17995" y="216001"/>
                    </a:lnTo>
                    <a:lnTo>
                      <a:pt x="1588554" y="216001"/>
                    </a:lnTo>
                    <a:lnTo>
                      <a:pt x="1595561" y="214586"/>
                    </a:lnTo>
                    <a:lnTo>
                      <a:pt x="1601281" y="210727"/>
                    </a:lnTo>
                    <a:lnTo>
                      <a:pt x="1605136" y="205007"/>
                    </a:lnTo>
                    <a:lnTo>
                      <a:pt x="1606550" y="198005"/>
                    </a:lnTo>
                    <a:lnTo>
                      <a:pt x="1606550" y="17995"/>
                    </a:lnTo>
                    <a:lnTo>
                      <a:pt x="1605136" y="10994"/>
                    </a:lnTo>
                    <a:lnTo>
                      <a:pt x="1601281" y="5273"/>
                    </a:lnTo>
                    <a:lnTo>
                      <a:pt x="1595561" y="1415"/>
                    </a:lnTo>
                    <a:lnTo>
                      <a:pt x="158855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1" name="object 110">
                <a:extLst>
                  <a:ext uri="{FF2B5EF4-FFF2-40B4-BE49-F238E27FC236}">
                    <a16:creationId xmlns:a16="http://schemas.microsoft.com/office/drawing/2014/main" id="{6A7C05CD-517C-F377-58E6-A0E3D31BA4B7}"/>
                  </a:ext>
                </a:extLst>
              </p:cNvPr>
              <p:cNvSpPr/>
              <p:nvPr/>
            </p:nvSpPr>
            <p:spPr>
              <a:xfrm>
                <a:off x="4338128" y="4036305"/>
                <a:ext cx="1606550" cy="216535"/>
              </a:xfrm>
              <a:custGeom>
                <a:avLst/>
                <a:gdLst/>
                <a:ahLst/>
                <a:cxnLst/>
                <a:rect l="l" t="t" r="r" b="b"/>
                <a:pathLst>
                  <a:path w="1606550" h="216535">
                    <a:moveTo>
                      <a:pt x="1588554" y="216001"/>
                    </a:moveTo>
                    <a:lnTo>
                      <a:pt x="17995" y="216001"/>
                    </a:lnTo>
                    <a:lnTo>
                      <a:pt x="10994" y="214586"/>
                    </a:lnTo>
                    <a:lnTo>
                      <a:pt x="5273" y="210727"/>
                    </a:lnTo>
                    <a:lnTo>
                      <a:pt x="1415" y="205007"/>
                    </a:lnTo>
                    <a:lnTo>
                      <a:pt x="0" y="198005"/>
                    </a:lnTo>
                    <a:lnTo>
                      <a:pt x="0" y="17995"/>
                    </a:lnTo>
                    <a:lnTo>
                      <a:pt x="1415" y="10994"/>
                    </a:lnTo>
                    <a:lnTo>
                      <a:pt x="5273" y="5273"/>
                    </a:lnTo>
                    <a:lnTo>
                      <a:pt x="10994" y="1415"/>
                    </a:lnTo>
                    <a:lnTo>
                      <a:pt x="17995" y="0"/>
                    </a:lnTo>
                    <a:lnTo>
                      <a:pt x="1588554" y="0"/>
                    </a:lnTo>
                    <a:lnTo>
                      <a:pt x="1595561" y="1415"/>
                    </a:lnTo>
                    <a:lnTo>
                      <a:pt x="1601281" y="5273"/>
                    </a:lnTo>
                    <a:lnTo>
                      <a:pt x="1605136" y="10994"/>
                    </a:lnTo>
                    <a:lnTo>
                      <a:pt x="1606550" y="17995"/>
                    </a:lnTo>
                    <a:lnTo>
                      <a:pt x="1606550" y="198005"/>
                    </a:lnTo>
                    <a:lnTo>
                      <a:pt x="1605136" y="205007"/>
                    </a:lnTo>
                    <a:lnTo>
                      <a:pt x="1601281" y="210727"/>
                    </a:lnTo>
                    <a:lnTo>
                      <a:pt x="1595561" y="214586"/>
                    </a:lnTo>
                    <a:lnTo>
                      <a:pt x="1588554" y="216001"/>
                    </a:lnTo>
                    <a:close/>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22" name="object 111">
                <a:extLst>
                  <a:ext uri="{FF2B5EF4-FFF2-40B4-BE49-F238E27FC236}">
                    <a16:creationId xmlns:a16="http://schemas.microsoft.com/office/drawing/2014/main" id="{2BE5BCAA-5BE5-E0A9-F863-27DE1666EC48}"/>
                  </a:ext>
                </a:extLst>
              </p:cNvPr>
              <p:cNvPicPr/>
              <p:nvPr/>
            </p:nvPicPr>
            <p:blipFill>
              <a:blip r:embed="rId11" cstate="email">
                <a:extLst>
                  <a:ext uri="{28A0092B-C50C-407E-A947-70E740481C1C}">
                    <a14:useLocalDpi xmlns:a14="http://schemas.microsoft.com/office/drawing/2010/main"/>
                  </a:ext>
                </a:extLst>
              </a:blip>
              <a:stretch>
                <a:fillRect/>
              </a:stretch>
            </p:blipFill>
            <p:spPr>
              <a:xfrm>
                <a:off x="5582361" y="4036301"/>
                <a:ext cx="362330" cy="216014"/>
              </a:xfrm>
              <a:prstGeom prst="rect">
                <a:avLst/>
              </a:prstGeom>
            </p:spPr>
          </p:pic>
          <p:sp>
            <p:nvSpPr>
              <p:cNvPr id="623" name="object 112">
                <a:extLst>
                  <a:ext uri="{FF2B5EF4-FFF2-40B4-BE49-F238E27FC236}">
                    <a16:creationId xmlns:a16="http://schemas.microsoft.com/office/drawing/2014/main" id="{B7610AB8-1084-7B36-9D49-549A3EC30216}"/>
                  </a:ext>
                </a:extLst>
              </p:cNvPr>
              <p:cNvSpPr/>
              <p:nvPr/>
            </p:nvSpPr>
            <p:spPr>
              <a:xfrm>
                <a:off x="5582347" y="4036305"/>
                <a:ext cx="362585" cy="216535"/>
              </a:xfrm>
              <a:custGeom>
                <a:avLst/>
                <a:gdLst/>
                <a:ahLst/>
                <a:cxnLst/>
                <a:rect l="l" t="t" r="r" b="b"/>
                <a:pathLst>
                  <a:path w="362585" h="216535">
                    <a:moveTo>
                      <a:pt x="344335" y="216001"/>
                    </a:moveTo>
                    <a:lnTo>
                      <a:pt x="18008" y="216001"/>
                    </a:lnTo>
                    <a:lnTo>
                      <a:pt x="10999" y="214586"/>
                    </a:lnTo>
                    <a:lnTo>
                      <a:pt x="5275" y="210727"/>
                    </a:lnTo>
                    <a:lnTo>
                      <a:pt x="1415" y="205007"/>
                    </a:lnTo>
                    <a:lnTo>
                      <a:pt x="0" y="198005"/>
                    </a:lnTo>
                    <a:lnTo>
                      <a:pt x="0" y="17995"/>
                    </a:lnTo>
                    <a:lnTo>
                      <a:pt x="1415" y="10994"/>
                    </a:lnTo>
                    <a:lnTo>
                      <a:pt x="5275" y="5273"/>
                    </a:lnTo>
                    <a:lnTo>
                      <a:pt x="10999" y="1415"/>
                    </a:lnTo>
                    <a:lnTo>
                      <a:pt x="18008" y="0"/>
                    </a:lnTo>
                    <a:lnTo>
                      <a:pt x="344335" y="0"/>
                    </a:lnTo>
                    <a:lnTo>
                      <a:pt x="351342" y="1415"/>
                    </a:lnTo>
                    <a:lnTo>
                      <a:pt x="357062" y="5273"/>
                    </a:lnTo>
                    <a:lnTo>
                      <a:pt x="360917" y="10994"/>
                    </a:lnTo>
                    <a:lnTo>
                      <a:pt x="362331" y="17995"/>
                    </a:lnTo>
                    <a:lnTo>
                      <a:pt x="362331" y="198005"/>
                    </a:lnTo>
                    <a:lnTo>
                      <a:pt x="360917" y="205007"/>
                    </a:lnTo>
                    <a:lnTo>
                      <a:pt x="357062" y="210727"/>
                    </a:lnTo>
                    <a:lnTo>
                      <a:pt x="351342" y="214586"/>
                    </a:lnTo>
                    <a:lnTo>
                      <a:pt x="344335" y="216001"/>
                    </a:lnTo>
                    <a:close/>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19" name="object 117">
              <a:extLst>
                <a:ext uri="{FF2B5EF4-FFF2-40B4-BE49-F238E27FC236}">
                  <a16:creationId xmlns:a16="http://schemas.microsoft.com/office/drawing/2014/main" id="{1BF50620-4291-E254-8DD6-3A5559CA9AFA}"/>
                </a:ext>
              </a:extLst>
            </p:cNvPr>
            <p:cNvSpPr txBox="1"/>
            <p:nvPr/>
          </p:nvSpPr>
          <p:spPr>
            <a:xfrm>
              <a:off x="4350301" y="4034912"/>
              <a:ext cx="1582420" cy="216014"/>
            </a:xfrm>
            <a:prstGeom prst="rect">
              <a:avLst/>
            </a:prstGeom>
          </p:spPr>
          <p:txBody>
            <a:bodyPr vert="horz" wrap="square" lIns="0" tIns="21600" rIns="0" bIns="0" rtlCol="0" anchor="ctr" anchorCtr="0">
              <a:noAutofit/>
            </a:bodyPr>
            <a:lstStyle/>
            <a:p>
              <a:pPr marL="165735" marR="0" lvl="0" indent="0" defTabSz="914400" eaLnBrk="1" fontAlgn="auto" latinLnBrk="0" hangingPunct="1">
                <a:lnSpc>
                  <a:spcPct val="100000"/>
                </a:lnSpc>
                <a:spcBef>
                  <a:spcPts val="100"/>
                </a:spcBef>
                <a:spcAft>
                  <a:spcPts val="0"/>
                </a:spcAft>
                <a:buClrTx/>
                <a:buSzTx/>
                <a:buFontTx/>
                <a:buNone/>
                <a:tabLst>
                  <a:tab pos="1295400" algn="l"/>
                </a:tabLst>
                <a:defRPr/>
              </a:pPr>
              <a:r>
                <a:rPr kumimoji="0" sz="900" b="1" i="0" u="none" strike="noStrike" kern="0" cap="none" spc="-135" normalizeH="0" baseline="0" noProof="0" dirty="0">
                  <a:ln>
                    <a:noFill/>
                  </a:ln>
                  <a:solidFill>
                    <a:srgbClr val="231F20"/>
                  </a:solidFill>
                  <a:effectLst/>
                  <a:uLnTx/>
                  <a:uFillTx/>
                  <a:latin typeface="Yu Gothic"/>
                  <a:cs typeface="Yu Gothic"/>
                </a:rPr>
                <a:t>ド</a:t>
              </a:r>
              <a:r>
                <a:rPr kumimoji="0" sz="900" b="1" i="0" u="none" strike="noStrike" kern="0" cap="none" spc="-85" normalizeH="0" baseline="0" noProof="0" dirty="0">
                  <a:ln>
                    <a:noFill/>
                  </a:ln>
                  <a:solidFill>
                    <a:srgbClr val="231F20"/>
                  </a:solidFill>
                  <a:effectLst/>
                  <a:uLnTx/>
                  <a:uFillTx/>
                  <a:latin typeface="Yu Gothic"/>
                  <a:cs typeface="Yu Gothic"/>
                </a:rPr>
                <a:t>リ</a:t>
              </a:r>
              <a:r>
                <a:rPr kumimoji="0" sz="900" b="1" i="0" u="none" strike="noStrike" kern="0" cap="none" spc="-75" normalizeH="0" baseline="0" noProof="0" dirty="0">
                  <a:ln>
                    <a:noFill/>
                  </a:ln>
                  <a:solidFill>
                    <a:srgbClr val="231F20"/>
                  </a:solidFill>
                  <a:effectLst/>
                  <a:uLnTx/>
                  <a:uFillTx/>
                  <a:latin typeface="Yu Gothic"/>
                  <a:cs typeface="Yu Gothic"/>
                </a:rPr>
                <a:t>ー</a:t>
              </a:r>
              <a:r>
                <a:rPr kumimoji="0" sz="900" b="1" i="0" u="none" strike="noStrike" kern="0" cap="none" spc="0" normalizeH="0" baseline="0" noProof="0" dirty="0">
                  <a:ln>
                    <a:noFill/>
                  </a:ln>
                  <a:solidFill>
                    <a:srgbClr val="231F20"/>
                  </a:solidFill>
                  <a:effectLst/>
                  <a:uLnTx/>
                  <a:uFillTx/>
                  <a:latin typeface="Yu Gothic"/>
                  <a:cs typeface="Yu Gothic"/>
                </a:rPr>
                <a:t>ム</a:t>
              </a:r>
              <a:r>
                <a:rPr kumimoji="0" sz="900" b="1" i="0" u="none" strike="noStrike" kern="0" cap="none" spc="-40" normalizeH="0" baseline="0" noProof="0" dirty="0">
                  <a:ln>
                    <a:noFill/>
                  </a:ln>
                  <a:solidFill>
                    <a:srgbClr val="231F20"/>
                  </a:solidFill>
                  <a:effectLst/>
                  <a:uLnTx/>
                  <a:uFillTx/>
                  <a:latin typeface="Yu Gothic"/>
                  <a:cs typeface="Yu Gothic"/>
                </a:rPr>
                <a:t>ネ</a:t>
              </a:r>
              <a:r>
                <a:rPr kumimoji="0" sz="900" b="1" i="0" u="none" strike="noStrike" kern="0" cap="none" spc="-25" normalizeH="0" baseline="0" noProof="0" dirty="0">
                  <a:ln>
                    <a:noFill/>
                  </a:ln>
                  <a:solidFill>
                    <a:srgbClr val="231F20"/>
                  </a:solidFill>
                  <a:effectLst/>
                  <a:uLnTx/>
                  <a:uFillTx/>
                  <a:latin typeface="Yu Gothic"/>
                  <a:cs typeface="Yu Gothic"/>
                </a:rPr>
                <a:t>ク</a:t>
              </a:r>
              <a:r>
                <a:rPr kumimoji="0" sz="900" b="1" i="0" u="none" strike="noStrike" kern="0" cap="none" spc="-10" normalizeH="0" baseline="0" noProof="0" dirty="0">
                  <a:ln>
                    <a:noFill/>
                  </a:ln>
                  <a:solidFill>
                    <a:srgbClr val="231F20"/>
                  </a:solidFill>
                  <a:effectLst/>
                  <a:uLnTx/>
                  <a:uFillTx/>
                  <a:latin typeface="Yu Gothic"/>
                  <a:cs typeface="Yu Gothic"/>
                </a:rPr>
                <a:t>サ</a:t>
              </a:r>
              <a:r>
                <a:rPr kumimoji="0" sz="900" b="1" i="0" u="none" strike="noStrike" kern="0" cap="none" spc="-50" normalizeH="0" baseline="0" noProof="0" dirty="0">
                  <a:ln>
                    <a:noFill/>
                  </a:ln>
                  <a:solidFill>
                    <a:srgbClr val="231F20"/>
                  </a:solidFill>
                  <a:effectLst/>
                  <a:uLnTx/>
                  <a:uFillTx/>
                  <a:latin typeface="Yu Gothic"/>
                  <a:cs typeface="Yu Gothic"/>
                </a:rPr>
                <a:t>ス</a:t>
              </a:r>
              <a:r>
                <a:rPr kumimoji="0" sz="900" b="1" i="0" u="none" strike="noStrike" kern="0" cap="none" spc="0" normalizeH="0" baseline="0" noProof="0" dirty="0">
                  <a:ln>
                    <a:noFill/>
                  </a:ln>
                  <a:solidFill>
                    <a:srgbClr val="231F20"/>
                  </a:solidFill>
                  <a:effectLst/>
                  <a:uLnTx/>
                  <a:uFillTx/>
                  <a:latin typeface="Yu Gothic"/>
                  <a:cs typeface="Yu Gothic"/>
                </a:rPr>
                <a:t>	</a:t>
              </a:r>
              <a:r>
                <a:rPr kumimoji="0" sz="900" b="1" i="0" u="none" strike="noStrike" kern="0" cap="none" spc="0" normalizeH="0" baseline="0" noProof="0" dirty="0">
                  <a:ln>
                    <a:noFill/>
                  </a:ln>
                  <a:solidFill>
                    <a:srgbClr val="FFFFFF"/>
                  </a:solidFill>
                  <a:effectLst/>
                  <a:uLnTx/>
                  <a:uFillTx/>
                  <a:latin typeface="Yu Gothic"/>
                  <a:cs typeface="Yu Gothic"/>
                </a:rPr>
                <a:t>検</a:t>
              </a:r>
              <a:r>
                <a:rPr kumimoji="0" sz="900" b="1" i="0" u="none" strike="noStrike" kern="0" cap="none" spc="-50" normalizeH="0" baseline="0" noProof="0" dirty="0">
                  <a:ln>
                    <a:noFill/>
                  </a:ln>
                  <a:solidFill>
                    <a:srgbClr val="FFFFFF"/>
                  </a:solidFill>
                  <a:effectLst/>
                  <a:uLnTx/>
                  <a:uFillTx/>
                  <a:latin typeface="Yu Gothic"/>
                  <a:cs typeface="Yu Gothic"/>
                </a:rPr>
                <a:t>索</a:t>
              </a:r>
              <a:endParaRPr kumimoji="0" sz="900" b="0" i="0" u="none" strike="noStrike" kern="0" cap="none" spc="0" normalizeH="0" baseline="0" noProof="0">
                <a:ln>
                  <a:noFill/>
                </a:ln>
                <a:solidFill>
                  <a:sysClr val="windowText" lastClr="000000"/>
                </a:solidFill>
                <a:effectLst/>
                <a:uLnTx/>
                <a:uFillTx/>
                <a:latin typeface="Yu Gothic"/>
                <a:cs typeface="Yu Gothic"/>
              </a:endParaRPr>
            </a:p>
          </p:txBody>
        </p:sp>
      </p:grpSp>
      <p:sp>
        <p:nvSpPr>
          <p:cNvPr id="627" name="object 60">
            <a:extLst>
              <a:ext uri="{FF2B5EF4-FFF2-40B4-BE49-F238E27FC236}">
                <a16:creationId xmlns:a16="http://schemas.microsoft.com/office/drawing/2014/main" id="{3335B53A-7BFF-E7D9-C8A8-B2DBE2DF6BF0}"/>
              </a:ext>
            </a:extLst>
          </p:cNvPr>
          <p:cNvSpPr txBox="1"/>
          <p:nvPr/>
        </p:nvSpPr>
        <p:spPr>
          <a:xfrm>
            <a:off x="8408193" y="2100251"/>
            <a:ext cx="447040" cy="208279"/>
          </a:xfrm>
          <a:prstGeom prst="rect">
            <a:avLst/>
          </a:prstGeom>
        </p:spPr>
        <p:txBody>
          <a:bodyPr vert="horz" wrap="none" lIns="0" tIns="12700" rIns="0" bIns="0" rtlCol="0">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FFFF"/>
                </a:solidFill>
                <a:effectLst/>
                <a:uLnTx/>
                <a:uFillTx/>
                <a:latin typeface="Yu Gothic"/>
                <a:cs typeface="Yu Gothic"/>
              </a:rPr>
              <a:t>成約！</a:t>
            </a:r>
            <a:endParaRPr kumimoji="0" sz="1200" b="0" i="0" u="none" strike="noStrike" kern="0" cap="none" spc="0" normalizeH="0" baseline="0" noProof="0">
              <a:ln>
                <a:noFill/>
              </a:ln>
              <a:solidFill>
                <a:sysClr val="windowText" lastClr="000000"/>
              </a:solidFill>
              <a:effectLst/>
              <a:uLnTx/>
              <a:uFillTx/>
              <a:latin typeface="Yu Gothic"/>
              <a:cs typeface="Yu Gothic"/>
            </a:endParaRPr>
          </a:p>
        </p:txBody>
      </p:sp>
      <p:sp>
        <p:nvSpPr>
          <p:cNvPr id="628" name="object 61">
            <a:extLst>
              <a:ext uri="{FF2B5EF4-FFF2-40B4-BE49-F238E27FC236}">
                <a16:creationId xmlns:a16="http://schemas.microsoft.com/office/drawing/2014/main" id="{977FBFDE-D167-DD09-3CDC-8FD530843A2A}"/>
              </a:ext>
            </a:extLst>
          </p:cNvPr>
          <p:cNvSpPr txBox="1"/>
          <p:nvPr/>
        </p:nvSpPr>
        <p:spPr>
          <a:xfrm>
            <a:off x="8380648" y="1711767"/>
            <a:ext cx="483234" cy="166712"/>
          </a:xfrm>
          <a:prstGeom prst="rect">
            <a:avLst/>
          </a:prstGeom>
        </p:spPr>
        <p:txBody>
          <a:bodyPr vert="horz" wrap="none" lIns="0" tIns="12700" rIns="0" bIns="0" rtlCol="0">
            <a:no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000" b="1" i="0" u="none" strike="noStrike" kern="0" cap="none" spc="0" normalizeH="0" baseline="0" noProof="0" dirty="0">
                <a:ln>
                  <a:noFill/>
                </a:ln>
                <a:solidFill>
                  <a:srgbClr val="231F20"/>
                </a:solidFill>
                <a:effectLst/>
                <a:uLnTx/>
                <a:uFillTx/>
                <a:latin typeface="Yu Gothic"/>
                <a:cs typeface="Yu Gothic"/>
              </a:rPr>
              <a:t>直接</a:t>
            </a:r>
            <a:r>
              <a:rPr kumimoji="0" lang="en" sz="1000" b="1" i="0" u="none" strike="noStrike" kern="0" cap="none" spc="0" normalizeH="0" baseline="0" noProof="0" dirty="0">
                <a:ln>
                  <a:noFill/>
                </a:ln>
                <a:solidFill>
                  <a:srgbClr val="231F20"/>
                </a:solidFill>
                <a:effectLst/>
                <a:uLnTx/>
                <a:uFillTx/>
                <a:latin typeface="Yu Gothic"/>
                <a:cs typeface="Yu Gothic"/>
              </a:rPr>
              <a:t>CV</a:t>
            </a:r>
          </a:p>
        </p:txBody>
      </p:sp>
      <p:sp>
        <p:nvSpPr>
          <p:cNvPr id="636" name="object 62">
            <a:extLst>
              <a:ext uri="{FF2B5EF4-FFF2-40B4-BE49-F238E27FC236}">
                <a16:creationId xmlns:a16="http://schemas.microsoft.com/office/drawing/2014/main" id="{37B1580F-BFFD-5FF1-F46F-6D25183ADBC9}"/>
              </a:ext>
            </a:extLst>
          </p:cNvPr>
          <p:cNvSpPr txBox="1"/>
          <p:nvPr/>
        </p:nvSpPr>
        <p:spPr>
          <a:xfrm>
            <a:off x="5927731" y="2610240"/>
            <a:ext cx="1624965" cy="166712"/>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1000" b="1" i="0" u="none" strike="noStrike" kern="0" cap="none" spc="50" normalizeH="0" baseline="0" noProof="0" dirty="0">
                <a:ln>
                  <a:noFill/>
                </a:ln>
                <a:solidFill>
                  <a:srgbClr val="231F20"/>
                </a:solidFill>
                <a:effectLst/>
                <a:uLnTx/>
                <a:uFillTx/>
                <a:latin typeface="Yu Gothic"/>
                <a:cs typeface="Yu Gothic"/>
              </a:rPr>
              <a:t>離脱せず</a:t>
            </a:r>
          </a:p>
        </p:txBody>
      </p:sp>
      <p:grpSp>
        <p:nvGrpSpPr>
          <p:cNvPr id="687" name="グループ化 686">
            <a:extLst>
              <a:ext uri="{FF2B5EF4-FFF2-40B4-BE49-F238E27FC236}">
                <a16:creationId xmlns:a16="http://schemas.microsoft.com/office/drawing/2014/main" id="{86FB2E36-47BC-E3C1-206F-BD2011CC016F}"/>
              </a:ext>
            </a:extLst>
          </p:cNvPr>
          <p:cNvGrpSpPr/>
          <p:nvPr/>
        </p:nvGrpSpPr>
        <p:grpSpPr>
          <a:xfrm>
            <a:off x="2842182" y="1595784"/>
            <a:ext cx="1261745" cy="1703549"/>
            <a:chOff x="2842182" y="3539785"/>
            <a:chExt cx="1261745" cy="1703549"/>
          </a:xfrm>
        </p:grpSpPr>
        <p:sp>
          <p:nvSpPr>
            <p:cNvPr id="688" name="object 84">
              <a:extLst>
                <a:ext uri="{FF2B5EF4-FFF2-40B4-BE49-F238E27FC236}">
                  <a16:creationId xmlns:a16="http://schemas.microsoft.com/office/drawing/2014/main" id="{E0B0FC21-E215-70AA-4367-B8CEC9D95228}"/>
                </a:ext>
              </a:extLst>
            </p:cNvPr>
            <p:cNvSpPr txBox="1"/>
            <p:nvPr/>
          </p:nvSpPr>
          <p:spPr>
            <a:xfrm>
              <a:off x="2842182" y="3539785"/>
              <a:ext cx="1261745" cy="1513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231F20"/>
                  </a:solidFill>
                  <a:effectLst/>
                  <a:uLnTx/>
                  <a:uFillTx/>
                  <a:latin typeface="Yu Gothic"/>
                  <a:cs typeface="Yu Gothic"/>
                </a:rPr>
                <a:t>広告表示</a:t>
              </a:r>
              <a:r>
                <a:rPr kumimoji="0" sz="900" b="1" i="0" u="none" strike="noStrike" kern="0" cap="none" spc="-25" normalizeH="0" baseline="0" noProof="0" dirty="0">
                  <a:ln>
                    <a:noFill/>
                  </a:ln>
                  <a:solidFill>
                    <a:srgbClr val="231F20"/>
                  </a:solidFill>
                  <a:effectLst/>
                  <a:uLnTx/>
                  <a:uFillTx/>
                  <a:latin typeface="Yu Gothic"/>
                  <a:cs typeface="Yu Gothic"/>
                </a:rPr>
                <a:t>～</a:t>
              </a:r>
              <a:r>
                <a:rPr kumimoji="0" sz="900" b="1" i="0" u="none" strike="noStrike" kern="0" cap="none" spc="-75" normalizeH="0" baseline="0" noProof="0" dirty="0">
                  <a:ln>
                    <a:noFill/>
                  </a:ln>
                  <a:solidFill>
                    <a:srgbClr val="231F20"/>
                  </a:solidFill>
                  <a:effectLst/>
                  <a:uLnTx/>
                  <a:uFillTx/>
                  <a:latin typeface="Yu Gothic"/>
                  <a:cs typeface="Yu Gothic"/>
                </a:rPr>
                <a:t>クリック</a:t>
              </a:r>
              <a:endParaRPr kumimoji="0" sz="900" b="0" i="0" u="none" strike="noStrike" kern="0" cap="none" spc="0" normalizeH="0" baseline="0" noProof="0">
                <a:ln>
                  <a:noFill/>
                </a:ln>
                <a:solidFill>
                  <a:sysClr val="windowText" lastClr="000000"/>
                </a:solidFill>
                <a:effectLst/>
                <a:uLnTx/>
                <a:uFillTx/>
                <a:latin typeface="Yu Gothic"/>
                <a:cs typeface="Yu Gothic"/>
              </a:endParaRPr>
            </a:p>
          </p:txBody>
        </p:sp>
        <p:grpSp>
          <p:nvGrpSpPr>
            <p:cNvPr id="689" name="グループ化 688">
              <a:extLst>
                <a:ext uri="{FF2B5EF4-FFF2-40B4-BE49-F238E27FC236}">
                  <a16:creationId xmlns:a16="http://schemas.microsoft.com/office/drawing/2014/main" id="{CA5C8B4E-FD8D-F9E3-63D1-18A643A819EF}"/>
                </a:ext>
              </a:extLst>
            </p:cNvPr>
            <p:cNvGrpSpPr/>
            <p:nvPr/>
          </p:nvGrpSpPr>
          <p:grpSpPr>
            <a:xfrm>
              <a:off x="2851708" y="3757434"/>
              <a:ext cx="1016000" cy="1485900"/>
              <a:chOff x="2851708" y="3757434"/>
              <a:chExt cx="1016000" cy="1485900"/>
            </a:xfrm>
          </p:grpSpPr>
          <p:grpSp>
            <p:nvGrpSpPr>
              <p:cNvPr id="690" name="object 85">
                <a:extLst>
                  <a:ext uri="{FF2B5EF4-FFF2-40B4-BE49-F238E27FC236}">
                    <a16:creationId xmlns:a16="http://schemas.microsoft.com/office/drawing/2014/main" id="{6A9E2306-368F-6BFB-7963-1F51621C9CDC}"/>
                  </a:ext>
                </a:extLst>
              </p:cNvPr>
              <p:cNvGrpSpPr/>
              <p:nvPr/>
            </p:nvGrpSpPr>
            <p:grpSpPr>
              <a:xfrm>
                <a:off x="2851708" y="3757434"/>
                <a:ext cx="1016000" cy="1485900"/>
                <a:chOff x="2851708" y="3757434"/>
                <a:chExt cx="1016000" cy="1485900"/>
              </a:xfrm>
            </p:grpSpPr>
            <p:sp>
              <p:nvSpPr>
                <p:cNvPr id="698" name="object 86">
                  <a:extLst>
                    <a:ext uri="{FF2B5EF4-FFF2-40B4-BE49-F238E27FC236}">
                      <a16:creationId xmlns:a16="http://schemas.microsoft.com/office/drawing/2014/main" id="{7081D298-A3A4-7772-BA67-93154124CB3A}"/>
                    </a:ext>
                  </a:extLst>
                </p:cNvPr>
                <p:cNvSpPr/>
                <p:nvPr/>
              </p:nvSpPr>
              <p:spPr>
                <a:xfrm>
                  <a:off x="2854883" y="3825062"/>
                  <a:ext cx="1009650" cy="1415415"/>
                </a:xfrm>
                <a:custGeom>
                  <a:avLst/>
                  <a:gdLst/>
                  <a:ahLst/>
                  <a:cxnLst/>
                  <a:rect l="l" t="t" r="r" b="b"/>
                  <a:pathLst>
                    <a:path w="1009650" h="1415414">
                      <a:moveTo>
                        <a:pt x="0" y="1415097"/>
                      </a:moveTo>
                      <a:lnTo>
                        <a:pt x="1009649" y="1415097"/>
                      </a:lnTo>
                      <a:lnTo>
                        <a:pt x="1009649" y="0"/>
                      </a:lnTo>
                      <a:lnTo>
                        <a:pt x="0" y="0"/>
                      </a:lnTo>
                      <a:lnTo>
                        <a:pt x="0" y="1415097"/>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9" name="object 87">
                  <a:extLst>
                    <a:ext uri="{FF2B5EF4-FFF2-40B4-BE49-F238E27FC236}">
                      <a16:creationId xmlns:a16="http://schemas.microsoft.com/office/drawing/2014/main" id="{34BD5906-02B8-6168-AC09-B38E8E157835}"/>
                    </a:ext>
                  </a:extLst>
                </p:cNvPr>
                <p:cNvSpPr/>
                <p:nvPr/>
              </p:nvSpPr>
              <p:spPr>
                <a:xfrm>
                  <a:off x="2854883" y="3760609"/>
                  <a:ext cx="1009650" cy="1479550"/>
                </a:xfrm>
                <a:custGeom>
                  <a:avLst/>
                  <a:gdLst/>
                  <a:ahLst/>
                  <a:cxnLst/>
                  <a:rect l="l" t="t" r="r" b="b"/>
                  <a:pathLst>
                    <a:path w="1009650" h="1479550">
                      <a:moveTo>
                        <a:pt x="0" y="0"/>
                      </a:moveTo>
                      <a:lnTo>
                        <a:pt x="1009649" y="0"/>
                      </a:lnTo>
                      <a:lnTo>
                        <a:pt x="1009649" y="1479550"/>
                      </a:lnTo>
                      <a:lnTo>
                        <a:pt x="0" y="1479550"/>
                      </a:lnTo>
                      <a:lnTo>
                        <a:pt x="0" y="0"/>
                      </a:lnTo>
                      <a:close/>
                    </a:path>
                  </a:pathLst>
                </a:custGeom>
                <a:ln w="635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0" name="object 88">
                  <a:extLst>
                    <a:ext uri="{FF2B5EF4-FFF2-40B4-BE49-F238E27FC236}">
                      <a16:creationId xmlns:a16="http://schemas.microsoft.com/office/drawing/2014/main" id="{0211EE1C-39FC-ACE6-D678-ED1A755B6B42}"/>
                    </a:ext>
                  </a:extLst>
                </p:cNvPr>
                <p:cNvSpPr/>
                <p:nvPr/>
              </p:nvSpPr>
              <p:spPr>
                <a:xfrm>
                  <a:off x="2854883" y="3760609"/>
                  <a:ext cx="1009650" cy="64769"/>
                </a:xfrm>
                <a:custGeom>
                  <a:avLst/>
                  <a:gdLst/>
                  <a:ahLst/>
                  <a:cxnLst/>
                  <a:rect l="l" t="t" r="r" b="b"/>
                  <a:pathLst>
                    <a:path w="1009650" h="64770">
                      <a:moveTo>
                        <a:pt x="1009649" y="0"/>
                      </a:moveTo>
                      <a:lnTo>
                        <a:pt x="0" y="0"/>
                      </a:lnTo>
                      <a:lnTo>
                        <a:pt x="0" y="64452"/>
                      </a:lnTo>
                      <a:lnTo>
                        <a:pt x="1009649" y="64452"/>
                      </a:lnTo>
                      <a:lnTo>
                        <a:pt x="1009649"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1" name="object 89">
                  <a:extLst>
                    <a:ext uri="{FF2B5EF4-FFF2-40B4-BE49-F238E27FC236}">
                      <a16:creationId xmlns:a16="http://schemas.microsoft.com/office/drawing/2014/main" id="{B2752E30-96D4-E6E6-E73A-C84789B530CF}"/>
                    </a:ext>
                  </a:extLst>
                </p:cNvPr>
                <p:cNvSpPr/>
                <p:nvPr/>
              </p:nvSpPr>
              <p:spPr>
                <a:xfrm>
                  <a:off x="2854883" y="3760609"/>
                  <a:ext cx="1009650" cy="64769"/>
                </a:xfrm>
                <a:custGeom>
                  <a:avLst/>
                  <a:gdLst/>
                  <a:ahLst/>
                  <a:cxnLst/>
                  <a:rect l="l" t="t" r="r" b="b"/>
                  <a:pathLst>
                    <a:path w="1009650" h="64770">
                      <a:moveTo>
                        <a:pt x="0" y="0"/>
                      </a:moveTo>
                      <a:lnTo>
                        <a:pt x="1009649" y="0"/>
                      </a:lnTo>
                      <a:lnTo>
                        <a:pt x="1009649" y="64452"/>
                      </a:lnTo>
                      <a:lnTo>
                        <a:pt x="0" y="64452"/>
                      </a:lnTo>
                      <a:lnTo>
                        <a:pt x="0" y="0"/>
                      </a:lnTo>
                      <a:close/>
                    </a:path>
                  </a:pathLst>
                </a:custGeom>
                <a:ln w="3810">
                  <a:solidFill>
                    <a:srgbClr val="2C2C2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2" name="object 90">
                  <a:extLst>
                    <a:ext uri="{FF2B5EF4-FFF2-40B4-BE49-F238E27FC236}">
                      <a16:creationId xmlns:a16="http://schemas.microsoft.com/office/drawing/2014/main" id="{2F166875-9A78-784C-E673-D5AE03CB7A5C}"/>
                    </a:ext>
                  </a:extLst>
                </p:cNvPr>
                <p:cNvSpPr/>
                <p:nvPr/>
              </p:nvSpPr>
              <p:spPr>
                <a:xfrm>
                  <a:off x="2874772" y="3777944"/>
                  <a:ext cx="973455" cy="29845"/>
                </a:xfrm>
                <a:custGeom>
                  <a:avLst/>
                  <a:gdLst/>
                  <a:ahLst/>
                  <a:cxnLst/>
                  <a:rect l="l" t="t" r="r" b="b"/>
                  <a:pathLst>
                    <a:path w="973454" h="29845">
                      <a:moveTo>
                        <a:pt x="8293" y="18897"/>
                      </a:moveTo>
                      <a:lnTo>
                        <a:pt x="6972" y="17576"/>
                      </a:lnTo>
                      <a:lnTo>
                        <a:pt x="1320" y="17576"/>
                      </a:lnTo>
                      <a:lnTo>
                        <a:pt x="0" y="18897"/>
                      </a:lnTo>
                      <a:lnTo>
                        <a:pt x="0" y="28105"/>
                      </a:lnTo>
                      <a:lnTo>
                        <a:pt x="1320" y="29425"/>
                      </a:lnTo>
                      <a:lnTo>
                        <a:pt x="6972" y="29425"/>
                      </a:lnTo>
                      <a:lnTo>
                        <a:pt x="8293" y="28105"/>
                      </a:lnTo>
                      <a:lnTo>
                        <a:pt x="8293" y="18897"/>
                      </a:lnTo>
                      <a:close/>
                    </a:path>
                    <a:path w="973454" h="29845">
                      <a:moveTo>
                        <a:pt x="20142" y="15341"/>
                      </a:moveTo>
                      <a:lnTo>
                        <a:pt x="18821" y="14020"/>
                      </a:lnTo>
                      <a:lnTo>
                        <a:pt x="13169" y="14020"/>
                      </a:lnTo>
                      <a:lnTo>
                        <a:pt x="11849" y="15341"/>
                      </a:lnTo>
                      <a:lnTo>
                        <a:pt x="11849" y="28105"/>
                      </a:lnTo>
                      <a:lnTo>
                        <a:pt x="13169" y="29425"/>
                      </a:lnTo>
                      <a:lnTo>
                        <a:pt x="18821" y="29425"/>
                      </a:lnTo>
                      <a:lnTo>
                        <a:pt x="20142" y="28105"/>
                      </a:lnTo>
                      <a:lnTo>
                        <a:pt x="20142" y="15341"/>
                      </a:lnTo>
                      <a:close/>
                    </a:path>
                    <a:path w="973454" h="29845">
                      <a:moveTo>
                        <a:pt x="32004" y="9423"/>
                      </a:moveTo>
                      <a:lnTo>
                        <a:pt x="30670" y="8089"/>
                      </a:lnTo>
                      <a:lnTo>
                        <a:pt x="25031" y="8089"/>
                      </a:lnTo>
                      <a:lnTo>
                        <a:pt x="23698" y="9423"/>
                      </a:lnTo>
                      <a:lnTo>
                        <a:pt x="23698" y="28105"/>
                      </a:lnTo>
                      <a:lnTo>
                        <a:pt x="25031" y="29425"/>
                      </a:lnTo>
                      <a:lnTo>
                        <a:pt x="30670" y="29425"/>
                      </a:lnTo>
                      <a:lnTo>
                        <a:pt x="32004" y="28105"/>
                      </a:lnTo>
                      <a:lnTo>
                        <a:pt x="32004" y="9423"/>
                      </a:lnTo>
                      <a:close/>
                    </a:path>
                    <a:path w="973454" h="29845">
                      <a:moveTo>
                        <a:pt x="43853" y="3492"/>
                      </a:moveTo>
                      <a:lnTo>
                        <a:pt x="42519" y="2171"/>
                      </a:lnTo>
                      <a:lnTo>
                        <a:pt x="36880" y="2171"/>
                      </a:lnTo>
                      <a:lnTo>
                        <a:pt x="35547" y="3492"/>
                      </a:lnTo>
                      <a:lnTo>
                        <a:pt x="35547" y="28105"/>
                      </a:lnTo>
                      <a:lnTo>
                        <a:pt x="36880" y="29425"/>
                      </a:lnTo>
                      <a:lnTo>
                        <a:pt x="42519" y="29425"/>
                      </a:lnTo>
                      <a:lnTo>
                        <a:pt x="43853" y="28105"/>
                      </a:lnTo>
                      <a:lnTo>
                        <a:pt x="43853" y="3492"/>
                      </a:lnTo>
                      <a:close/>
                    </a:path>
                    <a:path w="973454" h="29845">
                      <a:moveTo>
                        <a:pt x="75730" y="11010"/>
                      </a:moveTo>
                      <a:lnTo>
                        <a:pt x="75044" y="6591"/>
                      </a:lnTo>
                      <a:lnTo>
                        <a:pt x="71272" y="3543"/>
                      </a:lnTo>
                      <a:lnTo>
                        <a:pt x="60198" y="3543"/>
                      </a:lnTo>
                      <a:lnTo>
                        <a:pt x="56311" y="8166"/>
                      </a:lnTo>
                      <a:lnTo>
                        <a:pt x="56311" y="15582"/>
                      </a:lnTo>
                      <a:lnTo>
                        <a:pt x="56311" y="22987"/>
                      </a:lnTo>
                      <a:lnTo>
                        <a:pt x="60210" y="27597"/>
                      </a:lnTo>
                      <a:lnTo>
                        <a:pt x="71335" y="27597"/>
                      </a:lnTo>
                      <a:lnTo>
                        <a:pt x="74968" y="24879"/>
                      </a:lnTo>
                      <a:lnTo>
                        <a:pt x="75730" y="20662"/>
                      </a:lnTo>
                      <a:lnTo>
                        <a:pt x="72821" y="20662"/>
                      </a:lnTo>
                      <a:lnTo>
                        <a:pt x="72085" y="23317"/>
                      </a:lnTo>
                      <a:lnTo>
                        <a:pt x="69646" y="24955"/>
                      </a:lnTo>
                      <a:lnTo>
                        <a:pt x="62026" y="24955"/>
                      </a:lnTo>
                      <a:lnTo>
                        <a:pt x="59258" y="21348"/>
                      </a:lnTo>
                      <a:lnTo>
                        <a:pt x="59258" y="9817"/>
                      </a:lnTo>
                      <a:lnTo>
                        <a:pt x="62026" y="6184"/>
                      </a:lnTo>
                      <a:lnTo>
                        <a:pt x="69608" y="6184"/>
                      </a:lnTo>
                      <a:lnTo>
                        <a:pt x="72059" y="8051"/>
                      </a:lnTo>
                      <a:lnTo>
                        <a:pt x="72821" y="11010"/>
                      </a:lnTo>
                      <a:lnTo>
                        <a:pt x="75730" y="11010"/>
                      </a:lnTo>
                      <a:close/>
                    </a:path>
                    <a:path w="973454" h="29845">
                      <a:moveTo>
                        <a:pt x="92760" y="11747"/>
                      </a:moveTo>
                      <a:lnTo>
                        <a:pt x="90411" y="9601"/>
                      </a:lnTo>
                      <a:lnTo>
                        <a:pt x="82562" y="9601"/>
                      </a:lnTo>
                      <a:lnTo>
                        <a:pt x="79857" y="11417"/>
                      </a:lnTo>
                      <a:lnTo>
                        <a:pt x="79489" y="14173"/>
                      </a:lnTo>
                      <a:lnTo>
                        <a:pt x="82270" y="14173"/>
                      </a:lnTo>
                      <a:lnTo>
                        <a:pt x="82651" y="12814"/>
                      </a:lnTo>
                      <a:lnTo>
                        <a:pt x="84074" y="12039"/>
                      </a:lnTo>
                      <a:lnTo>
                        <a:pt x="88696" y="12039"/>
                      </a:lnTo>
                      <a:lnTo>
                        <a:pt x="90017" y="13195"/>
                      </a:lnTo>
                      <a:lnTo>
                        <a:pt x="90017" y="16878"/>
                      </a:lnTo>
                      <a:lnTo>
                        <a:pt x="90017" y="19088"/>
                      </a:lnTo>
                      <a:lnTo>
                        <a:pt x="90017" y="23114"/>
                      </a:lnTo>
                      <a:lnTo>
                        <a:pt x="87934" y="24955"/>
                      </a:lnTo>
                      <a:lnTo>
                        <a:pt x="83121" y="24955"/>
                      </a:lnTo>
                      <a:lnTo>
                        <a:pt x="81648" y="23939"/>
                      </a:lnTo>
                      <a:lnTo>
                        <a:pt x="81648" y="20472"/>
                      </a:lnTo>
                      <a:lnTo>
                        <a:pt x="82791" y="19570"/>
                      </a:lnTo>
                      <a:lnTo>
                        <a:pt x="90017" y="19088"/>
                      </a:lnTo>
                      <a:lnTo>
                        <a:pt x="90017" y="16878"/>
                      </a:lnTo>
                      <a:lnTo>
                        <a:pt x="81076" y="17411"/>
                      </a:lnTo>
                      <a:lnTo>
                        <a:pt x="78930" y="19088"/>
                      </a:lnTo>
                      <a:lnTo>
                        <a:pt x="78816" y="25387"/>
                      </a:lnTo>
                      <a:lnTo>
                        <a:pt x="81280" y="27368"/>
                      </a:lnTo>
                      <a:lnTo>
                        <a:pt x="86893" y="27368"/>
                      </a:lnTo>
                      <a:lnTo>
                        <a:pt x="88773" y="26365"/>
                      </a:lnTo>
                      <a:lnTo>
                        <a:pt x="89636" y="24955"/>
                      </a:lnTo>
                      <a:lnTo>
                        <a:pt x="89890" y="24536"/>
                      </a:lnTo>
                      <a:lnTo>
                        <a:pt x="90144" y="24536"/>
                      </a:lnTo>
                      <a:lnTo>
                        <a:pt x="90144" y="27063"/>
                      </a:lnTo>
                      <a:lnTo>
                        <a:pt x="92760" y="27063"/>
                      </a:lnTo>
                      <a:lnTo>
                        <a:pt x="92760" y="24536"/>
                      </a:lnTo>
                      <a:lnTo>
                        <a:pt x="92760" y="19088"/>
                      </a:lnTo>
                      <a:lnTo>
                        <a:pt x="92760" y="12039"/>
                      </a:lnTo>
                      <a:lnTo>
                        <a:pt x="92760" y="11747"/>
                      </a:lnTo>
                      <a:close/>
                    </a:path>
                    <a:path w="973454" h="29845">
                      <a:moveTo>
                        <a:pt x="106451" y="9677"/>
                      </a:moveTo>
                      <a:lnTo>
                        <a:pt x="105537" y="9601"/>
                      </a:lnTo>
                      <a:lnTo>
                        <a:pt x="102806" y="9601"/>
                      </a:lnTo>
                      <a:lnTo>
                        <a:pt x="100838" y="10782"/>
                      </a:lnTo>
                      <a:lnTo>
                        <a:pt x="100330" y="12458"/>
                      </a:lnTo>
                      <a:lnTo>
                        <a:pt x="100076" y="12458"/>
                      </a:lnTo>
                      <a:lnTo>
                        <a:pt x="100076" y="9906"/>
                      </a:lnTo>
                      <a:lnTo>
                        <a:pt x="97459" y="9906"/>
                      </a:lnTo>
                      <a:lnTo>
                        <a:pt x="97459" y="27063"/>
                      </a:lnTo>
                      <a:lnTo>
                        <a:pt x="100203" y="27063"/>
                      </a:lnTo>
                      <a:lnTo>
                        <a:pt x="100203" y="14008"/>
                      </a:lnTo>
                      <a:lnTo>
                        <a:pt x="102095" y="12268"/>
                      </a:lnTo>
                      <a:lnTo>
                        <a:pt x="105244" y="12268"/>
                      </a:lnTo>
                      <a:lnTo>
                        <a:pt x="106235" y="12357"/>
                      </a:lnTo>
                      <a:lnTo>
                        <a:pt x="106451" y="12420"/>
                      </a:lnTo>
                      <a:lnTo>
                        <a:pt x="106451" y="9677"/>
                      </a:lnTo>
                      <a:close/>
                    </a:path>
                    <a:path w="973454" h="29845">
                      <a:moveTo>
                        <a:pt x="118821" y="9677"/>
                      </a:moveTo>
                      <a:lnTo>
                        <a:pt x="117906" y="9601"/>
                      </a:lnTo>
                      <a:lnTo>
                        <a:pt x="115176" y="9601"/>
                      </a:lnTo>
                      <a:lnTo>
                        <a:pt x="113207" y="10782"/>
                      </a:lnTo>
                      <a:lnTo>
                        <a:pt x="112699" y="12458"/>
                      </a:lnTo>
                      <a:lnTo>
                        <a:pt x="112445" y="12458"/>
                      </a:lnTo>
                      <a:lnTo>
                        <a:pt x="112445" y="9906"/>
                      </a:lnTo>
                      <a:lnTo>
                        <a:pt x="109829" y="9906"/>
                      </a:lnTo>
                      <a:lnTo>
                        <a:pt x="109829" y="27063"/>
                      </a:lnTo>
                      <a:lnTo>
                        <a:pt x="112572" y="27063"/>
                      </a:lnTo>
                      <a:lnTo>
                        <a:pt x="112572" y="14008"/>
                      </a:lnTo>
                      <a:lnTo>
                        <a:pt x="114465" y="12268"/>
                      </a:lnTo>
                      <a:lnTo>
                        <a:pt x="117614" y="12268"/>
                      </a:lnTo>
                      <a:lnTo>
                        <a:pt x="118605" y="12357"/>
                      </a:lnTo>
                      <a:lnTo>
                        <a:pt x="118821" y="12420"/>
                      </a:lnTo>
                      <a:lnTo>
                        <a:pt x="118821" y="9677"/>
                      </a:lnTo>
                      <a:close/>
                    </a:path>
                    <a:path w="973454" h="29845">
                      <a:moveTo>
                        <a:pt x="124701" y="9893"/>
                      </a:moveTo>
                      <a:lnTo>
                        <a:pt x="121958" y="9893"/>
                      </a:lnTo>
                      <a:lnTo>
                        <a:pt x="121958" y="27051"/>
                      </a:lnTo>
                      <a:lnTo>
                        <a:pt x="124701" y="27051"/>
                      </a:lnTo>
                      <a:lnTo>
                        <a:pt x="124701" y="9893"/>
                      </a:lnTo>
                      <a:close/>
                    </a:path>
                    <a:path w="973454" h="29845">
                      <a:moveTo>
                        <a:pt x="125234" y="3454"/>
                      </a:moveTo>
                      <a:lnTo>
                        <a:pt x="124371" y="2590"/>
                      </a:lnTo>
                      <a:lnTo>
                        <a:pt x="122275" y="2590"/>
                      </a:lnTo>
                      <a:lnTo>
                        <a:pt x="121412" y="3454"/>
                      </a:lnTo>
                      <a:lnTo>
                        <a:pt x="121412" y="5549"/>
                      </a:lnTo>
                      <a:lnTo>
                        <a:pt x="122275" y="6413"/>
                      </a:lnTo>
                      <a:lnTo>
                        <a:pt x="124371" y="6413"/>
                      </a:lnTo>
                      <a:lnTo>
                        <a:pt x="125234" y="5549"/>
                      </a:lnTo>
                      <a:lnTo>
                        <a:pt x="125234" y="3454"/>
                      </a:lnTo>
                      <a:close/>
                    </a:path>
                    <a:path w="973454" h="29845">
                      <a:moveTo>
                        <a:pt x="143865" y="12903"/>
                      </a:moveTo>
                      <a:lnTo>
                        <a:pt x="143129" y="12026"/>
                      </a:lnTo>
                      <a:lnTo>
                        <a:pt x="141058" y="9601"/>
                      </a:lnTo>
                      <a:lnTo>
                        <a:pt x="140995" y="17068"/>
                      </a:lnTo>
                      <a:lnTo>
                        <a:pt x="131533" y="17068"/>
                      </a:lnTo>
                      <a:lnTo>
                        <a:pt x="131737" y="14033"/>
                      </a:lnTo>
                      <a:lnTo>
                        <a:pt x="133654" y="12026"/>
                      </a:lnTo>
                      <a:lnTo>
                        <a:pt x="139115" y="12026"/>
                      </a:lnTo>
                      <a:lnTo>
                        <a:pt x="140931" y="14033"/>
                      </a:lnTo>
                      <a:lnTo>
                        <a:pt x="140995" y="17068"/>
                      </a:lnTo>
                      <a:lnTo>
                        <a:pt x="140995" y="9601"/>
                      </a:lnTo>
                      <a:lnTo>
                        <a:pt x="131711" y="9601"/>
                      </a:lnTo>
                      <a:lnTo>
                        <a:pt x="128689" y="13106"/>
                      </a:lnTo>
                      <a:lnTo>
                        <a:pt x="128689" y="23926"/>
                      </a:lnTo>
                      <a:lnTo>
                        <a:pt x="131660" y="27368"/>
                      </a:lnTo>
                      <a:lnTo>
                        <a:pt x="140182" y="27368"/>
                      </a:lnTo>
                      <a:lnTo>
                        <a:pt x="142824" y="25565"/>
                      </a:lnTo>
                      <a:lnTo>
                        <a:pt x="143002" y="24942"/>
                      </a:lnTo>
                      <a:lnTo>
                        <a:pt x="143649" y="22618"/>
                      </a:lnTo>
                      <a:lnTo>
                        <a:pt x="140906" y="22618"/>
                      </a:lnTo>
                      <a:lnTo>
                        <a:pt x="140195" y="24142"/>
                      </a:lnTo>
                      <a:lnTo>
                        <a:pt x="138696" y="24942"/>
                      </a:lnTo>
                      <a:lnTo>
                        <a:pt x="133565" y="24942"/>
                      </a:lnTo>
                      <a:lnTo>
                        <a:pt x="131673" y="22796"/>
                      </a:lnTo>
                      <a:lnTo>
                        <a:pt x="131533" y="19278"/>
                      </a:lnTo>
                      <a:lnTo>
                        <a:pt x="143865" y="19278"/>
                      </a:lnTo>
                      <a:lnTo>
                        <a:pt x="143865" y="17068"/>
                      </a:lnTo>
                      <a:lnTo>
                        <a:pt x="143865" y="12903"/>
                      </a:lnTo>
                      <a:close/>
                    </a:path>
                    <a:path w="973454" h="29845">
                      <a:moveTo>
                        <a:pt x="156806" y="9677"/>
                      </a:moveTo>
                      <a:lnTo>
                        <a:pt x="155892" y="9601"/>
                      </a:lnTo>
                      <a:lnTo>
                        <a:pt x="153162" y="9601"/>
                      </a:lnTo>
                      <a:lnTo>
                        <a:pt x="151193" y="10782"/>
                      </a:lnTo>
                      <a:lnTo>
                        <a:pt x="150685" y="12458"/>
                      </a:lnTo>
                      <a:lnTo>
                        <a:pt x="150431" y="12458"/>
                      </a:lnTo>
                      <a:lnTo>
                        <a:pt x="150431" y="9906"/>
                      </a:lnTo>
                      <a:lnTo>
                        <a:pt x="147815" y="9906"/>
                      </a:lnTo>
                      <a:lnTo>
                        <a:pt x="147815" y="27063"/>
                      </a:lnTo>
                      <a:lnTo>
                        <a:pt x="150558" y="27063"/>
                      </a:lnTo>
                      <a:lnTo>
                        <a:pt x="150558" y="14008"/>
                      </a:lnTo>
                      <a:lnTo>
                        <a:pt x="152450" y="12268"/>
                      </a:lnTo>
                      <a:lnTo>
                        <a:pt x="155600" y="12268"/>
                      </a:lnTo>
                      <a:lnTo>
                        <a:pt x="156591" y="12357"/>
                      </a:lnTo>
                      <a:lnTo>
                        <a:pt x="156806" y="12420"/>
                      </a:lnTo>
                      <a:lnTo>
                        <a:pt x="156806" y="9677"/>
                      </a:lnTo>
                      <a:close/>
                    </a:path>
                    <a:path w="973454" h="29845">
                      <a:moveTo>
                        <a:pt x="193027" y="21018"/>
                      </a:moveTo>
                      <a:lnTo>
                        <a:pt x="191376" y="19685"/>
                      </a:lnTo>
                      <a:lnTo>
                        <a:pt x="189268" y="18757"/>
                      </a:lnTo>
                      <a:lnTo>
                        <a:pt x="184645" y="18757"/>
                      </a:lnTo>
                      <a:lnTo>
                        <a:pt x="182537" y="19685"/>
                      </a:lnTo>
                      <a:lnTo>
                        <a:pt x="180898" y="21005"/>
                      </a:lnTo>
                      <a:lnTo>
                        <a:pt x="186956" y="27571"/>
                      </a:lnTo>
                      <a:lnTo>
                        <a:pt x="193027" y="21018"/>
                      </a:lnTo>
                      <a:close/>
                    </a:path>
                    <a:path w="973454" h="29845">
                      <a:moveTo>
                        <a:pt x="198920" y="14922"/>
                      </a:moveTo>
                      <a:lnTo>
                        <a:pt x="195694" y="12217"/>
                      </a:lnTo>
                      <a:lnTo>
                        <a:pt x="191541" y="10464"/>
                      </a:lnTo>
                      <a:lnTo>
                        <a:pt x="182384" y="10464"/>
                      </a:lnTo>
                      <a:lnTo>
                        <a:pt x="178193" y="12230"/>
                      </a:lnTo>
                      <a:lnTo>
                        <a:pt x="175056" y="14871"/>
                      </a:lnTo>
                      <a:lnTo>
                        <a:pt x="177952" y="18097"/>
                      </a:lnTo>
                      <a:lnTo>
                        <a:pt x="180378" y="16090"/>
                      </a:lnTo>
                      <a:lnTo>
                        <a:pt x="183515" y="14871"/>
                      </a:lnTo>
                      <a:lnTo>
                        <a:pt x="190398" y="14871"/>
                      </a:lnTo>
                      <a:lnTo>
                        <a:pt x="193548" y="16090"/>
                      </a:lnTo>
                      <a:lnTo>
                        <a:pt x="195973" y="18110"/>
                      </a:lnTo>
                      <a:lnTo>
                        <a:pt x="198920" y="14922"/>
                      </a:lnTo>
                      <a:close/>
                    </a:path>
                    <a:path w="973454" h="29845">
                      <a:moveTo>
                        <a:pt x="204749" y="10210"/>
                      </a:moveTo>
                      <a:lnTo>
                        <a:pt x="201866" y="7759"/>
                      </a:lnTo>
                      <a:lnTo>
                        <a:pt x="199986" y="6172"/>
                      </a:lnTo>
                      <a:lnTo>
                        <a:pt x="193776" y="3352"/>
                      </a:lnTo>
                      <a:lnTo>
                        <a:pt x="180149" y="3352"/>
                      </a:lnTo>
                      <a:lnTo>
                        <a:pt x="173939" y="6172"/>
                      </a:lnTo>
                      <a:lnTo>
                        <a:pt x="169189" y="10198"/>
                      </a:lnTo>
                      <a:lnTo>
                        <a:pt x="171970" y="13208"/>
                      </a:lnTo>
                      <a:lnTo>
                        <a:pt x="175983" y="9817"/>
                      </a:lnTo>
                      <a:lnTo>
                        <a:pt x="181216" y="7759"/>
                      </a:lnTo>
                      <a:lnTo>
                        <a:pt x="192709" y="7759"/>
                      </a:lnTo>
                      <a:lnTo>
                        <a:pt x="197942" y="9829"/>
                      </a:lnTo>
                      <a:lnTo>
                        <a:pt x="201955" y="13220"/>
                      </a:lnTo>
                      <a:lnTo>
                        <a:pt x="204749" y="10210"/>
                      </a:lnTo>
                      <a:close/>
                    </a:path>
                    <a:path w="973454" h="29845">
                      <a:moveTo>
                        <a:pt x="438543" y="19215"/>
                      </a:moveTo>
                      <a:lnTo>
                        <a:pt x="437324" y="17754"/>
                      </a:lnTo>
                      <a:lnTo>
                        <a:pt x="436499" y="16764"/>
                      </a:lnTo>
                      <a:lnTo>
                        <a:pt x="434682" y="16421"/>
                      </a:lnTo>
                      <a:lnTo>
                        <a:pt x="434682" y="19494"/>
                      </a:lnTo>
                      <a:lnTo>
                        <a:pt x="434682" y="24561"/>
                      </a:lnTo>
                      <a:lnTo>
                        <a:pt x="432536" y="26301"/>
                      </a:lnTo>
                      <a:lnTo>
                        <a:pt x="426313" y="26301"/>
                      </a:lnTo>
                      <a:lnTo>
                        <a:pt x="424167" y="24561"/>
                      </a:lnTo>
                      <a:lnTo>
                        <a:pt x="424167" y="19494"/>
                      </a:lnTo>
                      <a:lnTo>
                        <a:pt x="426313" y="17754"/>
                      </a:lnTo>
                      <a:lnTo>
                        <a:pt x="432536" y="17754"/>
                      </a:lnTo>
                      <a:lnTo>
                        <a:pt x="434682" y="19494"/>
                      </a:lnTo>
                      <a:lnTo>
                        <a:pt x="434682" y="16421"/>
                      </a:lnTo>
                      <a:lnTo>
                        <a:pt x="433387" y="16167"/>
                      </a:lnTo>
                      <a:lnTo>
                        <a:pt x="433387" y="15887"/>
                      </a:lnTo>
                      <a:lnTo>
                        <a:pt x="435940" y="15227"/>
                      </a:lnTo>
                      <a:lnTo>
                        <a:pt x="436372" y="14668"/>
                      </a:lnTo>
                      <a:lnTo>
                        <a:pt x="437553" y="13157"/>
                      </a:lnTo>
                      <a:lnTo>
                        <a:pt x="437553" y="7099"/>
                      </a:lnTo>
                      <a:lnTo>
                        <a:pt x="437553" y="6705"/>
                      </a:lnTo>
                      <a:lnTo>
                        <a:pt x="434174" y="4000"/>
                      </a:lnTo>
                      <a:lnTo>
                        <a:pt x="433857" y="4000"/>
                      </a:lnTo>
                      <a:lnTo>
                        <a:pt x="433857" y="8636"/>
                      </a:lnTo>
                      <a:lnTo>
                        <a:pt x="433844" y="13157"/>
                      </a:lnTo>
                      <a:lnTo>
                        <a:pt x="432066" y="14668"/>
                      </a:lnTo>
                      <a:lnTo>
                        <a:pt x="426783" y="14668"/>
                      </a:lnTo>
                      <a:lnTo>
                        <a:pt x="425018" y="13157"/>
                      </a:lnTo>
                      <a:lnTo>
                        <a:pt x="425005" y="8636"/>
                      </a:lnTo>
                      <a:lnTo>
                        <a:pt x="426770" y="7099"/>
                      </a:lnTo>
                      <a:lnTo>
                        <a:pt x="432079" y="7099"/>
                      </a:lnTo>
                      <a:lnTo>
                        <a:pt x="433857" y="8636"/>
                      </a:lnTo>
                      <a:lnTo>
                        <a:pt x="433857" y="4000"/>
                      </a:lnTo>
                      <a:lnTo>
                        <a:pt x="424662" y="4000"/>
                      </a:lnTo>
                      <a:lnTo>
                        <a:pt x="421284" y="6705"/>
                      </a:lnTo>
                      <a:lnTo>
                        <a:pt x="421297" y="13157"/>
                      </a:lnTo>
                      <a:lnTo>
                        <a:pt x="422935" y="15240"/>
                      </a:lnTo>
                      <a:lnTo>
                        <a:pt x="425462" y="15887"/>
                      </a:lnTo>
                      <a:lnTo>
                        <a:pt x="425462" y="16167"/>
                      </a:lnTo>
                      <a:lnTo>
                        <a:pt x="422351" y="16814"/>
                      </a:lnTo>
                      <a:lnTo>
                        <a:pt x="420357" y="19215"/>
                      </a:lnTo>
                      <a:lnTo>
                        <a:pt x="420319" y="26543"/>
                      </a:lnTo>
                      <a:lnTo>
                        <a:pt x="424027" y="29425"/>
                      </a:lnTo>
                      <a:lnTo>
                        <a:pt x="434822" y="29425"/>
                      </a:lnTo>
                      <a:lnTo>
                        <a:pt x="438543" y="26543"/>
                      </a:lnTo>
                      <a:lnTo>
                        <a:pt x="438543" y="26301"/>
                      </a:lnTo>
                      <a:lnTo>
                        <a:pt x="438543" y="19215"/>
                      </a:lnTo>
                      <a:close/>
                    </a:path>
                    <a:path w="973454" h="29845">
                      <a:moveTo>
                        <a:pt x="448271" y="25222"/>
                      </a:moveTo>
                      <a:lnTo>
                        <a:pt x="447230" y="24130"/>
                      </a:lnTo>
                      <a:lnTo>
                        <a:pt x="444385" y="24130"/>
                      </a:lnTo>
                      <a:lnTo>
                        <a:pt x="443331" y="25222"/>
                      </a:lnTo>
                      <a:lnTo>
                        <a:pt x="443331" y="28041"/>
                      </a:lnTo>
                      <a:lnTo>
                        <a:pt x="444385" y="29133"/>
                      </a:lnTo>
                      <a:lnTo>
                        <a:pt x="447230" y="29133"/>
                      </a:lnTo>
                      <a:lnTo>
                        <a:pt x="448271" y="28041"/>
                      </a:lnTo>
                      <a:lnTo>
                        <a:pt x="448271" y="25222"/>
                      </a:lnTo>
                      <a:close/>
                    </a:path>
                    <a:path w="973454" h="29845">
                      <a:moveTo>
                        <a:pt x="448271" y="12509"/>
                      </a:moveTo>
                      <a:lnTo>
                        <a:pt x="447230" y="11442"/>
                      </a:lnTo>
                      <a:lnTo>
                        <a:pt x="444385" y="11442"/>
                      </a:lnTo>
                      <a:lnTo>
                        <a:pt x="443331" y="12509"/>
                      </a:lnTo>
                      <a:lnTo>
                        <a:pt x="443331" y="15354"/>
                      </a:lnTo>
                      <a:lnTo>
                        <a:pt x="444385" y="16446"/>
                      </a:lnTo>
                      <a:lnTo>
                        <a:pt x="447230" y="16446"/>
                      </a:lnTo>
                      <a:lnTo>
                        <a:pt x="448271" y="15354"/>
                      </a:lnTo>
                      <a:lnTo>
                        <a:pt x="448271" y="12509"/>
                      </a:lnTo>
                      <a:close/>
                    </a:path>
                    <a:path w="973454" h="29845">
                      <a:moveTo>
                        <a:pt x="469925" y="25463"/>
                      </a:moveTo>
                      <a:lnTo>
                        <a:pt x="458838" y="25463"/>
                      </a:lnTo>
                      <a:lnTo>
                        <a:pt x="458838" y="25171"/>
                      </a:lnTo>
                      <a:lnTo>
                        <a:pt x="468299" y="15595"/>
                      </a:lnTo>
                      <a:lnTo>
                        <a:pt x="469544" y="13500"/>
                      </a:lnTo>
                      <a:lnTo>
                        <a:pt x="469544" y="6921"/>
                      </a:lnTo>
                      <a:lnTo>
                        <a:pt x="466153" y="4000"/>
                      </a:lnTo>
                      <a:lnTo>
                        <a:pt x="461543" y="4000"/>
                      </a:lnTo>
                      <a:lnTo>
                        <a:pt x="456768" y="4000"/>
                      </a:lnTo>
                      <a:lnTo>
                        <a:pt x="453390" y="7124"/>
                      </a:lnTo>
                      <a:lnTo>
                        <a:pt x="453390" y="11645"/>
                      </a:lnTo>
                      <a:lnTo>
                        <a:pt x="456958" y="11645"/>
                      </a:lnTo>
                      <a:lnTo>
                        <a:pt x="456958" y="9004"/>
                      </a:lnTo>
                      <a:lnTo>
                        <a:pt x="458749" y="7264"/>
                      </a:lnTo>
                      <a:lnTo>
                        <a:pt x="463931" y="7264"/>
                      </a:lnTo>
                      <a:lnTo>
                        <a:pt x="465823" y="8928"/>
                      </a:lnTo>
                      <a:lnTo>
                        <a:pt x="465823" y="12928"/>
                      </a:lnTo>
                      <a:lnTo>
                        <a:pt x="465035" y="14198"/>
                      </a:lnTo>
                      <a:lnTo>
                        <a:pt x="453593" y="26111"/>
                      </a:lnTo>
                      <a:lnTo>
                        <a:pt x="453593" y="28841"/>
                      </a:lnTo>
                      <a:lnTo>
                        <a:pt x="469925" y="28841"/>
                      </a:lnTo>
                      <a:lnTo>
                        <a:pt x="469925" y="25463"/>
                      </a:lnTo>
                      <a:close/>
                    </a:path>
                    <a:path w="973454" h="29845">
                      <a:moveTo>
                        <a:pt x="490804" y="25463"/>
                      </a:moveTo>
                      <a:lnTo>
                        <a:pt x="479717" y="25463"/>
                      </a:lnTo>
                      <a:lnTo>
                        <a:pt x="479717" y="25171"/>
                      </a:lnTo>
                      <a:lnTo>
                        <a:pt x="489178" y="15595"/>
                      </a:lnTo>
                      <a:lnTo>
                        <a:pt x="490423" y="13500"/>
                      </a:lnTo>
                      <a:lnTo>
                        <a:pt x="490423" y="6921"/>
                      </a:lnTo>
                      <a:lnTo>
                        <a:pt x="487032" y="4000"/>
                      </a:lnTo>
                      <a:lnTo>
                        <a:pt x="482422" y="4000"/>
                      </a:lnTo>
                      <a:lnTo>
                        <a:pt x="477647" y="4000"/>
                      </a:lnTo>
                      <a:lnTo>
                        <a:pt x="474268" y="7124"/>
                      </a:lnTo>
                      <a:lnTo>
                        <a:pt x="474268" y="11645"/>
                      </a:lnTo>
                      <a:lnTo>
                        <a:pt x="477837" y="11645"/>
                      </a:lnTo>
                      <a:lnTo>
                        <a:pt x="477837" y="9004"/>
                      </a:lnTo>
                      <a:lnTo>
                        <a:pt x="479628" y="7264"/>
                      </a:lnTo>
                      <a:lnTo>
                        <a:pt x="484809" y="7264"/>
                      </a:lnTo>
                      <a:lnTo>
                        <a:pt x="486702" y="8928"/>
                      </a:lnTo>
                      <a:lnTo>
                        <a:pt x="486702" y="12928"/>
                      </a:lnTo>
                      <a:lnTo>
                        <a:pt x="485914" y="14198"/>
                      </a:lnTo>
                      <a:lnTo>
                        <a:pt x="474472" y="26111"/>
                      </a:lnTo>
                      <a:lnTo>
                        <a:pt x="474472" y="28841"/>
                      </a:lnTo>
                      <a:lnTo>
                        <a:pt x="490804" y="28841"/>
                      </a:lnTo>
                      <a:lnTo>
                        <a:pt x="490804" y="25463"/>
                      </a:lnTo>
                      <a:close/>
                    </a:path>
                    <a:path w="973454" h="29845">
                      <a:moveTo>
                        <a:pt x="524522" y="28841"/>
                      </a:moveTo>
                      <a:lnTo>
                        <a:pt x="522185" y="22402"/>
                      </a:lnTo>
                      <a:lnTo>
                        <a:pt x="521042" y="19240"/>
                      </a:lnTo>
                      <a:lnTo>
                        <a:pt x="517347" y="8991"/>
                      </a:lnTo>
                      <a:lnTo>
                        <a:pt x="517347" y="19240"/>
                      </a:lnTo>
                      <a:lnTo>
                        <a:pt x="510019" y="19240"/>
                      </a:lnTo>
                      <a:lnTo>
                        <a:pt x="513537" y="8991"/>
                      </a:lnTo>
                      <a:lnTo>
                        <a:pt x="513829" y="8991"/>
                      </a:lnTo>
                      <a:lnTo>
                        <a:pt x="517347" y="19240"/>
                      </a:lnTo>
                      <a:lnTo>
                        <a:pt x="517347" y="8991"/>
                      </a:lnTo>
                      <a:lnTo>
                        <a:pt x="515759" y="4584"/>
                      </a:lnTo>
                      <a:lnTo>
                        <a:pt x="511708" y="4584"/>
                      </a:lnTo>
                      <a:lnTo>
                        <a:pt x="502958" y="28841"/>
                      </a:lnTo>
                      <a:lnTo>
                        <a:pt x="506818" y="28841"/>
                      </a:lnTo>
                      <a:lnTo>
                        <a:pt x="509054" y="22402"/>
                      </a:lnTo>
                      <a:lnTo>
                        <a:pt x="518299" y="22402"/>
                      </a:lnTo>
                      <a:lnTo>
                        <a:pt x="520522" y="28841"/>
                      </a:lnTo>
                      <a:lnTo>
                        <a:pt x="524522" y="28841"/>
                      </a:lnTo>
                      <a:close/>
                    </a:path>
                    <a:path w="973454" h="29845">
                      <a:moveTo>
                        <a:pt x="552881" y="4597"/>
                      </a:moveTo>
                      <a:lnTo>
                        <a:pt x="548487" y="4597"/>
                      </a:lnTo>
                      <a:lnTo>
                        <a:pt x="540753" y="23012"/>
                      </a:lnTo>
                      <a:lnTo>
                        <a:pt x="540461" y="23012"/>
                      </a:lnTo>
                      <a:lnTo>
                        <a:pt x="532752" y="4597"/>
                      </a:lnTo>
                      <a:lnTo>
                        <a:pt x="528345" y="4597"/>
                      </a:lnTo>
                      <a:lnTo>
                        <a:pt x="528345" y="28841"/>
                      </a:lnTo>
                      <a:lnTo>
                        <a:pt x="531850" y="28841"/>
                      </a:lnTo>
                      <a:lnTo>
                        <a:pt x="531850" y="11328"/>
                      </a:lnTo>
                      <a:lnTo>
                        <a:pt x="532079" y="11328"/>
                      </a:lnTo>
                      <a:lnTo>
                        <a:pt x="539191" y="28130"/>
                      </a:lnTo>
                      <a:lnTo>
                        <a:pt x="542048" y="28130"/>
                      </a:lnTo>
                      <a:lnTo>
                        <a:pt x="549148" y="11328"/>
                      </a:lnTo>
                      <a:lnTo>
                        <a:pt x="549389" y="11328"/>
                      </a:lnTo>
                      <a:lnTo>
                        <a:pt x="549389" y="28841"/>
                      </a:lnTo>
                      <a:lnTo>
                        <a:pt x="552881" y="28841"/>
                      </a:lnTo>
                      <a:lnTo>
                        <a:pt x="552881" y="4597"/>
                      </a:lnTo>
                      <a:close/>
                    </a:path>
                    <a:path w="973454" h="29845">
                      <a:moveTo>
                        <a:pt x="804595" y="3454"/>
                      </a:moveTo>
                      <a:lnTo>
                        <a:pt x="777925" y="15303"/>
                      </a:lnTo>
                      <a:lnTo>
                        <a:pt x="792746" y="15303"/>
                      </a:lnTo>
                      <a:lnTo>
                        <a:pt x="792746" y="29375"/>
                      </a:lnTo>
                      <a:lnTo>
                        <a:pt x="804595" y="3454"/>
                      </a:lnTo>
                      <a:close/>
                    </a:path>
                    <a:path w="973454" h="29845">
                      <a:moveTo>
                        <a:pt x="835710" y="18453"/>
                      </a:moveTo>
                      <a:lnTo>
                        <a:pt x="834326" y="16764"/>
                      </a:lnTo>
                      <a:lnTo>
                        <a:pt x="833780" y="16090"/>
                      </a:lnTo>
                      <a:lnTo>
                        <a:pt x="832764" y="15900"/>
                      </a:lnTo>
                      <a:lnTo>
                        <a:pt x="832764" y="18605"/>
                      </a:lnTo>
                      <a:lnTo>
                        <a:pt x="832764" y="23952"/>
                      </a:lnTo>
                      <a:lnTo>
                        <a:pt x="830529" y="25806"/>
                      </a:lnTo>
                      <a:lnTo>
                        <a:pt x="824052" y="25806"/>
                      </a:lnTo>
                      <a:lnTo>
                        <a:pt x="821817" y="23952"/>
                      </a:lnTo>
                      <a:lnTo>
                        <a:pt x="821817" y="18605"/>
                      </a:lnTo>
                      <a:lnTo>
                        <a:pt x="824052" y="16764"/>
                      </a:lnTo>
                      <a:lnTo>
                        <a:pt x="830529" y="16764"/>
                      </a:lnTo>
                      <a:lnTo>
                        <a:pt x="832764" y="18605"/>
                      </a:lnTo>
                      <a:lnTo>
                        <a:pt x="832764" y="15900"/>
                      </a:lnTo>
                      <a:lnTo>
                        <a:pt x="830846" y="15532"/>
                      </a:lnTo>
                      <a:lnTo>
                        <a:pt x="830846" y="15278"/>
                      </a:lnTo>
                      <a:lnTo>
                        <a:pt x="833272" y="14605"/>
                      </a:lnTo>
                      <a:lnTo>
                        <a:pt x="833501" y="14300"/>
                      </a:lnTo>
                      <a:lnTo>
                        <a:pt x="834694" y="12712"/>
                      </a:lnTo>
                      <a:lnTo>
                        <a:pt x="834644" y="6311"/>
                      </a:lnTo>
                      <a:lnTo>
                        <a:pt x="831888" y="4025"/>
                      </a:lnTo>
                      <a:lnTo>
                        <a:pt x="831888" y="7924"/>
                      </a:lnTo>
                      <a:lnTo>
                        <a:pt x="831888" y="12712"/>
                      </a:lnTo>
                      <a:lnTo>
                        <a:pt x="830046" y="14300"/>
                      </a:lnTo>
                      <a:lnTo>
                        <a:pt x="824534" y="14300"/>
                      </a:lnTo>
                      <a:lnTo>
                        <a:pt x="822693" y="12712"/>
                      </a:lnTo>
                      <a:lnTo>
                        <a:pt x="822693" y="7924"/>
                      </a:lnTo>
                      <a:lnTo>
                        <a:pt x="824522" y="6311"/>
                      </a:lnTo>
                      <a:lnTo>
                        <a:pt x="830059" y="6311"/>
                      </a:lnTo>
                      <a:lnTo>
                        <a:pt x="831888" y="7924"/>
                      </a:lnTo>
                      <a:lnTo>
                        <a:pt x="831888" y="4025"/>
                      </a:lnTo>
                      <a:lnTo>
                        <a:pt x="831659" y="3822"/>
                      </a:lnTo>
                      <a:lnTo>
                        <a:pt x="822909" y="3822"/>
                      </a:lnTo>
                      <a:lnTo>
                        <a:pt x="819950" y="6311"/>
                      </a:lnTo>
                      <a:lnTo>
                        <a:pt x="819912" y="12712"/>
                      </a:lnTo>
                      <a:lnTo>
                        <a:pt x="821347" y="14630"/>
                      </a:lnTo>
                      <a:lnTo>
                        <a:pt x="823722" y="15278"/>
                      </a:lnTo>
                      <a:lnTo>
                        <a:pt x="823722" y="15532"/>
                      </a:lnTo>
                      <a:lnTo>
                        <a:pt x="820788" y="16090"/>
                      </a:lnTo>
                      <a:lnTo>
                        <a:pt x="818857" y="18453"/>
                      </a:lnTo>
                      <a:lnTo>
                        <a:pt x="818857" y="25501"/>
                      </a:lnTo>
                      <a:lnTo>
                        <a:pt x="822325" y="28295"/>
                      </a:lnTo>
                      <a:lnTo>
                        <a:pt x="832243" y="28295"/>
                      </a:lnTo>
                      <a:lnTo>
                        <a:pt x="835329" y="25806"/>
                      </a:lnTo>
                      <a:lnTo>
                        <a:pt x="835710" y="25501"/>
                      </a:lnTo>
                      <a:lnTo>
                        <a:pt x="835710" y="18453"/>
                      </a:lnTo>
                      <a:close/>
                    </a:path>
                    <a:path w="973454" h="29845">
                      <a:moveTo>
                        <a:pt x="856259" y="23863"/>
                      </a:moveTo>
                      <a:lnTo>
                        <a:pt x="856246" y="8343"/>
                      </a:lnTo>
                      <a:lnTo>
                        <a:pt x="854913" y="6375"/>
                      </a:lnTo>
                      <a:lnTo>
                        <a:pt x="853325" y="4013"/>
                      </a:lnTo>
                      <a:lnTo>
                        <a:pt x="853325" y="9842"/>
                      </a:lnTo>
                      <a:lnTo>
                        <a:pt x="853325" y="22326"/>
                      </a:lnTo>
                      <a:lnTo>
                        <a:pt x="851446" y="25755"/>
                      </a:lnTo>
                      <a:lnTo>
                        <a:pt x="844537" y="25755"/>
                      </a:lnTo>
                      <a:lnTo>
                        <a:pt x="842645" y="22326"/>
                      </a:lnTo>
                      <a:lnTo>
                        <a:pt x="842645" y="9842"/>
                      </a:lnTo>
                      <a:lnTo>
                        <a:pt x="844575" y="6375"/>
                      </a:lnTo>
                      <a:lnTo>
                        <a:pt x="851408" y="6375"/>
                      </a:lnTo>
                      <a:lnTo>
                        <a:pt x="853325" y="9842"/>
                      </a:lnTo>
                      <a:lnTo>
                        <a:pt x="853325" y="4013"/>
                      </a:lnTo>
                      <a:lnTo>
                        <a:pt x="853198" y="3822"/>
                      </a:lnTo>
                      <a:lnTo>
                        <a:pt x="842759" y="3822"/>
                      </a:lnTo>
                      <a:lnTo>
                        <a:pt x="839698" y="8343"/>
                      </a:lnTo>
                      <a:lnTo>
                        <a:pt x="839724" y="23863"/>
                      </a:lnTo>
                      <a:lnTo>
                        <a:pt x="842721" y="28295"/>
                      </a:lnTo>
                      <a:lnTo>
                        <a:pt x="853236" y="28295"/>
                      </a:lnTo>
                      <a:lnTo>
                        <a:pt x="854964" y="25755"/>
                      </a:lnTo>
                      <a:lnTo>
                        <a:pt x="856259" y="23863"/>
                      </a:lnTo>
                      <a:close/>
                    </a:path>
                    <a:path w="973454" h="29845">
                      <a:moveTo>
                        <a:pt x="872147" y="6286"/>
                      </a:moveTo>
                      <a:lnTo>
                        <a:pt x="871931" y="6045"/>
                      </a:lnTo>
                      <a:lnTo>
                        <a:pt x="870089" y="3962"/>
                      </a:lnTo>
                      <a:lnTo>
                        <a:pt x="869556" y="3962"/>
                      </a:lnTo>
                      <a:lnTo>
                        <a:pt x="869556" y="7404"/>
                      </a:lnTo>
                      <a:lnTo>
                        <a:pt x="869543" y="11747"/>
                      </a:lnTo>
                      <a:lnTo>
                        <a:pt x="868603" y="13157"/>
                      </a:lnTo>
                      <a:lnTo>
                        <a:pt x="865733" y="13157"/>
                      </a:lnTo>
                      <a:lnTo>
                        <a:pt x="864781" y="11747"/>
                      </a:lnTo>
                      <a:lnTo>
                        <a:pt x="864793" y="7404"/>
                      </a:lnTo>
                      <a:lnTo>
                        <a:pt x="865720" y="6045"/>
                      </a:lnTo>
                      <a:lnTo>
                        <a:pt x="868641" y="6045"/>
                      </a:lnTo>
                      <a:lnTo>
                        <a:pt x="869556" y="7404"/>
                      </a:lnTo>
                      <a:lnTo>
                        <a:pt x="869556" y="3962"/>
                      </a:lnTo>
                      <a:lnTo>
                        <a:pt x="864260" y="3962"/>
                      </a:lnTo>
                      <a:lnTo>
                        <a:pt x="862203" y="6286"/>
                      </a:lnTo>
                      <a:lnTo>
                        <a:pt x="862190" y="12890"/>
                      </a:lnTo>
                      <a:lnTo>
                        <a:pt x="864260" y="15227"/>
                      </a:lnTo>
                      <a:lnTo>
                        <a:pt x="870089" y="15227"/>
                      </a:lnTo>
                      <a:lnTo>
                        <a:pt x="871905" y="13157"/>
                      </a:lnTo>
                      <a:lnTo>
                        <a:pt x="872147" y="12890"/>
                      </a:lnTo>
                      <a:lnTo>
                        <a:pt x="872147" y="6286"/>
                      </a:lnTo>
                      <a:close/>
                    </a:path>
                    <a:path w="973454" h="29845">
                      <a:moveTo>
                        <a:pt x="884008" y="4368"/>
                      </a:moveTo>
                      <a:lnTo>
                        <a:pt x="881062" y="4368"/>
                      </a:lnTo>
                      <a:lnTo>
                        <a:pt x="863942" y="27749"/>
                      </a:lnTo>
                      <a:lnTo>
                        <a:pt x="866914" y="27749"/>
                      </a:lnTo>
                      <a:lnTo>
                        <a:pt x="884008" y="4368"/>
                      </a:lnTo>
                      <a:close/>
                    </a:path>
                    <a:path w="973454" h="29845">
                      <a:moveTo>
                        <a:pt x="885685" y="19215"/>
                      </a:moveTo>
                      <a:lnTo>
                        <a:pt x="885469" y="18973"/>
                      </a:lnTo>
                      <a:lnTo>
                        <a:pt x="883627" y="16891"/>
                      </a:lnTo>
                      <a:lnTo>
                        <a:pt x="883081" y="16891"/>
                      </a:lnTo>
                      <a:lnTo>
                        <a:pt x="883081" y="20332"/>
                      </a:lnTo>
                      <a:lnTo>
                        <a:pt x="883069" y="24676"/>
                      </a:lnTo>
                      <a:lnTo>
                        <a:pt x="882129" y="26085"/>
                      </a:lnTo>
                      <a:lnTo>
                        <a:pt x="879259" y="26085"/>
                      </a:lnTo>
                      <a:lnTo>
                        <a:pt x="878306" y="24676"/>
                      </a:lnTo>
                      <a:lnTo>
                        <a:pt x="878319" y="20332"/>
                      </a:lnTo>
                      <a:lnTo>
                        <a:pt x="879246" y="18973"/>
                      </a:lnTo>
                      <a:lnTo>
                        <a:pt x="882167" y="18973"/>
                      </a:lnTo>
                      <a:lnTo>
                        <a:pt x="883081" y="20332"/>
                      </a:lnTo>
                      <a:lnTo>
                        <a:pt x="883081" y="16891"/>
                      </a:lnTo>
                      <a:lnTo>
                        <a:pt x="877785" y="16891"/>
                      </a:lnTo>
                      <a:lnTo>
                        <a:pt x="875728" y="19215"/>
                      </a:lnTo>
                      <a:lnTo>
                        <a:pt x="875715" y="25819"/>
                      </a:lnTo>
                      <a:lnTo>
                        <a:pt x="877785" y="28155"/>
                      </a:lnTo>
                      <a:lnTo>
                        <a:pt x="883627" y="28155"/>
                      </a:lnTo>
                      <a:lnTo>
                        <a:pt x="885444" y="26085"/>
                      </a:lnTo>
                      <a:lnTo>
                        <a:pt x="885685" y="25819"/>
                      </a:lnTo>
                      <a:lnTo>
                        <a:pt x="885685" y="19215"/>
                      </a:lnTo>
                      <a:close/>
                    </a:path>
                    <a:path w="973454" h="29845">
                      <a:moveTo>
                        <a:pt x="956195" y="4051"/>
                      </a:moveTo>
                      <a:lnTo>
                        <a:pt x="906691" y="4051"/>
                      </a:lnTo>
                      <a:lnTo>
                        <a:pt x="905624" y="5118"/>
                      </a:lnTo>
                      <a:lnTo>
                        <a:pt x="905624" y="24320"/>
                      </a:lnTo>
                      <a:lnTo>
                        <a:pt x="906691" y="25387"/>
                      </a:lnTo>
                      <a:lnTo>
                        <a:pt x="956195" y="25387"/>
                      </a:lnTo>
                      <a:lnTo>
                        <a:pt x="956195" y="4051"/>
                      </a:lnTo>
                      <a:close/>
                    </a:path>
                    <a:path w="973454" h="29845">
                      <a:moveTo>
                        <a:pt x="966571" y="3416"/>
                      </a:moveTo>
                      <a:lnTo>
                        <a:pt x="965581" y="2425"/>
                      </a:lnTo>
                      <a:lnTo>
                        <a:pt x="965581" y="3962"/>
                      </a:lnTo>
                      <a:lnTo>
                        <a:pt x="965581" y="25476"/>
                      </a:lnTo>
                      <a:lnTo>
                        <a:pt x="962609" y="28448"/>
                      </a:lnTo>
                      <a:lnTo>
                        <a:pt x="905535" y="28448"/>
                      </a:lnTo>
                      <a:lnTo>
                        <a:pt x="902563" y="25476"/>
                      </a:lnTo>
                      <a:lnTo>
                        <a:pt x="902563" y="3962"/>
                      </a:lnTo>
                      <a:lnTo>
                        <a:pt x="905535" y="990"/>
                      </a:lnTo>
                      <a:lnTo>
                        <a:pt x="962609" y="990"/>
                      </a:lnTo>
                      <a:lnTo>
                        <a:pt x="965581" y="3962"/>
                      </a:lnTo>
                      <a:lnTo>
                        <a:pt x="965581" y="2425"/>
                      </a:lnTo>
                      <a:lnTo>
                        <a:pt x="964145" y="990"/>
                      </a:lnTo>
                      <a:lnTo>
                        <a:pt x="963155" y="0"/>
                      </a:lnTo>
                      <a:lnTo>
                        <a:pt x="904989" y="0"/>
                      </a:lnTo>
                      <a:lnTo>
                        <a:pt x="901573" y="3416"/>
                      </a:lnTo>
                      <a:lnTo>
                        <a:pt x="901573" y="26022"/>
                      </a:lnTo>
                      <a:lnTo>
                        <a:pt x="904989" y="29438"/>
                      </a:lnTo>
                      <a:lnTo>
                        <a:pt x="963155" y="29438"/>
                      </a:lnTo>
                      <a:lnTo>
                        <a:pt x="964145" y="28448"/>
                      </a:lnTo>
                      <a:lnTo>
                        <a:pt x="966571" y="26022"/>
                      </a:lnTo>
                      <a:lnTo>
                        <a:pt x="966571" y="3416"/>
                      </a:lnTo>
                      <a:close/>
                    </a:path>
                    <a:path w="973454" h="29845">
                      <a:moveTo>
                        <a:pt x="973188" y="10388"/>
                      </a:moveTo>
                      <a:lnTo>
                        <a:pt x="971600" y="8788"/>
                      </a:lnTo>
                      <a:lnTo>
                        <a:pt x="969632" y="8788"/>
                      </a:lnTo>
                      <a:lnTo>
                        <a:pt x="969632" y="20650"/>
                      </a:lnTo>
                      <a:lnTo>
                        <a:pt x="971600" y="20650"/>
                      </a:lnTo>
                      <a:lnTo>
                        <a:pt x="973188" y="19050"/>
                      </a:lnTo>
                      <a:lnTo>
                        <a:pt x="973188" y="10388"/>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03" name="object 91">
                  <a:extLst>
                    <a:ext uri="{FF2B5EF4-FFF2-40B4-BE49-F238E27FC236}">
                      <a16:creationId xmlns:a16="http://schemas.microsoft.com/office/drawing/2014/main" id="{DCFF5A66-BEC5-3CD2-14A1-740B3DA4AD25}"/>
                    </a:ext>
                  </a:extLst>
                </p:cNvPr>
                <p:cNvPicPr/>
                <p:nvPr/>
              </p:nvPicPr>
              <p:blipFill>
                <a:blip r:embed="rId5" cstate="email">
                  <a:extLst>
                    <a:ext uri="{28A0092B-C50C-407E-A947-70E740481C1C}">
                      <a14:useLocalDpi xmlns:a14="http://schemas.microsoft.com/office/drawing/2010/main"/>
                    </a:ext>
                  </a:extLst>
                </a:blip>
                <a:stretch>
                  <a:fillRect/>
                </a:stretch>
              </p:blipFill>
              <p:spPr>
                <a:xfrm>
                  <a:off x="2854882" y="3836086"/>
                  <a:ext cx="254000" cy="99148"/>
                </a:xfrm>
                <a:prstGeom prst="rect">
                  <a:avLst/>
                </a:prstGeom>
              </p:spPr>
            </p:pic>
            <p:sp>
              <p:nvSpPr>
                <p:cNvPr id="704" name="object 92">
                  <a:extLst>
                    <a:ext uri="{FF2B5EF4-FFF2-40B4-BE49-F238E27FC236}">
                      <a16:creationId xmlns:a16="http://schemas.microsoft.com/office/drawing/2014/main" id="{2C87C207-32E4-ED1B-ED37-F183A3098BC9}"/>
                    </a:ext>
                  </a:extLst>
                </p:cNvPr>
                <p:cNvSpPr/>
                <p:nvPr/>
              </p:nvSpPr>
              <p:spPr>
                <a:xfrm>
                  <a:off x="2854882" y="3836086"/>
                  <a:ext cx="254000" cy="99695"/>
                </a:xfrm>
                <a:custGeom>
                  <a:avLst/>
                  <a:gdLst/>
                  <a:ahLst/>
                  <a:cxnLst/>
                  <a:rect l="l" t="t" r="r" b="b"/>
                  <a:pathLst>
                    <a:path w="254000" h="99695">
                      <a:moveTo>
                        <a:pt x="0" y="99148"/>
                      </a:moveTo>
                      <a:lnTo>
                        <a:pt x="0" y="24345"/>
                      </a:lnTo>
                      <a:lnTo>
                        <a:pt x="1912" y="14873"/>
                      </a:lnTo>
                      <a:lnTo>
                        <a:pt x="7129" y="7134"/>
                      </a:lnTo>
                      <a:lnTo>
                        <a:pt x="14867" y="1914"/>
                      </a:lnTo>
                      <a:lnTo>
                        <a:pt x="24345" y="0"/>
                      </a:lnTo>
                      <a:lnTo>
                        <a:pt x="229654" y="0"/>
                      </a:lnTo>
                      <a:lnTo>
                        <a:pt x="239132" y="1914"/>
                      </a:lnTo>
                      <a:lnTo>
                        <a:pt x="246870" y="7134"/>
                      </a:lnTo>
                      <a:lnTo>
                        <a:pt x="252087" y="14873"/>
                      </a:lnTo>
                      <a:lnTo>
                        <a:pt x="254000" y="24345"/>
                      </a:lnTo>
                      <a:lnTo>
                        <a:pt x="25400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5" name="object 93">
                  <a:extLst>
                    <a:ext uri="{FF2B5EF4-FFF2-40B4-BE49-F238E27FC236}">
                      <a16:creationId xmlns:a16="http://schemas.microsoft.com/office/drawing/2014/main" id="{46A10277-A307-1CCC-42BE-A176D3663DE2}"/>
                    </a:ext>
                  </a:extLst>
                </p:cNvPr>
                <p:cNvSpPr/>
                <p:nvPr/>
              </p:nvSpPr>
              <p:spPr>
                <a:xfrm>
                  <a:off x="3108882" y="3836086"/>
                  <a:ext cx="247650" cy="99695"/>
                </a:xfrm>
                <a:custGeom>
                  <a:avLst/>
                  <a:gdLst/>
                  <a:ahLst/>
                  <a:cxnLst/>
                  <a:rect l="l" t="t" r="r" b="b"/>
                  <a:pathLst>
                    <a:path w="247650" h="99695">
                      <a:moveTo>
                        <a:pt x="223304" y="0"/>
                      </a:moveTo>
                      <a:lnTo>
                        <a:pt x="24345" y="0"/>
                      </a:lnTo>
                      <a:lnTo>
                        <a:pt x="14867" y="1914"/>
                      </a:lnTo>
                      <a:lnTo>
                        <a:pt x="7129" y="7134"/>
                      </a:lnTo>
                      <a:lnTo>
                        <a:pt x="1912" y="14873"/>
                      </a:lnTo>
                      <a:lnTo>
                        <a:pt x="0" y="24345"/>
                      </a:lnTo>
                      <a:lnTo>
                        <a:pt x="0" y="99148"/>
                      </a:lnTo>
                      <a:lnTo>
                        <a:pt x="247650" y="99148"/>
                      </a:lnTo>
                      <a:lnTo>
                        <a:pt x="247650" y="24345"/>
                      </a:lnTo>
                      <a:lnTo>
                        <a:pt x="245737" y="14873"/>
                      </a:lnTo>
                      <a:lnTo>
                        <a:pt x="240520" y="7134"/>
                      </a:lnTo>
                      <a:lnTo>
                        <a:pt x="232782" y="1914"/>
                      </a:lnTo>
                      <a:lnTo>
                        <a:pt x="223304" y="0"/>
                      </a:lnTo>
                      <a:close/>
                    </a:path>
                  </a:pathLst>
                </a:custGeom>
                <a:solidFill>
                  <a:srgbClr val="2C2C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6" name="object 94">
                  <a:extLst>
                    <a:ext uri="{FF2B5EF4-FFF2-40B4-BE49-F238E27FC236}">
                      <a16:creationId xmlns:a16="http://schemas.microsoft.com/office/drawing/2014/main" id="{DC99E15F-B86D-9C01-A281-C37F68ACE00C}"/>
                    </a:ext>
                  </a:extLst>
                </p:cNvPr>
                <p:cNvSpPr/>
                <p:nvPr/>
              </p:nvSpPr>
              <p:spPr>
                <a:xfrm>
                  <a:off x="3108882" y="3836086"/>
                  <a:ext cx="247650" cy="99695"/>
                </a:xfrm>
                <a:custGeom>
                  <a:avLst/>
                  <a:gdLst/>
                  <a:ahLst/>
                  <a:cxnLst/>
                  <a:rect l="l" t="t" r="r" b="b"/>
                  <a:pathLst>
                    <a:path w="247650" h="99695">
                      <a:moveTo>
                        <a:pt x="0" y="99148"/>
                      </a:moveTo>
                      <a:lnTo>
                        <a:pt x="0" y="24345"/>
                      </a:lnTo>
                      <a:lnTo>
                        <a:pt x="1912" y="14873"/>
                      </a:lnTo>
                      <a:lnTo>
                        <a:pt x="7129" y="7134"/>
                      </a:lnTo>
                      <a:lnTo>
                        <a:pt x="14867" y="1914"/>
                      </a:lnTo>
                      <a:lnTo>
                        <a:pt x="24345" y="0"/>
                      </a:lnTo>
                      <a:lnTo>
                        <a:pt x="223304" y="0"/>
                      </a:lnTo>
                      <a:lnTo>
                        <a:pt x="232782" y="1914"/>
                      </a:lnTo>
                      <a:lnTo>
                        <a:pt x="240520" y="7134"/>
                      </a:lnTo>
                      <a:lnTo>
                        <a:pt x="245737" y="14873"/>
                      </a:lnTo>
                      <a:lnTo>
                        <a:pt x="247650" y="24345"/>
                      </a:lnTo>
                      <a:lnTo>
                        <a:pt x="24765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7" name="object 95">
                  <a:extLst>
                    <a:ext uri="{FF2B5EF4-FFF2-40B4-BE49-F238E27FC236}">
                      <a16:creationId xmlns:a16="http://schemas.microsoft.com/office/drawing/2014/main" id="{564D63AE-2428-D87F-2465-34D73154E7DC}"/>
                    </a:ext>
                  </a:extLst>
                </p:cNvPr>
                <p:cNvSpPr/>
                <p:nvPr/>
              </p:nvSpPr>
              <p:spPr>
                <a:xfrm>
                  <a:off x="3356532" y="3836086"/>
                  <a:ext cx="254000" cy="99695"/>
                </a:xfrm>
                <a:custGeom>
                  <a:avLst/>
                  <a:gdLst/>
                  <a:ahLst/>
                  <a:cxnLst/>
                  <a:rect l="l" t="t" r="r" b="b"/>
                  <a:pathLst>
                    <a:path w="254000" h="99695">
                      <a:moveTo>
                        <a:pt x="229654" y="0"/>
                      </a:moveTo>
                      <a:lnTo>
                        <a:pt x="24345" y="0"/>
                      </a:lnTo>
                      <a:lnTo>
                        <a:pt x="14867" y="1914"/>
                      </a:lnTo>
                      <a:lnTo>
                        <a:pt x="7129" y="7134"/>
                      </a:lnTo>
                      <a:lnTo>
                        <a:pt x="1912" y="14873"/>
                      </a:lnTo>
                      <a:lnTo>
                        <a:pt x="0" y="24345"/>
                      </a:lnTo>
                      <a:lnTo>
                        <a:pt x="0" y="99148"/>
                      </a:lnTo>
                      <a:lnTo>
                        <a:pt x="254000" y="99148"/>
                      </a:lnTo>
                      <a:lnTo>
                        <a:pt x="254000" y="24345"/>
                      </a:lnTo>
                      <a:lnTo>
                        <a:pt x="252087" y="14873"/>
                      </a:lnTo>
                      <a:lnTo>
                        <a:pt x="246870" y="7134"/>
                      </a:lnTo>
                      <a:lnTo>
                        <a:pt x="239132" y="1914"/>
                      </a:lnTo>
                      <a:lnTo>
                        <a:pt x="229654" y="0"/>
                      </a:lnTo>
                      <a:close/>
                    </a:path>
                  </a:pathLst>
                </a:custGeom>
                <a:solidFill>
                  <a:srgbClr val="2C2C2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8" name="object 96">
                  <a:extLst>
                    <a:ext uri="{FF2B5EF4-FFF2-40B4-BE49-F238E27FC236}">
                      <a16:creationId xmlns:a16="http://schemas.microsoft.com/office/drawing/2014/main" id="{E3638A3B-C7B2-BC24-9704-11E71C962147}"/>
                    </a:ext>
                  </a:extLst>
                </p:cNvPr>
                <p:cNvSpPr/>
                <p:nvPr/>
              </p:nvSpPr>
              <p:spPr>
                <a:xfrm>
                  <a:off x="3356532" y="3836086"/>
                  <a:ext cx="254000" cy="99695"/>
                </a:xfrm>
                <a:custGeom>
                  <a:avLst/>
                  <a:gdLst/>
                  <a:ahLst/>
                  <a:cxnLst/>
                  <a:rect l="l" t="t" r="r" b="b"/>
                  <a:pathLst>
                    <a:path w="254000" h="99695">
                      <a:moveTo>
                        <a:pt x="0" y="99148"/>
                      </a:moveTo>
                      <a:lnTo>
                        <a:pt x="0" y="24345"/>
                      </a:lnTo>
                      <a:lnTo>
                        <a:pt x="1912" y="14873"/>
                      </a:lnTo>
                      <a:lnTo>
                        <a:pt x="7129" y="7134"/>
                      </a:lnTo>
                      <a:lnTo>
                        <a:pt x="14867" y="1914"/>
                      </a:lnTo>
                      <a:lnTo>
                        <a:pt x="24345" y="0"/>
                      </a:lnTo>
                      <a:lnTo>
                        <a:pt x="229654" y="0"/>
                      </a:lnTo>
                      <a:lnTo>
                        <a:pt x="239132" y="1914"/>
                      </a:lnTo>
                      <a:lnTo>
                        <a:pt x="246870" y="7134"/>
                      </a:lnTo>
                      <a:lnTo>
                        <a:pt x="252087" y="14873"/>
                      </a:lnTo>
                      <a:lnTo>
                        <a:pt x="254000" y="24345"/>
                      </a:lnTo>
                      <a:lnTo>
                        <a:pt x="25400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09" name="object 97">
                  <a:extLst>
                    <a:ext uri="{FF2B5EF4-FFF2-40B4-BE49-F238E27FC236}">
                      <a16:creationId xmlns:a16="http://schemas.microsoft.com/office/drawing/2014/main" id="{F0F37B30-22B8-1ACA-3E30-97515C9243AA}"/>
                    </a:ext>
                  </a:extLst>
                </p:cNvPr>
                <p:cNvPicPr/>
                <p:nvPr/>
              </p:nvPicPr>
              <p:blipFill>
                <a:blip r:embed="rId6" cstate="email">
                  <a:extLst>
                    <a:ext uri="{28A0092B-C50C-407E-A947-70E740481C1C}">
                      <a14:useLocalDpi xmlns:a14="http://schemas.microsoft.com/office/drawing/2010/main"/>
                    </a:ext>
                  </a:extLst>
                </a:blip>
                <a:stretch>
                  <a:fillRect/>
                </a:stretch>
              </p:blipFill>
              <p:spPr>
                <a:xfrm>
                  <a:off x="3610532" y="3836086"/>
                  <a:ext cx="254000" cy="99148"/>
                </a:xfrm>
                <a:prstGeom prst="rect">
                  <a:avLst/>
                </a:prstGeom>
              </p:spPr>
            </p:pic>
            <p:sp>
              <p:nvSpPr>
                <p:cNvPr id="710" name="object 98">
                  <a:extLst>
                    <a:ext uri="{FF2B5EF4-FFF2-40B4-BE49-F238E27FC236}">
                      <a16:creationId xmlns:a16="http://schemas.microsoft.com/office/drawing/2014/main" id="{C12C9F93-FCAA-A9C7-364E-7F6A692B6B82}"/>
                    </a:ext>
                  </a:extLst>
                </p:cNvPr>
                <p:cNvSpPr/>
                <p:nvPr/>
              </p:nvSpPr>
              <p:spPr>
                <a:xfrm>
                  <a:off x="3610532" y="3836086"/>
                  <a:ext cx="254000" cy="99695"/>
                </a:xfrm>
                <a:custGeom>
                  <a:avLst/>
                  <a:gdLst/>
                  <a:ahLst/>
                  <a:cxnLst/>
                  <a:rect l="l" t="t" r="r" b="b"/>
                  <a:pathLst>
                    <a:path w="254000" h="99695">
                      <a:moveTo>
                        <a:pt x="0" y="99148"/>
                      </a:moveTo>
                      <a:lnTo>
                        <a:pt x="0" y="24345"/>
                      </a:lnTo>
                      <a:lnTo>
                        <a:pt x="1912" y="14873"/>
                      </a:lnTo>
                      <a:lnTo>
                        <a:pt x="7129" y="7134"/>
                      </a:lnTo>
                      <a:lnTo>
                        <a:pt x="14867" y="1914"/>
                      </a:lnTo>
                      <a:lnTo>
                        <a:pt x="24345" y="0"/>
                      </a:lnTo>
                      <a:lnTo>
                        <a:pt x="229654" y="0"/>
                      </a:lnTo>
                      <a:lnTo>
                        <a:pt x="239132" y="1914"/>
                      </a:lnTo>
                      <a:lnTo>
                        <a:pt x="246870" y="7134"/>
                      </a:lnTo>
                      <a:lnTo>
                        <a:pt x="252087" y="14873"/>
                      </a:lnTo>
                      <a:lnTo>
                        <a:pt x="254000" y="24345"/>
                      </a:lnTo>
                      <a:lnTo>
                        <a:pt x="254000" y="99148"/>
                      </a:lnTo>
                    </a:path>
                  </a:pathLst>
                </a:custGeom>
                <a:ln w="381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1" name="object 99">
                  <a:extLst>
                    <a:ext uri="{FF2B5EF4-FFF2-40B4-BE49-F238E27FC236}">
                      <a16:creationId xmlns:a16="http://schemas.microsoft.com/office/drawing/2014/main" id="{C9EA996A-F4A7-16A0-F3D1-6841EF5230B7}"/>
                    </a:ext>
                  </a:extLst>
                </p:cNvPr>
                <p:cNvSpPr/>
                <p:nvPr/>
              </p:nvSpPr>
              <p:spPr>
                <a:xfrm>
                  <a:off x="3146982" y="4205110"/>
                  <a:ext cx="684530" cy="0"/>
                </a:xfrm>
                <a:custGeom>
                  <a:avLst/>
                  <a:gdLst/>
                  <a:ahLst/>
                  <a:cxnLst/>
                  <a:rect l="l" t="t" r="r" b="b"/>
                  <a:pathLst>
                    <a:path w="684529">
                      <a:moveTo>
                        <a:pt x="0" y="0"/>
                      </a:moveTo>
                      <a:lnTo>
                        <a:pt x="683996" y="0"/>
                      </a:lnTo>
                    </a:path>
                  </a:pathLst>
                </a:custGeom>
                <a:ln w="3175">
                  <a:solidFill>
                    <a:srgbClr val="B8BAC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2" name="object 100">
                  <a:extLst>
                    <a:ext uri="{FF2B5EF4-FFF2-40B4-BE49-F238E27FC236}">
                      <a16:creationId xmlns:a16="http://schemas.microsoft.com/office/drawing/2014/main" id="{9A9EBA9D-FDA9-0E84-EF76-998C7120F051}"/>
                    </a:ext>
                  </a:extLst>
                </p:cNvPr>
                <p:cNvSpPr/>
                <p:nvPr/>
              </p:nvSpPr>
              <p:spPr>
                <a:xfrm>
                  <a:off x="3146982" y="4446410"/>
                  <a:ext cx="684530" cy="0"/>
                </a:xfrm>
                <a:custGeom>
                  <a:avLst/>
                  <a:gdLst/>
                  <a:ahLst/>
                  <a:cxnLst/>
                  <a:rect l="l" t="t" r="r" b="b"/>
                  <a:pathLst>
                    <a:path w="684529">
                      <a:moveTo>
                        <a:pt x="0" y="0"/>
                      </a:moveTo>
                      <a:lnTo>
                        <a:pt x="683996" y="0"/>
                      </a:lnTo>
                    </a:path>
                  </a:pathLst>
                </a:custGeom>
                <a:ln w="3175">
                  <a:solidFill>
                    <a:srgbClr val="B8BAC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91" name="object 101">
                <a:extLst>
                  <a:ext uri="{FF2B5EF4-FFF2-40B4-BE49-F238E27FC236}">
                    <a16:creationId xmlns:a16="http://schemas.microsoft.com/office/drawing/2014/main" id="{F834BCA5-5642-26A8-ADEB-B5EBE8F45177}"/>
                  </a:ext>
                </a:extLst>
              </p:cNvPr>
              <p:cNvSpPr txBox="1"/>
              <p:nvPr/>
            </p:nvSpPr>
            <p:spPr>
              <a:xfrm>
                <a:off x="2862503" y="3846334"/>
                <a:ext cx="994410" cy="74379"/>
              </a:xfrm>
              <a:prstGeom prst="rect">
                <a:avLst/>
              </a:prstGeom>
            </p:spPr>
            <p:txBody>
              <a:bodyPr vert="horz" wrap="square" lIns="0" tIns="12700" rIns="0" bIns="0" rtlCol="0">
                <a:spAutoFit/>
              </a:bodyPr>
              <a:lstStyle/>
              <a:p>
                <a:pPr marL="66675" marR="0" lvl="0" indent="0" defTabSz="914400" eaLnBrk="1" fontAlgn="auto" latinLnBrk="0" hangingPunct="1">
                  <a:lnSpc>
                    <a:spcPct val="100000"/>
                  </a:lnSpc>
                  <a:spcBef>
                    <a:spcPts val="100"/>
                  </a:spcBef>
                  <a:spcAft>
                    <a:spcPts val="0"/>
                  </a:spcAft>
                  <a:buClrTx/>
                  <a:buSzTx/>
                  <a:buFontTx/>
                  <a:buNone/>
                  <a:tabLst>
                    <a:tab pos="317500" algn="l"/>
                  </a:tabLst>
                  <a:defRPr/>
                </a:pPr>
                <a:r>
                  <a:rPr kumimoji="0" sz="400" b="1" i="0" u="none" strike="noStrike" kern="0" cap="none" spc="0" normalizeH="0" baseline="0" noProof="0" dirty="0">
                    <a:ln>
                      <a:noFill/>
                    </a:ln>
                    <a:solidFill>
                      <a:srgbClr val="58595B"/>
                    </a:solidFill>
                    <a:effectLst/>
                    <a:uLnTx/>
                    <a:uFillTx/>
                    <a:latin typeface="Yu Gothic"/>
                    <a:cs typeface="Yu Gothic"/>
                  </a:rPr>
                  <a:t>主</a:t>
                </a:r>
                <a:r>
                  <a:rPr kumimoji="0" sz="400" b="1" i="0" u="none" strike="noStrike" kern="0" cap="none" spc="-50" normalizeH="0" baseline="0" noProof="0" dirty="0">
                    <a:ln>
                      <a:noFill/>
                    </a:ln>
                    <a:solidFill>
                      <a:srgbClr val="58595B"/>
                    </a:solidFill>
                    <a:effectLst/>
                    <a:uLnTx/>
                    <a:uFillTx/>
                    <a:latin typeface="Yu Gothic"/>
                    <a:cs typeface="Yu Gothic"/>
                  </a:rPr>
                  <a:t>要</a:t>
                </a:r>
                <a:r>
                  <a:rPr kumimoji="0" sz="400" b="1" i="0" u="none" strike="noStrike" kern="0" cap="none" spc="0" normalizeH="0" baseline="0" noProof="0" dirty="0">
                    <a:ln>
                      <a:noFill/>
                    </a:ln>
                    <a:solidFill>
                      <a:srgbClr val="58595B"/>
                    </a:solidFill>
                    <a:effectLst/>
                    <a:uLnTx/>
                    <a:uFillTx/>
                    <a:latin typeface="Yu Gothic"/>
                    <a:cs typeface="Yu Gothic"/>
                  </a:rPr>
                  <a:t>	</a:t>
                </a:r>
                <a:r>
                  <a:rPr kumimoji="0" sz="400" b="1" i="0" u="none" strike="noStrike" kern="0" cap="none" spc="0" normalizeH="0" baseline="0" noProof="0" dirty="0">
                    <a:ln>
                      <a:noFill/>
                    </a:ln>
                    <a:solidFill>
                      <a:srgbClr val="FFFFFF"/>
                    </a:solidFill>
                    <a:effectLst/>
                    <a:uLnTx/>
                    <a:uFillTx/>
                    <a:latin typeface="Yu Gothic"/>
                    <a:cs typeface="Yu Gothic"/>
                  </a:rPr>
                  <a:t>経済</a:t>
                </a:r>
                <a:r>
                  <a:rPr kumimoji="0" sz="400" b="1" i="0" u="none" strike="noStrike" kern="0" cap="none" spc="300" normalizeH="0" baseline="0" noProof="0" dirty="0">
                    <a:ln>
                      <a:noFill/>
                    </a:ln>
                    <a:solidFill>
                      <a:srgbClr val="FFFFFF"/>
                    </a:solidFill>
                    <a:effectLst/>
                    <a:uLnTx/>
                    <a:uFillTx/>
                    <a:latin typeface="Yu Gothic"/>
                    <a:cs typeface="Yu Gothic"/>
                  </a:rPr>
                  <a:t>  </a:t>
                </a:r>
                <a:r>
                  <a:rPr kumimoji="0" sz="400" b="1" i="0" u="none" strike="noStrike" kern="0" cap="none" spc="-10" normalizeH="0" baseline="0" noProof="0" dirty="0">
                    <a:ln>
                      <a:noFill/>
                    </a:ln>
                    <a:solidFill>
                      <a:srgbClr val="FFFFFF"/>
                    </a:solidFill>
                    <a:effectLst/>
                    <a:uLnTx/>
                    <a:uFillTx/>
                    <a:latin typeface="Yu Gothic"/>
                    <a:cs typeface="Yu Gothic"/>
                  </a:rPr>
                  <a:t>エ</a:t>
                </a:r>
                <a:r>
                  <a:rPr kumimoji="0" sz="400" b="1" i="0" u="none" strike="noStrike" kern="0" cap="none" spc="-25" normalizeH="0" baseline="0" noProof="0" dirty="0">
                    <a:ln>
                      <a:noFill/>
                    </a:ln>
                    <a:solidFill>
                      <a:srgbClr val="FFFFFF"/>
                    </a:solidFill>
                    <a:effectLst/>
                    <a:uLnTx/>
                    <a:uFillTx/>
                    <a:latin typeface="Yu Gothic"/>
                    <a:cs typeface="Yu Gothic"/>
                  </a:rPr>
                  <a:t>ン</a:t>
                </a:r>
                <a:r>
                  <a:rPr kumimoji="0" sz="400" b="1" i="0" u="none" strike="noStrike" kern="0" cap="none" spc="-35" normalizeH="0" baseline="0" noProof="0" dirty="0">
                    <a:ln>
                      <a:noFill/>
                    </a:ln>
                    <a:solidFill>
                      <a:srgbClr val="FFFFFF"/>
                    </a:solidFill>
                    <a:effectLst/>
                    <a:uLnTx/>
                    <a:uFillTx/>
                    <a:latin typeface="Yu Gothic"/>
                    <a:cs typeface="Yu Gothic"/>
                  </a:rPr>
                  <a:t>タ</a:t>
                </a:r>
                <a:r>
                  <a:rPr kumimoji="0" sz="400" b="1" i="0" u="none" strike="noStrike" kern="0" cap="none" spc="0" normalizeH="0" baseline="0" noProof="0" dirty="0">
                    <a:ln>
                      <a:noFill/>
                    </a:ln>
                    <a:solidFill>
                      <a:srgbClr val="FFFFFF"/>
                    </a:solidFill>
                    <a:effectLst/>
                    <a:uLnTx/>
                    <a:uFillTx/>
                    <a:latin typeface="Yu Gothic"/>
                    <a:cs typeface="Yu Gothic"/>
                  </a:rPr>
                  <a:t>メ</a:t>
                </a:r>
                <a:r>
                  <a:rPr kumimoji="0" sz="400" b="1" i="0" u="none" strike="noStrike" kern="0" cap="none" spc="305" normalizeH="0" baseline="0" noProof="0" dirty="0">
                    <a:ln>
                      <a:noFill/>
                    </a:ln>
                    <a:solidFill>
                      <a:srgbClr val="FFFFFF"/>
                    </a:solidFill>
                    <a:effectLst/>
                    <a:uLnTx/>
                    <a:uFillTx/>
                    <a:latin typeface="Yu Gothic"/>
                    <a:cs typeface="Yu Gothic"/>
                  </a:rPr>
                  <a:t> </a:t>
                </a:r>
                <a:r>
                  <a:rPr kumimoji="0" sz="400" b="1" i="0" u="none" strike="noStrike" kern="0" cap="none" spc="0" normalizeH="0" baseline="0" noProof="0" dirty="0" err="1">
                    <a:ln>
                      <a:noFill/>
                    </a:ln>
                    <a:solidFill>
                      <a:srgbClr val="FFFFFF"/>
                    </a:solidFill>
                    <a:effectLst/>
                    <a:uLnTx/>
                    <a:uFillTx/>
                    <a:latin typeface="Yu Gothic"/>
                    <a:cs typeface="Yu Gothic"/>
                  </a:rPr>
                  <a:t>スポ</a:t>
                </a:r>
                <a:r>
                  <a:rPr kumimoji="0" sz="400" b="1" i="0" u="none" strike="noStrike" kern="0" cap="none" spc="-10" normalizeH="0" baseline="0" noProof="0" dirty="0" err="1">
                    <a:ln>
                      <a:noFill/>
                    </a:ln>
                    <a:solidFill>
                      <a:srgbClr val="FFFFFF"/>
                    </a:solidFill>
                    <a:effectLst/>
                    <a:uLnTx/>
                    <a:uFillTx/>
                    <a:latin typeface="Yu Gothic"/>
                    <a:cs typeface="Yu Gothic"/>
                  </a:rPr>
                  <a:t>ー</a:t>
                </a:r>
                <a:r>
                  <a:rPr kumimoji="0" sz="400" b="1" i="0" u="none" strike="noStrike" kern="0" cap="none" spc="-50" normalizeH="0" baseline="0" noProof="0" dirty="0" err="1">
                    <a:ln>
                      <a:noFill/>
                    </a:ln>
                    <a:solidFill>
                      <a:srgbClr val="FFFFFF"/>
                    </a:solidFill>
                    <a:effectLst/>
                    <a:uLnTx/>
                    <a:uFillTx/>
                    <a:latin typeface="Yu Gothic"/>
                    <a:cs typeface="Yu Gothic"/>
                  </a:rPr>
                  <a:t>ツ</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grpSp>
            <p:nvGrpSpPr>
              <p:cNvPr id="692" name="object 102">
                <a:extLst>
                  <a:ext uri="{FF2B5EF4-FFF2-40B4-BE49-F238E27FC236}">
                    <a16:creationId xmlns:a16="http://schemas.microsoft.com/office/drawing/2014/main" id="{46232BD9-CB19-4B3B-40EE-30957AEEDE88}"/>
                  </a:ext>
                </a:extLst>
              </p:cNvPr>
              <p:cNvGrpSpPr/>
              <p:nvPr/>
            </p:nvGrpSpPr>
            <p:grpSpPr>
              <a:xfrm>
                <a:off x="2871800" y="3973334"/>
                <a:ext cx="975994" cy="1265339"/>
                <a:chOff x="2871800" y="3973334"/>
                <a:chExt cx="975994" cy="1265339"/>
              </a:xfrm>
            </p:grpSpPr>
            <p:pic>
              <p:nvPicPr>
                <p:cNvPr id="693" name="object 103">
                  <a:extLst>
                    <a:ext uri="{FF2B5EF4-FFF2-40B4-BE49-F238E27FC236}">
                      <a16:creationId xmlns:a16="http://schemas.microsoft.com/office/drawing/2014/main" id="{48001747-08F6-ACCF-9473-0E1F3B2AD0DC}"/>
                    </a:ext>
                  </a:extLst>
                </p:cNvPr>
                <p:cNvPicPr/>
                <p:nvPr/>
              </p:nvPicPr>
              <p:blipFill>
                <a:blip r:embed="rId7" cstate="email">
                  <a:extLst>
                    <a:ext uri="{28A0092B-C50C-407E-A947-70E740481C1C}">
                      <a14:useLocalDpi xmlns:a14="http://schemas.microsoft.com/office/drawing/2010/main"/>
                    </a:ext>
                  </a:extLst>
                </a:blip>
                <a:stretch>
                  <a:fillRect/>
                </a:stretch>
              </p:blipFill>
              <p:spPr>
                <a:xfrm>
                  <a:off x="2889808" y="3973334"/>
                  <a:ext cx="222250" cy="215900"/>
                </a:xfrm>
                <a:prstGeom prst="rect">
                  <a:avLst/>
                </a:prstGeom>
              </p:spPr>
            </p:pic>
            <p:pic>
              <p:nvPicPr>
                <p:cNvPr id="694" name="object 104">
                  <a:extLst>
                    <a:ext uri="{FF2B5EF4-FFF2-40B4-BE49-F238E27FC236}">
                      <a16:creationId xmlns:a16="http://schemas.microsoft.com/office/drawing/2014/main" id="{BB72BE3D-464A-C1AE-84BD-5C753A41DAA9}"/>
                    </a:ext>
                  </a:extLst>
                </p:cNvPr>
                <p:cNvPicPr/>
                <p:nvPr/>
              </p:nvPicPr>
              <p:blipFill>
                <a:blip r:embed="rId8" cstate="email">
                  <a:extLst>
                    <a:ext uri="{28A0092B-C50C-407E-A947-70E740481C1C}">
                      <a14:useLocalDpi xmlns:a14="http://schemas.microsoft.com/office/drawing/2010/main"/>
                    </a:ext>
                  </a:extLst>
                </a:blip>
                <a:stretch>
                  <a:fillRect/>
                </a:stretch>
              </p:blipFill>
              <p:spPr>
                <a:xfrm>
                  <a:off x="2889808" y="4214634"/>
                  <a:ext cx="222250" cy="215899"/>
                </a:xfrm>
                <a:prstGeom prst="rect">
                  <a:avLst/>
                </a:prstGeom>
              </p:spPr>
            </p:pic>
            <p:pic>
              <p:nvPicPr>
                <p:cNvPr id="695" name="object 105">
                  <a:extLst>
                    <a:ext uri="{FF2B5EF4-FFF2-40B4-BE49-F238E27FC236}">
                      <a16:creationId xmlns:a16="http://schemas.microsoft.com/office/drawing/2014/main" id="{C40A5AB4-C2F6-B30F-0989-271CBED1555E}"/>
                    </a:ext>
                  </a:extLst>
                </p:cNvPr>
                <p:cNvPicPr/>
                <p:nvPr/>
              </p:nvPicPr>
              <p:blipFill>
                <a:blip r:embed="rId9" cstate="email">
                  <a:extLst>
                    <a:ext uri="{28A0092B-C50C-407E-A947-70E740481C1C}">
                      <a14:useLocalDpi xmlns:a14="http://schemas.microsoft.com/office/drawing/2010/main"/>
                    </a:ext>
                  </a:extLst>
                </a:blip>
                <a:stretch>
                  <a:fillRect/>
                </a:stretch>
              </p:blipFill>
              <p:spPr>
                <a:xfrm>
                  <a:off x="2889808" y="4462284"/>
                  <a:ext cx="222250" cy="215900"/>
                </a:xfrm>
                <a:prstGeom prst="rect">
                  <a:avLst/>
                </a:prstGeom>
              </p:spPr>
            </p:pic>
            <p:pic>
              <p:nvPicPr>
                <p:cNvPr id="696" name="object 106">
                  <a:extLst>
                    <a:ext uri="{FF2B5EF4-FFF2-40B4-BE49-F238E27FC236}">
                      <a16:creationId xmlns:a16="http://schemas.microsoft.com/office/drawing/2014/main" id="{E0FEBBD2-E41D-954F-A29E-B3561480ACB8}"/>
                    </a:ext>
                  </a:extLst>
                </p:cNvPr>
                <p:cNvPicPr/>
                <p:nvPr/>
              </p:nvPicPr>
              <p:blipFill>
                <a:blip r:embed="rId10" cstate="email">
                  <a:extLst>
                    <a:ext uri="{28A0092B-C50C-407E-A947-70E740481C1C}">
                      <a14:useLocalDpi xmlns:a14="http://schemas.microsoft.com/office/drawing/2010/main"/>
                    </a:ext>
                  </a:extLst>
                </a:blip>
                <a:stretch>
                  <a:fillRect/>
                </a:stretch>
              </p:blipFill>
              <p:spPr>
                <a:xfrm>
                  <a:off x="2890786" y="4703597"/>
                  <a:ext cx="937844" cy="444487"/>
                </a:xfrm>
                <a:prstGeom prst="rect">
                  <a:avLst/>
                </a:prstGeom>
              </p:spPr>
            </p:pic>
            <p:sp>
              <p:nvSpPr>
                <p:cNvPr id="697" name="object 107">
                  <a:extLst>
                    <a:ext uri="{FF2B5EF4-FFF2-40B4-BE49-F238E27FC236}">
                      <a16:creationId xmlns:a16="http://schemas.microsoft.com/office/drawing/2014/main" id="{D04CCE59-03F5-C3F9-3650-082E5AFEB562}"/>
                    </a:ext>
                  </a:extLst>
                </p:cNvPr>
                <p:cNvSpPr/>
                <p:nvPr/>
              </p:nvSpPr>
              <p:spPr>
                <a:xfrm>
                  <a:off x="2871800" y="4685588"/>
                  <a:ext cx="975994" cy="553085"/>
                </a:xfrm>
                <a:custGeom>
                  <a:avLst/>
                  <a:gdLst/>
                  <a:ahLst/>
                  <a:cxnLst/>
                  <a:rect l="l" t="t" r="r" b="b"/>
                  <a:pathLst>
                    <a:path w="975995" h="553085">
                      <a:moveTo>
                        <a:pt x="975804" y="552500"/>
                      </a:moveTo>
                      <a:lnTo>
                        <a:pt x="0" y="552500"/>
                      </a:lnTo>
                      <a:lnTo>
                        <a:pt x="0" y="0"/>
                      </a:lnTo>
                      <a:lnTo>
                        <a:pt x="975804" y="0"/>
                      </a:lnTo>
                      <a:lnTo>
                        <a:pt x="975804" y="552500"/>
                      </a:lnTo>
                      <a:close/>
                    </a:path>
                  </a:pathLst>
                </a:custGeom>
                <a:ln w="15240">
                  <a:solidFill>
                    <a:srgbClr val="B8292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object 101">
                <a:extLst>
                  <a:ext uri="{FF2B5EF4-FFF2-40B4-BE49-F238E27FC236}">
                    <a16:creationId xmlns:a16="http://schemas.microsoft.com/office/drawing/2014/main" id="{246F848F-DDDA-4CF0-9D6C-21E2DD88EEF7}"/>
                  </a:ext>
                </a:extLst>
              </p:cNvPr>
              <p:cNvSpPr txBox="1"/>
              <p:nvPr/>
            </p:nvSpPr>
            <p:spPr>
              <a:xfrm>
                <a:off x="2862503" y="3994081"/>
                <a:ext cx="994410" cy="174407"/>
              </a:xfrm>
              <a:prstGeom prst="rect">
                <a:avLst/>
              </a:prstGeom>
            </p:spPr>
            <p:txBody>
              <a:bodyPr vert="horz" wrap="square" lIns="0" tIns="12700" rIns="0" bIns="0" rtlCol="0">
                <a:spAutoFit/>
              </a:bodyPr>
              <a:lstStyle/>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ct val="100000"/>
                  </a:lnSpc>
                  <a:spcBef>
                    <a:spcPts val="120"/>
                  </a:spcBef>
                  <a:spcAft>
                    <a:spcPts val="0"/>
                  </a:spcAft>
                  <a:buClrTx/>
                  <a:buSzTx/>
                  <a:buFontTx/>
                  <a:buNone/>
                  <a:tabLst/>
                  <a:defRPr/>
                </a:pPr>
                <a:r>
                  <a:rPr kumimoji="0" sz="300" b="0" i="0" u="none" strike="noStrike" kern="0" cap="none" spc="-10" normalizeH="0" baseline="0" noProof="0" dirty="0">
                    <a:ln>
                      <a:noFill/>
                    </a:ln>
                    <a:solidFill>
                      <a:srgbClr val="231F20"/>
                    </a:solidFill>
                    <a:effectLst/>
                    <a:uLnTx/>
                    <a:uFillTx/>
                    <a:latin typeface="Yu Gothic"/>
                    <a:cs typeface="Yu Gothic"/>
                  </a:rPr>
                  <a:t>□□□□□□□□□□□</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sp>
            <p:nvSpPr>
              <p:cNvPr id="3" name="object 101">
                <a:extLst>
                  <a:ext uri="{FF2B5EF4-FFF2-40B4-BE49-F238E27FC236}">
                    <a16:creationId xmlns:a16="http://schemas.microsoft.com/office/drawing/2014/main" id="{A01321D8-D932-F431-FA0E-0591DAB24629}"/>
                  </a:ext>
                </a:extLst>
              </p:cNvPr>
              <p:cNvSpPr txBox="1"/>
              <p:nvPr/>
            </p:nvSpPr>
            <p:spPr>
              <a:xfrm>
                <a:off x="2862503" y="4235380"/>
                <a:ext cx="994410" cy="174407"/>
              </a:xfrm>
              <a:prstGeom prst="rect">
                <a:avLst/>
              </a:prstGeom>
            </p:spPr>
            <p:txBody>
              <a:bodyPr vert="horz" wrap="square" lIns="0" tIns="12700" rIns="0" bIns="0" rtlCol="0">
                <a:spAutoFit/>
              </a:bodyPr>
              <a:lstStyle/>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ct val="100000"/>
                  </a:lnSpc>
                  <a:spcBef>
                    <a:spcPts val="120"/>
                  </a:spcBef>
                  <a:spcAft>
                    <a:spcPts val="0"/>
                  </a:spcAft>
                  <a:buClrTx/>
                  <a:buSzTx/>
                  <a:buFontTx/>
                  <a:buNone/>
                  <a:tabLst/>
                  <a:defRPr/>
                </a:pPr>
                <a:r>
                  <a:rPr kumimoji="0" sz="300" b="0" i="0" u="none" strike="noStrike" kern="0" cap="none" spc="-10" normalizeH="0" baseline="0" noProof="0" dirty="0">
                    <a:ln>
                      <a:noFill/>
                    </a:ln>
                    <a:solidFill>
                      <a:srgbClr val="231F20"/>
                    </a:solidFill>
                    <a:effectLst/>
                    <a:uLnTx/>
                    <a:uFillTx/>
                    <a:latin typeface="Yu Gothic"/>
                    <a:cs typeface="Yu Gothic"/>
                  </a:rPr>
                  <a:t>□□□□□□□□□□□</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sp>
            <p:nvSpPr>
              <p:cNvPr id="4" name="object 101">
                <a:extLst>
                  <a:ext uri="{FF2B5EF4-FFF2-40B4-BE49-F238E27FC236}">
                    <a16:creationId xmlns:a16="http://schemas.microsoft.com/office/drawing/2014/main" id="{87CF6B9F-9F16-7FAC-02AD-DECB4EB6A7AF}"/>
                  </a:ext>
                </a:extLst>
              </p:cNvPr>
              <p:cNvSpPr txBox="1"/>
              <p:nvPr/>
            </p:nvSpPr>
            <p:spPr>
              <a:xfrm>
                <a:off x="2862503" y="4483031"/>
                <a:ext cx="994410" cy="174407"/>
              </a:xfrm>
              <a:prstGeom prst="rect">
                <a:avLst/>
              </a:prstGeom>
            </p:spPr>
            <p:txBody>
              <a:bodyPr vert="horz" wrap="square" lIns="0" tIns="12700" rIns="0" bIns="0" rtlCol="0">
                <a:spAutoFit/>
              </a:bodyPr>
              <a:lstStyle/>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ts val="440"/>
                  </a:lnSpc>
                  <a:spcBef>
                    <a:spcPts val="0"/>
                  </a:spcBef>
                  <a:spcAft>
                    <a:spcPts val="0"/>
                  </a:spcAft>
                  <a:buClrTx/>
                  <a:buSzTx/>
                  <a:buFontTx/>
                  <a:buNone/>
                  <a:tabLst/>
                  <a:defRPr/>
                </a:pPr>
                <a:r>
                  <a:rPr kumimoji="0" sz="400" b="1" i="0" u="none" strike="noStrike" kern="0" cap="none" spc="-10" normalizeH="0" baseline="0" noProof="0" dirty="0">
                    <a:ln>
                      <a:noFill/>
                    </a:ln>
                    <a:solidFill>
                      <a:srgbClr val="231F20"/>
                    </a:solidFill>
                    <a:effectLst/>
                    <a:uLnTx/>
                    <a:uFillTx/>
                    <a:latin typeface="Yu Gothic"/>
                    <a:cs typeface="Yu Gothic"/>
                  </a:rPr>
                  <a:t>□□□□□□□□□□□</a:t>
                </a:r>
                <a:endParaRPr kumimoji="0" sz="400" b="0" i="0" u="none" strike="noStrike" kern="0" cap="none" spc="0" normalizeH="0" baseline="0" noProof="0" dirty="0">
                  <a:ln>
                    <a:noFill/>
                  </a:ln>
                  <a:solidFill>
                    <a:sysClr val="windowText" lastClr="000000"/>
                  </a:solidFill>
                  <a:effectLst/>
                  <a:uLnTx/>
                  <a:uFillTx/>
                  <a:latin typeface="Yu Gothic"/>
                  <a:cs typeface="Yu Gothic"/>
                </a:endParaRPr>
              </a:p>
              <a:p>
                <a:pPr marL="281940" marR="0" lvl="0" indent="0" defTabSz="914400" eaLnBrk="1" fontAlgn="auto" latinLnBrk="0" hangingPunct="1">
                  <a:lnSpc>
                    <a:spcPct val="100000"/>
                  </a:lnSpc>
                  <a:spcBef>
                    <a:spcPts val="120"/>
                  </a:spcBef>
                  <a:spcAft>
                    <a:spcPts val="0"/>
                  </a:spcAft>
                  <a:buClrTx/>
                  <a:buSzTx/>
                  <a:buFontTx/>
                  <a:buNone/>
                  <a:tabLst/>
                  <a:defRPr/>
                </a:pPr>
                <a:r>
                  <a:rPr kumimoji="0" sz="300" b="0" i="0" u="none" strike="noStrike" kern="0" cap="none" spc="-10" normalizeH="0" baseline="0" noProof="0" dirty="0">
                    <a:ln>
                      <a:noFill/>
                    </a:ln>
                    <a:solidFill>
                      <a:srgbClr val="231F20"/>
                    </a:solidFill>
                    <a:effectLst/>
                    <a:uLnTx/>
                    <a:uFillTx/>
                    <a:latin typeface="Yu Gothic"/>
                    <a:cs typeface="Yu Gothic"/>
                  </a:rPr>
                  <a:t>□□□□□□□□□□□</a:t>
                </a:r>
                <a:endParaRPr kumimoji="0" sz="300" b="0" i="0" u="none" strike="noStrike" kern="0" cap="none" spc="0" normalizeH="0" baseline="0" noProof="0" dirty="0">
                  <a:ln>
                    <a:noFill/>
                  </a:ln>
                  <a:solidFill>
                    <a:sysClr val="windowText" lastClr="000000"/>
                  </a:solidFill>
                  <a:effectLst/>
                  <a:uLnTx/>
                  <a:uFillTx/>
                  <a:latin typeface="Meiryo"/>
                  <a:cs typeface="Meiryo"/>
                </a:endParaRPr>
              </a:p>
            </p:txBody>
          </p:sp>
        </p:grpSp>
      </p:grpSp>
      <p:grpSp>
        <p:nvGrpSpPr>
          <p:cNvPr id="736" name="グラフィックス 715">
            <a:extLst>
              <a:ext uri="{FF2B5EF4-FFF2-40B4-BE49-F238E27FC236}">
                <a16:creationId xmlns:a16="http://schemas.microsoft.com/office/drawing/2014/main" id="{93BE06C0-EB6B-4AE3-5B1C-DB1E8409519D}"/>
              </a:ext>
            </a:extLst>
          </p:cNvPr>
          <p:cNvGrpSpPr/>
          <p:nvPr/>
        </p:nvGrpSpPr>
        <p:grpSpPr>
          <a:xfrm>
            <a:off x="1524101" y="5480278"/>
            <a:ext cx="454331" cy="454084"/>
            <a:chOff x="1524101" y="5480278"/>
            <a:chExt cx="454331" cy="454084"/>
          </a:xfrm>
        </p:grpSpPr>
        <p:grpSp>
          <p:nvGrpSpPr>
            <p:cNvPr id="737" name="グラフィックス 715">
              <a:extLst>
                <a:ext uri="{FF2B5EF4-FFF2-40B4-BE49-F238E27FC236}">
                  <a16:creationId xmlns:a16="http://schemas.microsoft.com/office/drawing/2014/main" id="{FDB8E05F-31BB-2298-0498-FD01A164448A}"/>
                </a:ext>
              </a:extLst>
            </p:cNvPr>
            <p:cNvGrpSpPr/>
            <p:nvPr/>
          </p:nvGrpSpPr>
          <p:grpSpPr>
            <a:xfrm>
              <a:off x="1524101" y="5517255"/>
              <a:ext cx="417107" cy="417107"/>
              <a:chOff x="1524101" y="5517255"/>
              <a:chExt cx="417107" cy="417107"/>
            </a:xfrm>
            <a:solidFill>
              <a:srgbClr val="E60012"/>
            </a:solidFill>
          </p:grpSpPr>
          <p:sp>
            <p:nvSpPr>
              <p:cNvPr id="738" name="フリーフォーム 737">
                <a:extLst>
                  <a:ext uri="{FF2B5EF4-FFF2-40B4-BE49-F238E27FC236}">
                    <a16:creationId xmlns:a16="http://schemas.microsoft.com/office/drawing/2014/main" id="{B66AE3A6-184D-9537-BC9C-EA9683F691ED}"/>
                  </a:ext>
                </a:extLst>
              </p:cNvPr>
              <p:cNvSpPr/>
              <p:nvPr/>
            </p:nvSpPr>
            <p:spPr>
              <a:xfrm>
                <a:off x="1524101" y="5517255"/>
                <a:ext cx="417107" cy="417107"/>
              </a:xfrm>
              <a:custGeom>
                <a:avLst/>
                <a:gdLst>
                  <a:gd name="connsiteX0" fmla="*/ 208554 w 417107"/>
                  <a:gd name="connsiteY0" fmla="*/ 0 h 417107"/>
                  <a:gd name="connsiteX1" fmla="*/ 0 w 417107"/>
                  <a:gd name="connsiteY1" fmla="*/ 208554 h 417107"/>
                  <a:gd name="connsiteX2" fmla="*/ 208554 w 417107"/>
                  <a:gd name="connsiteY2" fmla="*/ 417107 h 417107"/>
                  <a:gd name="connsiteX3" fmla="*/ 417107 w 417107"/>
                  <a:gd name="connsiteY3" fmla="*/ 208554 h 417107"/>
                  <a:gd name="connsiteX4" fmla="*/ 208554 w 417107"/>
                  <a:gd name="connsiteY4" fmla="*/ 0 h 417107"/>
                  <a:gd name="connsiteX5" fmla="*/ 325156 w 417107"/>
                  <a:gd name="connsiteY5" fmla="*/ 325156 h 417107"/>
                  <a:gd name="connsiteX6" fmla="*/ 208554 w 417107"/>
                  <a:gd name="connsiteY6" fmla="*/ 373474 h 417107"/>
                  <a:gd name="connsiteX7" fmla="*/ 91951 w 417107"/>
                  <a:gd name="connsiteY7" fmla="*/ 325156 h 417107"/>
                  <a:gd name="connsiteX8" fmla="*/ 43634 w 417107"/>
                  <a:gd name="connsiteY8" fmla="*/ 208554 h 417107"/>
                  <a:gd name="connsiteX9" fmla="*/ 91951 w 417107"/>
                  <a:gd name="connsiteY9" fmla="*/ 91951 h 417107"/>
                  <a:gd name="connsiteX10" fmla="*/ 208554 w 417107"/>
                  <a:gd name="connsiteY10" fmla="*/ 43634 h 417107"/>
                  <a:gd name="connsiteX11" fmla="*/ 325156 w 417107"/>
                  <a:gd name="connsiteY11" fmla="*/ 91951 h 417107"/>
                  <a:gd name="connsiteX12" fmla="*/ 373474 w 417107"/>
                  <a:gd name="connsiteY12" fmla="*/ 208554 h 417107"/>
                  <a:gd name="connsiteX13" fmla="*/ 325156 w 417107"/>
                  <a:gd name="connsiteY13" fmla="*/ 325156 h 41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107" h="417107">
                    <a:moveTo>
                      <a:pt x="208554" y="0"/>
                    </a:moveTo>
                    <a:cubicBezTo>
                      <a:pt x="93430" y="0"/>
                      <a:pt x="0" y="93307"/>
                      <a:pt x="0" y="208554"/>
                    </a:cubicBezTo>
                    <a:cubicBezTo>
                      <a:pt x="0" y="323800"/>
                      <a:pt x="93430" y="417107"/>
                      <a:pt x="208554" y="417107"/>
                    </a:cubicBezTo>
                    <a:cubicBezTo>
                      <a:pt x="323677" y="417107"/>
                      <a:pt x="417107" y="323677"/>
                      <a:pt x="417107" y="208554"/>
                    </a:cubicBezTo>
                    <a:cubicBezTo>
                      <a:pt x="417107" y="93430"/>
                      <a:pt x="323800" y="0"/>
                      <a:pt x="208554" y="0"/>
                    </a:cubicBezTo>
                    <a:close/>
                    <a:moveTo>
                      <a:pt x="325156" y="325156"/>
                    </a:moveTo>
                    <a:cubicBezTo>
                      <a:pt x="293972" y="356341"/>
                      <a:pt x="252557" y="373474"/>
                      <a:pt x="208554" y="373474"/>
                    </a:cubicBezTo>
                    <a:cubicBezTo>
                      <a:pt x="164550" y="373474"/>
                      <a:pt x="123135" y="356341"/>
                      <a:pt x="91951" y="325156"/>
                    </a:cubicBezTo>
                    <a:cubicBezTo>
                      <a:pt x="60767" y="293972"/>
                      <a:pt x="43634" y="252557"/>
                      <a:pt x="43634" y="208554"/>
                    </a:cubicBezTo>
                    <a:cubicBezTo>
                      <a:pt x="43634" y="164550"/>
                      <a:pt x="60767" y="123135"/>
                      <a:pt x="91951" y="91951"/>
                    </a:cubicBezTo>
                    <a:cubicBezTo>
                      <a:pt x="123135" y="60767"/>
                      <a:pt x="164550" y="43634"/>
                      <a:pt x="208554" y="43634"/>
                    </a:cubicBezTo>
                    <a:cubicBezTo>
                      <a:pt x="252557" y="43634"/>
                      <a:pt x="293972" y="60767"/>
                      <a:pt x="325156" y="91951"/>
                    </a:cubicBezTo>
                    <a:cubicBezTo>
                      <a:pt x="356341" y="123135"/>
                      <a:pt x="373474" y="164550"/>
                      <a:pt x="373474" y="208554"/>
                    </a:cubicBezTo>
                    <a:cubicBezTo>
                      <a:pt x="373474" y="252557"/>
                      <a:pt x="356341" y="293972"/>
                      <a:pt x="325156" y="325156"/>
                    </a:cubicBezTo>
                    <a:close/>
                  </a:path>
                </a:pathLst>
              </a:custGeom>
              <a:solidFill>
                <a:srgbClr val="E60012"/>
              </a:solidFill>
              <a:ln w="1209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9" name="フリーフォーム 738">
                <a:extLst>
                  <a:ext uri="{FF2B5EF4-FFF2-40B4-BE49-F238E27FC236}">
                    <a16:creationId xmlns:a16="http://schemas.microsoft.com/office/drawing/2014/main" id="{6EDACC7E-858F-89CB-2295-7AD5207FC2E3}"/>
                  </a:ext>
                </a:extLst>
              </p:cNvPr>
              <p:cNvSpPr/>
              <p:nvPr/>
            </p:nvSpPr>
            <p:spPr>
              <a:xfrm>
                <a:off x="1611368" y="5604645"/>
                <a:ext cx="242573" cy="242573"/>
              </a:xfrm>
              <a:custGeom>
                <a:avLst/>
                <a:gdLst>
                  <a:gd name="connsiteX0" fmla="*/ 121287 w 242573"/>
                  <a:gd name="connsiteY0" fmla="*/ 0 h 242573"/>
                  <a:gd name="connsiteX1" fmla="*/ 0 w 242573"/>
                  <a:gd name="connsiteY1" fmla="*/ 121287 h 242573"/>
                  <a:gd name="connsiteX2" fmla="*/ 121287 w 242573"/>
                  <a:gd name="connsiteY2" fmla="*/ 242573 h 242573"/>
                  <a:gd name="connsiteX3" fmla="*/ 242573 w 242573"/>
                  <a:gd name="connsiteY3" fmla="*/ 121287 h 242573"/>
                  <a:gd name="connsiteX4" fmla="*/ 121287 w 242573"/>
                  <a:gd name="connsiteY4" fmla="*/ 0 h 242573"/>
                  <a:gd name="connsiteX5" fmla="*/ 121287 w 242573"/>
                  <a:gd name="connsiteY5" fmla="*/ 198816 h 242573"/>
                  <a:gd name="connsiteX6" fmla="*/ 43757 w 242573"/>
                  <a:gd name="connsiteY6" fmla="*/ 121287 h 242573"/>
                  <a:gd name="connsiteX7" fmla="*/ 121287 w 242573"/>
                  <a:gd name="connsiteY7" fmla="*/ 43757 h 242573"/>
                  <a:gd name="connsiteX8" fmla="*/ 198816 w 242573"/>
                  <a:gd name="connsiteY8" fmla="*/ 121287 h 242573"/>
                  <a:gd name="connsiteX9" fmla="*/ 121287 w 242573"/>
                  <a:gd name="connsiteY9" fmla="*/ 198816 h 242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573" h="242573">
                    <a:moveTo>
                      <a:pt x="121287" y="0"/>
                    </a:moveTo>
                    <a:cubicBezTo>
                      <a:pt x="54480" y="0"/>
                      <a:pt x="0" y="54357"/>
                      <a:pt x="0" y="121287"/>
                    </a:cubicBezTo>
                    <a:cubicBezTo>
                      <a:pt x="0" y="188216"/>
                      <a:pt x="54357" y="242573"/>
                      <a:pt x="121287" y="242573"/>
                    </a:cubicBezTo>
                    <a:cubicBezTo>
                      <a:pt x="188216" y="242573"/>
                      <a:pt x="242573" y="188216"/>
                      <a:pt x="242573" y="121287"/>
                    </a:cubicBezTo>
                    <a:cubicBezTo>
                      <a:pt x="242573" y="54357"/>
                      <a:pt x="188216" y="0"/>
                      <a:pt x="121287" y="0"/>
                    </a:cubicBezTo>
                    <a:close/>
                    <a:moveTo>
                      <a:pt x="121287" y="198816"/>
                    </a:moveTo>
                    <a:cubicBezTo>
                      <a:pt x="78516" y="198816"/>
                      <a:pt x="43757" y="164057"/>
                      <a:pt x="43757" y="121287"/>
                    </a:cubicBezTo>
                    <a:cubicBezTo>
                      <a:pt x="43757" y="78516"/>
                      <a:pt x="78516" y="43757"/>
                      <a:pt x="121287" y="43757"/>
                    </a:cubicBezTo>
                    <a:cubicBezTo>
                      <a:pt x="164057" y="43757"/>
                      <a:pt x="198816" y="78516"/>
                      <a:pt x="198816" y="121287"/>
                    </a:cubicBezTo>
                    <a:cubicBezTo>
                      <a:pt x="198816" y="164057"/>
                      <a:pt x="164057" y="198816"/>
                      <a:pt x="121287" y="198816"/>
                    </a:cubicBezTo>
                    <a:close/>
                  </a:path>
                </a:pathLst>
              </a:custGeom>
              <a:solidFill>
                <a:srgbClr val="E60012"/>
              </a:solidFill>
              <a:ln w="1209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40" name="フリーフォーム 739">
                <a:extLst>
                  <a:ext uri="{FF2B5EF4-FFF2-40B4-BE49-F238E27FC236}">
                    <a16:creationId xmlns:a16="http://schemas.microsoft.com/office/drawing/2014/main" id="{DF4C147F-E9FD-A031-4F8A-25211225D630}"/>
                  </a:ext>
                </a:extLst>
              </p:cNvPr>
              <p:cNvSpPr/>
              <p:nvPr/>
            </p:nvSpPr>
            <p:spPr>
              <a:xfrm>
                <a:off x="1698758" y="5691913"/>
                <a:ext cx="67792" cy="67792"/>
              </a:xfrm>
              <a:custGeom>
                <a:avLst/>
                <a:gdLst>
                  <a:gd name="connsiteX0" fmla="*/ 67792 w 67792"/>
                  <a:gd name="connsiteY0" fmla="*/ 33896 h 67792"/>
                  <a:gd name="connsiteX1" fmla="*/ 33896 w 67792"/>
                  <a:gd name="connsiteY1" fmla="*/ 67792 h 67792"/>
                  <a:gd name="connsiteX2" fmla="*/ 0 w 67792"/>
                  <a:gd name="connsiteY2" fmla="*/ 33896 h 67792"/>
                  <a:gd name="connsiteX3" fmla="*/ 33896 w 67792"/>
                  <a:gd name="connsiteY3" fmla="*/ 0 h 67792"/>
                  <a:gd name="connsiteX4" fmla="*/ 67792 w 67792"/>
                  <a:gd name="connsiteY4" fmla="*/ 33896 h 6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 h="67792">
                    <a:moveTo>
                      <a:pt x="67792" y="33896"/>
                    </a:moveTo>
                    <a:cubicBezTo>
                      <a:pt x="67792" y="52616"/>
                      <a:pt x="52616" y="67792"/>
                      <a:pt x="33896" y="67792"/>
                    </a:cubicBezTo>
                    <a:cubicBezTo>
                      <a:pt x="15176" y="67792"/>
                      <a:pt x="0" y="52616"/>
                      <a:pt x="0" y="33896"/>
                    </a:cubicBezTo>
                    <a:cubicBezTo>
                      <a:pt x="0" y="15176"/>
                      <a:pt x="15176" y="0"/>
                      <a:pt x="33896" y="0"/>
                    </a:cubicBezTo>
                    <a:cubicBezTo>
                      <a:pt x="52616" y="0"/>
                      <a:pt x="67792" y="15176"/>
                      <a:pt x="67792" y="33896"/>
                    </a:cubicBezTo>
                    <a:close/>
                  </a:path>
                </a:pathLst>
              </a:custGeom>
              <a:solidFill>
                <a:srgbClr val="E60012"/>
              </a:solidFill>
              <a:ln w="1209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41" name="フリーフォーム 740">
              <a:extLst>
                <a:ext uri="{FF2B5EF4-FFF2-40B4-BE49-F238E27FC236}">
                  <a16:creationId xmlns:a16="http://schemas.microsoft.com/office/drawing/2014/main" id="{4B396D57-495C-2378-AADA-12BB25A5A4E2}"/>
                </a:ext>
              </a:extLst>
            </p:cNvPr>
            <p:cNvSpPr/>
            <p:nvPr/>
          </p:nvSpPr>
          <p:spPr>
            <a:xfrm>
              <a:off x="1720575" y="5713575"/>
              <a:ext cx="168001" cy="168155"/>
            </a:xfrm>
            <a:custGeom>
              <a:avLst/>
              <a:gdLst>
                <a:gd name="connsiteX0" fmla="*/ 20707 w 168001"/>
                <a:gd name="connsiteY0" fmla="*/ 3605 h 168155"/>
                <a:gd name="connsiteX1" fmla="*/ 3575 w 168001"/>
                <a:gd name="connsiteY1" fmla="*/ 3605 h 168155"/>
                <a:gd name="connsiteX2" fmla="*/ 0 w 168001"/>
                <a:gd name="connsiteY2" fmla="*/ 12233 h 168155"/>
                <a:gd name="connsiteX3" fmla="*/ 3575 w 168001"/>
                <a:gd name="connsiteY3" fmla="*/ 20862 h 168155"/>
                <a:gd name="connsiteX4" fmla="*/ 120300 w 168001"/>
                <a:gd name="connsiteY4" fmla="*/ 137587 h 168155"/>
                <a:gd name="connsiteX5" fmla="*/ 150869 w 168001"/>
                <a:gd name="connsiteY5" fmla="*/ 168156 h 168155"/>
                <a:gd name="connsiteX6" fmla="*/ 168002 w 168001"/>
                <a:gd name="connsiteY6" fmla="*/ 151023 h 168155"/>
                <a:gd name="connsiteX7" fmla="*/ 136201 w 168001"/>
                <a:gd name="connsiteY7" fmla="*/ 119222 h 168155"/>
                <a:gd name="connsiteX8" fmla="*/ 20831 w 168001"/>
                <a:gd name="connsiteY8" fmla="*/ 3852 h 16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01" h="168155">
                  <a:moveTo>
                    <a:pt x="20707" y="3605"/>
                  </a:moveTo>
                  <a:cubicBezTo>
                    <a:pt x="15900" y="-1202"/>
                    <a:pt x="8258" y="-1202"/>
                    <a:pt x="3575" y="3605"/>
                  </a:cubicBezTo>
                  <a:cubicBezTo>
                    <a:pt x="1233" y="5947"/>
                    <a:pt x="0" y="9029"/>
                    <a:pt x="0" y="12233"/>
                  </a:cubicBezTo>
                  <a:cubicBezTo>
                    <a:pt x="0" y="15438"/>
                    <a:pt x="1233" y="18396"/>
                    <a:pt x="3575" y="20862"/>
                  </a:cubicBezTo>
                  <a:lnTo>
                    <a:pt x="120300" y="137587"/>
                  </a:lnTo>
                  <a:lnTo>
                    <a:pt x="150869" y="168156"/>
                  </a:lnTo>
                  <a:cubicBezTo>
                    <a:pt x="156908" y="162732"/>
                    <a:pt x="162701" y="157062"/>
                    <a:pt x="168002" y="151023"/>
                  </a:cubicBezTo>
                  <a:lnTo>
                    <a:pt x="136201" y="119222"/>
                  </a:lnTo>
                  <a:lnTo>
                    <a:pt x="20831" y="3852"/>
                  </a:lnTo>
                  <a:close/>
                </a:path>
              </a:pathLst>
            </a:custGeom>
            <a:solidFill>
              <a:schemeClr val="bg1">
                <a:lumMod val="50000"/>
                <a:alpha val="50000"/>
              </a:schemeClr>
            </a:solidFill>
            <a:ln w="1209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742" name="グラフィックス 715">
              <a:extLst>
                <a:ext uri="{FF2B5EF4-FFF2-40B4-BE49-F238E27FC236}">
                  <a16:creationId xmlns:a16="http://schemas.microsoft.com/office/drawing/2014/main" id="{B4755FAB-E094-3C17-0571-C5908DF697E7}"/>
                </a:ext>
              </a:extLst>
            </p:cNvPr>
            <p:cNvGrpSpPr/>
            <p:nvPr/>
          </p:nvGrpSpPr>
          <p:grpSpPr>
            <a:xfrm>
              <a:off x="1720544" y="5480278"/>
              <a:ext cx="257887" cy="257857"/>
              <a:chOff x="1720544" y="5480278"/>
              <a:chExt cx="257887" cy="257857"/>
            </a:xfrm>
          </p:grpSpPr>
          <p:sp>
            <p:nvSpPr>
              <p:cNvPr id="743" name="フリーフォーム 742">
                <a:extLst>
                  <a:ext uri="{FF2B5EF4-FFF2-40B4-BE49-F238E27FC236}">
                    <a16:creationId xmlns:a16="http://schemas.microsoft.com/office/drawing/2014/main" id="{335ABBEB-D8B4-8B4D-3708-4C4702483FD8}"/>
                  </a:ext>
                </a:extLst>
              </p:cNvPr>
              <p:cNvSpPr/>
              <p:nvPr/>
            </p:nvSpPr>
            <p:spPr>
              <a:xfrm>
                <a:off x="1720544" y="5566281"/>
                <a:ext cx="172007" cy="171853"/>
              </a:xfrm>
              <a:custGeom>
                <a:avLst/>
                <a:gdLst>
                  <a:gd name="connsiteX0" fmla="*/ 168279 w 172007"/>
                  <a:gd name="connsiteY0" fmla="*/ 3605 h 171853"/>
                  <a:gd name="connsiteX1" fmla="*/ 151146 w 172007"/>
                  <a:gd name="connsiteY1" fmla="*/ 3605 h 171853"/>
                  <a:gd name="connsiteX2" fmla="*/ 3605 w 172007"/>
                  <a:gd name="connsiteY2" fmla="*/ 151146 h 171853"/>
                  <a:gd name="connsiteX3" fmla="*/ 3605 w 172007"/>
                  <a:gd name="connsiteY3" fmla="*/ 168279 h 171853"/>
                  <a:gd name="connsiteX4" fmla="*/ 12233 w 172007"/>
                  <a:gd name="connsiteY4" fmla="*/ 171853 h 171853"/>
                  <a:gd name="connsiteX5" fmla="*/ 20862 w 172007"/>
                  <a:gd name="connsiteY5" fmla="*/ 168279 h 171853"/>
                  <a:gd name="connsiteX6" fmla="*/ 168402 w 172007"/>
                  <a:gd name="connsiteY6" fmla="*/ 20738 h 171853"/>
                  <a:gd name="connsiteX7" fmla="*/ 168402 w 172007"/>
                  <a:gd name="connsiteY7" fmla="*/ 3605 h 17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007" h="171853">
                    <a:moveTo>
                      <a:pt x="168279" y="3605"/>
                    </a:moveTo>
                    <a:cubicBezTo>
                      <a:pt x="163595" y="-1202"/>
                      <a:pt x="155830" y="-1202"/>
                      <a:pt x="151146" y="3605"/>
                    </a:cubicBezTo>
                    <a:lnTo>
                      <a:pt x="3605" y="151146"/>
                    </a:lnTo>
                    <a:cubicBezTo>
                      <a:pt x="-1202" y="155953"/>
                      <a:pt x="-1202" y="163595"/>
                      <a:pt x="3605" y="168279"/>
                    </a:cubicBezTo>
                    <a:cubicBezTo>
                      <a:pt x="5947" y="170621"/>
                      <a:pt x="9029" y="171853"/>
                      <a:pt x="12233" y="171853"/>
                    </a:cubicBezTo>
                    <a:cubicBezTo>
                      <a:pt x="15438" y="171853"/>
                      <a:pt x="18396" y="170621"/>
                      <a:pt x="20862" y="168279"/>
                    </a:cubicBezTo>
                    <a:lnTo>
                      <a:pt x="168402" y="20738"/>
                    </a:lnTo>
                    <a:cubicBezTo>
                      <a:pt x="173209" y="15931"/>
                      <a:pt x="173209" y="8289"/>
                      <a:pt x="168402" y="3605"/>
                    </a:cubicBezTo>
                    <a:close/>
                  </a:path>
                </a:pathLst>
              </a:custGeom>
              <a:solidFill>
                <a:srgbClr val="999999"/>
              </a:solidFill>
              <a:ln w="1209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44" name="フリーフォーム 743">
                <a:extLst>
                  <a:ext uri="{FF2B5EF4-FFF2-40B4-BE49-F238E27FC236}">
                    <a16:creationId xmlns:a16="http://schemas.microsoft.com/office/drawing/2014/main" id="{49F20246-6E29-E961-E343-8D6835C1F541}"/>
                  </a:ext>
                </a:extLst>
              </p:cNvPr>
              <p:cNvSpPr/>
              <p:nvPr/>
            </p:nvSpPr>
            <p:spPr>
              <a:xfrm>
                <a:off x="1868732" y="5480278"/>
                <a:ext cx="109700" cy="109576"/>
              </a:xfrm>
              <a:custGeom>
                <a:avLst/>
                <a:gdLst>
                  <a:gd name="connsiteX0" fmla="*/ 41168 w 109700"/>
                  <a:gd name="connsiteY0" fmla="*/ 109577 h 109576"/>
                  <a:gd name="connsiteX1" fmla="*/ 2835 w 109700"/>
                  <a:gd name="connsiteY1" fmla="*/ 106742 h 109576"/>
                  <a:gd name="connsiteX2" fmla="*/ 0 w 109700"/>
                  <a:gd name="connsiteY2" fmla="*/ 68532 h 109576"/>
                  <a:gd name="connsiteX3" fmla="*/ 68532 w 109700"/>
                  <a:gd name="connsiteY3" fmla="*/ 0 h 109576"/>
                  <a:gd name="connsiteX4" fmla="*/ 71367 w 109700"/>
                  <a:gd name="connsiteY4" fmla="*/ 38210 h 109576"/>
                  <a:gd name="connsiteX5" fmla="*/ 109700 w 109700"/>
                  <a:gd name="connsiteY5" fmla="*/ 41168 h 109576"/>
                  <a:gd name="connsiteX6" fmla="*/ 41168 w 109700"/>
                  <a:gd name="connsiteY6" fmla="*/ 109577 h 1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00" h="109576">
                    <a:moveTo>
                      <a:pt x="41168" y="109577"/>
                    </a:moveTo>
                    <a:lnTo>
                      <a:pt x="2835" y="106742"/>
                    </a:lnTo>
                    <a:lnTo>
                      <a:pt x="0" y="68532"/>
                    </a:lnTo>
                    <a:lnTo>
                      <a:pt x="68532" y="0"/>
                    </a:lnTo>
                    <a:lnTo>
                      <a:pt x="71367" y="38210"/>
                    </a:lnTo>
                    <a:lnTo>
                      <a:pt x="109700" y="41168"/>
                    </a:lnTo>
                    <a:lnTo>
                      <a:pt x="41168" y="109577"/>
                    </a:lnTo>
                    <a:close/>
                  </a:path>
                </a:pathLst>
              </a:custGeom>
              <a:solidFill>
                <a:srgbClr val="E60012"/>
              </a:solidFill>
              <a:ln w="1209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16" name="object 11">
            <a:extLst>
              <a:ext uri="{FF2B5EF4-FFF2-40B4-BE49-F238E27FC236}">
                <a16:creationId xmlns:a16="http://schemas.microsoft.com/office/drawing/2014/main" id="{A07581E7-4B72-7B18-9EF3-7DA166980304}"/>
              </a:ext>
            </a:extLst>
          </p:cNvPr>
          <p:cNvSpPr txBox="1"/>
          <p:nvPr/>
        </p:nvSpPr>
        <p:spPr>
          <a:xfrm>
            <a:off x="2138921" y="6091749"/>
            <a:ext cx="7333739" cy="151323"/>
          </a:xfrm>
          <a:prstGeom prst="rect">
            <a:avLst/>
          </a:prstGeom>
        </p:spPr>
        <p:txBody>
          <a:bodyPr vert="horz" wrap="none" lIns="0" tIns="12700" rIns="0" bIns="0" rtlCol="0">
            <a:spAutoFit/>
          </a:bodyPr>
          <a:lstStyle/>
          <a:p>
            <a:pPr marL="12700" marR="0" lvl="0" indent="0" defTabSz="914400" eaLnBrk="1" fontAlgn="auto" latinLnBrk="0" hangingPunct="1">
              <a:lnSpc>
                <a:spcPct val="100000"/>
              </a:lnSpc>
              <a:spcBef>
                <a:spcPts val="5"/>
              </a:spcBef>
              <a:spcAft>
                <a:spcPts val="0"/>
              </a:spcAft>
              <a:buClrTx/>
              <a:buSzTx/>
              <a:buFontTx/>
              <a:buNone/>
              <a:tabLst/>
              <a:defRPr/>
            </a:pPr>
            <a:r>
              <a:rPr kumimoji="0" sz="900" b="1" i="0" u="none" strike="noStrike" kern="0" cap="none" spc="0" normalizeH="0" baseline="0" noProof="0" dirty="0">
                <a:ln>
                  <a:noFill/>
                </a:ln>
                <a:solidFill>
                  <a:srgbClr val="231F20"/>
                </a:solidFill>
                <a:effectLst/>
                <a:uLnTx/>
                <a:uFillTx/>
                <a:latin typeface="Yu Gothic"/>
                <a:cs typeface="Yu Gothic"/>
              </a:rPr>
              <a:t>クロスドメイン（2つ以上のドメインをまたぐ）が発生するWEBサイト環境は、タグを  HTML  に「直接設置」以外、CV計測ができません。</a:t>
            </a:r>
            <a:endParaRPr kumimoji="0" sz="900" b="0" i="0" u="none" strike="noStrike" kern="0" cap="none" spc="0" normalizeH="0" baseline="0" noProof="0" dirty="0">
              <a:ln>
                <a:noFill/>
              </a:ln>
              <a:solidFill>
                <a:sysClr val="windowText" lastClr="000000"/>
              </a:solidFill>
              <a:effectLst/>
              <a:uLnTx/>
              <a:uFillTx/>
              <a:latin typeface="Yu Gothic"/>
              <a:cs typeface="Yu Gothic"/>
            </a:endParaRPr>
          </a:p>
        </p:txBody>
      </p:sp>
    </p:spTree>
    <p:extLst>
      <p:ext uri="{BB962C8B-B14F-4D97-AF65-F5344CB8AC3E}">
        <p14:creationId xmlns:p14="http://schemas.microsoft.com/office/powerpoint/2010/main" val="283638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a:extLst>
              <a:ext uri="{FF2B5EF4-FFF2-40B4-BE49-F238E27FC236}">
                <a16:creationId xmlns:a16="http://schemas.microsoft.com/office/drawing/2014/main" id="{CBFE7DAA-9B96-7288-14E2-A984EDC114C1}"/>
              </a:ext>
            </a:extLst>
          </p:cNvPr>
          <p:cNvSpPr txBox="1"/>
          <p:nvPr/>
        </p:nvSpPr>
        <p:spPr>
          <a:xfrm>
            <a:off x="346311" y="301328"/>
            <a:ext cx="2009775" cy="238760"/>
          </a:xfrm>
          <a:prstGeom prst="rect">
            <a:avLst/>
          </a:prstGeom>
        </p:spPr>
        <p:txBody>
          <a:bodyPr vert="horz" wrap="square" lIns="0" tIns="12700" rIns="0" bIns="0" rtlCol="0">
            <a:spAutoFit/>
          </a:bodyPr>
          <a:lstStyle/>
          <a:p>
            <a:pPr marL="12700">
              <a:spcBef>
                <a:spcPts val="100"/>
              </a:spcBef>
            </a:pPr>
            <a:r>
              <a:rPr sz="1500" b="1" spc="15" baseline="2777" dirty="0">
                <a:solidFill>
                  <a:srgbClr val="231F20"/>
                </a:solidFill>
                <a:latin typeface="Yu Gothic"/>
                <a:cs typeface="Yu Gothic"/>
              </a:rPr>
              <a:t>ネクサス広告 シリーズとは</a:t>
            </a:r>
            <a:r>
              <a:rPr sz="1500" b="1" baseline="2777" dirty="0">
                <a:solidFill>
                  <a:srgbClr val="231F20"/>
                </a:solidFill>
                <a:latin typeface="Yu Gothic"/>
                <a:cs typeface="Yu Gothic"/>
              </a:rPr>
              <a:t>（</a:t>
            </a:r>
            <a:r>
              <a:rPr sz="1500" b="1" spc="-254" baseline="2777" dirty="0">
                <a:solidFill>
                  <a:srgbClr val="231F20"/>
                </a:solidFill>
                <a:latin typeface="Yu Gothic"/>
                <a:cs typeface="Yu Gothic"/>
              </a:rPr>
              <a:t> </a:t>
            </a:r>
            <a:r>
              <a:rPr sz="1400" dirty="0">
                <a:solidFill>
                  <a:srgbClr val="231F20"/>
                </a:solidFill>
                <a:latin typeface="Tw Cen MT"/>
                <a:cs typeface="Tw Cen MT"/>
              </a:rPr>
              <a:t>2</a:t>
            </a:r>
            <a:r>
              <a:rPr sz="1400" spc="-225" dirty="0">
                <a:solidFill>
                  <a:srgbClr val="231F20"/>
                </a:solidFill>
                <a:latin typeface="Tw Cen MT"/>
                <a:cs typeface="Tw Cen MT"/>
              </a:rPr>
              <a:t> </a:t>
            </a:r>
            <a:r>
              <a:rPr sz="1500" b="1" spc="-75" baseline="2777" dirty="0">
                <a:solidFill>
                  <a:srgbClr val="231F20"/>
                </a:solidFill>
                <a:latin typeface="Yu Gothic"/>
                <a:cs typeface="Yu Gothic"/>
              </a:rPr>
              <a:t>）</a:t>
            </a:r>
            <a:endParaRPr sz="1500" baseline="2777">
              <a:latin typeface="Yu Gothic"/>
              <a:cs typeface="Yu Gothic"/>
            </a:endParaRPr>
          </a:p>
        </p:txBody>
      </p:sp>
      <p:sp>
        <p:nvSpPr>
          <p:cNvPr id="23" name="object 26">
            <a:extLst>
              <a:ext uri="{FF2B5EF4-FFF2-40B4-BE49-F238E27FC236}">
                <a16:creationId xmlns:a16="http://schemas.microsoft.com/office/drawing/2014/main" id="{196FA52D-2327-101B-31B0-692001F428A3}"/>
              </a:ext>
            </a:extLst>
          </p:cNvPr>
          <p:cNvSpPr txBox="1"/>
          <p:nvPr/>
        </p:nvSpPr>
        <p:spPr>
          <a:xfrm>
            <a:off x="4154853" y="887098"/>
            <a:ext cx="3448050" cy="228268"/>
          </a:xfrm>
          <a:prstGeom prst="rect">
            <a:avLst/>
          </a:prstGeom>
        </p:spPr>
        <p:txBody>
          <a:bodyPr vert="horz" wrap="square" lIns="0" tIns="12700" rIns="0" bIns="0" rtlCol="0">
            <a:spAutoFit/>
          </a:bodyPr>
          <a:lstStyle/>
          <a:p>
            <a:pPr marL="12700">
              <a:spcBef>
                <a:spcPts val="100"/>
              </a:spcBef>
            </a:pPr>
            <a:r>
              <a:rPr lang="ja-JP" altLang="en-US" sz="1400" b="1" spc="25" dirty="0">
                <a:solidFill>
                  <a:srgbClr val="231F20"/>
                </a:solidFill>
                <a:latin typeface="Yu Gothic"/>
                <a:cs typeface="Yu Gothic"/>
              </a:rPr>
              <a:t>ネクサス広告 シリーズサービス一覧</a:t>
            </a:r>
            <a:endParaRPr lang="ja-JP" altLang="en-US" sz="1400" dirty="0">
              <a:latin typeface="Yu Gothic"/>
              <a:cs typeface="Yu Gothic"/>
            </a:endParaRPr>
          </a:p>
        </p:txBody>
      </p:sp>
      <p:pic>
        <p:nvPicPr>
          <p:cNvPr id="85" name="object 88">
            <a:extLst>
              <a:ext uri="{FF2B5EF4-FFF2-40B4-BE49-F238E27FC236}">
                <a16:creationId xmlns:a16="http://schemas.microsoft.com/office/drawing/2014/main" id="{D9BAB596-4D70-0867-9C35-EA1884A9B0D5}"/>
              </a:ext>
            </a:extLst>
          </p:cNvPr>
          <p:cNvPicPr/>
          <p:nvPr/>
        </p:nvPicPr>
        <p:blipFill>
          <a:blip r:embed="rId3" cstate="email">
            <a:extLst>
              <a:ext uri="{28A0092B-C50C-407E-A947-70E740481C1C}">
                <a14:useLocalDpi xmlns:a14="http://schemas.microsoft.com/office/drawing/2010/main"/>
              </a:ext>
            </a:extLst>
          </a:blip>
          <a:stretch>
            <a:fillRect/>
          </a:stretch>
        </p:blipFill>
        <p:spPr>
          <a:xfrm>
            <a:off x="648003" y="809625"/>
            <a:ext cx="2649364" cy="330815"/>
          </a:xfrm>
          <a:prstGeom prst="rect">
            <a:avLst/>
          </a:prstGeom>
        </p:spPr>
      </p:pic>
      <p:grpSp>
        <p:nvGrpSpPr>
          <p:cNvPr id="86" name="object 89">
            <a:extLst>
              <a:ext uri="{FF2B5EF4-FFF2-40B4-BE49-F238E27FC236}">
                <a16:creationId xmlns:a16="http://schemas.microsoft.com/office/drawing/2014/main" id="{CF9B674B-14BE-178C-14C2-A84B07CEA302}"/>
              </a:ext>
            </a:extLst>
          </p:cNvPr>
          <p:cNvGrpSpPr/>
          <p:nvPr/>
        </p:nvGrpSpPr>
        <p:grpSpPr>
          <a:xfrm>
            <a:off x="3398884" y="913555"/>
            <a:ext cx="489584" cy="160655"/>
            <a:chOff x="3398884" y="996502"/>
            <a:chExt cx="489584" cy="160655"/>
          </a:xfrm>
        </p:grpSpPr>
        <p:pic>
          <p:nvPicPr>
            <p:cNvPr id="87" name="object 90">
              <a:extLst>
                <a:ext uri="{FF2B5EF4-FFF2-40B4-BE49-F238E27FC236}">
                  <a16:creationId xmlns:a16="http://schemas.microsoft.com/office/drawing/2014/main" id="{B7B7120C-529E-2A96-061C-CAF2B9749733}"/>
                </a:ext>
              </a:extLst>
            </p:cNvPr>
            <p:cNvPicPr/>
            <p:nvPr/>
          </p:nvPicPr>
          <p:blipFill>
            <a:blip r:embed="rId4" cstate="email">
              <a:extLst>
                <a:ext uri="{28A0092B-C50C-407E-A947-70E740481C1C}">
                  <a14:useLocalDpi xmlns:a14="http://schemas.microsoft.com/office/drawing/2010/main"/>
                </a:ext>
              </a:extLst>
            </a:blip>
            <a:stretch>
              <a:fillRect/>
            </a:stretch>
          </p:blipFill>
          <p:spPr>
            <a:xfrm>
              <a:off x="3398884" y="996502"/>
              <a:ext cx="407581" cy="160364"/>
            </a:xfrm>
            <a:prstGeom prst="rect">
              <a:avLst/>
            </a:prstGeom>
          </p:spPr>
        </p:pic>
        <p:sp>
          <p:nvSpPr>
            <p:cNvPr id="88" name="object 91">
              <a:extLst>
                <a:ext uri="{FF2B5EF4-FFF2-40B4-BE49-F238E27FC236}">
                  <a16:creationId xmlns:a16="http://schemas.microsoft.com/office/drawing/2014/main" id="{6D27D42E-2A33-640E-E956-6D2FD540F2AC}"/>
                </a:ext>
              </a:extLst>
            </p:cNvPr>
            <p:cNvSpPr/>
            <p:nvPr/>
          </p:nvSpPr>
          <p:spPr>
            <a:xfrm>
              <a:off x="3826141" y="1057001"/>
              <a:ext cx="62230" cy="100330"/>
            </a:xfrm>
            <a:custGeom>
              <a:avLst/>
              <a:gdLst/>
              <a:ahLst/>
              <a:cxnLst/>
              <a:rect l="l" t="t" r="r" b="b"/>
              <a:pathLst>
                <a:path w="62229" h="100330">
                  <a:moveTo>
                    <a:pt x="32232" y="0"/>
                  </a:moveTo>
                  <a:lnTo>
                    <a:pt x="19786" y="0"/>
                  </a:lnTo>
                  <a:lnTo>
                    <a:pt x="12890" y="2794"/>
                  </a:lnTo>
                  <a:lnTo>
                    <a:pt x="3162" y="13271"/>
                  </a:lnTo>
                  <a:lnTo>
                    <a:pt x="901" y="19113"/>
                  </a:lnTo>
                  <a:lnTo>
                    <a:pt x="901" y="32232"/>
                  </a:lnTo>
                  <a:lnTo>
                    <a:pt x="3162" y="37820"/>
                  </a:lnTo>
                  <a:lnTo>
                    <a:pt x="10833" y="46037"/>
                  </a:lnTo>
                  <a:lnTo>
                    <a:pt x="17145" y="50253"/>
                  </a:lnTo>
                  <a:lnTo>
                    <a:pt x="32042" y="58166"/>
                  </a:lnTo>
                  <a:lnTo>
                    <a:pt x="35890" y="60401"/>
                  </a:lnTo>
                  <a:lnTo>
                    <a:pt x="40474" y="63563"/>
                  </a:lnTo>
                  <a:lnTo>
                    <a:pt x="42379" y="65290"/>
                  </a:lnTo>
                  <a:lnTo>
                    <a:pt x="46596" y="70726"/>
                  </a:lnTo>
                  <a:lnTo>
                    <a:pt x="47955" y="74866"/>
                  </a:lnTo>
                  <a:lnTo>
                    <a:pt x="47955" y="85420"/>
                  </a:lnTo>
                  <a:lnTo>
                    <a:pt x="46062" y="89916"/>
                  </a:lnTo>
                  <a:lnTo>
                    <a:pt x="38849" y="95948"/>
                  </a:lnTo>
                  <a:lnTo>
                    <a:pt x="34747" y="97383"/>
                  </a:lnTo>
                  <a:lnTo>
                    <a:pt x="22263" y="97383"/>
                  </a:lnTo>
                  <a:lnTo>
                    <a:pt x="15494" y="93116"/>
                  </a:lnTo>
                  <a:lnTo>
                    <a:pt x="6540" y="79921"/>
                  </a:lnTo>
                  <a:lnTo>
                    <a:pt x="3911" y="73672"/>
                  </a:lnTo>
                  <a:lnTo>
                    <a:pt x="1803" y="65824"/>
                  </a:lnTo>
                  <a:lnTo>
                    <a:pt x="0" y="65824"/>
                  </a:lnTo>
                  <a:lnTo>
                    <a:pt x="0" y="97828"/>
                  </a:lnTo>
                  <a:lnTo>
                    <a:pt x="1803" y="97828"/>
                  </a:lnTo>
                  <a:lnTo>
                    <a:pt x="3162" y="95567"/>
                  </a:lnTo>
                  <a:lnTo>
                    <a:pt x="5168" y="94437"/>
                  </a:lnTo>
                  <a:lnTo>
                    <a:pt x="9715" y="94526"/>
                  </a:lnTo>
                  <a:lnTo>
                    <a:pt x="21513" y="98882"/>
                  </a:lnTo>
                  <a:lnTo>
                    <a:pt x="26568" y="99860"/>
                  </a:lnTo>
                  <a:lnTo>
                    <a:pt x="40754" y="99860"/>
                  </a:lnTo>
                  <a:lnTo>
                    <a:pt x="48285" y="96850"/>
                  </a:lnTo>
                  <a:lnTo>
                    <a:pt x="59296" y="85610"/>
                  </a:lnTo>
                  <a:lnTo>
                    <a:pt x="61861" y="79057"/>
                  </a:lnTo>
                  <a:lnTo>
                    <a:pt x="61861" y="64579"/>
                  </a:lnTo>
                  <a:lnTo>
                    <a:pt x="60083" y="58889"/>
                  </a:lnTo>
                  <a:lnTo>
                    <a:pt x="53022" y="49237"/>
                  </a:lnTo>
                  <a:lnTo>
                    <a:pt x="47675" y="45199"/>
                  </a:lnTo>
                  <a:lnTo>
                    <a:pt x="22999" y="34036"/>
                  </a:lnTo>
                  <a:lnTo>
                    <a:pt x="18884" y="31318"/>
                  </a:lnTo>
                  <a:lnTo>
                    <a:pt x="13550" y="25349"/>
                  </a:lnTo>
                  <a:lnTo>
                    <a:pt x="12204" y="22021"/>
                  </a:lnTo>
                  <a:lnTo>
                    <a:pt x="12204" y="13881"/>
                  </a:lnTo>
                  <a:lnTo>
                    <a:pt x="13690" y="10121"/>
                  </a:lnTo>
                  <a:lnTo>
                    <a:pt x="19634" y="4013"/>
                  </a:lnTo>
                  <a:lnTo>
                    <a:pt x="23228" y="2489"/>
                  </a:lnTo>
                  <a:lnTo>
                    <a:pt x="30441" y="2489"/>
                  </a:lnTo>
                  <a:lnTo>
                    <a:pt x="51333" y="26695"/>
                  </a:lnTo>
                  <a:lnTo>
                    <a:pt x="53721" y="26695"/>
                  </a:lnTo>
                  <a:lnTo>
                    <a:pt x="52476" y="1016"/>
                  </a:lnTo>
                  <a:lnTo>
                    <a:pt x="50203" y="1016"/>
                  </a:lnTo>
                  <a:lnTo>
                    <a:pt x="48933" y="3276"/>
                  </a:lnTo>
                  <a:lnTo>
                    <a:pt x="47574" y="4419"/>
                  </a:lnTo>
                  <a:lnTo>
                    <a:pt x="45237" y="4419"/>
                  </a:lnTo>
                  <a:lnTo>
                    <a:pt x="44170" y="4191"/>
                  </a:lnTo>
                  <a:lnTo>
                    <a:pt x="35801" y="685"/>
                  </a:lnTo>
                  <a:lnTo>
                    <a:pt x="32232"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6" name="object 6">
            <a:extLst>
              <a:ext uri="{FF2B5EF4-FFF2-40B4-BE49-F238E27FC236}">
                <a16:creationId xmlns:a16="http://schemas.microsoft.com/office/drawing/2014/main" id="{F4E306C2-6AD2-6AA3-C31A-00D4A2E88E69}"/>
              </a:ext>
            </a:extLst>
          </p:cNvPr>
          <p:cNvPicPr/>
          <p:nvPr/>
        </p:nvPicPr>
        <p:blipFill>
          <a:blip r:embed="rId5" cstate="email">
            <a:extLst>
              <a:ext uri="{28A0092B-C50C-407E-A947-70E740481C1C}">
                <a14:useLocalDpi xmlns:a14="http://schemas.microsoft.com/office/drawing/2010/main"/>
              </a:ext>
            </a:extLst>
          </a:blip>
          <a:stretch>
            <a:fillRect/>
          </a:stretch>
        </p:blipFill>
        <p:spPr>
          <a:xfrm>
            <a:off x="5422901" y="5983423"/>
            <a:ext cx="4635616" cy="1008000"/>
          </a:xfrm>
          <a:prstGeom prst="rect">
            <a:avLst/>
          </a:prstGeom>
        </p:spPr>
      </p:pic>
      <p:sp>
        <p:nvSpPr>
          <p:cNvPr id="15" name="object 18">
            <a:extLst>
              <a:ext uri="{FF2B5EF4-FFF2-40B4-BE49-F238E27FC236}">
                <a16:creationId xmlns:a16="http://schemas.microsoft.com/office/drawing/2014/main" id="{18A48742-9598-C0A3-05D6-4EB66EE2C6D8}"/>
              </a:ext>
            </a:extLst>
          </p:cNvPr>
          <p:cNvSpPr txBox="1"/>
          <p:nvPr/>
        </p:nvSpPr>
        <p:spPr>
          <a:xfrm>
            <a:off x="8401180" y="6255159"/>
            <a:ext cx="1556874" cy="443711"/>
          </a:xfrm>
          <a:prstGeom prst="rect">
            <a:avLst/>
          </a:prstGeom>
        </p:spPr>
        <p:txBody>
          <a:bodyPr vert="horz" wrap="square" lIns="0" tIns="12700" rIns="0" bIns="0" rtlCol="0">
            <a:spAutoFit/>
          </a:bodyPr>
          <a:lstStyle/>
          <a:p>
            <a:pPr marL="23495" algn="l">
              <a:lnSpc>
                <a:spcPct val="100000"/>
              </a:lnSpc>
              <a:spcBef>
                <a:spcPts val="5"/>
              </a:spcBef>
            </a:pPr>
            <a:r>
              <a:rPr lang="ja-JP" altLang="en-US" sz="700" b="1" spc="0" dirty="0">
                <a:solidFill>
                  <a:srgbClr val="000000"/>
                </a:solidFill>
                <a:effectLst/>
                <a:latin typeface="Yu Gothic" panose="020B0400000000000000" pitchFamily="50" charset="-128"/>
                <a:ea typeface="+mn-ea"/>
                <a:cs typeface="+mn-cs"/>
              </a:rPr>
              <a:t>ホテル</a:t>
            </a:r>
            <a:endParaRPr lang="en-US" altLang="ja-JP" sz="700" b="1" spc="0" dirty="0">
              <a:solidFill>
                <a:srgbClr val="000000"/>
              </a:solidFill>
              <a:effectLst/>
              <a:latin typeface="Yu Gothic" panose="020B0400000000000000" pitchFamily="50" charset="-128"/>
              <a:ea typeface="+mn-ea"/>
              <a:cs typeface="+mn-cs"/>
            </a:endParaRPr>
          </a:p>
          <a:p>
            <a:pPr marL="23495" algn="l">
              <a:lnSpc>
                <a:spcPct val="100000"/>
              </a:lnSpc>
              <a:spcBef>
                <a:spcPts val="5"/>
              </a:spcBef>
            </a:pPr>
            <a:r>
              <a:rPr lang="ja-JP" altLang="en-US" sz="700" b="1" spc="0" dirty="0">
                <a:solidFill>
                  <a:srgbClr val="000000"/>
                </a:solidFill>
                <a:effectLst/>
                <a:latin typeface="Yu Gothic" panose="020B0400000000000000" pitchFamily="50" charset="-128"/>
                <a:ea typeface="+mn-ea"/>
                <a:cs typeface="+mn-cs"/>
              </a:rPr>
              <a:t>観光</a:t>
            </a:r>
            <a:endParaRPr lang="en-US" altLang="ja-JP" sz="700" b="1" spc="0" dirty="0">
              <a:solidFill>
                <a:srgbClr val="000000"/>
              </a:solidFill>
              <a:effectLst/>
              <a:latin typeface="Yu Gothic" panose="020B0400000000000000" pitchFamily="50" charset="-128"/>
              <a:ea typeface="+mn-ea"/>
              <a:cs typeface="+mn-cs"/>
            </a:endParaRPr>
          </a:p>
          <a:p>
            <a:pPr marL="23495" algn="l">
              <a:lnSpc>
                <a:spcPct val="100000"/>
              </a:lnSpc>
              <a:spcBef>
                <a:spcPts val="5"/>
              </a:spcBef>
            </a:pPr>
            <a:r>
              <a:rPr lang="ja-JP" altLang="en-US" sz="700" b="1" spc="0" dirty="0">
                <a:solidFill>
                  <a:srgbClr val="000000"/>
                </a:solidFill>
                <a:effectLst/>
                <a:latin typeface="Yu Gothic" panose="020B0400000000000000" pitchFamily="50" charset="-128"/>
                <a:ea typeface="+mn-ea"/>
                <a:cs typeface="+mn-cs"/>
              </a:rPr>
              <a:t>テーマパーク</a:t>
            </a:r>
            <a:endParaRPr lang="en-US" altLang="ja-JP" sz="700" b="1" spc="0" dirty="0">
              <a:solidFill>
                <a:srgbClr val="000000"/>
              </a:solidFill>
              <a:effectLst/>
              <a:latin typeface="Yu Gothic" panose="020B0400000000000000" pitchFamily="50" charset="-128"/>
              <a:ea typeface="+mn-ea"/>
              <a:cs typeface="+mn-cs"/>
            </a:endParaRPr>
          </a:p>
          <a:p>
            <a:pPr marL="23495" algn="l">
              <a:lnSpc>
                <a:spcPct val="100000"/>
              </a:lnSpc>
              <a:spcBef>
                <a:spcPts val="5"/>
              </a:spcBef>
            </a:pPr>
            <a:r>
              <a:rPr lang="ja-JP" altLang="en-US" sz="700" b="1" spc="0" dirty="0">
                <a:solidFill>
                  <a:srgbClr val="000000"/>
                </a:solidFill>
                <a:effectLst/>
                <a:latin typeface="Yu Gothic" panose="020B0400000000000000" pitchFamily="50" charset="-128"/>
                <a:ea typeface="+mn-ea"/>
                <a:cs typeface="+mn-cs"/>
              </a:rPr>
              <a:t>国内</a:t>
            </a:r>
            <a:r>
              <a:rPr lang="ja-JP" altLang="en-US" sz="700" b="1" dirty="0">
                <a:solidFill>
                  <a:srgbClr val="000000"/>
                </a:solidFill>
                <a:latin typeface="Yu Gothic" panose="020B0400000000000000" pitchFamily="50" charset="-128"/>
                <a:ea typeface="+mn-ea"/>
                <a:cs typeface="+mn-cs"/>
              </a:rPr>
              <a:t>／</a:t>
            </a:r>
            <a:r>
              <a:rPr lang="ja-JP" altLang="en-US" sz="700" b="1" spc="0" dirty="0">
                <a:solidFill>
                  <a:srgbClr val="000000"/>
                </a:solidFill>
                <a:effectLst/>
                <a:latin typeface="Yu Gothic" panose="020B0400000000000000" pitchFamily="50" charset="-128"/>
                <a:ea typeface="+mn-ea"/>
                <a:cs typeface="+mn-cs"/>
              </a:rPr>
              <a:t>海外旅行</a:t>
            </a:r>
            <a:endParaRPr lang="ja-JP" altLang="en-US" sz="700" spc="0" dirty="0">
              <a:latin typeface="Yu Gothic" panose="020B0400000000000000" pitchFamily="34" charset="-128"/>
              <a:ea typeface="Yu Gothic" panose="020B0400000000000000" pitchFamily="34" charset="-128"/>
            </a:endParaRPr>
          </a:p>
        </p:txBody>
      </p:sp>
      <p:sp>
        <p:nvSpPr>
          <p:cNvPr id="16" name="object 19">
            <a:extLst>
              <a:ext uri="{FF2B5EF4-FFF2-40B4-BE49-F238E27FC236}">
                <a16:creationId xmlns:a16="http://schemas.microsoft.com/office/drawing/2014/main" id="{9F84C07F-6577-2004-9266-EE21B4B2E323}"/>
              </a:ext>
            </a:extLst>
          </p:cNvPr>
          <p:cNvSpPr txBox="1"/>
          <p:nvPr/>
        </p:nvSpPr>
        <p:spPr>
          <a:xfrm>
            <a:off x="7695749" y="6265018"/>
            <a:ext cx="710629" cy="120546"/>
          </a:xfrm>
          <a:prstGeom prst="rect">
            <a:avLst/>
          </a:prstGeom>
        </p:spPr>
        <p:txBody>
          <a:bodyPr vert="horz" wrap="square" lIns="0" tIns="12700" rIns="0" bIns="0" rtlCol="0">
            <a:spAutoFit/>
          </a:bodyPr>
          <a:lstStyle/>
          <a:p>
            <a:pPr marL="12700">
              <a:spcBef>
                <a:spcPts val="100"/>
              </a:spcBef>
            </a:pPr>
            <a:r>
              <a:rPr sz="700" b="1" spc="-15" dirty="0" err="1">
                <a:solidFill>
                  <a:srgbClr val="231F20"/>
                </a:solidFill>
                <a:latin typeface="Yu Gothic"/>
                <a:cs typeface="Yu Gothic"/>
              </a:rPr>
              <a:t>導入</a:t>
            </a:r>
            <a:r>
              <a:rPr lang="ja-JP" altLang="en-US" sz="700" b="1" spc="-15" dirty="0">
                <a:solidFill>
                  <a:srgbClr val="231F20"/>
                </a:solidFill>
                <a:latin typeface="Yu Gothic"/>
                <a:cs typeface="Yu Gothic"/>
              </a:rPr>
              <a:t>イメージ</a:t>
            </a:r>
            <a:endParaRPr sz="700" dirty="0">
              <a:latin typeface="Yu Gothic"/>
              <a:cs typeface="Yu Gothic"/>
            </a:endParaRPr>
          </a:p>
        </p:txBody>
      </p:sp>
      <p:sp>
        <p:nvSpPr>
          <p:cNvPr id="17" name="object 20">
            <a:extLst>
              <a:ext uri="{FF2B5EF4-FFF2-40B4-BE49-F238E27FC236}">
                <a16:creationId xmlns:a16="http://schemas.microsoft.com/office/drawing/2014/main" id="{A82F2E65-30B5-1F36-79EC-B9A111FBAB70}"/>
              </a:ext>
            </a:extLst>
          </p:cNvPr>
          <p:cNvSpPr txBox="1"/>
          <p:nvPr/>
        </p:nvSpPr>
        <p:spPr>
          <a:xfrm>
            <a:off x="9239486" y="6007167"/>
            <a:ext cx="688340" cy="166712"/>
          </a:xfrm>
          <a:prstGeom prst="rect">
            <a:avLst/>
          </a:prstGeom>
        </p:spPr>
        <p:txBody>
          <a:bodyPr vert="horz" wrap="none" lIns="0" tIns="12700" rIns="0" bIns="0" rtlCol="0">
            <a:noAutofit/>
          </a:bodyPr>
          <a:lstStyle/>
          <a:p>
            <a:pPr marL="12700" algn="r">
              <a:spcBef>
                <a:spcPts val="100"/>
              </a:spcBef>
            </a:pPr>
            <a:r>
              <a:rPr sz="600" b="1" dirty="0" err="1">
                <a:solidFill>
                  <a:srgbClr val="231F20"/>
                </a:solidFill>
                <a:latin typeface="Yu Gothic" panose="020B0400000000000000" pitchFamily="34" charset="-128"/>
                <a:ea typeface="Yu Gothic" panose="020B0400000000000000" pitchFamily="34" charset="-128"/>
                <a:cs typeface="Yu Gothic"/>
              </a:rPr>
              <a:t>詳しくは</a:t>
            </a:r>
            <a:r>
              <a:rPr sz="600" b="1" dirty="0">
                <a:solidFill>
                  <a:srgbClr val="231F20"/>
                </a:solidFill>
                <a:latin typeface="Yu Gothic" panose="020B0400000000000000" pitchFamily="34" charset="-128"/>
                <a:ea typeface="Yu Gothic" panose="020B0400000000000000" pitchFamily="34" charset="-128"/>
                <a:cs typeface="Yu Gothic"/>
              </a:rPr>
              <a:t> </a:t>
            </a:r>
            <a:r>
              <a:rPr lang="en-US" sz="1000" b="1" dirty="0">
                <a:solidFill>
                  <a:srgbClr val="231F20"/>
                </a:solidFill>
                <a:latin typeface="Yu Gothic" panose="020B0400000000000000" pitchFamily="34" charset="-128"/>
                <a:ea typeface="Yu Gothic" panose="020B0400000000000000" pitchFamily="34" charset="-128"/>
                <a:cs typeface="Yu Gothic"/>
              </a:rPr>
              <a:t>20</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18" name="object 21">
            <a:extLst>
              <a:ext uri="{FF2B5EF4-FFF2-40B4-BE49-F238E27FC236}">
                <a16:creationId xmlns:a16="http://schemas.microsoft.com/office/drawing/2014/main" id="{CCC42372-3AA9-A56D-5A51-A2728DE1C07D}"/>
              </a:ext>
            </a:extLst>
          </p:cNvPr>
          <p:cNvSpPr/>
          <p:nvPr/>
        </p:nvSpPr>
        <p:spPr>
          <a:xfrm>
            <a:off x="8347496" y="6186986"/>
            <a:ext cx="1575435" cy="11430"/>
          </a:xfrm>
          <a:custGeom>
            <a:avLst/>
            <a:gdLst/>
            <a:ahLst/>
            <a:cxnLst/>
            <a:rect l="l" t="t" r="r" b="b"/>
            <a:pathLst>
              <a:path w="1575434"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a:extLst>
              <a:ext uri="{FF2B5EF4-FFF2-40B4-BE49-F238E27FC236}">
                <a16:creationId xmlns:a16="http://schemas.microsoft.com/office/drawing/2014/main" id="{5ED4F748-8F6A-C8C4-95A0-7F17DB8C79E0}"/>
              </a:ext>
            </a:extLst>
          </p:cNvPr>
          <p:cNvPicPr/>
          <p:nvPr/>
        </p:nvPicPr>
        <p:blipFill>
          <a:blip r:embed="rId6" cstate="email">
            <a:extLst>
              <a:ext uri="{28A0092B-C50C-407E-A947-70E740481C1C}">
                <a14:useLocalDpi xmlns:a14="http://schemas.microsoft.com/office/drawing/2010/main"/>
              </a:ext>
            </a:extLst>
          </a:blip>
          <a:stretch>
            <a:fillRect/>
          </a:stretch>
        </p:blipFill>
        <p:spPr>
          <a:xfrm>
            <a:off x="5441186" y="1255844"/>
            <a:ext cx="4635617" cy="1008000"/>
          </a:xfrm>
          <a:prstGeom prst="rect">
            <a:avLst/>
          </a:prstGeom>
        </p:spPr>
      </p:pic>
      <p:sp>
        <p:nvSpPr>
          <p:cNvPr id="33" name="object 36">
            <a:extLst>
              <a:ext uri="{FF2B5EF4-FFF2-40B4-BE49-F238E27FC236}">
                <a16:creationId xmlns:a16="http://schemas.microsoft.com/office/drawing/2014/main" id="{94F963B6-8723-2580-17CE-F0E4105638BB}"/>
              </a:ext>
            </a:extLst>
          </p:cNvPr>
          <p:cNvSpPr txBox="1"/>
          <p:nvPr/>
        </p:nvSpPr>
        <p:spPr>
          <a:xfrm>
            <a:off x="8387258" y="1520265"/>
            <a:ext cx="1152000" cy="643638"/>
          </a:xfrm>
          <a:prstGeom prst="rect">
            <a:avLst/>
          </a:prstGeom>
        </p:spPr>
        <p:txBody>
          <a:bodyPr vert="horz" wrap="square" lIns="0" tIns="12700" rIns="0" bIns="0" rtlCol="0">
            <a:spAutoFit/>
          </a:bodyPr>
          <a:lstStyle/>
          <a:p>
            <a:pPr marL="12700" marR="53975">
              <a:lnSpc>
                <a:spcPct val="119100"/>
              </a:lnSpc>
              <a:spcBef>
                <a:spcPts val="100"/>
              </a:spcBef>
            </a:pPr>
            <a:r>
              <a:rPr sz="700" b="1" dirty="0">
                <a:solidFill>
                  <a:srgbClr val="231F20"/>
                </a:solidFill>
                <a:latin typeface="Yu Gothic"/>
                <a:cs typeface="Yu Gothic"/>
              </a:rPr>
              <a:t>賃貸オフィス</a:t>
            </a:r>
            <a:br>
              <a:rPr lang="en-US" sz="700" b="1" dirty="0">
                <a:solidFill>
                  <a:srgbClr val="231F20"/>
                </a:solidFill>
                <a:latin typeface="Yu Gothic"/>
                <a:cs typeface="Yu Gothic"/>
              </a:rPr>
            </a:br>
            <a:r>
              <a:rPr sz="700" b="1" dirty="0">
                <a:solidFill>
                  <a:srgbClr val="231F20"/>
                </a:solidFill>
                <a:latin typeface="Yu Gothic"/>
                <a:cs typeface="Yu Gothic"/>
              </a:rPr>
              <a:t>用地募集</a:t>
            </a:r>
            <a:endParaRPr sz="700" dirty="0">
              <a:latin typeface="Yu Gothic"/>
              <a:cs typeface="Yu Gothic"/>
            </a:endParaRPr>
          </a:p>
          <a:p>
            <a:pPr marL="12700">
              <a:spcBef>
                <a:spcPts val="160"/>
              </a:spcBef>
            </a:pPr>
            <a:r>
              <a:rPr sz="700" b="1" dirty="0" err="1">
                <a:solidFill>
                  <a:srgbClr val="231F20"/>
                </a:solidFill>
                <a:latin typeface="Yu Gothic"/>
                <a:cs typeface="Yu Gothic"/>
              </a:rPr>
              <a:t>法人向け融資</a:t>
            </a:r>
            <a:endParaRPr lang="en-US" sz="700" b="1" dirty="0">
              <a:solidFill>
                <a:srgbClr val="231F20"/>
              </a:solidFill>
              <a:latin typeface="Yu Gothic"/>
              <a:cs typeface="Yu Gothic"/>
            </a:endParaRPr>
          </a:p>
          <a:p>
            <a:pPr marL="12700">
              <a:spcBef>
                <a:spcPts val="160"/>
              </a:spcBef>
            </a:pPr>
            <a:r>
              <a:rPr lang="ja-JP" altLang="en-US" sz="700" b="1" dirty="0">
                <a:solidFill>
                  <a:srgbClr val="231F20"/>
                </a:solidFill>
                <a:latin typeface="Yu Gothic"/>
                <a:cs typeface="Yu Gothic"/>
              </a:rPr>
              <a:t>企業ブランディング</a:t>
            </a:r>
            <a:endParaRPr sz="700" dirty="0">
              <a:latin typeface="Yu Gothic"/>
              <a:cs typeface="Yu Gothic"/>
            </a:endParaRPr>
          </a:p>
        </p:txBody>
      </p:sp>
      <p:sp>
        <p:nvSpPr>
          <p:cNvPr id="34" name="object 37">
            <a:extLst>
              <a:ext uri="{FF2B5EF4-FFF2-40B4-BE49-F238E27FC236}">
                <a16:creationId xmlns:a16="http://schemas.microsoft.com/office/drawing/2014/main" id="{6BC02B11-3C0B-52E6-AB44-195EFE0BBA6A}"/>
              </a:ext>
            </a:extLst>
          </p:cNvPr>
          <p:cNvSpPr txBox="1"/>
          <p:nvPr/>
        </p:nvSpPr>
        <p:spPr>
          <a:xfrm>
            <a:off x="7759891" y="1540712"/>
            <a:ext cx="398780" cy="132080"/>
          </a:xfrm>
          <a:prstGeom prst="rect">
            <a:avLst/>
          </a:prstGeom>
        </p:spPr>
        <p:txBody>
          <a:bodyPr vert="horz" wrap="square" lIns="0" tIns="12700" rIns="0" bIns="0" rtlCol="0">
            <a:spAutoFit/>
          </a:bodyPr>
          <a:lstStyle/>
          <a:p>
            <a:pPr marL="12700">
              <a:spcBef>
                <a:spcPts val="100"/>
              </a:spcBef>
            </a:pPr>
            <a:r>
              <a:rPr sz="700" b="1" spc="-15" dirty="0">
                <a:solidFill>
                  <a:srgbClr val="231F20"/>
                </a:solidFill>
                <a:latin typeface="Yu Gothic"/>
                <a:cs typeface="Yu Gothic"/>
              </a:rPr>
              <a:t>導入実績</a:t>
            </a:r>
            <a:endParaRPr sz="700" dirty="0">
              <a:latin typeface="Yu Gothic"/>
              <a:cs typeface="Yu Gothic"/>
            </a:endParaRPr>
          </a:p>
        </p:txBody>
      </p:sp>
      <p:sp>
        <p:nvSpPr>
          <p:cNvPr id="35" name="object 38">
            <a:extLst>
              <a:ext uri="{FF2B5EF4-FFF2-40B4-BE49-F238E27FC236}">
                <a16:creationId xmlns:a16="http://schemas.microsoft.com/office/drawing/2014/main" id="{B73D7B0C-0EA0-3FA6-691C-28E5857F0392}"/>
              </a:ext>
            </a:extLst>
          </p:cNvPr>
          <p:cNvSpPr txBox="1"/>
          <p:nvPr/>
        </p:nvSpPr>
        <p:spPr>
          <a:xfrm>
            <a:off x="9233966" y="1272274"/>
            <a:ext cx="688340" cy="166712"/>
          </a:xfrm>
          <a:prstGeom prst="rect">
            <a:avLst/>
          </a:prstGeom>
        </p:spPr>
        <p:txBody>
          <a:bodyPr vert="horz" wrap="none" lIns="0" tIns="12700" rIns="0" bIns="0" rtlCol="0">
            <a:noAutofit/>
          </a:bodyPr>
          <a:lstStyle/>
          <a:p>
            <a:pPr marL="12700" algn="r">
              <a:spcBef>
                <a:spcPts val="100"/>
              </a:spcBef>
            </a:pPr>
            <a:r>
              <a:rPr sz="600" b="1" dirty="0" err="1">
                <a:solidFill>
                  <a:srgbClr val="231F20"/>
                </a:solidFill>
                <a:latin typeface="Yu Gothic" panose="020B0400000000000000" pitchFamily="34" charset="-128"/>
                <a:ea typeface="Yu Gothic" panose="020B0400000000000000" pitchFamily="34" charset="-128"/>
                <a:cs typeface="Yu Gothic"/>
              </a:rPr>
              <a:t>詳しくは</a:t>
            </a:r>
            <a:r>
              <a:rPr sz="600" b="1" dirty="0">
                <a:solidFill>
                  <a:srgbClr val="231F20"/>
                </a:solidFill>
                <a:latin typeface="Yu Gothic" panose="020B0400000000000000" pitchFamily="34" charset="-128"/>
                <a:ea typeface="Yu Gothic" panose="020B0400000000000000" pitchFamily="34" charset="-128"/>
                <a:cs typeface="Yu Gothic"/>
              </a:rPr>
              <a:t> </a:t>
            </a:r>
            <a:r>
              <a:rPr sz="1000" b="1" dirty="0">
                <a:solidFill>
                  <a:srgbClr val="231F20"/>
                </a:solidFill>
                <a:latin typeface="Yu Gothic" panose="020B0400000000000000" pitchFamily="34" charset="-128"/>
                <a:ea typeface="Yu Gothic" panose="020B0400000000000000" pitchFamily="34" charset="-128"/>
                <a:cs typeface="Yu Gothic Light"/>
              </a:rPr>
              <a:t>1</a:t>
            </a:r>
            <a:r>
              <a:rPr lang="en-US" sz="1000" b="1" dirty="0">
                <a:solidFill>
                  <a:srgbClr val="231F20"/>
                </a:solidFill>
                <a:latin typeface="Yu Gothic" panose="020B0400000000000000" pitchFamily="34" charset="-128"/>
                <a:ea typeface="Yu Gothic" panose="020B0400000000000000" pitchFamily="34" charset="-128"/>
                <a:cs typeface="Yu Gothic Light"/>
              </a:rPr>
              <a:t>5</a:t>
            </a:r>
            <a:r>
              <a:rPr lang="ja-JP" altLang="en-US" sz="600" b="1" dirty="0">
                <a:solidFill>
                  <a:srgbClr val="231F20"/>
                </a:solidFill>
                <a:latin typeface="Yu Gothic" panose="020B0400000000000000" pitchFamily="34" charset="-128"/>
                <a:ea typeface="Yu Gothic" panose="020B0400000000000000" pitchFamily="34" charset="-128"/>
                <a:cs typeface="Yu Gothic"/>
              </a:rPr>
              <a:t> ～</a:t>
            </a:r>
            <a:r>
              <a:rPr lang="en-US" altLang="ja-JP" sz="1000" b="1" dirty="0">
                <a:solidFill>
                  <a:srgbClr val="231F20"/>
                </a:solidFill>
                <a:latin typeface="Yu Gothic" panose="020B0400000000000000" pitchFamily="34" charset="-128"/>
                <a:ea typeface="Yu Gothic" panose="020B0400000000000000" pitchFamily="34" charset="-128"/>
                <a:cs typeface="Yu Gothic"/>
              </a:rPr>
              <a:t>16</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31" name="object 34">
            <a:extLst>
              <a:ext uri="{FF2B5EF4-FFF2-40B4-BE49-F238E27FC236}">
                <a16:creationId xmlns:a16="http://schemas.microsoft.com/office/drawing/2014/main" id="{CB9026ED-C338-63C2-5CFC-5E5E7600BEBC}"/>
              </a:ext>
            </a:extLst>
          </p:cNvPr>
          <p:cNvSpPr/>
          <p:nvPr/>
        </p:nvSpPr>
        <p:spPr>
          <a:xfrm>
            <a:off x="5428120" y="1337562"/>
            <a:ext cx="1519555" cy="234315"/>
          </a:xfrm>
          <a:custGeom>
            <a:avLst/>
            <a:gdLst/>
            <a:ahLst/>
            <a:cxnLst/>
            <a:rect l="l" t="t" r="r" b="b"/>
            <a:pathLst>
              <a:path w="1519554" h="234314">
                <a:moveTo>
                  <a:pt x="1519542" y="0"/>
                </a:moveTo>
                <a:lnTo>
                  <a:pt x="0" y="0"/>
                </a:lnTo>
                <a:lnTo>
                  <a:pt x="0" y="233997"/>
                </a:lnTo>
                <a:lnTo>
                  <a:pt x="1384439" y="233997"/>
                </a:lnTo>
                <a:lnTo>
                  <a:pt x="1519542" y="0"/>
                </a:lnTo>
                <a:close/>
              </a:path>
            </a:pathLst>
          </a:custGeom>
          <a:solidFill>
            <a:srgbClr val="002E6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5">
            <a:extLst>
              <a:ext uri="{FF2B5EF4-FFF2-40B4-BE49-F238E27FC236}">
                <a16:creationId xmlns:a16="http://schemas.microsoft.com/office/drawing/2014/main" id="{4F7E757F-A9A9-4658-9E69-15221B90FDE4}"/>
              </a:ext>
            </a:extLst>
          </p:cNvPr>
          <p:cNvSpPr txBox="1"/>
          <p:nvPr/>
        </p:nvSpPr>
        <p:spPr>
          <a:xfrm>
            <a:off x="5563604" y="1361108"/>
            <a:ext cx="706755"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BtoBリーチ</a:t>
            </a:r>
            <a:endParaRPr sz="1000" dirty="0">
              <a:latin typeface="Yu Gothic"/>
              <a:cs typeface="Yu Gothic"/>
            </a:endParaRPr>
          </a:p>
        </p:txBody>
      </p:sp>
      <p:sp>
        <p:nvSpPr>
          <p:cNvPr id="37" name="object 40">
            <a:extLst>
              <a:ext uri="{FF2B5EF4-FFF2-40B4-BE49-F238E27FC236}">
                <a16:creationId xmlns:a16="http://schemas.microsoft.com/office/drawing/2014/main" id="{1BFEE578-822F-AD00-A85F-48B648DDD4D0}"/>
              </a:ext>
            </a:extLst>
          </p:cNvPr>
          <p:cNvSpPr/>
          <p:nvPr/>
        </p:nvSpPr>
        <p:spPr>
          <a:xfrm>
            <a:off x="5428126" y="1572611"/>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2" name="object 81">
            <a:extLst>
              <a:ext uri="{FF2B5EF4-FFF2-40B4-BE49-F238E27FC236}">
                <a16:creationId xmlns:a16="http://schemas.microsoft.com/office/drawing/2014/main" id="{8BCF37DD-11B3-5ADB-3783-E60D42370631}"/>
              </a:ext>
            </a:extLst>
          </p:cNvPr>
          <p:cNvPicPr/>
          <p:nvPr/>
        </p:nvPicPr>
        <p:blipFill>
          <a:blip r:embed="rId7" cstate="print"/>
          <a:stretch>
            <a:fillRect/>
          </a:stretch>
        </p:blipFill>
        <p:spPr>
          <a:xfrm>
            <a:off x="5911708" y="1653274"/>
            <a:ext cx="957071" cy="536144"/>
          </a:xfrm>
          <a:prstGeom prst="rect">
            <a:avLst/>
          </a:prstGeom>
        </p:spPr>
      </p:pic>
      <p:pic>
        <p:nvPicPr>
          <p:cNvPr id="8" name="object 8">
            <a:extLst>
              <a:ext uri="{FF2B5EF4-FFF2-40B4-BE49-F238E27FC236}">
                <a16:creationId xmlns:a16="http://schemas.microsoft.com/office/drawing/2014/main" id="{1736034C-DAA9-3846-F5C7-17FD2DB797BF}"/>
              </a:ext>
            </a:extLst>
          </p:cNvPr>
          <p:cNvPicPr/>
          <p:nvPr/>
        </p:nvPicPr>
        <p:blipFill>
          <a:blip r:embed="rId8" cstate="email">
            <a:extLst>
              <a:ext uri="{28A0092B-C50C-407E-A947-70E740481C1C}">
                <a14:useLocalDpi xmlns:a14="http://schemas.microsoft.com/office/drawing/2010/main"/>
              </a:ext>
            </a:extLst>
          </a:blip>
          <a:stretch>
            <a:fillRect/>
          </a:stretch>
        </p:blipFill>
        <p:spPr>
          <a:xfrm>
            <a:off x="5441186" y="2425712"/>
            <a:ext cx="4635616" cy="1008000"/>
          </a:xfrm>
          <a:prstGeom prst="rect">
            <a:avLst/>
          </a:prstGeom>
        </p:spPr>
      </p:pic>
      <p:sp>
        <p:nvSpPr>
          <p:cNvPr id="45" name="object 48">
            <a:extLst>
              <a:ext uri="{FF2B5EF4-FFF2-40B4-BE49-F238E27FC236}">
                <a16:creationId xmlns:a16="http://schemas.microsoft.com/office/drawing/2014/main" id="{FFC7448C-3836-18E4-BFEE-252CE653005D}"/>
              </a:ext>
            </a:extLst>
          </p:cNvPr>
          <p:cNvSpPr/>
          <p:nvPr/>
        </p:nvSpPr>
        <p:spPr>
          <a:xfrm>
            <a:off x="5428120" y="2496565"/>
            <a:ext cx="1519555" cy="234315"/>
          </a:xfrm>
          <a:custGeom>
            <a:avLst/>
            <a:gdLst/>
            <a:ahLst/>
            <a:cxnLst/>
            <a:rect l="l" t="t" r="r" b="b"/>
            <a:pathLst>
              <a:path w="1519554" h="234314">
                <a:moveTo>
                  <a:pt x="1519542" y="0"/>
                </a:moveTo>
                <a:lnTo>
                  <a:pt x="0" y="0"/>
                </a:lnTo>
                <a:lnTo>
                  <a:pt x="0" y="233997"/>
                </a:lnTo>
                <a:lnTo>
                  <a:pt x="1384439" y="233997"/>
                </a:lnTo>
                <a:lnTo>
                  <a:pt x="1519542" y="0"/>
                </a:lnTo>
                <a:close/>
              </a:path>
            </a:pathLst>
          </a:custGeom>
          <a:solidFill>
            <a:srgbClr val="B8292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9">
            <a:extLst>
              <a:ext uri="{FF2B5EF4-FFF2-40B4-BE49-F238E27FC236}">
                <a16:creationId xmlns:a16="http://schemas.microsoft.com/office/drawing/2014/main" id="{68B293A2-7608-AFFD-128F-F626D9D94F00}"/>
              </a:ext>
            </a:extLst>
          </p:cNvPr>
          <p:cNvSpPr txBox="1"/>
          <p:nvPr/>
        </p:nvSpPr>
        <p:spPr>
          <a:xfrm>
            <a:off x="5563604" y="2519060"/>
            <a:ext cx="910590"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位置情報リーチ</a:t>
            </a:r>
            <a:endParaRPr sz="1000">
              <a:latin typeface="Yu Gothic"/>
              <a:cs typeface="Yu Gothic"/>
            </a:endParaRPr>
          </a:p>
        </p:txBody>
      </p:sp>
      <p:sp>
        <p:nvSpPr>
          <p:cNvPr id="47" name="object 50">
            <a:extLst>
              <a:ext uri="{FF2B5EF4-FFF2-40B4-BE49-F238E27FC236}">
                <a16:creationId xmlns:a16="http://schemas.microsoft.com/office/drawing/2014/main" id="{FC98936F-5859-D0BB-9AC1-B48169B54AD0}"/>
              </a:ext>
            </a:extLst>
          </p:cNvPr>
          <p:cNvSpPr txBox="1"/>
          <p:nvPr/>
        </p:nvSpPr>
        <p:spPr>
          <a:xfrm>
            <a:off x="8382813" y="2657816"/>
            <a:ext cx="926287" cy="518796"/>
          </a:xfrm>
          <a:prstGeom prst="rect">
            <a:avLst/>
          </a:prstGeom>
        </p:spPr>
        <p:txBody>
          <a:bodyPr vert="horz" wrap="square" lIns="0" tIns="12700" rIns="0" bIns="0" rtlCol="0">
            <a:spAutoFit/>
          </a:bodyPr>
          <a:lstStyle/>
          <a:p>
            <a:pPr marL="12700" marR="198755" indent="4445">
              <a:lnSpc>
                <a:spcPct val="119100"/>
              </a:lnSpc>
              <a:spcBef>
                <a:spcPts val="100"/>
              </a:spcBef>
            </a:pPr>
            <a:r>
              <a:rPr sz="700" b="1" dirty="0">
                <a:solidFill>
                  <a:srgbClr val="231F20"/>
                </a:solidFill>
                <a:latin typeface="Yu Gothic"/>
                <a:cs typeface="Yu Gothic"/>
              </a:rPr>
              <a:t>住宅展示場 </a:t>
            </a:r>
            <a:br>
              <a:rPr lang="en-US" sz="700" b="1" dirty="0">
                <a:solidFill>
                  <a:srgbClr val="231F20"/>
                </a:solidFill>
                <a:latin typeface="Yu Gothic"/>
                <a:cs typeface="Yu Gothic"/>
              </a:rPr>
            </a:br>
            <a:r>
              <a:rPr sz="700" b="1" dirty="0">
                <a:solidFill>
                  <a:srgbClr val="231F20"/>
                </a:solidFill>
                <a:latin typeface="Yu Gothic"/>
                <a:cs typeface="Yu Gothic"/>
              </a:rPr>
              <a:t>カーディーラー</a:t>
            </a:r>
            <a:endParaRPr sz="700" dirty="0">
              <a:latin typeface="Yu Gothic"/>
              <a:cs typeface="Yu Gothic"/>
            </a:endParaRPr>
          </a:p>
          <a:p>
            <a:pPr marL="15875" marR="5080" indent="-1905">
              <a:lnSpc>
                <a:spcPct val="119100"/>
              </a:lnSpc>
            </a:pPr>
            <a:r>
              <a:rPr sz="700" b="1" dirty="0">
                <a:solidFill>
                  <a:srgbClr val="231F20"/>
                </a:solidFill>
                <a:latin typeface="Yu Gothic"/>
                <a:cs typeface="Yu Gothic"/>
              </a:rPr>
              <a:t>オープンキャンパス</a:t>
            </a:r>
            <a:br>
              <a:rPr lang="en-US" sz="700" b="1" dirty="0">
                <a:solidFill>
                  <a:srgbClr val="231F20"/>
                </a:solidFill>
                <a:latin typeface="Yu Gothic"/>
                <a:cs typeface="Yu Gothic"/>
              </a:rPr>
            </a:br>
            <a:r>
              <a:rPr sz="700" b="1" dirty="0">
                <a:solidFill>
                  <a:srgbClr val="231F20"/>
                </a:solidFill>
                <a:latin typeface="Yu Gothic"/>
                <a:cs typeface="Yu Gothic"/>
              </a:rPr>
              <a:t>セール告知</a:t>
            </a:r>
            <a:endParaRPr sz="700" dirty="0">
              <a:latin typeface="Yu Gothic"/>
              <a:cs typeface="Yu Gothic"/>
            </a:endParaRPr>
          </a:p>
        </p:txBody>
      </p:sp>
      <p:sp>
        <p:nvSpPr>
          <p:cNvPr id="48" name="object 51">
            <a:extLst>
              <a:ext uri="{FF2B5EF4-FFF2-40B4-BE49-F238E27FC236}">
                <a16:creationId xmlns:a16="http://schemas.microsoft.com/office/drawing/2014/main" id="{47197D52-CBA3-70EE-A66E-589033082010}"/>
              </a:ext>
            </a:extLst>
          </p:cNvPr>
          <p:cNvSpPr txBox="1"/>
          <p:nvPr/>
        </p:nvSpPr>
        <p:spPr>
          <a:xfrm>
            <a:off x="7758994" y="2693123"/>
            <a:ext cx="539115" cy="120546"/>
          </a:xfrm>
          <a:prstGeom prst="rect">
            <a:avLst/>
          </a:prstGeom>
        </p:spPr>
        <p:txBody>
          <a:bodyPr vert="horz" wrap="square" lIns="0" tIns="12700" rIns="0" bIns="0" rtlCol="0">
            <a:spAutoFit/>
          </a:bodyPr>
          <a:lstStyle/>
          <a:p>
            <a:pPr marL="12700">
              <a:spcBef>
                <a:spcPts val="100"/>
              </a:spcBef>
            </a:pPr>
            <a:r>
              <a:rPr sz="700" b="1" spc="-45" dirty="0" err="1">
                <a:solidFill>
                  <a:srgbClr val="231F20"/>
                </a:solidFill>
                <a:latin typeface="Yu Gothic"/>
                <a:cs typeface="Yu Gothic"/>
              </a:rPr>
              <a:t>導入</a:t>
            </a:r>
            <a:r>
              <a:rPr lang="ja-JP" altLang="en-US" sz="700" b="1" spc="-45" dirty="0">
                <a:solidFill>
                  <a:srgbClr val="231F20"/>
                </a:solidFill>
                <a:latin typeface="Yu Gothic"/>
                <a:cs typeface="Yu Gothic"/>
              </a:rPr>
              <a:t>実績</a:t>
            </a:r>
            <a:endParaRPr sz="700" dirty="0">
              <a:latin typeface="Yu Gothic"/>
              <a:cs typeface="Yu Gothic"/>
            </a:endParaRPr>
          </a:p>
        </p:txBody>
      </p:sp>
      <p:sp>
        <p:nvSpPr>
          <p:cNvPr id="49" name="object 52">
            <a:extLst>
              <a:ext uri="{FF2B5EF4-FFF2-40B4-BE49-F238E27FC236}">
                <a16:creationId xmlns:a16="http://schemas.microsoft.com/office/drawing/2014/main" id="{4A281ED9-C407-BCF8-92D7-1F8DC8FA7B8F}"/>
              </a:ext>
            </a:extLst>
          </p:cNvPr>
          <p:cNvSpPr txBox="1"/>
          <p:nvPr/>
        </p:nvSpPr>
        <p:spPr>
          <a:xfrm>
            <a:off x="9233966" y="2409825"/>
            <a:ext cx="688340" cy="166712"/>
          </a:xfrm>
          <a:prstGeom prst="rect">
            <a:avLst/>
          </a:prstGeom>
        </p:spPr>
        <p:txBody>
          <a:bodyPr vert="horz" wrap="none" lIns="0" tIns="12700" rIns="0" bIns="0" rtlCol="0">
            <a:noAutofit/>
          </a:bodyPr>
          <a:lstStyle/>
          <a:p>
            <a:pPr marL="12700" algn="r">
              <a:spcBef>
                <a:spcPts val="100"/>
              </a:spcBef>
            </a:pPr>
            <a:r>
              <a:rPr sz="600" b="1" dirty="0" err="1">
                <a:solidFill>
                  <a:srgbClr val="231F20"/>
                </a:solidFill>
                <a:latin typeface="Yu Gothic" panose="020B0400000000000000" pitchFamily="34" charset="-128"/>
                <a:ea typeface="Yu Gothic" panose="020B0400000000000000" pitchFamily="34" charset="-128"/>
                <a:cs typeface="Yu Gothic"/>
              </a:rPr>
              <a:t>詳しくは</a:t>
            </a:r>
            <a:r>
              <a:rPr sz="600" b="1" dirty="0">
                <a:solidFill>
                  <a:srgbClr val="231F20"/>
                </a:solidFill>
                <a:latin typeface="Yu Gothic" panose="020B0400000000000000" pitchFamily="34" charset="-128"/>
                <a:ea typeface="Yu Gothic" panose="020B0400000000000000" pitchFamily="34" charset="-128"/>
                <a:cs typeface="Yu Gothic"/>
              </a:rPr>
              <a:t> </a:t>
            </a:r>
            <a:r>
              <a:rPr lang="en-US" sz="1000" b="1" dirty="0">
                <a:solidFill>
                  <a:srgbClr val="231F20"/>
                </a:solidFill>
                <a:latin typeface="Yu Gothic" panose="020B0400000000000000" pitchFamily="34" charset="-128"/>
                <a:ea typeface="Yu Gothic" panose="020B0400000000000000" pitchFamily="34" charset="-128"/>
                <a:cs typeface="Yu Gothic"/>
              </a:rPr>
              <a:t>17</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50" name="object 53">
            <a:extLst>
              <a:ext uri="{FF2B5EF4-FFF2-40B4-BE49-F238E27FC236}">
                <a16:creationId xmlns:a16="http://schemas.microsoft.com/office/drawing/2014/main" id="{816B85F8-47C6-31D7-98CA-980C460B12F6}"/>
              </a:ext>
            </a:extLst>
          </p:cNvPr>
          <p:cNvSpPr/>
          <p:nvPr/>
        </p:nvSpPr>
        <p:spPr>
          <a:xfrm>
            <a:off x="8341976" y="2589646"/>
            <a:ext cx="1575435" cy="11430"/>
          </a:xfrm>
          <a:custGeom>
            <a:avLst/>
            <a:gdLst/>
            <a:ahLst/>
            <a:cxnLst/>
            <a:rect l="l" t="t" r="r" b="b"/>
            <a:pathLst>
              <a:path w="1575434" h="11429">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5">
            <a:extLst>
              <a:ext uri="{FF2B5EF4-FFF2-40B4-BE49-F238E27FC236}">
                <a16:creationId xmlns:a16="http://schemas.microsoft.com/office/drawing/2014/main" id="{ABD7895C-9479-3B9F-40B9-70A123CAEF1B}"/>
              </a:ext>
            </a:extLst>
          </p:cNvPr>
          <p:cNvSpPr/>
          <p:nvPr/>
        </p:nvSpPr>
        <p:spPr>
          <a:xfrm>
            <a:off x="5436871" y="2730537"/>
            <a:ext cx="62229" cy="45719"/>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3" name="object 82">
            <a:extLst>
              <a:ext uri="{FF2B5EF4-FFF2-40B4-BE49-F238E27FC236}">
                <a16:creationId xmlns:a16="http://schemas.microsoft.com/office/drawing/2014/main" id="{1F76CA22-2A51-FFCA-7817-E85549335445}"/>
              </a:ext>
            </a:extLst>
          </p:cNvPr>
          <p:cNvPicPr/>
          <p:nvPr/>
        </p:nvPicPr>
        <p:blipFill>
          <a:blip r:embed="rId9" cstate="print"/>
          <a:stretch>
            <a:fillRect/>
          </a:stretch>
        </p:blipFill>
        <p:spPr>
          <a:xfrm>
            <a:off x="5846955" y="2790825"/>
            <a:ext cx="1606295" cy="551687"/>
          </a:xfrm>
          <a:prstGeom prst="rect">
            <a:avLst/>
          </a:prstGeom>
        </p:spPr>
      </p:pic>
      <p:pic>
        <p:nvPicPr>
          <p:cNvPr id="2" name="object 2">
            <a:extLst>
              <a:ext uri="{FF2B5EF4-FFF2-40B4-BE49-F238E27FC236}">
                <a16:creationId xmlns:a16="http://schemas.microsoft.com/office/drawing/2014/main" id="{E16F7C54-8253-59B3-6992-7D5EAED13FBB}"/>
              </a:ext>
            </a:extLst>
          </p:cNvPr>
          <p:cNvPicPr/>
          <p:nvPr/>
        </p:nvPicPr>
        <p:blipFill>
          <a:blip r:embed="rId10" cstate="email">
            <a:extLst>
              <a:ext uri="{28A0092B-C50C-407E-A947-70E740481C1C}">
                <a14:useLocalDpi xmlns:a14="http://schemas.microsoft.com/office/drawing/2010/main"/>
              </a:ext>
            </a:extLst>
          </a:blip>
          <a:stretch>
            <a:fillRect/>
          </a:stretch>
        </p:blipFill>
        <p:spPr>
          <a:xfrm>
            <a:off x="647068" y="1255844"/>
            <a:ext cx="4556760" cy="1008000"/>
          </a:xfrm>
          <a:prstGeom prst="rect">
            <a:avLst/>
          </a:prstGeom>
        </p:spPr>
      </p:pic>
      <p:sp>
        <p:nvSpPr>
          <p:cNvPr id="24" name="object 27">
            <a:extLst>
              <a:ext uri="{FF2B5EF4-FFF2-40B4-BE49-F238E27FC236}">
                <a16:creationId xmlns:a16="http://schemas.microsoft.com/office/drawing/2014/main" id="{C4640DE7-63A5-9C94-7EED-EDA0BA359566}"/>
              </a:ext>
            </a:extLst>
          </p:cNvPr>
          <p:cNvSpPr/>
          <p:nvPr/>
        </p:nvSpPr>
        <p:spPr>
          <a:xfrm>
            <a:off x="586121" y="1337562"/>
            <a:ext cx="1519555" cy="234315"/>
          </a:xfrm>
          <a:custGeom>
            <a:avLst/>
            <a:gdLst/>
            <a:ahLst/>
            <a:cxnLst/>
            <a:rect l="l" t="t" r="r" b="b"/>
            <a:pathLst>
              <a:path w="1519555" h="234314">
                <a:moveTo>
                  <a:pt x="1519542" y="0"/>
                </a:moveTo>
                <a:lnTo>
                  <a:pt x="0" y="0"/>
                </a:lnTo>
                <a:lnTo>
                  <a:pt x="0" y="233997"/>
                </a:lnTo>
                <a:lnTo>
                  <a:pt x="1384439" y="233997"/>
                </a:lnTo>
                <a:lnTo>
                  <a:pt x="1519542" y="0"/>
                </a:lnTo>
                <a:close/>
              </a:path>
            </a:pathLst>
          </a:custGeom>
          <a:solidFill>
            <a:srgbClr val="0077B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8">
            <a:extLst>
              <a:ext uri="{FF2B5EF4-FFF2-40B4-BE49-F238E27FC236}">
                <a16:creationId xmlns:a16="http://schemas.microsoft.com/office/drawing/2014/main" id="{EDEAC33A-7DA8-D2CA-1AEA-A4D6993F1CB4}"/>
              </a:ext>
            </a:extLst>
          </p:cNvPr>
          <p:cNvSpPr txBox="1"/>
          <p:nvPr/>
        </p:nvSpPr>
        <p:spPr>
          <a:xfrm>
            <a:off x="721605" y="1359006"/>
            <a:ext cx="777240"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不動産リーチ</a:t>
            </a:r>
            <a:endParaRPr sz="1000" dirty="0">
              <a:latin typeface="Yu Gothic"/>
              <a:cs typeface="Yu Gothic"/>
            </a:endParaRPr>
          </a:p>
        </p:txBody>
      </p:sp>
      <p:sp>
        <p:nvSpPr>
          <p:cNvPr id="26" name="object 29">
            <a:extLst>
              <a:ext uri="{FF2B5EF4-FFF2-40B4-BE49-F238E27FC236}">
                <a16:creationId xmlns:a16="http://schemas.microsoft.com/office/drawing/2014/main" id="{53FAC2C0-C972-4D2C-D8B6-24D8B0562AEC}"/>
              </a:ext>
            </a:extLst>
          </p:cNvPr>
          <p:cNvSpPr txBox="1"/>
          <p:nvPr/>
        </p:nvSpPr>
        <p:spPr>
          <a:xfrm>
            <a:off x="3538872" y="1538561"/>
            <a:ext cx="1525905" cy="659540"/>
          </a:xfrm>
          <a:prstGeom prst="rect">
            <a:avLst/>
          </a:prstGeom>
        </p:spPr>
        <p:txBody>
          <a:bodyPr vert="horz" wrap="square" lIns="0" tIns="12700" rIns="0" bIns="0" rtlCol="0">
            <a:spAutoFit/>
          </a:bodyPr>
          <a:lstStyle>
            <a:defPPr>
              <a:defRPr kern="0"/>
            </a:defPPr>
            <a:lvl1pPr marL="12700" marR="5080">
              <a:lnSpc>
                <a:spcPct val="119100"/>
              </a:lnSpc>
              <a:spcBef>
                <a:spcPts val="100"/>
              </a:spcBef>
              <a:defRPr sz="700" b="1">
                <a:solidFill>
                  <a:srgbClr val="231F20"/>
                </a:solidFill>
                <a:latin typeface="Yu Gothic"/>
                <a:cs typeface="Yu Gothic"/>
              </a:defRPr>
            </a:lvl1pPr>
          </a:lstStyle>
          <a:p>
            <a:r>
              <a:rPr lang="ja-JP" altLang="en-US" dirty="0"/>
              <a:t>ファミリー向けマンション</a:t>
            </a:r>
            <a:br>
              <a:rPr lang="en-US" altLang="ja-JP" dirty="0"/>
            </a:br>
            <a:r>
              <a:rPr lang="ja-JP" altLang="en-US" dirty="0"/>
              <a:t>建売住宅／注文住宅／分譲地／賃貸</a:t>
            </a:r>
            <a:br>
              <a:rPr lang="ja-JP" altLang="en-US" dirty="0"/>
            </a:br>
            <a:r>
              <a:rPr lang="ja-JP" altLang="en-US" dirty="0"/>
              <a:t>高齢者向け住宅</a:t>
            </a:r>
            <a:br>
              <a:rPr lang="en-US" altLang="ja-JP" dirty="0"/>
            </a:br>
            <a:r>
              <a:rPr lang="ja-JP" altLang="en-US" dirty="0"/>
              <a:t>売買仲介</a:t>
            </a:r>
            <a:endParaRPr lang="en-US" altLang="ja-JP" dirty="0"/>
          </a:p>
          <a:p>
            <a:r>
              <a:rPr lang="ja-JP" altLang="en-US" dirty="0"/>
              <a:t>住宅ローン</a:t>
            </a:r>
          </a:p>
        </p:txBody>
      </p:sp>
      <p:sp>
        <p:nvSpPr>
          <p:cNvPr id="27" name="object 30">
            <a:extLst>
              <a:ext uri="{FF2B5EF4-FFF2-40B4-BE49-F238E27FC236}">
                <a16:creationId xmlns:a16="http://schemas.microsoft.com/office/drawing/2014/main" id="{BE288E81-FFA3-E167-F90F-581C29CFEB2D}"/>
              </a:ext>
            </a:extLst>
          </p:cNvPr>
          <p:cNvSpPr txBox="1"/>
          <p:nvPr/>
        </p:nvSpPr>
        <p:spPr>
          <a:xfrm>
            <a:off x="2917906" y="1559097"/>
            <a:ext cx="398780" cy="132080"/>
          </a:xfrm>
          <a:prstGeom prst="rect">
            <a:avLst/>
          </a:prstGeom>
        </p:spPr>
        <p:txBody>
          <a:bodyPr vert="horz" wrap="square" lIns="0" tIns="12700" rIns="0" bIns="0" rtlCol="0">
            <a:spAutoFit/>
          </a:bodyPr>
          <a:lstStyle/>
          <a:p>
            <a:pPr marL="12700">
              <a:spcBef>
                <a:spcPts val="100"/>
              </a:spcBef>
            </a:pPr>
            <a:r>
              <a:rPr sz="700" b="1" spc="-15" dirty="0">
                <a:solidFill>
                  <a:srgbClr val="231F20"/>
                </a:solidFill>
                <a:latin typeface="Yu Gothic"/>
                <a:cs typeface="Yu Gothic"/>
              </a:rPr>
              <a:t>導入実績</a:t>
            </a:r>
            <a:endParaRPr sz="700">
              <a:latin typeface="Yu Gothic"/>
              <a:cs typeface="Yu Gothic"/>
            </a:endParaRPr>
          </a:p>
        </p:txBody>
      </p:sp>
      <p:sp>
        <p:nvSpPr>
          <p:cNvPr id="28" name="object 31">
            <a:extLst>
              <a:ext uri="{FF2B5EF4-FFF2-40B4-BE49-F238E27FC236}">
                <a16:creationId xmlns:a16="http://schemas.microsoft.com/office/drawing/2014/main" id="{6BF3F2DE-F8C8-6B6F-53C9-A12F92E800DD}"/>
              </a:ext>
            </a:extLst>
          </p:cNvPr>
          <p:cNvSpPr txBox="1"/>
          <p:nvPr/>
        </p:nvSpPr>
        <p:spPr>
          <a:xfrm>
            <a:off x="4311960" y="1290569"/>
            <a:ext cx="768350" cy="166712"/>
          </a:xfrm>
          <a:prstGeom prst="rect">
            <a:avLst/>
          </a:prstGeom>
        </p:spPr>
        <p:txBody>
          <a:bodyPr vert="horz" wrap="none" lIns="0" tIns="12700" rIns="0" bIns="0" rtlCol="0">
            <a:noAutofit/>
          </a:bodyPr>
          <a:lstStyle/>
          <a:p>
            <a:pPr marL="12700" algn="r">
              <a:spcBef>
                <a:spcPts val="100"/>
              </a:spcBef>
            </a:pPr>
            <a:r>
              <a:rPr sz="600" b="1" dirty="0">
                <a:solidFill>
                  <a:srgbClr val="231F20"/>
                </a:solidFill>
                <a:latin typeface="Yu Gothic" panose="020B0400000000000000" pitchFamily="34" charset="-128"/>
                <a:ea typeface="Yu Gothic" panose="020B0400000000000000" pitchFamily="34" charset="-128"/>
                <a:cs typeface="Yu Gothic"/>
              </a:rPr>
              <a:t>詳しくは </a:t>
            </a:r>
            <a:r>
              <a:rPr sz="1000" b="1" dirty="0">
                <a:solidFill>
                  <a:srgbClr val="231F20"/>
                </a:solidFill>
                <a:latin typeface="Yu Gothic" panose="020B0400000000000000" pitchFamily="34" charset="-128"/>
                <a:ea typeface="Yu Gothic" panose="020B0400000000000000" pitchFamily="34" charset="-128"/>
                <a:cs typeface="Yu Gothic Light"/>
              </a:rPr>
              <a:t>5</a:t>
            </a:r>
            <a:r>
              <a:rPr sz="600" b="1" dirty="0">
                <a:solidFill>
                  <a:srgbClr val="231F20"/>
                </a:solidFill>
                <a:latin typeface="Yu Gothic" panose="020B0400000000000000" pitchFamily="34" charset="-128"/>
                <a:ea typeface="Yu Gothic" panose="020B0400000000000000" pitchFamily="34" charset="-128"/>
                <a:cs typeface="Yu Gothic"/>
              </a:rPr>
              <a:t>～</a:t>
            </a:r>
            <a:r>
              <a:rPr sz="1000" b="1" dirty="0">
                <a:solidFill>
                  <a:srgbClr val="231F20"/>
                </a:solidFill>
                <a:latin typeface="Yu Gothic" panose="020B0400000000000000" pitchFamily="34" charset="-128"/>
                <a:ea typeface="Yu Gothic" panose="020B0400000000000000" pitchFamily="34" charset="-128"/>
                <a:cs typeface="Yu Gothic Light"/>
              </a:rPr>
              <a:t>6</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29" name="object 32">
            <a:extLst>
              <a:ext uri="{FF2B5EF4-FFF2-40B4-BE49-F238E27FC236}">
                <a16:creationId xmlns:a16="http://schemas.microsoft.com/office/drawing/2014/main" id="{3559D696-0372-19F1-8321-5CFBF0179E54}"/>
              </a:ext>
            </a:extLst>
          </p:cNvPr>
          <p:cNvSpPr/>
          <p:nvPr/>
        </p:nvSpPr>
        <p:spPr>
          <a:xfrm>
            <a:off x="3499976" y="1470388"/>
            <a:ext cx="1575435" cy="11430"/>
          </a:xfrm>
          <a:custGeom>
            <a:avLst/>
            <a:gdLst/>
            <a:ahLst/>
            <a:cxnLst/>
            <a:rect l="l" t="t" r="r" b="b"/>
            <a:pathLst>
              <a:path w="1575435"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3">
            <a:extLst>
              <a:ext uri="{FF2B5EF4-FFF2-40B4-BE49-F238E27FC236}">
                <a16:creationId xmlns:a16="http://schemas.microsoft.com/office/drawing/2014/main" id="{B6F24560-5F6F-A95B-7707-B356428A174E}"/>
              </a:ext>
            </a:extLst>
          </p:cNvPr>
          <p:cNvSpPr/>
          <p:nvPr/>
        </p:nvSpPr>
        <p:spPr>
          <a:xfrm>
            <a:off x="586125" y="1570506"/>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4" name="object 83">
            <a:extLst>
              <a:ext uri="{FF2B5EF4-FFF2-40B4-BE49-F238E27FC236}">
                <a16:creationId xmlns:a16="http://schemas.microsoft.com/office/drawing/2014/main" id="{27C93ABA-D1B8-0EBB-BBEF-8FCE9CDDF697}"/>
              </a:ext>
            </a:extLst>
          </p:cNvPr>
          <p:cNvPicPr/>
          <p:nvPr/>
        </p:nvPicPr>
        <p:blipFill>
          <a:blip r:embed="rId11" cstate="print"/>
          <a:stretch>
            <a:fillRect/>
          </a:stretch>
        </p:blipFill>
        <p:spPr>
          <a:xfrm>
            <a:off x="927493" y="1671569"/>
            <a:ext cx="1694675" cy="499872"/>
          </a:xfrm>
          <a:prstGeom prst="rect">
            <a:avLst/>
          </a:prstGeom>
        </p:spPr>
      </p:pic>
      <p:pic>
        <p:nvPicPr>
          <p:cNvPr id="3" name="object 3">
            <a:extLst>
              <a:ext uri="{FF2B5EF4-FFF2-40B4-BE49-F238E27FC236}">
                <a16:creationId xmlns:a16="http://schemas.microsoft.com/office/drawing/2014/main" id="{F1CF455F-88CF-EF1B-1517-12ACA611ED72}"/>
              </a:ext>
            </a:extLst>
          </p:cNvPr>
          <p:cNvPicPr/>
          <p:nvPr/>
        </p:nvPicPr>
        <p:blipFill>
          <a:blip r:embed="rId12" cstate="email">
            <a:extLst>
              <a:ext uri="{28A0092B-C50C-407E-A947-70E740481C1C}">
                <a14:useLocalDpi xmlns:a14="http://schemas.microsoft.com/office/drawing/2010/main"/>
              </a:ext>
            </a:extLst>
          </a:blip>
          <a:stretch>
            <a:fillRect/>
          </a:stretch>
        </p:blipFill>
        <p:spPr>
          <a:xfrm>
            <a:off x="647068" y="2455099"/>
            <a:ext cx="4556756" cy="1008000"/>
          </a:xfrm>
          <a:prstGeom prst="rect">
            <a:avLst/>
          </a:prstGeom>
        </p:spPr>
      </p:pic>
      <p:sp>
        <p:nvSpPr>
          <p:cNvPr id="38" name="object 41">
            <a:extLst>
              <a:ext uri="{FF2B5EF4-FFF2-40B4-BE49-F238E27FC236}">
                <a16:creationId xmlns:a16="http://schemas.microsoft.com/office/drawing/2014/main" id="{2ED0DAF8-CA8D-75C5-3044-2B065608E922}"/>
              </a:ext>
            </a:extLst>
          </p:cNvPr>
          <p:cNvSpPr/>
          <p:nvPr/>
        </p:nvSpPr>
        <p:spPr>
          <a:xfrm>
            <a:off x="586121" y="2530442"/>
            <a:ext cx="1519555" cy="234315"/>
          </a:xfrm>
          <a:custGeom>
            <a:avLst/>
            <a:gdLst/>
            <a:ahLst/>
            <a:cxnLst/>
            <a:rect l="l" t="t" r="r" b="b"/>
            <a:pathLst>
              <a:path w="1519555" h="234314">
                <a:moveTo>
                  <a:pt x="1519542" y="0"/>
                </a:moveTo>
                <a:lnTo>
                  <a:pt x="0" y="0"/>
                </a:lnTo>
                <a:lnTo>
                  <a:pt x="0" y="233997"/>
                </a:lnTo>
                <a:lnTo>
                  <a:pt x="1384439" y="233997"/>
                </a:lnTo>
                <a:lnTo>
                  <a:pt x="1519542" y="0"/>
                </a:lnTo>
                <a:close/>
              </a:path>
            </a:pathLst>
          </a:custGeom>
          <a:solidFill>
            <a:srgbClr val="A382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42">
            <a:extLst>
              <a:ext uri="{FF2B5EF4-FFF2-40B4-BE49-F238E27FC236}">
                <a16:creationId xmlns:a16="http://schemas.microsoft.com/office/drawing/2014/main" id="{B4ADCF63-F7D9-B8BA-5869-08C4771A313D}"/>
              </a:ext>
            </a:extLst>
          </p:cNvPr>
          <p:cNvSpPr txBox="1"/>
          <p:nvPr/>
        </p:nvSpPr>
        <p:spPr>
          <a:xfrm>
            <a:off x="721605" y="2552936"/>
            <a:ext cx="777240"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富裕層リーチ</a:t>
            </a:r>
            <a:endParaRPr sz="1000">
              <a:latin typeface="Yu Gothic"/>
              <a:cs typeface="Yu Gothic"/>
            </a:endParaRPr>
          </a:p>
        </p:txBody>
      </p:sp>
      <p:sp>
        <p:nvSpPr>
          <p:cNvPr id="40" name="object 43">
            <a:extLst>
              <a:ext uri="{FF2B5EF4-FFF2-40B4-BE49-F238E27FC236}">
                <a16:creationId xmlns:a16="http://schemas.microsoft.com/office/drawing/2014/main" id="{CCC53809-5F57-7C86-7959-CB72E9BE7FB2}"/>
              </a:ext>
            </a:extLst>
          </p:cNvPr>
          <p:cNvSpPr txBox="1"/>
          <p:nvPr/>
        </p:nvSpPr>
        <p:spPr>
          <a:xfrm>
            <a:off x="3535036" y="2712131"/>
            <a:ext cx="1893084" cy="647037"/>
          </a:xfrm>
          <a:prstGeom prst="rect">
            <a:avLst/>
          </a:prstGeom>
        </p:spPr>
        <p:txBody>
          <a:bodyPr vert="horz" wrap="square" lIns="0" tIns="33020" rIns="0" bIns="0" rtlCol="0">
            <a:spAutoFit/>
          </a:bodyPr>
          <a:lstStyle/>
          <a:p>
            <a:pPr marL="22860">
              <a:spcBef>
                <a:spcPts val="260"/>
              </a:spcBef>
            </a:pPr>
            <a:r>
              <a:rPr sz="700" b="1" dirty="0">
                <a:solidFill>
                  <a:srgbClr val="231F20"/>
                </a:solidFill>
                <a:latin typeface="Yu Gothic"/>
                <a:cs typeface="Yu Gothic"/>
              </a:rPr>
              <a:t>5000万円～1億円を超えるマンション</a:t>
            </a:r>
            <a:endParaRPr sz="700" dirty="0">
              <a:latin typeface="Yu Gothic"/>
              <a:cs typeface="Yu Gothic"/>
            </a:endParaRPr>
          </a:p>
          <a:p>
            <a:pPr marL="22860" marR="13335">
              <a:lnSpc>
                <a:spcPct val="119000"/>
              </a:lnSpc>
            </a:pPr>
            <a:r>
              <a:rPr sz="600" b="1" dirty="0">
                <a:solidFill>
                  <a:srgbClr val="231F20"/>
                </a:solidFill>
                <a:latin typeface="Yu Gothic"/>
                <a:cs typeface="Yu Gothic"/>
              </a:rPr>
              <a:t>5000万円～1億円を超える建売住宅／注文住宅</a:t>
            </a:r>
            <a:br>
              <a:rPr lang="en-US" sz="600" b="1" dirty="0">
                <a:solidFill>
                  <a:srgbClr val="231F20"/>
                </a:solidFill>
                <a:latin typeface="Yu Gothic"/>
                <a:cs typeface="Yu Gothic"/>
              </a:rPr>
            </a:br>
            <a:r>
              <a:rPr sz="700" b="1" dirty="0">
                <a:solidFill>
                  <a:srgbClr val="231F20"/>
                </a:solidFill>
                <a:latin typeface="Yu Gothic"/>
                <a:cs typeface="Yu Gothic"/>
              </a:rPr>
              <a:t>投資マンション</a:t>
            </a:r>
            <a:endParaRPr sz="700" dirty="0">
              <a:latin typeface="Yu Gothic"/>
              <a:cs typeface="Yu Gothic"/>
            </a:endParaRPr>
          </a:p>
          <a:p>
            <a:pPr marL="22860" marR="639445" indent="-10795">
              <a:lnSpc>
                <a:spcPct val="119100"/>
              </a:lnSpc>
            </a:pPr>
            <a:r>
              <a:rPr sz="700" b="1" dirty="0">
                <a:solidFill>
                  <a:srgbClr val="231F20"/>
                </a:solidFill>
                <a:latin typeface="Yu Gothic"/>
                <a:cs typeface="Yu Gothic"/>
              </a:rPr>
              <a:t>リゾートホテル会員権</a:t>
            </a:r>
            <a:br>
              <a:rPr lang="en-US" sz="700" b="1" dirty="0">
                <a:solidFill>
                  <a:srgbClr val="231F20"/>
                </a:solidFill>
                <a:latin typeface="Yu Gothic"/>
                <a:cs typeface="Yu Gothic"/>
              </a:rPr>
            </a:br>
            <a:r>
              <a:rPr sz="700" b="1" dirty="0">
                <a:solidFill>
                  <a:srgbClr val="231F20"/>
                </a:solidFill>
                <a:latin typeface="Yu Gothic"/>
                <a:cs typeface="Yu Gothic"/>
              </a:rPr>
              <a:t>外車ディーラー</a:t>
            </a:r>
            <a:endParaRPr sz="700" dirty="0">
              <a:latin typeface="Yu Gothic"/>
              <a:cs typeface="Yu Gothic"/>
            </a:endParaRPr>
          </a:p>
        </p:txBody>
      </p:sp>
      <p:sp>
        <p:nvSpPr>
          <p:cNvPr id="41" name="object 44">
            <a:extLst>
              <a:ext uri="{FF2B5EF4-FFF2-40B4-BE49-F238E27FC236}">
                <a16:creationId xmlns:a16="http://schemas.microsoft.com/office/drawing/2014/main" id="{1BB15DB2-615A-0494-B61A-63C7910A7060}"/>
              </a:ext>
            </a:extLst>
          </p:cNvPr>
          <p:cNvSpPr txBox="1"/>
          <p:nvPr/>
        </p:nvSpPr>
        <p:spPr>
          <a:xfrm>
            <a:off x="2917892" y="2732553"/>
            <a:ext cx="398780" cy="132080"/>
          </a:xfrm>
          <a:prstGeom prst="rect">
            <a:avLst/>
          </a:prstGeom>
        </p:spPr>
        <p:txBody>
          <a:bodyPr vert="horz" wrap="square" lIns="0" tIns="12700" rIns="0" bIns="0" rtlCol="0">
            <a:spAutoFit/>
          </a:bodyPr>
          <a:lstStyle/>
          <a:p>
            <a:pPr marL="12700">
              <a:spcBef>
                <a:spcPts val="100"/>
              </a:spcBef>
            </a:pPr>
            <a:r>
              <a:rPr sz="700" b="1" spc="-15" dirty="0">
                <a:solidFill>
                  <a:srgbClr val="231F20"/>
                </a:solidFill>
                <a:latin typeface="Yu Gothic"/>
                <a:cs typeface="Yu Gothic"/>
              </a:rPr>
              <a:t>導入実績</a:t>
            </a:r>
            <a:endParaRPr sz="700">
              <a:latin typeface="Yu Gothic"/>
              <a:cs typeface="Yu Gothic"/>
            </a:endParaRPr>
          </a:p>
        </p:txBody>
      </p:sp>
      <p:sp>
        <p:nvSpPr>
          <p:cNvPr id="42" name="object 45">
            <a:extLst>
              <a:ext uri="{FF2B5EF4-FFF2-40B4-BE49-F238E27FC236}">
                <a16:creationId xmlns:a16="http://schemas.microsoft.com/office/drawing/2014/main" id="{7BCCBB59-22E6-414D-9EDA-96D0253BC89E}"/>
              </a:ext>
            </a:extLst>
          </p:cNvPr>
          <p:cNvSpPr txBox="1"/>
          <p:nvPr/>
        </p:nvSpPr>
        <p:spPr>
          <a:xfrm>
            <a:off x="4311960" y="2464102"/>
            <a:ext cx="768350" cy="166712"/>
          </a:xfrm>
          <a:prstGeom prst="rect">
            <a:avLst/>
          </a:prstGeom>
        </p:spPr>
        <p:txBody>
          <a:bodyPr vert="horz" wrap="none" lIns="0" tIns="12700" rIns="0" bIns="0" rtlCol="0">
            <a:noAutofit/>
          </a:bodyPr>
          <a:lstStyle/>
          <a:p>
            <a:pPr marL="12700" algn="r">
              <a:spcBef>
                <a:spcPts val="100"/>
              </a:spcBef>
            </a:pPr>
            <a:r>
              <a:rPr sz="600" b="1" dirty="0">
                <a:solidFill>
                  <a:srgbClr val="231F20"/>
                </a:solidFill>
                <a:latin typeface="Yu Gothic" panose="020B0400000000000000" pitchFamily="34" charset="-128"/>
                <a:ea typeface="Yu Gothic" panose="020B0400000000000000" pitchFamily="34" charset="-128"/>
                <a:cs typeface="Yu Gothic"/>
              </a:rPr>
              <a:t>詳しくは </a:t>
            </a:r>
            <a:r>
              <a:rPr sz="1000" b="1" dirty="0">
                <a:solidFill>
                  <a:srgbClr val="231F20"/>
                </a:solidFill>
                <a:latin typeface="Yu Gothic" panose="020B0400000000000000" pitchFamily="34" charset="-128"/>
                <a:ea typeface="Yu Gothic" panose="020B0400000000000000" pitchFamily="34" charset="-128"/>
                <a:cs typeface="Yu Gothic Light"/>
              </a:rPr>
              <a:t>7</a:t>
            </a:r>
            <a:r>
              <a:rPr sz="600" b="1" dirty="0">
                <a:solidFill>
                  <a:srgbClr val="231F20"/>
                </a:solidFill>
                <a:latin typeface="Yu Gothic" panose="020B0400000000000000" pitchFamily="34" charset="-128"/>
                <a:ea typeface="Yu Gothic" panose="020B0400000000000000" pitchFamily="34" charset="-128"/>
                <a:cs typeface="Yu Gothic"/>
              </a:rPr>
              <a:t>～</a:t>
            </a:r>
            <a:r>
              <a:rPr sz="1000" b="1" dirty="0">
                <a:solidFill>
                  <a:srgbClr val="231F20"/>
                </a:solidFill>
                <a:latin typeface="Yu Gothic" panose="020B0400000000000000" pitchFamily="34" charset="-128"/>
                <a:ea typeface="Yu Gothic" panose="020B0400000000000000" pitchFamily="34" charset="-128"/>
                <a:cs typeface="Yu Gothic Light"/>
              </a:rPr>
              <a:t>8</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a:latin typeface="Yu Gothic" panose="020B0400000000000000" pitchFamily="34" charset="-128"/>
              <a:ea typeface="Yu Gothic" panose="020B0400000000000000" pitchFamily="34" charset="-128"/>
              <a:cs typeface="Yu Gothic"/>
            </a:endParaRPr>
          </a:p>
        </p:txBody>
      </p:sp>
      <p:sp>
        <p:nvSpPr>
          <p:cNvPr id="44" name="object 47">
            <a:extLst>
              <a:ext uri="{FF2B5EF4-FFF2-40B4-BE49-F238E27FC236}">
                <a16:creationId xmlns:a16="http://schemas.microsoft.com/office/drawing/2014/main" id="{94E0E8EC-8FE3-4E9E-BD91-A223FB332CEC}"/>
              </a:ext>
            </a:extLst>
          </p:cNvPr>
          <p:cNvSpPr/>
          <p:nvPr/>
        </p:nvSpPr>
        <p:spPr>
          <a:xfrm>
            <a:off x="586125" y="2764439"/>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5" name="object 84">
            <a:extLst>
              <a:ext uri="{FF2B5EF4-FFF2-40B4-BE49-F238E27FC236}">
                <a16:creationId xmlns:a16="http://schemas.microsoft.com/office/drawing/2014/main" id="{E8EA9625-130E-9521-5219-89D17D4237BA}"/>
              </a:ext>
            </a:extLst>
          </p:cNvPr>
          <p:cNvPicPr/>
          <p:nvPr/>
        </p:nvPicPr>
        <p:blipFill>
          <a:blip r:embed="rId13" cstate="print"/>
          <a:stretch>
            <a:fillRect/>
          </a:stretch>
        </p:blipFill>
        <p:spPr>
          <a:xfrm>
            <a:off x="927493" y="2872541"/>
            <a:ext cx="1694675" cy="487672"/>
          </a:xfrm>
          <a:prstGeom prst="rect">
            <a:avLst/>
          </a:prstGeom>
        </p:spPr>
      </p:pic>
      <p:pic>
        <p:nvPicPr>
          <p:cNvPr id="5" name="object 5">
            <a:extLst>
              <a:ext uri="{FF2B5EF4-FFF2-40B4-BE49-F238E27FC236}">
                <a16:creationId xmlns:a16="http://schemas.microsoft.com/office/drawing/2014/main" id="{777C3BFA-AF0E-9AB5-1639-869F174769C5}"/>
              </a:ext>
            </a:extLst>
          </p:cNvPr>
          <p:cNvPicPr/>
          <p:nvPr/>
        </p:nvPicPr>
        <p:blipFill>
          <a:blip r:embed="rId14" cstate="email">
            <a:extLst>
              <a:ext uri="{28A0092B-C50C-407E-A947-70E740481C1C}">
                <a14:useLocalDpi xmlns:a14="http://schemas.microsoft.com/office/drawing/2010/main"/>
              </a:ext>
            </a:extLst>
          </a:blip>
          <a:stretch>
            <a:fillRect/>
          </a:stretch>
        </p:blipFill>
        <p:spPr>
          <a:xfrm>
            <a:off x="647068" y="4830825"/>
            <a:ext cx="4556760" cy="1008000"/>
          </a:xfrm>
          <a:prstGeom prst="rect">
            <a:avLst/>
          </a:prstGeom>
        </p:spPr>
      </p:pic>
      <p:sp>
        <p:nvSpPr>
          <p:cNvPr id="69" name="object 72">
            <a:extLst>
              <a:ext uri="{FF2B5EF4-FFF2-40B4-BE49-F238E27FC236}">
                <a16:creationId xmlns:a16="http://schemas.microsoft.com/office/drawing/2014/main" id="{3B2CC0CC-664B-26B3-82B7-5C90EFFF0969}"/>
              </a:ext>
            </a:extLst>
          </p:cNvPr>
          <p:cNvSpPr/>
          <p:nvPr/>
        </p:nvSpPr>
        <p:spPr>
          <a:xfrm>
            <a:off x="586121" y="4928121"/>
            <a:ext cx="1519555" cy="234315"/>
          </a:xfrm>
          <a:custGeom>
            <a:avLst/>
            <a:gdLst/>
            <a:ahLst/>
            <a:cxnLst/>
            <a:rect l="l" t="t" r="r" b="b"/>
            <a:pathLst>
              <a:path w="1519555" h="234314">
                <a:moveTo>
                  <a:pt x="1519542" y="0"/>
                </a:moveTo>
                <a:lnTo>
                  <a:pt x="0" y="0"/>
                </a:lnTo>
                <a:lnTo>
                  <a:pt x="0" y="233997"/>
                </a:lnTo>
                <a:lnTo>
                  <a:pt x="1384439" y="233997"/>
                </a:lnTo>
                <a:lnTo>
                  <a:pt x="1519542" y="0"/>
                </a:lnTo>
                <a:close/>
              </a:path>
            </a:pathLst>
          </a:custGeom>
          <a:solidFill>
            <a:srgbClr val="00A6D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object 73">
            <a:extLst>
              <a:ext uri="{FF2B5EF4-FFF2-40B4-BE49-F238E27FC236}">
                <a16:creationId xmlns:a16="http://schemas.microsoft.com/office/drawing/2014/main" id="{84AE6E18-B6A9-044E-E64B-0E39EEF5B135}"/>
              </a:ext>
            </a:extLst>
          </p:cNvPr>
          <p:cNvSpPr txBox="1"/>
          <p:nvPr/>
        </p:nvSpPr>
        <p:spPr>
          <a:xfrm>
            <a:off x="721605" y="4950616"/>
            <a:ext cx="643890"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学生リーチ</a:t>
            </a:r>
            <a:endParaRPr sz="1000">
              <a:latin typeface="Yu Gothic"/>
              <a:cs typeface="Yu Gothic"/>
            </a:endParaRPr>
          </a:p>
        </p:txBody>
      </p:sp>
      <p:sp>
        <p:nvSpPr>
          <p:cNvPr id="71" name="object 74">
            <a:extLst>
              <a:ext uri="{FF2B5EF4-FFF2-40B4-BE49-F238E27FC236}">
                <a16:creationId xmlns:a16="http://schemas.microsoft.com/office/drawing/2014/main" id="{B724C0AF-176A-810D-57FC-8506645765A8}"/>
              </a:ext>
            </a:extLst>
          </p:cNvPr>
          <p:cNvSpPr txBox="1"/>
          <p:nvPr/>
        </p:nvSpPr>
        <p:spPr>
          <a:xfrm>
            <a:off x="3538236" y="5145164"/>
            <a:ext cx="1665588" cy="646908"/>
          </a:xfrm>
          <a:prstGeom prst="rect">
            <a:avLst/>
          </a:prstGeom>
        </p:spPr>
        <p:txBody>
          <a:bodyPr vert="horz" wrap="square" lIns="0" tIns="12700" rIns="0" bIns="0" rtlCol="0">
            <a:spAutoFit/>
          </a:bodyPr>
          <a:lstStyle/>
          <a:p>
            <a:pPr marL="19685" marR="113664">
              <a:lnSpc>
                <a:spcPct val="119100"/>
              </a:lnSpc>
              <a:spcBef>
                <a:spcPts val="100"/>
              </a:spcBef>
            </a:pPr>
            <a:r>
              <a:rPr sz="700" b="1" dirty="0">
                <a:solidFill>
                  <a:srgbClr val="231F20"/>
                </a:solidFill>
                <a:latin typeface="Yu Gothic"/>
                <a:cs typeface="Yu Gothic"/>
              </a:rPr>
              <a:t>大学／短期大学／専門学校／</a:t>
            </a:r>
            <a:br>
              <a:rPr lang="en-US" sz="700" b="1" dirty="0">
                <a:solidFill>
                  <a:srgbClr val="231F20"/>
                </a:solidFill>
                <a:latin typeface="Yu Gothic"/>
                <a:cs typeface="Yu Gothic"/>
              </a:rPr>
            </a:br>
            <a:r>
              <a:rPr sz="700" b="1" dirty="0">
                <a:solidFill>
                  <a:srgbClr val="231F20"/>
                </a:solidFill>
                <a:latin typeface="Yu Gothic"/>
                <a:cs typeface="Yu Gothic"/>
              </a:rPr>
              <a:t>中学・高等学校</a:t>
            </a:r>
            <a:endParaRPr sz="700" dirty="0">
              <a:latin typeface="Yu Gothic"/>
              <a:cs typeface="Yu Gothic"/>
            </a:endParaRPr>
          </a:p>
          <a:p>
            <a:pPr marL="19685" marR="5080" indent="-7620">
              <a:lnSpc>
                <a:spcPct val="119100"/>
              </a:lnSpc>
              <a:tabLst>
                <a:tab pos="579120" algn="l"/>
              </a:tabLst>
            </a:pPr>
            <a:r>
              <a:rPr sz="700" b="1" dirty="0" err="1">
                <a:solidFill>
                  <a:srgbClr val="231F20"/>
                </a:solidFill>
                <a:latin typeface="Yu Gothic"/>
                <a:cs typeface="Yu Gothic"/>
              </a:rPr>
              <a:t>ビジネス／カルチャースクール</a:t>
            </a:r>
            <a:r>
              <a:rPr sz="700" b="1" dirty="0">
                <a:solidFill>
                  <a:srgbClr val="231F20"/>
                </a:solidFill>
                <a:latin typeface="Yu Gothic"/>
                <a:cs typeface="Yu Gothic"/>
              </a:rPr>
              <a:t> </a:t>
            </a:r>
            <a:br>
              <a:rPr lang="en-US" sz="700" b="1" dirty="0">
                <a:solidFill>
                  <a:srgbClr val="231F20"/>
                </a:solidFill>
                <a:latin typeface="Yu Gothic"/>
                <a:cs typeface="Yu Gothic"/>
              </a:rPr>
            </a:br>
            <a:r>
              <a:rPr sz="700" b="1" dirty="0">
                <a:solidFill>
                  <a:srgbClr val="231F20"/>
                </a:solidFill>
                <a:latin typeface="Yu Gothic"/>
                <a:cs typeface="Yu Gothic"/>
              </a:rPr>
              <a:t>新卒採用	企業ブランディング</a:t>
            </a:r>
            <a:br>
              <a:rPr lang="en-US" sz="700" b="1" dirty="0">
                <a:solidFill>
                  <a:srgbClr val="231F20"/>
                </a:solidFill>
                <a:latin typeface="Yu Gothic"/>
                <a:cs typeface="Yu Gothic"/>
              </a:rPr>
            </a:br>
            <a:r>
              <a:rPr sz="700" b="1" dirty="0">
                <a:solidFill>
                  <a:srgbClr val="231F20"/>
                </a:solidFill>
                <a:latin typeface="Yu Gothic"/>
                <a:cs typeface="Yu Gothic"/>
              </a:rPr>
              <a:t>学生向けローン</a:t>
            </a:r>
            <a:endParaRPr sz="700" dirty="0">
              <a:latin typeface="Yu Gothic"/>
              <a:cs typeface="Yu Gothic"/>
            </a:endParaRPr>
          </a:p>
        </p:txBody>
      </p:sp>
      <p:sp>
        <p:nvSpPr>
          <p:cNvPr id="72" name="object 75">
            <a:extLst>
              <a:ext uri="{FF2B5EF4-FFF2-40B4-BE49-F238E27FC236}">
                <a16:creationId xmlns:a16="http://schemas.microsoft.com/office/drawing/2014/main" id="{3F956CB7-182D-8059-077F-A7E40FEA932F}"/>
              </a:ext>
            </a:extLst>
          </p:cNvPr>
          <p:cNvSpPr txBox="1"/>
          <p:nvPr/>
        </p:nvSpPr>
        <p:spPr>
          <a:xfrm>
            <a:off x="2917892" y="5165700"/>
            <a:ext cx="398780" cy="132080"/>
          </a:xfrm>
          <a:prstGeom prst="rect">
            <a:avLst/>
          </a:prstGeom>
        </p:spPr>
        <p:txBody>
          <a:bodyPr vert="horz" wrap="square" lIns="0" tIns="12700" rIns="0" bIns="0" rtlCol="0">
            <a:spAutoFit/>
          </a:bodyPr>
          <a:lstStyle/>
          <a:p>
            <a:pPr marL="12700">
              <a:spcBef>
                <a:spcPts val="100"/>
              </a:spcBef>
            </a:pPr>
            <a:r>
              <a:rPr sz="700" b="1" spc="-15" dirty="0">
                <a:solidFill>
                  <a:srgbClr val="231F20"/>
                </a:solidFill>
                <a:latin typeface="Yu Gothic"/>
                <a:cs typeface="Yu Gothic"/>
              </a:rPr>
              <a:t>導入実績</a:t>
            </a:r>
            <a:endParaRPr sz="700" dirty="0">
              <a:latin typeface="Yu Gothic"/>
              <a:cs typeface="Yu Gothic"/>
            </a:endParaRPr>
          </a:p>
        </p:txBody>
      </p:sp>
      <p:sp>
        <p:nvSpPr>
          <p:cNvPr id="73" name="object 76">
            <a:extLst>
              <a:ext uri="{FF2B5EF4-FFF2-40B4-BE49-F238E27FC236}">
                <a16:creationId xmlns:a16="http://schemas.microsoft.com/office/drawing/2014/main" id="{7876A5A1-7B7C-0436-A716-34F817BF07B3}"/>
              </a:ext>
            </a:extLst>
          </p:cNvPr>
          <p:cNvSpPr txBox="1"/>
          <p:nvPr/>
        </p:nvSpPr>
        <p:spPr>
          <a:xfrm>
            <a:off x="4176576" y="4897180"/>
            <a:ext cx="903605" cy="166712"/>
          </a:xfrm>
          <a:prstGeom prst="rect">
            <a:avLst/>
          </a:prstGeom>
        </p:spPr>
        <p:txBody>
          <a:bodyPr vert="horz" wrap="none" lIns="0" tIns="12700" rIns="0" bIns="0" rtlCol="0">
            <a:noAutofit/>
          </a:bodyPr>
          <a:lstStyle/>
          <a:p>
            <a:pPr marL="12700" algn="r">
              <a:spcBef>
                <a:spcPts val="100"/>
              </a:spcBef>
            </a:pPr>
            <a:r>
              <a:rPr sz="600" b="1" dirty="0">
                <a:solidFill>
                  <a:srgbClr val="231F20"/>
                </a:solidFill>
                <a:latin typeface="Yu Gothic" panose="020B0400000000000000" pitchFamily="34" charset="-128"/>
                <a:ea typeface="Yu Gothic" panose="020B0400000000000000" pitchFamily="34" charset="-128"/>
                <a:cs typeface="Yu Gothic"/>
              </a:rPr>
              <a:t>詳しくは </a:t>
            </a:r>
            <a:r>
              <a:rPr sz="1000" b="1" dirty="0">
                <a:solidFill>
                  <a:srgbClr val="231F20"/>
                </a:solidFill>
                <a:latin typeface="Yu Gothic" panose="020B0400000000000000" pitchFamily="34" charset="-128"/>
                <a:ea typeface="Yu Gothic" panose="020B0400000000000000" pitchFamily="34" charset="-128"/>
                <a:cs typeface="Yu Gothic Light"/>
              </a:rPr>
              <a:t>11</a:t>
            </a:r>
            <a:r>
              <a:rPr sz="600" b="1" dirty="0">
                <a:solidFill>
                  <a:srgbClr val="231F20"/>
                </a:solidFill>
                <a:latin typeface="Yu Gothic" panose="020B0400000000000000" pitchFamily="34" charset="-128"/>
                <a:ea typeface="Yu Gothic" panose="020B0400000000000000" pitchFamily="34" charset="-128"/>
                <a:cs typeface="Yu Gothic"/>
              </a:rPr>
              <a:t>～</a:t>
            </a:r>
            <a:r>
              <a:rPr sz="1000" b="1" dirty="0">
                <a:solidFill>
                  <a:srgbClr val="231F20"/>
                </a:solidFill>
                <a:latin typeface="Yu Gothic" panose="020B0400000000000000" pitchFamily="34" charset="-128"/>
                <a:ea typeface="Yu Gothic" panose="020B0400000000000000" pitchFamily="34" charset="-128"/>
                <a:cs typeface="Yu Gothic Light"/>
              </a:rPr>
              <a:t>12</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75" name="object 78">
            <a:extLst>
              <a:ext uri="{FF2B5EF4-FFF2-40B4-BE49-F238E27FC236}">
                <a16:creationId xmlns:a16="http://schemas.microsoft.com/office/drawing/2014/main" id="{D6CC9A5A-4AD0-6131-B9DC-021125F4CF9E}"/>
              </a:ext>
            </a:extLst>
          </p:cNvPr>
          <p:cNvSpPr/>
          <p:nvPr/>
        </p:nvSpPr>
        <p:spPr>
          <a:xfrm>
            <a:off x="586125" y="5162117"/>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7" name="object 86">
            <a:extLst>
              <a:ext uri="{FF2B5EF4-FFF2-40B4-BE49-F238E27FC236}">
                <a16:creationId xmlns:a16="http://schemas.microsoft.com/office/drawing/2014/main" id="{50474EF0-2135-466D-4801-4B1B5C8EDEA3}"/>
              </a:ext>
            </a:extLst>
          </p:cNvPr>
          <p:cNvPicPr/>
          <p:nvPr/>
        </p:nvPicPr>
        <p:blipFill>
          <a:blip r:embed="rId15" cstate="print"/>
          <a:stretch>
            <a:fillRect/>
          </a:stretch>
        </p:blipFill>
        <p:spPr>
          <a:xfrm>
            <a:off x="1003300" y="5177603"/>
            <a:ext cx="1335020" cy="612000"/>
          </a:xfrm>
          <a:prstGeom prst="rect">
            <a:avLst/>
          </a:prstGeom>
        </p:spPr>
      </p:pic>
      <p:pic>
        <p:nvPicPr>
          <p:cNvPr id="4" name="object 4">
            <a:extLst>
              <a:ext uri="{FF2B5EF4-FFF2-40B4-BE49-F238E27FC236}">
                <a16:creationId xmlns:a16="http://schemas.microsoft.com/office/drawing/2014/main" id="{12B61D97-03B2-E58A-1699-CD807AC4A8C9}"/>
              </a:ext>
            </a:extLst>
          </p:cNvPr>
          <p:cNvPicPr/>
          <p:nvPr/>
        </p:nvPicPr>
        <p:blipFill>
          <a:blip r:embed="rId16" cstate="email">
            <a:extLst>
              <a:ext uri="{28A0092B-C50C-407E-A947-70E740481C1C}">
                <a14:useLocalDpi xmlns:a14="http://schemas.microsoft.com/office/drawing/2010/main"/>
              </a:ext>
            </a:extLst>
          </a:blip>
          <a:stretch>
            <a:fillRect/>
          </a:stretch>
        </p:blipFill>
        <p:spPr>
          <a:xfrm>
            <a:off x="647068" y="3611625"/>
            <a:ext cx="4556756" cy="1008000"/>
          </a:xfrm>
          <a:prstGeom prst="rect">
            <a:avLst/>
          </a:prstGeom>
        </p:spPr>
      </p:pic>
      <p:sp>
        <p:nvSpPr>
          <p:cNvPr id="54" name="object 57">
            <a:extLst>
              <a:ext uri="{FF2B5EF4-FFF2-40B4-BE49-F238E27FC236}">
                <a16:creationId xmlns:a16="http://schemas.microsoft.com/office/drawing/2014/main" id="{FA4AFBFA-7BAA-872D-B44D-FE4847783799}"/>
              </a:ext>
            </a:extLst>
          </p:cNvPr>
          <p:cNvSpPr/>
          <p:nvPr/>
        </p:nvSpPr>
        <p:spPr>
          <a:xfrm>
            <a:off x="586121" y="3737221"/>
            <a:ext cx="1519555" cy="234315"/>
          </a:xfrm>
          <a:custGeom>
            <a:avLst/>
            <a:gdLst/>
            <a:ahLst/>
            <a:cxnLst/>
            <a:rect l="l" t="t" r="r" b="b"/>
            <a:pathLst>
              <a:path w="1519555" h="234314">
                <a:moveTo>
                  <a:pt x="1519542" y="0"/>
                </a:moveTo>
                <a:lnTo>
                  <a:pt x="0" y="0"/>
                </a:lnTo>
                <a:lnTo>
                  <a:pt x="0" y="233997"/>
                </a:lnTo>
                <a:lnTo>
                  <a:pt x="1384439" y="233997"/>
                </a:lnTo>
                <a:lnTo>
                  <a:pt x="1519542" y="0"/>
                </a:lnTo>
                <a:close/>
              </a:path>
            </a:pathLst>
          </a:custGeom>
          <a:solidFill>
            <a:srgbClr val="D9166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8">
            <a:extLst>
              <a:ext uri="{FF2B5EF4-FFF2-40B4-BE49-F238E27FC236}">
                <a16:creationId xmlns:a16="http://schemas.microsoft.com/office/drawing/2014/main" id="{8930005F-8082-1933-67EB-53B47854170D}"/>
              </a:ext>
            </a:extLst>
          </p:cNvPr>
          <p:cNvSpPr txBox="1"/>
          <p:nvPr/>
        </p:nvSpPr>
        <p:spPr>
          <a:xfrm>
            <a:off x="721605" y="3763796"/>
            <a:ext cx="643890"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女性リーチ</a:t>
            </a:r>
            <a:endParaRPr sz="1000">
              <a:latin typeface="Yu Gothic"/>
              <a:cs typeface="Yu Gothic"/>
            </a:endParaRPr>
          </a:p>
        </p:txBody>
      </p:sp>
      <p:sp>
        <p:nvSpPr>
          <p:cNvPr id="56" name="object 59">
            <a:extLst>
              <a:ext uri="{FF2B5EF4-FFF2-40B4-BE49-F238E27FC236}">
                <a16:creationId xmlns:a16="http://schemas.microsoft.com/office/drawing/2014/main" id="{5A94FEA9-3314-3C9C-281A-0112460855C3}"/>
              </a:ext>
            </a:extLst>
          </p:cNvPr>
          <p:cNvSpPr txBox="1"/>
          <p:nvPr/>
        </p:nvSpPr>
        <p:spPr>
          <a:xfrm>
            <a:off x="3500809" y="3898510"/>
            <a:ext cx="1867594" cy="640625"/>
          </a:xfrm>
          <a:prstGeom prst="rect">
            <a:avLst/>
          </a:prstGeom>
        </p:spPr>
        <p:txBody>
          <a:bodyPr vert="horz" wrap="square" lIns="0" tIns="12700" rIns="0" bIns="0" rtlCol="0">
            <a:spAutoFit/>
          </a:bodyPr>
          <a:lstStyle/>
          <a:p>
            <a:pPr marL="57150" marR="5080">
              <a:lnSpc>
                <a:spcPct val="119000"/>
              </a:lnSpc>
              <a:spcBef>
                <a:spcPts val="100"/>
              </a:spcBef>
            </a:pPr>
            <a:r>
              <a:rPr sz="600" b="1" dirty="0">
                <a:solidFill>
                  <a:srgbClr val="231F20"/>
                </a:solidFill>
                <a:latin typeface="Yu Gothic"/>
                <a:cs typeface="Yu Gothic"/>
              </a:rPr>
              <a:t>主婦ターゲットのファミリー向けマンション</a:t>
            </a:r>
            <a:br>
              <a:rPr lang="en-US" sz="700" b="1" dirty="0">
                <a:solidFill>
                  <a:srgbClr val="231F20"/>
                </a:solidFill>
                <a:latin typeface="Yu Gothic"/>
                <a:cs typeface="Yu Gothic"/>
              </a:rPr>
            </a:br>
            <a:r>
              <a:rPr sz="700" b="1" dirty="0" err="1">
                <a:solidFill>
                  <a:srgbClr val="231F20"/>
                </a:solidFill>
                <a:latin typeface="Yu Gothic"/>
                <a:cs typeface="Yu Gothic"/>
              </a:rPr>
              <a:t>主婦ターゲットの建売住宅</a:t>
            </a:r>
            <a:r>
              <a:rPr lang="ja-JP" altLang="en-US" sz="700" dirty="0">
                <a:latin typeface="Yu Gothic"/>
                <a:cs typeface="Yu Gothic"/>
              </a:rPr>
              <a:t>／</a:t>
            </a:r>
            <a:r>
              <a:rPr sz="700" b="1" dirty="0" err="1">
                <a:solidFill>
                  <a:srgbClr val="231F20"/>
                </a:solidFill>
                <a:latin typeface="Yu Gothic"/>
                <a:cs typeface="Yu Gothic"/>
              </a:rPr>
              <a:t>注文住宅</a:t>
            </a:r>
            <a:endParaRPr sz="700" dirty="0">
              <a:latin typeface="Yu Gothic"/>
              <a:cs typeface="Yu Gothic"/>
            </a:endParaRPr>
          </a:p>
          <a:p>
            <a:pPr marL="57150" marR="205740">
              <a:lnSpc>
                <a:spcPct val="119100"/>
              </a:lnSpc>
            </a:pPr>
            <a:r>
              <a:rPr sz="700" b="1" dirty="0">
                <a:solidFill>
                  <a:srgbClr val="231F20"/>
                </a:solidFill>
                <a:latin typeface="Yu Gothic"/>
                <a:cs typeface="Yu Gothic"/>
              </a:rPr>
              <a:t>女性向けのコンパクトマンション</a:t>
            </a:r>
            <a:br>
              <a:rPr lang="en-US" sz="700" b="1" dirty="0">
                <a:solidFill>
                  <a:srgbClr val="231F20"/>
                </a:solidFill>
                <a:latin typeface="Yu Gothic"/>
                <a:cs typeface="Yu Gothic"/>
              </a:rPr>
            </a:br>
            <a:r>
              <a:rPr sz="700" b="1" dirty="0">
                <a:solidFill>
                  <a:srgbClr val="231F20"/>
                </a:solidFill>
                <a:latin typeface="Yu Gothic"/>
                <a:cs typeface="Yu Gothic"/>
              </a:rPr>
              <a:t>子ども向けのカルチャースクール</a:t>
            </a:r>
            <a:endParaRPr sz="700" dirty="0">
              <a:latin typeface="Yu Gothic"/>
              <a:cs typeface="Yu Gothic"/>
            </a:endParaRPr>
          </a:p>
          <a:p>
            <a:pPr marL="12700">
              <a:spcBef>
                <a:spcPts val="160"/>
              </a:spcBef>
            </a:pPr>
            <a:r>
              <a:rPr sz="700" b="1" dirty="0">
                <a:solidFill>
                  <a:srgbClr val="231F20"/>
                </a:solidFill>
                <a:latin typeface="Yu Gothic"/>
                <a:cs typeface="Yu Gothic"/>
              </a:rPr>
              <a:t>（英会話／音楽教室）</a:t>
            </a:r>
            <a:endParaRPr sz="700" dirty="0">
              <a:latin typeface="Yu Gothic"/>
              <a:cs typeface="Yu Gothic"/>
            </a:endParaRPr>
          </a:p>
        </p:txBody>
      </p:sp>
      <p:sp>
        <p:nvSpPr>
          <p:cNvPr id="57" name="object 60">
            <a:extLst>
              <a:ext uri="{FF2B5EF4-FFF2-40B4-BE49-F238E27FC236}">
                <a16:creationId xmlns:a16="http://schemas.microsoft.com/office/drawing/2014/main" id="{048A70C8-30B1-8E00-7741-8EBF52CDA10D}"/>
              </a:ext>
            </a:extLst>
          </p:cNvPr>
          <p:cNvSpPr txBox="1"/>
          <p:nvPr/>
        </p:nvSpPr>
        <p:spPr>
          <a:xfrm>
            <a:off x="2917892" y="3918970"/>
            <a:ext cx="398780" cy="132080"/>
          </a:xfrm>
          <a:prstGeom prst="rect">
            <a:avLst/>
          </a:prstGeom>
        </p:spPr>
        <p:txBody>
          <a:bodyPr vert="horz" wrap="square" lIns="0" tIns="12700" rIns="0" bIns="0" rtlCol="0">
            <a:spAutoFit/>
          </a:bodyPr>
          <a:lstStyle/>
          <a:p>
            <a:pPr marL="12700">
              <a:spcBef>
                <a:spcPts val="100"/>
              </a:spcBef>
            </a:pPr>
            <a:r>
              <a:rPr sz="700" b="1" spc="-15" dirty="0">
                <a:solidFill>
                  <a:srgbClr val="231F20"/>
                </a:solidFill>
                <a:latin typeface="Yu Gothic"/>
                <a:cs typeface="Yu Gothic"/>
              </a:rPr>
              <a:t>導入実績</a:t>
            </a:r>
            <a:endParaRPr sz="700" dirty="0">
              <a:latin typeface="Yu Gothic"/>
              <a:cs typeface="Yu Gothic"/>
            </a:endParaRPr>
          </a:p>
        </p:txBody>
      </p:sp>
      <p:sp>
        <p:nvSpPr>
          <p:cNvPr id="58" name="object 61">
            <a:extLst>
              <a:ext uri="{FF2B5EF4-FFF2-40B4-BE49-F238E27FC236}">
                <a16:creationId xmlns:a16="http://schemas.microsoft.com/office/drawing/2014/main" id="{7555A9E9-D317-1EAB-FDE0-FA447FA30569}"/>
              </a:ext>
            </a:extLst>
          </p:cNvPr>
          <p:cNvSpPr txBox="1"/>
          <p:nvPr/>
        </p:nvSpPr>
        <p:spPr>
          <a:xfrm>
            <a:off x="4244267" y="3650481"/>
            <a:ext cx="835660" cy="166712"/>
          </a:xfrm>
          <a:prstGeom prst="rect">
            <a:avLst/>
          </a:prstGeom>
        </p:spPr>
        <p:txBody>
          <a:bodyPr vert="horz" wrap="none" lIns="0" tIns="12700" rIns="0" bIns="0" rtlCol="0">
            <a:noAutofit/>
          </a:bodyPr>
          <a:lstStyle/>
          <a:p>
            <a:pPr marL="12700" algn="r">
              <a:spcBef>
                <a:spcPts val="100"/>
              </a:spcBef>
            </a:pPr>
            <a:r>
              <a:rPr sz="600" b="1" dirty="0">
                <a:solidFill>
                  <a:srgbClr val="231F20"/>
                </a:solidFill>
                <a:latin typeface="Yu Gothic" panose="020B0400000000000000" pitchFamily="34" charset="-128"/>
                <a:ea typeface="Yu Gothic" panose="020B0400000000000000" pitchFamily="34" charset="-128"/>
                <a:cs typeface="Yu Gothic"/>
              </a:rPr>
              <a:t>詳しくは </a:t>
            </a:r>
            <a:r>
              <a:rPr sz="1000" b="1" dirty="0">
                <a:solidFill>
                  <a:srgbClr val="231F20"/>
                </a:solidFill>
                <a:latin typeface="Yu Gothic" panose="020B0400000000000000" pitchFamily="34" charset="-128"/>
                <a:ea typeface="Yu Gothic" panose="020B0400000000000000" pitchFamily="34" charset="-128"/>
                <a:cs typeface="Yu Gothic Light"/>
              </a:rPr>
              <a:t>9</a:t>
            </a:r>
            <a:r>
              <a:rPr sz="600" b="1" dirty="0">
                <a:solidFill>
                  <a:srgbClr val="231F20"/>
                </a:solidFill>
                <a:latin typeface="Yu Gothic" panose="020B0400000000000000" pitchFamily="34" charset="-128"/>
                <a:ea typeface="Yu Gothic" panose="020B0400000000000000" pitchFamily="34" charset="-128"/>
                <a:cs typeface="Yu Gothic"/>
              </a:rPr>
              <a:t>～</a:t>
            </a:r>
            <a:r>
              <a:rPr sz="1000" b="1" dirty="0">
                <a:solidFill>
                  <a:srgbClr val="231F20"/>
                </a:solidFill>
                <a:latin typeface="Yu Gothic" panose="020B0400000000000000" pitchFamily="34" charset="-128"/>
                <a:ea typeface="Yu Gothic" panose="020B0400000000000000" pitchFamily="34" charset="-128"/>
                <a:cs typeface="Yu Gothic Light"/>
              </a:rPr>
              <a:t>10</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a:latin typeface="Yu Gothic" panose="020B0400000000000000" pitchFamily="34" charset="-128"/>
              <a:ea typeface="Yu Gothic" panose="020B0400000000000000" pitchFamily="34" charset="-128"/>
              <a:cs typeface="Yu Gothic"/>
            </a:endParaRPr>
          </a:p>
        </p:txBody>
      </p:sp>
      <p:sp>
        <p:nvSpPr>
          <p:cNvPr id="60" name="object 63">
            <a:extLst>
              <a:ext uri="{FF2B5EF4-FFF2-40B4-BE49-F238E27FC236}">
                <a16:creationId xmlns:a16="http://schemas.microsoft.com/office/drawing/2014/main" id="{891EB811-06E4-6682-337E-2DF1E8326BC1}"/>
              </a:ext>
            </a:extLst>
          </p:cNvPr>
          <p:cNvSpPr/>
          <p:nvPr/>
        </p:nvSpPr>
        <p:spPr>
          <a:xfrm>
            <a:off x="586125" y="3971218"/>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8" name="object 87">
            <a:extLst>
              <a:ext uri="{FF2B5EF4-FFF2-40B4-BE49-F238E27FC236}">
                <a16:creationId xmlns:a16="http://schemas.microsoft.com/office/drawing/2014/main" id="{8250ADFC-0EF9-5AD2-DF2F-5830CF9644BD}"/>
              </a:ext>
            </a:extLst>
          </p:cNvPr>
          <p:cNvPicPr/>
          <p:nvPr/>
        </p:nvPicPr>
        <p:blipFill>
          <a:blip r:embed="rId17" cstate="print"/>
          <a:stretch>
            <a:fillRect/>
          </a:stretch>
        </p:blipFill>
        <p:spPr>
          <a:xfrm>
            <a:off x="1003300" y="4051049"/>
            <a:ext cx="1248770" cy="458775"/>
          </a:xfrm>
          <a:prstGeom prst="rect">
            <a:avLst/>
          </a:prstGeom>
        </p:spPr>
      </p:pic>
      <p:pic>
        <p:nvPicPr>
          <p:cNvPr id="20" name="object 6">
            <a:extLst>
              <a:ext uri="{FF2B5EF4-FFF2-40B4-BE49-F238E27FC236}">
                <a16:creationId xmlns:a16="http://schemas.microsoft.com/office/drawing/2014/main" id="{F4E306C2-6AD2-6AA3-C31A-00D4A2E88E69}"/>
              </a:ext>
            </a:extLst>
          </p:cNvPr>
          <p:cNvPicPr/>
          <p:nvPr/>
        </p:nvPicPr>
        <p:blipFill>
          <a:blip r:embed="rId5" cstate="email">
            <a:extLst>
              <a:ext uri="{28A0092B-C50C-407E-A947-70E740481C1C}">
                <a14:useLocalDpi xmlns:a14="http://schemas.microsoft.com/office/drawing/2010/main"/>
              </a:ext>
            </a:extLst>
          </a:blip>
          <a:stretch>
            <a:fillRect/>
          </a:stretch>
        </p:blipFill>
        <p:spPr>
          <a:xfrm>
            <a:off x="681472" y="6035164"/>
            <a:ext cx="4556760" cy="1008000"/>
          </a:xfrm>
          <a:prstGeom prst="rect">
            <a:avLst/>
          </a:prstGeom>
        </p:spPr>
      </p:pic>
      <p:sp>
        <p:nvSpPr>
          <p:cNvPr id="21" name="object 16">
            <a:extLst>
              <a:ext uri="{FF2B5EF4-FFF2-40B4-BE49-F238E27FC236}">
                <a16:creationId xmlns:a16="http://schemas.microsoft.com/office/drawing/2014/main" id="{C2752C54-9834-061C-D9C6-E5FCFEA987AB}"/>
              </a:ext>
            </a:extLst>
          </p:cNvPr>
          <p:cNvSpPr/>
          <p:nvPr/>
        </p:nvSpPr>
        <p:spPr>
          <a:xfrm>
            <a:off x="622300" y="6119709"/>
            <a:ext cx="1519555" cy="234315"/>
          </a:xfrm>
          <a:custGeom>
            <a:avLst/>
            <a:gdLst/>
            <a:ahLst/>
            <a:cxnLst/>
            <a:rect l="l" t="t" r="r" b="b"/>
            <a:pathLst>
              <a:path w="1519554" h="234314">
                <a:moveTo>
                  <a:pt x="1519542" y="0"/>
                </a:moveTo>
                <a:lnTo>
                  <a:pt x="0" y="0"/>
                </a:lnTo>
                <a:lnTo>
                  <a:pt x="0" y="233997"/>
                </a:lnTo>
                <a:lnTo>
                  <a:pt x="1384439" y="233997"/>
                </a:lnTo>
                <a:lnTo>
                  <a:pt x="1519542" y="0"/>
                </a:lnTo>
                <a:close/>
              </a:path>
            </a:pathLst>
          </a:custGeom>
          <a:solidFill>
            <a:srgbClr val="00B05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17">
            <a:extLst>
              <a:ext uri="{FF2B5EF4-FFF2-40B4-BE49-F238E27FC236}">
                <a16:creationId xmlns:a16="http://schemas.microsoft.com/office/drawing/2014/main" id="{AB7404D8-5ACF-4926-92C4-35E0B1B6D279}"/>
              </a:ext>
            </a:extLst>
          </p:cNvPr>
          <p:cNvSpPr txBox="1"/>
          <p:nvPr/>
        </p:nvSpPr>
        <p:spPr>
          <a:xfrm>
            <a:off x="757784" y="6142206"/>
            <a:ext cx="777240" cy="177800"/>
          </a:xfrm>
          <a:prstGeom prst="rect">
            <a:avLst/>
          </a:prstGeom>
        </p:spPr>
        <p:txBody>
          <a:bodyPr vert="horz" wrap="none" lIns="0" tIns="12700" rIns="0" bIns="0" rtlCol="0">
            <a:noAutofit/>
          </a:bodyPr>
          <a:lstStyle/>
          <a:p>
            <a:pPr marL="12700">
              <a:spcBef>
                <a:spcPts val="100"/>
              </a:spcBef>
            </a:pPr>
            <a:r>
              <a:rPr sz="1000" b="1" dirty="0">
                <a:solidFill>
                  <a:srgbClr val="FFFFFF"/>
                </a:solidFill>
                <a:latin typeface="Yu Gothic"/>
                <a:cs typeface="Yu Gothic"/>
              </a:rPr>
              <a:t>外国人リーチ</a:t>
            </a:r>
            <a:endParaRPr sz="1000">
              <a:latin typeface="Yu Gothic"/>
              <a:cs typeface="Yu Gothic"/>
            </a:endParaRPr>
          </a:p>
        </p:txBody>
      </p:sp>
      <p:sp>
        <p:nvSpPr>
          <p:cNvPr id="53" name="object 18">
            <a:extLst>
              <a:ext uri="{FF2B5EF4-FFF2-40B4-BE49-F238E27FC236}">
                <a16:creationId xmlns:a16="http://schemas.microsoft.com/office/drawing/2014/main" id="{18A48742-9598-C0A3-05D6-4EB66EE2C6D8}"/>
              </a:ext>
            </a:extLst>
          </p:cNvPr>
          <p:cNvSpPr txBox="1"/>
          <p:nvPr/>
        </p:nvSpPr>
        <p:spPr>
          <a:xfrm>
            <a:off x="3581439" y="6321761"/>
            <a:ext cx="1565275" cy="407034"/>
          </a:xfrm>
          <a:prstGeom prst="rect">
            <a:avLst/>
          </a:prstGeom>
        </p:spPr>
        <p:txBody>
          <a:bodyPr vert="horz" wrap="square" lIns="0" tIns="12700" rIns="0" bIns="0" rtlCol="0">
            <a:spAutoFit/>
          </a:bodyPr>
          <a:lstStyle/>
          <a:p>
            <a:pPr marL="12700" marR="5080">
              <a:lnSpc>
                <a:spcPct val="119100"/>
              </a:lnSpc>
              <a:spcBef>
                <a:spcPts val="100"/>
              </a:spcBef>
            </a:pPr>
            <a:r>
              <a:rPr sz="700" b="1" dirty="0">
                <a:solidFill>
                  <a:srgbClr val="231F20"/>
                </a:solidFill>
                <a:latin typeface="Yu Gothic"/>
                <a:cs typeface="Yu Gothic"/>
              </a:rPr>
              <a:t>海外への配信（官公庁／地方自治体）</a:t>
            </a:r>
            <a:br>
              <a:rPr lang="en-US" sz="700" b="1" dirty="0">
                <a:solidFill>
                  <a:srgbClr val="231F20"/>
                </a:solidFill>
                <a:latin typeface="Yu Gothic"/>
                <a:cs typeface="Yu Gothic"/>
              </a:rPr>
            </a:br>
            <a:r>
              <a:rPr sz="700" b="1" dirty="0">
                <a:solidFill>
                  <a:srgbClr val="231F20"/>
                </a:solidFill>
                <a:latin typeface="Yu Gothic"/>
                <a:cs typeface="Yu Gothic"/>
              </a:rPr>
              <a:t>海外の富裕層への配信</a:t>
            </a:r>
            <a:endParaRPr sz="700">
              <a:latin typeface="Yu Gothic"/>
              <a:cs typeface="Yu Gothic"/>
            </a:endParaRPr>
          </a:p>
          <a:p>
            <a:pPr marL="12700">
              <a:spcBef>
                <a:spcPts val="160"/>
              </a:spcBef>
            </a:pPr>
            <a:r>
              <a:rPr sz="700" b="1" dirty="0">
                <a:solidFill>
                  <a:srgbClr val="231F20"/>
                </a:solidFill>
                <a:latin typeface="Yu Gothic"/>
                <a:cs typeface="Yu Gothic"/>
              </a:rPr>
              <a:t>訪日／在日外国人への配信</a:t>
            </a:r>
            <a:endParaRPr sz="700">
              <a:latin typeface="Yu Gothic"/>
              <a:cs typeface="Yu Gothic"/>
            </a:endParaRPr>
          </a:p>
        </p:txBody>
      </p:sp>
      <p:sp>
        <p:nvSpPr>
          <p:cNvPr id="68" name="object 19">
            <a:extLst>
              <a:ext uri="{FF2B5EF4-FFF2-40B4-BE49-F238E27FC236}">
                <a16:creationId xmlns:a16="http://schemas.microsoft.com/office/drawing/2014/main" id="{9F84C07F-6577-2004-9266-EE21B4B2E323}"/>
              </a:ext>
            </a:extLst>
          </p:cNvPr>
          <p:cNvSpPr txBox="1"/>
          <p:nvPr/>
        </p:nvSpPr>
        <p:spPr>
          <a:xfrm>
            <a:off x="2954071" y="6342207"/>
            <a:ext cx="398780" cy="132080"/>
          </a:xfrm>
          <a:prstGeom prst="rect">
            <a:avLst/>
          </a:prstGeom>
        </p:spPr>
        <p:txBody>
          <a:bodyPr vert="horz" wrap="square" lIns="0" tIns="12700" rIns="0" bIns="0" rtlCol="0">
            <a:spAutoFit/>
          </a:bodyPr>
          <a:lstStyle/>
          <a:p>
            <a:pPr marL="12700">
              <a:spcBef>
                <a:spcPts val="100"/>
              </a:spcBef>
            </a:pPr>
            <a:r>
              <a:rPr sz="700" b="1" spc="-15" dirty="0">
                <a:solidFill>
                  <a:srgbClr val="231F20"/>
                </a:solidFill>
                <a:latin typeface="Yu Gothic"/>
                <a:cs typeface="Yu Gothic"/>
              </a:rPr>
              <a:t>導入実績</a:t>
            </a:r>
            <a:endParaRPr sz="700">
              <a:latin typeface="Yu Gothic"/>
              <a:cs typeface="Yu Gothic"/>
            </a:endParaRPr>
          </a:p>
        </p:txBody>
      </p:sp>
      <p:sp>
        <p:nvSpPr>
          <p:cNvPr id="76" name="object 20">
            <a:extLst>
              <a:ext uri="{FF2B5EF4-FFF2-40B4-BE49-F238E27FC236}">
                <a16:creationId xmlns:a16="http://schemas.microsoft.com/office/drawing/2014/main" id="{A82F2E65-30B5-1F36-79EC-B9A111FBAB70}"/>
              </a:ext>
            </a:extLst>
          </p:cNvPr>
          <p:cNvSpPr txBox="1"/>
          <p:nvPr/>
        </p:nvSpPr>
        <p:spPr>
          <a:xfrm>
            <a:off x="4428146" y="6073769"/>
            <a:ext cx="688340" cy="166712"/>
          </a:xfrm>
          <a:prstGeom prst="rect">
            <a:avLst/>
          </a:prstGeom>
        </p:spPr>
        <p:txBody>
          <a:bodyPr vert="horz" wrap="none" lIns="0" tIns="12700" rIns="0" bIns="0" rtlCol="0">
            <a:noAutofit/>
          </a:bodyPr>
          <a:lstStyle/>
          <a:p>
            <a:pPr marL="12700" algn="r">
              <a:spcBef>
                <a:spcPts val="100"/>
              </a:spcBef>
            </a:pPr>
            <a:r>
              <a:rPr sz="600" b="1" dirty="0" err="1">
                <a:solidFill>
                  <a:srgbClr val="231F20"/>
                </a:solidFill>
                <a:latin typeface="Yu Gothic" panose="020B0400000000000000" pitchFamily="34" charset="-128"/>
                <a:ea typeface="Yu Gothic" panose="020B0400000000000000" pitchFamily="34" charset="-128"/>
                <a:cs typeface="Yu Gothic"/>
              </a:rPr>
              <a:t>詳しくは</a:t>
            </a:r>
            <a:r>
              <a:rPr sz="600" b="1" dirty="0">
                <a:solidFill>
                  <a:srgbClr val="231F20"/>
                </a:solidFill>
                <a:latin typeface="Yu Gothic" panose="020B0400000000000000" pitchFamily="34" charset="-128"/>
                <a:ea typeface="Yu Gothic" panose="020B0400000000000000" pitchFamily="34" charset="-128"/>
                <a:cs typeface="Yu Gothic"/>
              </a:rPr>
              <a:t> </a:t>
            </a:r>
            <a:r>
              <a:rPr sz="1000" b="1" dirty="0">
                <a:solidFill>
                  <a:srgbClr val="231F20"/>
                </a:solidFill>
                <a:latin typeface="Yu Gothic" panose="020B0400000000000000" pitchFamily="34" charset="-128"/>
                <a:ea typeface="Yu Gothic" panose="020B0400000000000000" pitchFamily="34" charset="-128"/>
                <a:cs typeface="Yu Gothic Light"/>
              </a:rPr>
              <a:t>13</a:t>
            </a:r>
            <a:r>
              <a:rPr lang="ja-JP" altLang="en-US" sz="600" b="1" dirty="0">
                <a:solidFill>
                  <a:srgbClr val="231F20"/>
                </a:solidFill>
                <a:latin typeface="Yu Gothic" panose="020B0400000000000000" pitchFamily="34" charset="-128"/>
                <a:ea typeface="Yu Gothic" panose="020B0400000000000000" pitchFamily="34" charset="-128"/>
                <a:cs typeface="Yu Gothic"/>
              </a:rPr>
              <a:t> ～</a:t>
            </a:r>
            <a:r>
              <a:rPr lang="en-US" altLang="ja-JP" sz="1000" b="1" dirty="0">
                <a:solidFill>
                  <a:srgbClr val="231F20"/>
                </a:solidFill>
                <a:latin typeface="Yu Gothic" panose="020B0400000000000000" pitchFamily="34" charset="-128"/>
                <a:ea typeface="Yu Gothic" panose="020B0400000000000000" pitchFamily="34" charset="-128"/>
                <a:cs typeface="Yu Gothic"/>
              </a:rPr>
              <a:t>14</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77" name="object 21">
            <a:extLst>
              <a:ext uri="{FF2B5EF4-FFF2-40B4-BE49-F238E27FC236}">
                <a16:creationId xmlns:a16="http://schemas.microsoft.com/office/drawing/2014/main" id="{CCC42372-3AA9-A56D-5A51-A2728DE1C07D}"/>
              </a:ext>
            </a:extLst>
          </p:cNvPr>
          <p:cNvSpPr/>
          <p:nvPr/>
        </p:nvSpPr>
        <p:spPr>
          <a:xfrm>
            <a:off x="3536156" y="6253588"/>
            <a:ext cx="1575435" cy="11430"/>
          </a:xfrm>
          <a:custGeom>
            <a:avLst/>
            <a:gdLst/>
            <a:ahLst/>
            <a:cxnLst/>
            <a:rect l="l" t="t" r="r" b="b"/>
            <a:pathLst>
              <a:path w="1575434"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8" name="object 22">
            <a:extLst>
              <a:ext uri="{FF2B5EF4-FFF2-40B4-BE49-F238E27FC236}">
                <a16:creationId xmlns:a16="http://schemas.microsoft.com/office/drawing/2014/main" id="{339C8E95-7D85-8B14-FB96-07CF8A67E6FD}"/>
              </a:ext>
            </a:extLst>
          </p:cNvPr>
          <p:cNvGrpSpPr/>
          <p:nvPr/>
        </p:nvGrpSpPr>
        <p:grpSpPr>
          <a:xfrm>
            <a:off x="546100" y="6312300"/>
            <a:ext cx="1424546" cy="685889"/>
            <a:chOff x="5428126" y="1851562"/>
            <a:chExt cx="1778635" cy="864235"/>
          </a:xfrm>
        </p:grpSpPr>
        <p:sp>
          <p:nvSpPr>
            <p:cNvPr id="79" name="object 23">
              <a:extLst>
                <a:ext uri="{FF2B5EF4-FFF2-40B4-BE49-F238E27FC236}">
                  <a16:creationId xmlns:a16="http://schemas.microsoft.com/office/drawing/2014/main" id="{9CB30DED-6181-9873-B0E5-30437E8C0563}"/>
                </a:ext>
              </a:extLst>
            </p:cNvPr>
            <p:cNvSpPr/>
            <p:nvPr/>
          </p:nvSpPr>
          <p:spPr>
            <a:xfrm>
              <a:off x="5428126" y="1851562"/>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0" name="object 24">
              <a:extLst>
                <a:ext uri="{FF2B5EF4-FFF2-40B4-BE49-F238E27FC236}">
                  <a16:creationId xmlns:a16="http://schemas.microsoft.com/office/drawing/2014/main" id="{4072FD0E-8581-80F8-CD64-8FAE7DA419DC}"/>
                </a:ext>
              </a:extLst>
            </p:cNvPr>
            <p:cNvPicPr/>
            <p:nvPr/>
          </p:nvPicPr>
          <p:blipFill>
            <a:blip r:embed="rId18" cstate="print"/>
            <a:stretch>
              <a:fillRect/>
            </a:stretch>
          </p:blipFill>
          <p:spPr>
            <a:xfrm>
              <a:off x="6179187" y="1919737"/>
              <a:ext cx="1027176" cy="795527"/>
            </a:xfrm>
            <a:prstGeom prst="rect">
              <a:avLst/>
            </a:prstGeom>
          </p:spPr>
        </p:pic>
      </p:grpSp>
      <p:pic>
        <p:nvPicPr>
          <p:cNvPr id="106" name="object 7">
            <a:extLst>
              <a:ext uri="{FF2B5EF4-FFF2-40B4-BE49-F238E27FC236}">
                <a16:creationId xmlns:a16="http://schemas.microsoft.com/office/drawing/2014/main" id="{F5A78432-30F4-04ED-7286-F7276374B50F}"/>
              </a:ext>
            </a:extLst>
          </p:cNvPr>
          <p:cNvPicPr/>
          <p:nvPr/>
        </p:nvPicPr>
        <p:blipFill>
          <a:blip r:embed="rId6" cstate="email">
            <a:extLst>
              <a:ext uri="{28A0092B-C50C-407E-A947-70E740481C1C}">
                <a14:useLocalDpi xmlns:a14="http://schemas.microsoft.com/office/drawing/2010/main"/>
              </a:ext>
            </a:extLst>
          </a:blip>
          <a:stretch>
            <a:fillRect/>
          </a:stretch>
        </p:blipFill>
        <p:spPr>
          <a:xfrm>
            <a:off x="5422900" y="4826897"/>
            <a:ext cx="4635617" cy="1008000"/>
          </a:xfrm>
          <a:prstGeom prst="rect">
            <a:avLst/>
          </a:prstGeom>
        </p:spPr>
      </p:pic>
      <p:sp>
        <p:nvSpPr>
          <p:cNvPr id="107" name="object 34">
            <a:extLst>
              <a:ext uri="{FF2B5EF4-FFF2-40B4-BE49-F238E27FC236}">
                <a16:creationId xmlns:a16="http://schemas.microsoft.com/office/drawing/2014/main" id="{6559CACB-8674-8F7C-1FD9-EDBF41A3BB08}"/>
              </a:ext>
            </a:extLst>
          </p:cNvPr>
          <p:cNvSpPr/>
          <p:nvPr/>
        </p:nvSpPr>
        <p:spPr>
          <a:xfrm>
            <a:off x="5433644" y="4898686"/>
            <a:ext cx="1519555" cy="234315"/>
          </a:xfrm>
          <a:custGeom>
            <a:avLst/>
            <a:gdLst/>
            <a:ahLst/>
            <a:cxnLst/>
            <a:rect l="l" t="t" r="r" b="b"/>
            <a:pathLst>
              <a:path w="1519554" h="234314">
                <a:moveTo>
                  <a:pt x="1519542" y="0"/>
                </a:moveTo>
                <a:lnTo>
                  <a:pt x="0" y="0"/>
                </a:lnTo>
                <a:lnTo>
                  <a:pt x="0" y="233997"/>
                </a:lnTo>
                <a:lnTo>
                  <a:pt x="1384439" y="233997"/>
                </a:lnTo>
                <a:lnTo>
                  <a:pt x="1519542" y="0"/>
                </a:lnTo>
                <a:close/>
              </a:path>
            </a:pathLst>
          </a:custGeom>
          <a:solidFill>
            <a:srgbClr val="2D828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8" name="object 35">
            <a:extLst>
              <a:ext uri="{FF2B5EF4-FFF2-40B4-BE49-F238E27FC236}">
                <a16:creationId xmlns:a16="http://schemas.microsoft.com/office/drawing/2014/main" id="{608A519D-26F3-C653-FDDC-B000911C4FBF}"/>
              </a:ext>
            </a:extLst>
          </p:cNvPr>
          <p:cNvSpPr txBox="1"/>
          <p:nvPr/>
        </p:nvSpPr>
        <p:spPr>
          <a:xfrm>
            <a:off x="5569128" y="4921180"/>
            <a:ext cx="706755" cy="177800"/>
          </a:xfrm>
          <a:prstGeom prst="rect">
            <a:avLst/>
          </a:prstGeom>
        </p:spPr>
        <p:txBody>
          <a:bodyPr vert="horz" wrap="none" lIns="0" tIns="12700" rIns="0" bIns="0" rtlCol="0">
            <a:noAutofit/>
          </a:bodyPr>
          <a:lstStyle/>
          <a:p>
            <a:pPr marL="12700">
              <a:spcBef>
                <a:spcPts val="100"/>
              </a:spcBef>
            </a:pPr>
            <a:r>
              <a:rPr lang="ja-JP" altLang="en-US" sz="1000" b="1" dirty="0">
                <a:solidFill>
                  <a:srgbClr val="FFFFFF"/>
                </a:solidFill>
                <a:latin typeface="Yu Gothic"/>
                <a:cs typeface="Yu Gothic"/>
              </a:rPr>
              <a:t>投資</a:t>
            </a:r>
            <a:r>
              <a:rPr sz="1000" b="1" dirty="0" err="1">
                <a:solidFill>
                  <a:srgbClr val="FFFFFF"/>
                </a:solidFill>
                <a:latin typeface="Yu Gothic"/>
                <a:cs typeface="Yu Gothic"/>
              </a:rPr>
              <a:t>リーチ</a:t>
            </a:r>
            <a:endParaRPr sz="1000" dirty="0">
              <a:latin typeface="Yu Gothic"/>
              <a:cs typeface="Yu Gothic"/>
            </a:endParaRPr>
          </a:p>
        </p:txBody>
      </p:sp>
      <p:sp>
        <p:nvSpPr>
          <p:cNvPr id="109" name="object 36">
            <a:extLst>
              <a:ext uri="{FF2B5EF4-FFF2-40B4-BE49-F238E27FC236}">
                <a16:creationId xmlns:a16="http://schemas.microsoft.com/office/drawing/2014/main" id="{5774CC2E-1FA8-F9B0-D8B7-A6C2626AB12D}"/>
              </a:ext>
            </a:extLst>
          </p:cNvPr>
          <p:cNvSpPr txBox="1"/>
          <p:nvPr/>
        </p:nvSpPr>
        <p:spPr>
          <a:xfrm>
            <a:off x="8392782" y="5080337"/>
            <a:ext cx="1152000" cy="402546"/>
          </a:xfrm>
          <a:prstGeom prst="rect">
            <a:avLst/>
          </a:prstGeom>
        </p:spPr>
        <p:txBody>
          <a:bodyPr vert="horz" wrap="square" lIns="0" tIns="12700" rIns="0" bIns="0" rtlCol="0">
            <a:spAutoFit/>
          </a:bodyPr>
          <a:lstStyle/>
          <a:p>
            <a:pPr marL="12700" marR="53975">
              <a:lnSpc>
                <a:spcPct val="119100"/>
              </a:lnSpc>
              <a:spcBef>
                <a:spcPts val="100"/>
              </a:spcBef>
            </a:pPr>
            <a:r>
              <a:rPr lang="ja-JP" altLang="en-US" sz="700" b="1" dirty="0">
                <a:solidFill>
                  <a:srgbClr val="231F20"/>
                </a:solidFill>
                <a:latin typeface="Yu Gothic"/>
                <a:cs typeface="Yu Gothic"/>
              </a:rPr>
              <a:t>不動産投資</a:t>
            </a:r>
            <a:br>
              <a:rPr lang="en-US" sz="700" b="1" dirty="0">
                <a:solidFill>
                  <a:srgbClr val="231F20"/>
                </a:solidFill>
                <a:latin typeface="Yu Gothic"/>
                <a:cs typeface="Yu Gothic"/>
              </a:rPr>
            </a:br>
            <a:r>
              <a:rPr lang="ja-JP" altLang="en-US" sz="700" b="1" dirty="0">
                <a:solidFill>
                  <a:srgbClr val="231F20"/>
                </a:solidFill>
                <a:latin typeface="Yu Gothic"/>
                <a:cs typeface="Yu Gothic"/>
              </a:rPr>
              <a:t>金融投資</a:t>
            </a:r>
            <a:endParaRPr sz="700" dirty="0">
              <a:latin typeface="Yu Gothic"/>
              <a:cs typeface="Yu Gothic"/>
            </a:endParaRPr>
          </a:p>
          <a:p>
            <a:pPr marL="12700">
              <a:spcBef>
                <a:spcPts val="160"/>
              </a:spcBef>
            </a:pPr>
            <a:r>
              <a:rPr lang="ja-JP" altLang="en-US" sz="700" b="1" dirty="0">
                <a:solidFill>
                  <a:srgbClr val="231F20"/>
                </a:solidFill>
                <a:latin typeface="Yu Gothic"/>
                <a:cs typeface="Yu Gothic"/>
              </a:rPr>
              <a:t>金融投資セミナー</a:t>
            </a:r>
            <a:endParaRPr lang="en-US" sz="700" b="1" dirty="0">
              <a:solidFill>
                <a:srgbClr val="231F20"/>
              </a:solidFill>
              <a:latin typeface="Yu Gothic"/>
              <a:cs typeface="Yu Gothic"/>
            </a:endParaRPr>
          </a:p>
        </p:txBody>
      </p:sp>
      <p:sp>
        <p:nvSpPr>
          <p:cNvPr id="110" name="object 37">
            <a:extLst>
              <a:ext uri="{FF2B5EF4-FFF2-40B4-BE49-F238E27FC236}">
                <a16:creationId xmlns:a16="http://schemas.microsoft.com/office/drawing/2014/main" id="{D258D5FE-783A-56D8-C59B-1AD61F63BE3E}"/>
              </a:ext>
            </a:extLst>
          </p:cNvPr>
          <p:cNvSpPr txBox="1"/>
          <p:nvPr/>
        </p:nvSpPr>
        <p:spPr>
          <a:xfrm>
            <a:off x="7707246" y="5007668"/>
            <a:ext cx="576000" cy="228268"/>
          </a:xfrm>
          <a:prstGeom prst="rect">
            <a:avLst/>
          </a:prstGeom>
        </p:spPr>
        <p:txBody>
          <a:bodyPr vert="horz" wrap="square" lIns="0" tIns="12700" rIns="0" bIns="0" rtlCol="0">
            <a:spAutoFit/>
          </a:bodyPr>
          <a:lstStyle/>
          <a:p>
            <a:pPr marL="12700">
              <a:spcBef>
                <a:spcPts val="100"/>
              </a:spcBef>
            </a:pPr>
            <a:r>
              <a:rPr sz="700" b="1" spc="-15" dirty="0" err="1">
                <a:solidFill>
                  <a:srgbClr val="231F20"/>
                </a:solidFill>
                <a:latin typeface="Yu Gothic"/>
                <a:cs typeface="Yu Gothic"/>
              </a:rPr>
              <a:t>導入</a:t>
            </a:r>
            <a:r>
              <a:rPr lang="ja-JP" altLang="en-US" sz="700" b="1" spc="-15" dirty="0">
                <a:solidFill>
                  <a:srgbClr val="231F20"/>
                </a:solidFill>
                <a:latin typeface="Yu Gothic"/>
                <a:cs typeface="Yu Gothic"/>
              </a:rPr>
              <a:t>イメージ</a:t>
            </a:r>
            <a:endParaRPr sz="700" dirty="0">
              <a:latin typeface="Yu Gothic"/>
              <a:cs typeface="Yu Gothic"/>
            </a:endParaRPr>
          </a:p>
        </p:txBody>
      </p:sp>
      <p:sp>
        <p:nvSpPr>
          <p:cNvPr id="111" name="object 38">
            <a:extLst>
              <a:ext uri="{FF2B5EF4-FFF2-40B4-BE49-F238E27FC236}">
                <a16:creationId xmlns:a16="http://schemas.microsoft.com/office/drawing/2014/main" id="{1BF17BBC-2177-2F6D-255A-A85F48979281}"/>
              </a:ext>
            </a:extLst>
          </p:cNvPr>
          <p:cNvSpPr txBox="1"/>
          <p:nvPr/>
        </p:nvSpPr>
        <p:spPr>
          <a:xfrm>
            <a:off x="9239490" y="4832346"/>
            <a:ext cx="688340" cy="166712"/>
          </a:xfrm>
          <a:prstGeom prst="rect">
            <a:avLst/>
          </a:prstGeom>
        </p:spPr>
        <p:txBody>
          <a:bodyPr vert="horz" wrap="none" lIns="0" tIns="12700" rIns="0" bIns="0" rtlCol="0">
            <a:noAutofit/>
          </a:bodyPr>
          <a:lstStyle/>
          <a:p>
            <a:pPr marL="12700" algn="r">
              <a:spcBef>
                <a:spcPts val="100"/>
              </a:spcBef>
            </a:pPr>
            <a:r>
              <a:rPr sz="600" b="1" dirty="0" err="1">
                <a:solidFill>
                  <a:srgbClr val="231F20"/>
                </a:solidFill>
                <a:latin typeface="Yu Gothic" panose="020B0400000000000000" pitchFamily="34" charset="-128"/>
                <a:ea typeface="Yu Gothic" panose="020B0400000000000000" pitchFamily="34" charset="-128"/>
                <a:cs typeface="Yu Gothic"/>
              </a:rPr>
              <a:t>詳しくは</a:t>
            </a:r>
            <a:r>
              <a:rPr sz="600" b="1" dirty="0">
                <a:solidFill>
                  <a:srgbClr val="231F20"/>
                </a:solidFill>
                <a:latin typeface="Yu Gothic" panose="020B0400000000000000" pitchFamily="34" charset="-128"/>
                <a:ea typeface="Yu Gothic" panose="020B0400000000000000" pitchFamily="34" charset="-128"/>
                <a:cs typeface="Yu Gothic"/>
              </a:rPr>
              <a:t> </a:t>
            </a:r>
            <a:r>
              <a:rPr lang="en-US" sz="1000" b="1" dirty="0">
                <a:solidFill>
                  <a:srgbClr val="231F20"/>
                </a:solidFill>
                <a:latin typeface="Yu Gothic" panose="020B0400000000000000" pitchFamily="34" charset="-128"/>
                <a:ea typeface="Yu Gothic" panose="020B0400000000000000" pitchFamily="34" charset="-128"/>
                <a:cs typeface="Yu Gothic"/>
              </a:rPr>
              <a:t>19</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113" name="object 40">
            <a:extLst>
              <a:ext uri="{FF2B5EF4-FFF2-40B4-BE49-F238E27FC236}">
                <a16:creationId xmlns:a16="http://schemas.microsoft.com/office/drawing/2014/main" id="{02B83F35-4CB5-EDBD-08A7-1F8C0E73FC84}"/>
              </a:ext>
            </a:extLst>
          </p:cNvPr>
          <p:cNvSpPr/>
          <p:nvPr/>
        </p:nvSpPr>
        <p:spPr>
          <a:xfrm>
            <a:off x="5433650" y="5132683"/>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object 32">
            <a:extLst>
              <a:ext uri="{FF2B5EF4-FFF2-40B4-BE49-F238E27FC236}">
                <a16:creationId xmlns:a16="http://schemas.microsoft.com/office/drawing/2014/main" id="{D1D9C038-1C15-7F8E-DE9B-08D08909D112}"/>
              </a:ext>
            </a:extLst>
          </p:cNvPr>
          <p:cNvSpPr/>
          <p:nvPr/>
        </p:nvSpPr>
        <p:spPr>
          <a:xfrm>
            <a:off x="3517900" y="2638425"/>
            <a:ext cx="1575435" cy="11430"/>
          </a:xfrm>
          <a:custGeom>
            <a:avLst/>
            <a:gdLst/>
            <a:ahLst/>
            <a:cxnLst/>
            <a:rect l="l" t="t" r="r" b="b"/>
            <a:pathLst>
              <a:path w="1575435"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object 32">
            <a:extLst>
              <a:ext uri="{FF2B5EF4-FFF2-40B4-BE49-F238E27FC236}">
                <a16:creationId xmlns:a16="http://schemas.microsoft.com/office/drawing/2014/main" id="{218485E2-829A-8A8A-1443-AC21B047F235}"/>
              </a:ext>
            </a:extLst>
          </p:cNvPr>
          <p:cNvSpPr/>
          <p:nvPr/>
        </p:nvSpPr>
        <p:spPr>
          <a:xfrm>
            <a:off x="3517900" y="5076825"/>
            <a:ext cx="1575435" cy="11430"/>
          </a:xfrm>
          <a:custGeom>
            <a:avLst/>
            <a:gdLst/>
            <a:ahLst/>
            <a:cxnLst/>
            <a:rect l="l" t="t" r="r" b="b"/>
            <a:pathLst>
              <a:path w="1575435"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object 32">
            <a:extLst>
              <a:ext uri="{FF2B5EF4-FFF2-40B4-BE49-F238E27FC236}">
                <a16:creationId xmlns:a16="http://schemas.microsoft.com/office/drawing/2014/main" id="{4B824D9C-BB4E-6DD0-8851-C2A0957AF959}"/>
              </a:ext>
            </a:extLst>
          </p:cNvPr>
          <p:cNvSpPr/>
          <p:nvPr/>
        </p:nvSpPr>
        <p:spPr>
          <a:xfrm>
            <a:off x="3542665" y="3846195"/>
            <a:ext cx="1575435" cy="11430"/>
          </a:xfrm>
          <a:custGeom>
            <a:avLst/>
            <a:gdLst/>
            <a:ahLst/>
            <a:cxnLst/>
            <a:rect l="l" t="t" r="r" b="b"/>
            <a:pathLst>
              <a:path w="1575435"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object 32">
            <a:extLst>
              <a:ext uri="{FF2B5EF4-FFF2-40B4-BE49-F238E27FC236}">
                <a16:creationId xmlns:a16="http://schemas.microsoft.com/office/drawing/2014/main" id="{A92FDE89-DEE4-DE5A-4C13-8E270A099C26}"/>
              </a:ext>
            </a:extLst>
          </p:cNvPr>
          <p:cNvSpPr/>
          <p:nvPr/>
        </p:nvSpPr>
        <p:spPr>
          <a:xfrm>
            <a:off x="8401180" y="5010223"/>
            <a:ext cx="1575435" cy="11430"/>
          </a:xfrm>
          <a:custGeom>
            <a:avLst/>
            <a:gdLst/>
            <a:ahLst/>
            <a:cxnLst/>
            <a:rect l="l" t="t" r="r" b="b"/>
            <a:pathLst>
              <a:path w="1575435"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object 32">
            <a:extLst>
              <a:ext uri="{FF2B5EF4-FFF2-40B4-BE49-F238E27FC236}">
                <a16:creationId xmlns:a16="http://schemas.microsoft.com/office/drawing/2014/main" id="{79A2F718-4D3C-8975-892F-BD22CF82712E}"/>
              </a:ext>
            </a:extLst>
          </p:cNvPr>
          <p:cNvSpPr/>
          <p:nvPr/>
        </p:nvSpPr>
        <p:spPr>
          <a:xfrm>
            <a:off x="8394700" y="1483995"/>
            <a:ext cx="1575435" cy="11430"/>
          </a:xfrm>
          <a:custGeom>
            <a:avLst/>
            <a:gdLst/>
            <a:ahLst/>
            <a:cxnLst/>
            <a:rect l="l" t="t" r="r" b="b"/>
            <a:pathLst>
              <a:path w="1575435" h="11430">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34">
            <a:extLst>
              <a:ext uri="{FF2B5EF4-FFF2-40B4-BE49-F238E27FC236}">
                <a16:creationId xmlns:a16="http://schemas.microsoft.com/office/drawing/2014/main" id="{1A1D4359-7F66-F760-AE08-349DF08BCC33}"/>
              </a:ext>
            </a:extLst>
          </p:cNvPr>
          <p:cNvSpPr/>
          <p:nvPr/>
        </p:nvSpPr>
        <p:spPr>
          <a:xfrm>
            <a:off x="5423240" y="6050654"/>
            <a:ext cx="1519555" cy="234315"/>
          </a:xfrm>
          <a:custGeom>
            <a:avLst/>
            <a:gdLst/>
            <a:ahLst/>
            <a:cxnLst/>
            <a:rect l="l" t="t" r="r" b="b"/>
            <a:pathLst>
              <a:path w="1519554" h="234314">
                <a:moveTo>
                  <a:pt x="1519542" y="0"/>
                </a:moveTo>
                <a:lnTo>
                  <a:pt x="0" y="0"/>
                </a:lnTo>
                <a:lnTo>
                  <a:pt x="0" y="233997"/>
                </a:lnTo>
                <a:lnTo>
                  <a:pt x="1384439" y="233997"/>
                </a:lnTo>
                <a:lnTo>
                  <a:pt x="1519542" y="0"/>
                </a:lnTo>
                <a:close/>
              </a:path>
            </a:pathLst>
          </a:custGeom>
          <a:solidFill>
            <a:srgbClr val="7030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6" name="object 35">
            <a:extLst>
              <a:ext uri="{FF2B5EF4-FFF2-40B4-BE49-F238E27FC236}">
                <a16:creationId xmlns:a16="http://schemas.microsoft.com/office/drawing/2014/main" id="{1599F1D1-3BB3-7986-7F92-7C982F2D08E2}"/>
              </a:ext>
            </a:extLst>
          </p:cNvPr>
          <p:cNvSpPr txBox="1"/>
          <p:nvPr/>
        </p:nvSpPr>
        <p:spPr>
          <a:xfrm>
            <a:off x="5558724" y="6073148"/>
            <a:ext cx="706755" cy="177800"/>
          </a:xfrm>
          <a:prstGeom prst="rect">
            <a:avLst/>
          </a:prstGeom>
        </p:spPr>
        <p:txBody>
          <a:bodyPr vert="horz" wrap="none" lIns="0" tIns="12700" rIns="0" bIns="0" rtlCol="0">
            <a:noAutofit/>
          </a:bodyPr>
          <a:lstStyle/>
          <a:p>
            <a:pPr marL="12700">
              <a:spcBef>
                <a:spcPts val="100"/>
              </a:spcBef>
            </a:pPr>
            <a:r>
              <a:rPr lang="ja-JP" altLang="en-US" sz="1000" b="1" dirty="0">
                <a:solidFill>
                  <a:srgbClr val="FFFFFF"/>
                </a:solidFill>
                <a:latin typeface="Yu Gothic"/>
                <a:cs typeface="Yu Gothic"/>
              </a:rPr>
              <a:t>旅行</a:t>
            </a:r>
            <a:r>
              <a:rPr sz="1000" b="1" dirty="0" err="1">
                <a:solidFill>
                  <a:srgbClr val="FFFFFF"/>
                </a:solidFill>
                <a:latin typeface="Yu Gothic"/>
                <a:cs typeface="Yu Gothic"/>
              </a:rPr>
              <a:t>リーチ</a:t>
            </a:r>
            <a:endParaRPr sz="1000" dirty="0">
              <a:latin typeface="Yu Gothic"/>
              <a:cs typeface="Yu Gothic"/>
            </a:endParaRPr>
          </a:p>
        </p:txBody>
      </p:sp>
      <p:sp>
        <p:nvSpPr>
          <p:cNvPr id="43" name="object 40">
            <a:extLst>
              <a:ext uri="{FF2B5EF4-FFF2-40B4-BE49-F238E27FC236}">
                <a16:creationId xmlns:a16="http://schemas.microsoft.com/office/drawing/2014/main" id="{13108FC2-EA00-9EEE-A239-9ED41C514EA1}"/>
              </a:ext>
            </a:extLst>
          </p:cNvPr>
          <p:cNvSpPr/>
          <p:nvPr/>
        </p:nvSpPr>
        <p:spPr>
          <a:xfrm>
            <a:off x="5423246" y="6284651"/>
            <a:ext cx="62230" cy="53340"/>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4" name="図 13" descr="バスケットボールのロゴ&#10;&#10;自動的に生成された説明">
            <a:extLst>
              <a:ext uri="{FF2B5EF4-FFF2-40B4-BE49-F238E27FC236}">
                <a16:creationId xmlns:a16="http://schemas.microsoft.com/office/drawing/2014/main" id="{EC097B0C-7B21-C36A-6E66-7B13473C8A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56300" y="6145473"/>
            <a:ext cx="941669" cy="941669"/>
          </a:xfrm>
          <a:prstGeom prst="rect">
            <a:avLst/>
          </a:prstGeom>
        </p:spPr>
      </p:pic>
      <p:pic>
        <p:nvPicPr>
          <p:cNvPr id="74" name="object 8">
            <a:extLst>
              <a:ext uri="{FF2B5EF4-FFF2-40B4-BE49-F238E27FC236}">
                <a16:creationId xmlns:a16="http://schemas.microsoft.com/office/drawing/2014/main" id="{EBD6727E-B46F-C14C-C5A0-806FD3E668AE}"/>
              </a:ext>
            </a:extLst>
          </p:cNvPr>
          <p:cNvPicPr/>
          <p:nvPr/>
        </p:nvPicPr>
        <p:blipFill>
          <a:blip r:embed="rId8" cstate="email">
            <a:extLst>
              <a:ext uri="{28A0092B-C50C-407E-A947-70E740481C1C}">
                <a14:useLocalDpi xmlns:a14="http://schemas.microsoft.com/office/drawing/2010/main"/>
              </a:ext>
            </a:extLst>
          </a:blip>
          <a:stretch>
            <a:fillRect/>
          </a:stretch>
        </p:blipFill>
        <p:spPr>
          <a:xfrm>
            <a:off x="5435966" y="3622776"/>
            <a:ext cx="4635616" cy="1008000"/>
          </a:xfrm>
          <a:prstGeom prst="rect">
            <a:avLst/>
          </a:prstGeom>
        </p:spPr>
      </p:pic>
      <p:sp>
        <p:nvSpPr>
          <p:cNvPr id="82" name="object 48">
            <a:extLst>
              <a:ext uri="{FF2B5EF4-FFF2-40B4-BE49-F238E27FC236}">
                <a16:creationId xmlns:a16="http://schemas.microsoft.com/office/drawing/2014/main" id="{2428F592-0CEF-E727-7A1D-CC019BF874DD}"/>
              </a:ext>
            </a:extLst>
          </p:cNvPr>
          <p:cNvSpPr/>
          <p:nvPr/>
        </p:nvSpPr>
        <p:spPr>
          <a:xfrm>
            <a:off x="5422900" y="3693629"/>
            <a:ext cx="1519555" cy="234315"/>
          </a:xfrm>
          <a:custGeom>
            <a:avLst/>
            <a:gdLst/>
            <a:ahLst/>
            <a:cxnLst/>
            <a:rect l="l" t="t" r="r" b="b"/>
            <a:pathLst>
              <a:path w="1519554" h="234314">
                <a:moveTo>
                  <a:pt x="1519542" y="0"/>
                </a:moveTo>
                <a:lnTo>
                  <a:pt x="0" y="0"/>
                </a:lnTo>
                <a:lnTo>
                  <a:pt x="0" y="233997"/>
                </a:lnTo>
                <a:lnTo>
                  <a:pt x="1384439" y="233997"/>
                </a:lnTo>
                <a:lnTo>
                  <a:pt x="1519542" y="0"/>
                </a:lnTo>
                <a:close/>
              </a:path>
            </a:pathLst>
          </a:custGeom>
          <a:solidFill>
            <a:srgbClr val="BF663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3" name="object 49">
            <a:extLst>
              <a:ext uri="{FF2B5EF4-FFF2-40B4-BE49-F238E27FC236}">
                <a16:creationId xmlns:a16="http://schemas.microsoft.com/office/drawing/2014/main" id="{14121666-0942-E8D0-CEBE-9D8799022326}"/>
              </a:ext>
            </a:extLst>
          </p:cNvPr>
          <p:cNvSpPr txBox="1"/>
          <p:nvPr/>
        </p:nvSpPr>
        <p:spPr>
          <a:xfrm>
            <a:off x="5558384" y="3716124"/>
            <a:ext cx="910590" cy="177800"/>
          </a:xfrm>
          <a:prstGeom prst="rect">
            <a:avLst/>
          </a:prstGeom>
        </p:spPr>
        <p:txBody>
          <a:bodyPr vert="horz" wrap="none" lIns="0" tIns="12700" rIns="0" bIns="0" rtlCol="0">
            <a:noAutofit/>
          </a:bodyPr>
          <a:lstStyle/>
          <a:p>
            <a:pPr marL="12700">
              <a:spcBef>
                <a:spcPts val="100"/>
              </a:spcBef>
            </a:pPr>
            <a:r>
              <a:rPr lang="ja-JP" altLang="en-US" sz="1000" b="1" dirty="0">
                <a:solidFill>
                  <a:srgbClr val="FFFFFF"/>
                </a:solidFill>
                <a:latin typeface="Yu Gothic"/>
                <a:cs typeface="Yu Gothic"/>
              </a:rPr>
              <a:t>築年数賃料</a:t>
            </a:r>
            <a:r>
              <a:rPr sz="1000" b="1" dirty="0" err="1">
                <a:solidFill>
                  <a:srgbClr val="FFFFFF"/>
                </a:solidFill>
                <a:latin typeface="Yu Gothic"/>
                <a:cs typeface="Yu Gothic"/>
              </a:rPr>
              <a:t>リーチ</a:t>
            </a:r>
            <a:endParaRPr sz="1000" dirty="0">
              <a:latin typeface="Yu Gothic"/>
              <a:cs typeface="Yu Gothic"/>
            </a:endParaRPr>
          </a:p>
        </p:txBody>
      </p:sp>
      <p:sp>
        <p:nvSpPr>
          <p:cNvPr id="84" name="object 50">
            <a:extLst>
              <a:ext uri="{FF2B5EF4-FFF2-40B4-BE49-F238E27FC236}">
                <a16:creationId xmlns:a16="http://schemas.microsoft.com/office/drawing/2014/main" id="{47AD3F49-E341-9836-80C6-1375542D4510}"/>
              </a:ext>
            </a:extLst>
          </p:cNvPr>
          <p:cNvSpPr txBox="1"/>
          <p:nvPr/>
        </p:nvSpPr>
        <p:spPr>
          <a:xfrm>
            <a:off x="8377593" y="3854880"/>
            <a:ext cx="926287" cy="518796"/>
          </a:xfrm>
          <a:prstGeom prst="rect">
            <a:avLst/>
          </a:prstGeom>
        </p:spPr>
        <p:txBody>
          <a:bodyPr vert="horz" wrap="square" lIns="0" tIns="12700" rIns="0" bIns="0" rtlCol="0">
            <a:spAutoFit/>
          </a:bodyPr>
          <a:lstStyle/>
          <a:p>
            <a:pPr marL="12700">
              <a:spcBef>
                <a:spcPts val="260"/>
              </a:spcBef>
            </a:pPr>
            <a:r>
              <a:rPr lang="ja-JP" altLang="en-US" sz="700" b="1" dirty="0">
                <a:solidFill>
                  <a:srgbClr val="231F20"/>
                </a:solidFill>
                <a:latin typeface="Yu Gothic"/>
                <a:cs typeface="Yu Gothic"/>
              </a:rPr>
              <a:t>リフォーム</a:t>
            </a:r>
            <a:endParaRPr lang="ja-JP" altLang="en-US" sz="700" dirty="0">
              <a:latin typeface="Yu Gothic"/>
              <a:cs typeface="Yu Gothic"/>
            </a:endParaRPr>
          </a:p>
          <a:p>
            <a:pPr marL="22860" marR="5080">
              <a:lnSpc>
                <a:spcPct val="119100"/>
              </a:lnSpc>
            </a:pPr>
            <a:r>
              <a:rPr lang="ja-JP" altLang="en-US" sz="700" b="1" dirty="0">
                <a:solidFill>
                  <a:srgbClr val="231F20"/>
                </a:solidFill>
                <a:latin typeface="Yu Gothic"/>
                <a:cs typeface="Yu Gothic"/>
              </a:rPr>
              <a:t>住宅ローン借り換え</a:t>
            </a:r>
            <a:br>
              <a:rPr lang="ja-JP" altLang="en-US" sz="700" b="1" dirty="0">
                <a:solidFill>
                  <a:srgbClr val="231F20"/>
                </a:solidFill>
                <a:latin typeface="Yu Gothic"/>
                <a:cs typeface="Yu Gothic"/>
              </a:rPr>
            </a:br>
            <a:r>
              <a:rPr lang="ja-JP" altLang="en-US" sz="700" b="1" dirty="0">
                <a:solidFill>
                  <a:srgbClr val="231F20"/>
                </a:solidFill>
                <a:latin typeface="Yu Gothic"/>
                <a:cs typeface="Yu Gothic"/>
              </a:rPr>
              <a:t>不動産売買</a:t>
            </a:r>
            <a:endParaRPr lang="ja-JP" altLang="en-US" sz="700" dirty="0">
              <a:latin typeface="Yu Gothic"/>
              <a:cs typeface="Yu Gothic"/>
            </a:endParaRPr>
          </a:p>
          <a:p>
            <a:pPr marL="22860">
              <a:spcBef>
                <a:spcPts val="160"/>
              </a:spcBef>
            </a:pPr>
            <a:r>
              <a:rPr lang="ja-JP" altLang="en-US" sz="700" b="1" dirty="0">
                <a:solidFill>
                  <a:srgbClr val="231F20"/>
                </a:solidFill>
                <a:latin typeface="Yu Gothic"/>
                <a:cs typeface="Yu Gothic"/>
              </a:rPr>
              <a:t>賃貸物件</a:t>
            </a:r>
            <a:endParaRPr lang="ja-JP" altLang="en-US" sz="700" dirty="0">
              <a:latin typeface="Yu Gothic"/>
              <a:cs typeface="Yu Gothic"/>
            </a:endParaRPr>
          </a:p>
        </p:txBody>
      </p:sp>
      <p:sp>
        <p:nvSpPr>
          <p:cNvPr id="89" name="object 51">
            <a:extLst>
              <a:ext uri="{FF2B5EF4-FFF2-40B4-BE49-F238E27FC236}">
                <a16:creationId xmlns:a16="http://schemas.microsoft.com/office/drawing/2014/main" id="{9BEFF70C-CBA8-470B-011D-7A8095A7801B}"/>
              </a:ext>
            </a:extLst>
          </p:cNvPr>
          <p:cNvSpPr txBox="1"/>
          <p:nvPr/>
        </p:nvSpPr>
        <p:spPr>
          <a:xfrm>
            <a:off x="7739356" y="3854285"/>
            <a:ext cx="539115" cy="120546"/>
          </a:xfrm>
          <a:prstGeom prst="rect">
            <a:avLst/>
          </a:prstGeom>
        </p:spPr>
        <p:txBody>
          <a:bodyPr vert="horz" wrap="square" lIns="0" tIns="12700" rIns="0" bIns="0" rtlCol="0">
            <a:spAutoFit/>
          </a:bodyPr>
          <a:lstStyle/>
          <a:p>
            <a:pPr marL="12700">
              <a:spcBef>
                <a:spcPts val="100"/>
              </a:spcBef>
            </a:pPr>
            <a:r>
              <a:rPr sz="700" b="1" spc="-45" dirty="0" err="1">
                <a:solidFill>
                  <a:srgbClr val="231F20"/>
                </a:solidFill>
                <a:latin typeface="Yu Gothic"/>
                <a:cs typeface="Yu Gothic"/>
              </a:rPr>
              <a:t>導入</a:t>
            </a:r>
            <a:r>
              <a:rPr lang="ja-JP" altLang="en-US" sz="700" b="1" spc="-45" dirty="0">
                <a:solidFill>
                  <a:srgbClr val="231F20"/>
                </a:solidFill>
                <a:latin typeface="Yu Gothic"/>
                <a:cs typeface="Yu Gothic"/>
              </a:rPr>
              <a:t>実績</a:t>
            </a:r>
            <a:endParaRPr sz="700" dirty="0">
              <a:latin typeface="Yu Gothic"/>
              <a:cs typeface="Yu Gothic"/>
            </a:endParaRPr>
          </a:p>
        </p:txBody>
      </p:sp>
      <p:sp>
        <p:nvSpPr>
          <p:cNvPr id="90" name="object 52">
            <a:extLst>
              <a:ext uri="{FF2B5EF4-FFF2-40B4-BE49-F238E27FC236}">
                <a16:creationId xmlns:a16="http://schemas.microsoft.com/office/drawing/2014/main" id="{54C46497-D77E-C3F7-0E37-0FC6A6458702}"/>
              </a:ext>
            </a:extLst>
          </p:cNvPr>
          <p:cNvSpPr txBox="1"/>
          <p:nvPr/>
        </p:nvSpPr>
        <p:spPr>
          <a:xfrm>
            <a:off x="9228746" y="3606889"/>
            <a:ext cx="688340" cy="166712"/>
          </a:xfrm>
          <a:prstGeom prst="rect">
            <a:avLst/>
          </a:prstGeom>
        </p:spPr>
        <p:txBody>
          <a:bodyPr vert="horz" wrap="none" lIns="0" tIns="12700" rIns="0" bIns="0" rtlCol="0">
            <a:noAutofit/>
          </a:bodyPr>
          <a:lstStyle/>
          <a:p>
            <a:pPr marL="12700" algn="r">
              <a:spcBef>
                <a:spcPts val="100"/>
              </a:spcBef>
            </a:pPr>
            <a:r>
              <a:rPr sz="600" b="1" dirty="0" err="1">
                <a:solidFill>
                  <a:srgbClr val="231F20"/>
                </a:solidFill>
                <a:latin typeface="Yu Gothic" panose="020B0400000000000000" pitchFamily="34" charset="-128"/>
                <a:ea typeface="Yu Gothic" panose="020B0400000000000000" pitchFamily="34" charset="-128"/>
                <a:cs typeface="Yu Gothic"/>
              </a:rPr>
              <a:t>詳しくは</a:t>
            </a:r>
            <a:r>
              <a:rPr sz="600" b="1" dirty="0">
                <a:solidFill>
                  <a:srgbClr val="231F20"/>
                </a:solidFill>
                <a:latin typeface="Yu Gothic" panose="020B0400000000000000" pitchFamily="34" charset="-128"/>
                <a:ea typeface="Yu Gothic" panose="020B0400000000000000" pitchFamily="34" charset="-128"/>
                <a:cs typeface="Yu Gothic"/>
              </a:rPr>
              <a:t> </a:t>
            </a:r>
            <a:r>
              <a:rPr lang="en-US" sz="1000" b="1" dirty="0">
                <a:solidFill>
                  <a:srgbClr val="231F20"/>
                </a:solidFill>
                <a:latin typeface="Yu Gothic" panose="020B0400000000000000" pitchFamily="34" charset="-128"/>
                <a:ea typeface="Yu Gothic" panose="020B0400000000000000" pitchFamily="34" charset="-128"/>
                <a:cs typeface="Yu Gothic"/>
              </a:rPr>
              <a:t>18</a:t>
            </a:r>
            <a:r>
              <a:rPr sz="600" b="1" dirty="0">
                <a:solidFill>
                  <a:srgbClr val="231F20"/>
                </a:solidFill>
                <a:latin typeface="Yu Gothic" panose="020B0400000000000000" pitchFamily="34" charset="-128"/>
                <a:ea typeface="Yu Gothic" panose="020B0400000000000000" pitchFamily="34" charset="-128"/>
                <a:cs typeface="Yu Gothic"/>
              </a:rPr>
              <a:t>ページ</a:t>
            </a:r>
            <a:endParaRPr sz="600" b="1" dirty="0">
              <a:latin typeface="Yu Gothic" panose="020B0400000000000000" pitchFamily="34" charset="-128"/>
              <a:ea typeface="Yu Gothic" panose="020B0400000000000000" pitchFamily="34" charset="-128"/>
              <a:cs typeface="Yu Gothic"/>
            </a:endParaRPr>
          </a:p>
        </p:txBody>
      </p:sp>
      <p:sp>
        <p:nvSpPr>
          <p:cNvPr id="91" name="object 53">
            <a:extLst>
              <a:ext uri="{FF2B5EF4-FFF2-40B4-BE49-F238E27FC236}">
                <a16:creationId xmlns:a16="http://schemas.microsoft.com/office/drawing/2014/main" id="{DB0A5796-27A4-8F1A-1599-CB4612B1A0DA}"/>
              </a:ext>
            </a:extLst>
          </p:cNvPr>
          <p:cNvSpPr/>
          <p:nvPr/>
        </p:nvSpPr>
        <p:spPr>
          <a:xfrm>
            <a:off x="8336756" y="3786710"/>
            <a:ext cx="1575435" cy="11430"/>
          </a:xfrm>
          <a:custGeom>
            <a:avLst/>
            <a:gdLst/>
            <a:ahLst/>
            <a:cxnLst/>
            <a:rect l="l" t="t" r="r" b="b"/>
            <a:pathLst>
              <a:path w="1575434" h="11429">
                <a:moveTo>
                  <a:pt x="1575282" y="0"/>
                </a:moveTo>
                <a:lnTo>
                  <a:pt x="6502" y="0"/>
                </a:lnTo>
                <a:lnTo>
                  <a:pt x="0" y="11264"/>
                </a:lnTo>
                <a:lnTo>
                  <a:pt x="1575282" y="11264"/>
                </a:lnTo>
                <a:lnTo>
                  <a:pt x="1575282" y="0"/>
                </a:lnTo>
                <a:close/>
              </a:path>
            </a:pathLst>
          </a:custGeom>
          <a:solidFill>
            <a:srgbClr val="9FB9C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object 55">
            <a:extLst>
              <a:ext uri="{FF2B5EF4-FFF2-40B4-BE49-F238E27FC236}">
                <a16:creationId xmlns:a16="http://schemas.microsoft.com/office/drawing/2014/main" id="{22A73C08-B0A3-79A3-7A9B-D635FFF86270}"/>
              </a:ext>
            </a:extLst>
          </p:cNvPr>
          <p:cNvSpPr/>
          <p:nvPr/>
        </p:nvSpPr>
        <p:spPr>
          <a:xfrm>
            <a:off x="5431651" y="3927601"/>
            <a:ext cx="62229" cy="45719"/>
          </a:xfrm>
          <a:custGeom>
            <a:avLst/>
            <a:gdLst/>
            <a:ahLst/>
            <a:cxnLst/>
            <a:rect l="l" t="t" r="r" b="b"/>
            <a:pathLst>
              <a:path w="62229" h="53339">
                <a:moveTo>
                  <a:pt x="61874" y="0"/>
                </a:moveTo>
                <a:lnTo>
                  <a:pt x="0" y="0"/>
                </a:lnTo>
                <a:lnTo>
                  <a:pt x="61874" y="52755"/>
                </a:lnTo>
                <a:lnTo>
                  <a:pt x="61874" y="0"/>
                </a:lnTo>
                <a:close/>
              </a:path>
            </a:pathLst>
          </a:custGeom>
          <a:solidFill>
            <a:srgbClr val="959FB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6" name="object 85">
            <a:extLst>
              <a:ext uri="{FF2B5EF4-FFF2-40B4-BE49-F238E27FC236}">
                <a16:creationId xmlns:a16="http://schemas.microsoft.com/office/drawing/2014/main" id="{98C477C5-C8DE-1812-3910-B6669D2DF986}"/>
              </a:ext>
            </a:extLst>
          </p:cNvPr>
          <p:cNvPicPr/>
          <p:nvPr/>
        </p:nvPicPr>
        <p:blipFill>
          <a:blip r:embed="rId20" cstate="print"/>
          <a:stretch>
            <a:fillRect/>
          </a:stretch>
        </p:blipFill>
        <p:spPr>
          <a:xfrm>
            <a:off x="6074500" y="3956770"/>
            <a:ext cx="681867" cy="586655"/>
          </a:xfrm>
          <a:prstGeom prst="rect">
            <a:avLst/>
          </a:prstGeom>
        </p:spPr>
      </p:pic>
      <p:sp>
        <p:nvSpPr>
          <p:cNvPr id="101" name="object 138">
            <a:extLst>
              <a:ext uri="{FF2B5EF4-FFF2-40B4-BE49-F238E27FC236}">
                <a16:creationId xmlns:a16="http://schemas.microsoft.com/office/drawing/2014/main" id="{7A2D50E1-C952-6B57-FCBB-D817C88C314A}"/>
              </a:ext>
            </a:extLst>
          </p:cNvPr>
          <p:cNvSpPr/>
          <p:nvPr/>
        </p:nvSpPr>
        <p:spPr>
          <a:xfrm>
            <a:off x="5354518" y="4653840"/>
            <a:ext cx="656962" cy="219822"/>
          </a:xfrm>
          <a:custGeom>
            <a:avLst/>
            <a:gdLst/>
            <a:ahLst/>
            <a:cxnLst/>
            <a:rect l="l" t="t" r="r" b="b"/>
            <a:pathLst>
              <a:path w="1309370" h="135255">
                <a:moveTo>
                  <a:pt x="1308900" y="0"/>
                </a:moveTo>
                <a:lnTo>
                  <a:pt x="77812" y="0"/>
                </a:lnTo>
                <a:lnTo>
                  <a:pt x="0" y="134785"/>
                </a:lnTo>
                <a:lnTo>
                  <a:pt x="1231087" y="134785"/>
                </a:lnTo>
                <a:lnTo>
                  <a:pt x="1308900" y="0"/>
                </a:lnTo>
                <a:close/>
              </a:path>
            </a:pathLst>
          </a:custGeom>
          <a:solidFill>
            <a:srgbClr val="FF0000"/>
          </a:solidFill>
        </p:spPr>
        <p:txBody>
          <a:bodyPr wrap="square" lIns="0" tIns="0" rIns="0" bIns="0" rtlCol="0" anchor="ctr"/>
          <a:lstStyle/>
          <a:p>
            <a:pPr algn="ctr"/>
            <a:r>
              <a:rPr lang="en-US" altLang="ja-JP" sz="900" b="1" dirty="0">
                <a:solidFill>
                  <a:schemeClr val="bg1"/>
                </a:solidFill>
              </a:rPr>
              <a:t>NEW</a:t>
            </a:r>
            <a:endParaRPr sz="900" b="1" dirty="0">
              <a:solidFill>
                <a:schemeClr val="bg1"/>
              </a:solidFill>
            </a:endParaRPr>
          </a:p>
        </p:txBody>
      </p:sp>
      <p:sp>
        <p:nvSpPr>
          <p:cNvPr id="103" name="object 138">
            <a:extLst>
              <a:ext uri="{FF2B5EF4-FFF2-40B4-BE49-F238E27FC236}">
                <a16:creationId xmlns:a16="http://schemas.microsoft.com/office/drawing/2014/main" id="{1AB3F15B-BEC7-329A-0CA6-11F906AEE9FE}"/>
              </a:ext>
            </a:extLst>
          </p:cNvPr>
          <p:cNvSpPr/>
          <p:nvPr/>
        </p:nvSpPr>
        <p:spPr>
          <a:xfrm>
            <a:off x="5354518" y="5817805"/>
            <a:ext cx="656962" cy="219822"/>
          </a:xfrm>
          <a:custGeom>
            <a:avLst/>
            <a:gdLst/>
            <a:ahLst/>
            <a:cxnLst/>
            <a:rect l="l" t="t" r="r" b="b"/>
            <a:pathLst>
              <a:path w="1309370" h="135255">
                <a:moveTo>
                  <a:pt x="1308900" y="0"/>
                </a:moveTo>
                <a:lnTo>
                  <a:pt x="77812" y="0"/>
                </a:lnTo>
                <a:lnTo>
                  <a:pt x="0" y="134785"/>
                </a:lnTo>
                <a:lnTo>
                  <a:pt x="1231087" y="134785"/>
                </a:lnTo>
                <a:lnTo>
                  <a:pt x="1308900" y="0"/>
                </a:lnTo>
                <a:close/>
              </a:path>
            </a:pathLst>
          </a:custGeom>
          <a:solidFill>
            <a:srgbClr val="FF0000"/>
          </a:solidFill>
        </p:spPr>
        <p:txBody>
          <a:bodyPr wrap="square" lIns="0" tIns="0" rIns="0" bIns="0" rtlCol="0" anchor="ctr"/>
          <a:lstStyle/>
          <a:p>
            <a:pPr algn="ctr"/>
            <a:r>
              <a:rPr lang="en-US" altLang="ja-JP" sz="900" b="1" dirty="0">
                <a:solidFill>
                  <a:schemeClr val="bg1"/>
                </a:solidFill>
              </a:rPr>
              <a:t>NEW</a:t>
            </a:r>
            <a:endParaRPr sz="900" b="1" dirty="0">
              <a:solidFill>
                <a:schemeClr val="bg1"/>
              </a:solidFill>
            </a:endParaRPr>
          </a:p>
        </p:txBody>
      </p:sp>
      <p:pic>
        <p:nvPicPr>
          <p:cNvPr id="10" name="図 9" descr="ロゴ&#10;&#10;AI によって生成されたコンテンツは間違っている可能性があります。">
            <a:extLst>
              <a:ext uri="{FF2B5EF4-FFF2-40B4-BE49-F238E27FC236}">
                <a16:creationId xmlns:a16="http://schemas.microsoft.com/office/drawing/2014/main" id="{7354031B-5EDE-3FE5-651A-BDD908C5D3B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943753" y="4999058"/>
            <a:ext cx="926947" cy="926947"/>
          </a:xfrm>
          <a:prstGeom prst="rect">
            <a:avLst/>
          </a:prstGeom>
        </p:spPr>
      </p:pic>
    </p:spTree>
    <p:extLst>
      <p:ext uri="{BB962C8B-B14F-4D97-AF65-F5344CB8AC3E}">
        <p14:creationId xmlns:p14="http://schemas.microsoft.com/office/powerpoint/2010/main" val="1143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FD2BEB-9EFF-6DFF-B44A-1EF4AD553420}"/>
              </a:ext>
            </a:extLst>
          </p:cNvPr>
          <p:cNvPicPr>
            <a:picLocks noChangeAspect="1"/>
          </p:cNvPicPr>
          <p:nvPr/>
        </p:nvPicPr>
        <p:blipFill>
          <a:blip r:embed="rId3"/>
          <a:stretch>
            <a:fillRect/>
          </a:stretch>
        </p:blipFill>
        <p:spPr>
          <a:xfrm>
            <a:off x="317500" y="884520"/>
            <a:ext cx="6829200" cy="6145368"/>
          </a:xfrm>
          <a:prstGeom prst="rect">
            <a:avLst/>
          </a:prstGeom>
        </p:spPr>
      </p:pic>
      <p:sp>
        <p:nvSpPr>
          <p:cNvPr id="4" name="object 9">
            <a:extLst>
              <a:ext uri="{FF2B5EF4-FFF2-40B4-BE49-F238E27FC236}">
                <a16:creationId xmlns:a16="http://schemas.microsoft.com/office/drawing/2014/main" id="{8035B2EC-22F3-9ECC-FAF7-B638B471481F}"/>
              </a:ext>
            </a:extLst>
          </p:cNvPr>
          <p:cNvSpPr txBox="1"/>
          <p:nvPr/>
        </p:nvSpPr>
        <p:spPr>
          <a:xfrm>
            <a:off x="337132" y="326728"/>
            <a:ext cx="6102350" cy="19749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1200" b="1" i="0" u="none" strike="noStrike" kern="0" cap="none" spc="50" normalizeH="0" baseline="0" noProof="0" dirty="0">
                <a:ln>
                  <a:noFill/>
                </a:ln>
                <a:solidFill>
                  <a:srgbClr val="231F20"/>
                </a:solidFill>
                <a:effectLst/>
                <a:uLnTx/>
                <a:uFillTx/>
                <a:latin typeface="Yu Gothic"/>
                <a:cs typeface="Yu Gothic"/>
              </a:rPr>
              <a:t>掲載結果・反響報告について②掲載報告レポートのフォーマット</a:t>
            </a:r>
          </a:p>
        </p:txBody>
      </p:sp>
      <p:sp>
        <p:nvSpPr>
          <p:cNvPr id="3" name="正方形/長方形 2">
            <a:extLst>
              <a:ext uri="{FF2B5EF4-FFF2-40B4-BE49-F238E27FC236}">
                <a16:creationId xmlns:a16="http://schemas.microsoft.com/office/drawing/2014/main" id="{2754B4A9-A4C1-6572-B13C-9A312C39D364}"/>
              </a:ext>
            </a:extLst>
          </p:cNvPr>
          <p:cNvSpPr/>
          <p:nvPr/>
        </p:nvSpPr>
        <p:spPr>
          <a:xfrm>
            <a:off x="7286216" y="1443308"/>
            <a:ext cx="32760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16694" indent="-216694">
              <a:lnSpc>
                <a:spcPct val="110000"/>
              </a:lnSpc>
              <a:buSzPct val="70000"/>
              <a:buFont typeface="Wingdings" panose="05000000000000000000" pitchFamily="2" charset="2"/>
              <a:buChar char="n"/>
            </a:pPr>
            <a:r>
              <a:rPr lang="ja-JP" altLang="en-US" sz="1300" b="1" dirty="0">
                <a:solidFill>
                  <a:schemeClr val="tx1"/>
                </a:solidFill>
                <a:latin typeface="+mn-ea"/>
              </a:rPr>
              <a:t>以下の数値をご報告させて頂きます。</a:t>
            </a:r>
          </a:p>
        </p:txBody>
      </p:sp>
      <p:sp>
        <p:nvSpPr>
          <p:cNvPr id="5" name="正方形/長方形 4">
            <a:extLst>
              <a:ext uri="{FF2B5EF4-FFF2-40B4-BE49-F238E27FC236}">
                <a16:creationId xmlns:a16="http://schemas.microsoft.com/office/drawing/2014/main" id="{0019E390-D161-125A-822D-2590D8C9898D}"/>
              </a:ext>
            </a:extLst>
          </p:cNvPr>
          <p:cNvSpPr/>
          <p:nvPr/>
        </p:nvSpPr>
        <p:spPr>
          <a:xfrm>
            <a:off x="7146700" y="2773578"/>
            <a:ext cx="5043115" cy="173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6250" tIns="0" rIns="0" bIns="0" rtlCol="0" anchor="t"/>
          <a:lstStyle/>
          <a:p>
            <a:pPr marL="139303" indent="-139303">
              <a:lnSpc>
                <a:spcPct val="110000"/>
              </a:lnSpc>
              <a:buSzPct val="80000"/>
              <a:buFont typeface="メイリオ" panose="020B0604030504040204" pitchFamily="50" charset="-128"/>
              <a:buChar char="※"/>
            </a:pPr>
            <a:r>
              <a:rPr lang="ja-JP" altLang="en-US" sz="800" dirty="0">
                <a:solidFill>
                  <a:schemeClr val="tx1"/>
                </a:solidFill>
                <a:latin typeface="+mn-ea"/>
              </a:rPr>
              <a:t>クリエイティブ別数値報告にあたり、クリエイティブ別レポートに</a:t>
            </a:r>
            <a:endParaRPr lang="en-US" altLang="ja-JP" sz="800" dirty="0">
              <a:solidFill>
                <a:schemeClr val="tx1"/>
              </a:solidFill>
              <a:latin typeface="+mn-ea"/>
            </a:endParaRPr>
          </a:p>
          <a:p>
            <a:pPr>
              <a:lnSpc>
                <a:spcPct val="110000"/>
              </a:lnSpc>
              <a:buSzPct val="80000"/>
            </a:pPr>
            <a:r>
              <a:rPr lang="ja-JP" altLang="en-US" sz="800" dirty="0">
                <a:solidFill>
                  <a:schemeClr val="tx1"/>
                </a:solidFill>
                <a:latin typeface="+mn-ea"/>
              </a:rPr>
              <a:t>　  反映希望のファイル名設定を推奨（英数字のみ可）</a:t>
            </a:r>
          </a:p>
        </p:txBody>
      </p:sp>
      <p:sp>
        <p:nvSpPr>
          <p:cNvPr id="7" name="テキスト ボックス 6">
            <a:extLst>
              <a:ext uri="{FF2B5EF4-FFF2-40B4-BE49-F238E27FC236}">
                <a16:creationId xmlns:a16="http://schemas.microsoft.com/office/drawing/2014/main" id="{00C94409-750E-C56E-9E46-E585F7F24196}"/>
              </a:ext>
            </a:extLst>
          </p:cNvPr>
          <p:cNvSpPr txBox="1">
            <a:spLocks noChangeAspect="1"/>
          </p:cNvSpPr>
          <p:nvPr/>
        </p:nvSpPr>
        <p:spPr>
          <a:xfrm>
            <a:off x="7325436" y="3193082"/>
            <a:ext cx="317536" cy="317536"/>
          </a:xfrm>
          <a:prstGeom prst="ellipse">
            <a:avLst/>
          </a:prstGeom>
          <a:solidFill>
            <a:schemeClr val="accent1"/>
          </a:solidFill>
        </p:spPr>
        <p:txBody>
          <a:bodyPr wrap="none" lIns="73125" tIns="35100" rIns="73125" bIns="29250" rtlCol="0" anchor="ctr">
            <a:noAutofit/>
          </a:bodyPr>
          <a:lstStyle/>
          <a:p>
            <a:pPr algn="ctr">
              <a:lnSpc>
                <a:spcPct val="110000"/>
              </a:lnSpc>
            </a:pPr>
            <a:r>
              <a:rPr lang="ja-JP" altLang="en-US" sz="1000" dirty="0">
                <a:solidFill>
                  <a:schemeClr val="bg1"/>
                </a:solidFill>
                <a:latin typeface="+mn-ea"/>
                <a:ea typeface="+mn-ea"/>
              </a:rPr>
              <a:t>例</a:t>
            </a:r>
            <a:endParaRPr lang="en-US" altLang="ja-JP" sz="1000" dirty="0">
              <a:solidFill>
                <a:schemeClr val="bg1"/>
              </a:solidFill>
              <a:latin typeface="+mn-ea"/>
              <a:ea typeface="+mn-ea"/>
            </a:endParaRPr>
          </a:p>
        </p:txBody>
      </p:sp>
      <p:sp>
        <p:nvSpPr>
          <p:cNvPr id="8" name="正方形/長方形 7">
            <a:extLst>
              <a:ext uri="{FF2B5EF4-FFF2-40B4-BE49-F238E27FC236}">
                <a16:creationId xmlns:a16="http://schemas.microsoft.com/office/drawing/2014/main" id="{29ECFA80-4CC1-7662-39DA-9689858A84B4}"/>
              </a:ext>
            </a:extLst>
          </p:cNvPr>
          <p:cNvSpPr/>
          <p:nvPr/>
        </p:nvSpPr>
        <p:spPr>
          <a:xfrm flipV="1">
            <a:off x="8680605" y="3398783"/>
            <a:ext cx="763210"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テキスト ボックス 8">
            <a:extLst>
              <a:ext uri="{FF2B5EF4-FFF2-40B4-BE49-F238E27FC236}">
                <a16:creationId xmlns:a16="http://schemas.microsoft.com/office/drawing/2014/main" id="{56186D02-4F09-2559-409F-738CB564D667}"/>
              </a:ext>
            </a:extLst>
          </p:cNvPr>
          <p:cNvSpPr txBox="1"/>
          <p:nvPr/>
        </p:nvSpPr>
        <p:spPr>
          <a:xfrm>
            <a:off x="7803777" y="3209441"/>
            <a:ext cx="2605249" cy="173367"/>
          </a:xfrm>
          <a:prstGeom prst="rect">
            <a:avLst/>
          </a:prstGeom>
          <a:noFill/>
        </p:spPr>
        <p:txBody>
          <a:bodyPr wrap="square" lIns="0" tIns="0" rIns="0" bIns="0">
            <a:noAutofit/>
          </a:bodyPr>
          <a:lstStyle/>
          <a:p>
            <a:pPr>
              <a:lnSpc>
                <a:spcPct val="110000"/>
              </a:lnSpc>
            </a:pPr>
            <a:r>
              <a:rPr lang="en-US" altLang="ja-JP" sz="1000" dirty="0">
                <a:latin typeface="+mn-ea"/>
                <a:ea typeface="+mn-ea"/>
              </a:rPr>
              <a:t>250101_</a:t>
            </a:r>
            <a:r>
              <a:rPr lang="ja-JP" altLang="en-US" sz="1000" dirty="0">
                <a:latin typeface="+mn-ea"/>
                <a:ea typeface="+mn-ea"/>
              </a:rPr>
              <a:t>新規</a:t>
            </a:r>
            <a:r>
              <a:rPr lang="en-US" altLang="ja-JP" sz="1000" dirty="0">
                <a:latin typeface="+mn-ea"/>
                <a:ea typeface="+mn-ea"/>
              </a:rPr>
              <a:t>_DN_A.nexus_300_250</a:t>
            </a:r>
          </a:p>
        </p:txBody>
      </p:sp>
      <p:sp>
        <p:nvSpPr>
          <p:cNvPr id="10" name="テキスト ボックス 9">
            <a:extLst>
              <a:ext uri="{FF2B5EF4-FFF2-40B4-BE49-F238E27FC236}">
                <a16:creationId xmlns:a16="http://schemas.microsoft.com/office/drawing/2014/main" id="{EF5600F2-A9CE-7EC5-53CD-8AF28E959FFE}"/>
              </a:ext>
            </a:extLst>
          </p:cNvPr>
          <p:cNvSpPr txBox="1"/>
          <p:nvPr/>
        </p:nvSpPr>
        <p:spPr>
          <a:xfrm>
            <a:off x="7765676" y="3573373"/>
            <a:ext cx="2643349" cy="208052"/>
          </a:xfrm>
          <a:prstGeom prst="rect">
            <a:avLst/>
          </a:prstGeom>
          <a:noFill/>
        </p:spPr>
        <p:txBody>
          <a:bodyPr wrap="square" lIns="0" tIns="0" rIns="0" bIns="0">
            <a:noAutofit/>
          </a:bodyPr>
          <a:lstStyle/>
          <a:p>
            <a:pPr>
              <a:lnSpc>
                <a:spcPct val="110000"/>
              </a:lnSpc>
            </a:pPr>
            <a:r>
              <a:rPr lang="ja-JP" altLang="en-US" sz="700" dirty="0">
                <a:latin typeface="+mn-ea"/>
                <a:ea typeface="+mn-ea"/>
              </a:rPr>
              <a:t>（弊社管理番号）　＋　（貴社管理ファイル名）＋ 原稿サイズ</a:t>
            </a:r>
          </a:p>
        </p:txBody>
      </p:sp>
      <p:sp>
        <p:nvSpPr>
          <p:cNvPr id="11" name="テキスト ボックス 10">
            <a:extLst>
              <a:ext uri="{FF2B5EF4-FFF2-40B4-BE49-F238E27FC236}">
                <a16:creationId xmlns:a16="http://schemas.microsoft.com/office/drawing/2014/main" id="{BB94DC84-CEF9-09E4-7722-98FBB5C3A892}"/>
              </a:ext>
            </a:extLst>
          </p:cNvPr>
          <p:cNvSpPr txBox="1"/>
          <p:nvPr/>
        </p:nvSpPr>
        <p:spPr>
          <a:xfrm>
            <a:off x="7241113" y="1909331"/>
            <a:ext cx="4961964" cy="584775"/>
          </a:xfrm>
          <a:prstGeom prst="rect">
            <a:avLst/>
          </a:prstGeom>
          <a:noFill/>
        </p:spPr>
        <p:txBody>
          <a:bodyPr wrap="square">
            <a:spAutoFit/>
          </a:bodyPr>
          <a:lstStyle/>
          <a:p>
            <a:r>
              <a:rPr lang="ja-JP" altLang="en-US" sz="800" dirty="0">
                <a:latin typeface="+mn-ea"/>
                <a:ea typeface="+mn-ea"/>
              </a:rPr>
              <a:t>●原則　月次レポート（月 </a:t>
            </a:r>
            <a:r>
              <a:rPr lang="en-US" altLang="ja-JP" sz="800" dirty="0">
                <a:latin typeface="+mn-ea"/>
                <a:ea typeface="+mn-ea"/>
              </a:rPr>
              <a:t>1 </a:t>
            </a:r>
            <a:r>
              <a:rPr lang="ja-JP" altLang="en-US" sz="800" dirty="0">
                <a:latin typeface="+mn-ea"/>
                <a:ea typeface="+mn-ea"/>
              </a:rPr>
              <a:t>回）の提出です。</a:t>
            </a:r>
            <a:endParaRPr lang="en-US" altLang="ja-JP" sz="800" dirty="0">
              <a:latin typeface="+mn-ea"/>
              <a:ea typeface="+mn-ea"/>
            </a:endParaRPr>
          </a:p>
          <a:p>
            <a:r>
              <a:rPr lang="ja-JP" altLang="en-US" sz="800" dirty="0">
                <a:latin typeface="+mn-ea"/>
                <a:ea typeface="+mn-ea"/>
              </a:rPr>
              <a:t>●日別／合計</a:t>
            </a:r>
            <a:r>
              <a:rPr lang="en-US" altLang="ja-JP" sz="800" dirty="0">
                <a:latin typeface="+mn-ea"/>
                <a:ea typeface="+mn-ea"/>
              </a:rPr>
              <a:t>……</a:t>
            </a:r>
            <a:r>
              <a:rPr lang="ja-JP" altLang="en-US" sz="800" dirty="0">
                <a:latin typeface="+mn-ea"/>
                <a:ea typeface="+mn-ea"/>
              </a:rPr>
              <a:t>表示回数、クリック数、クリック率、クリック単価、 </a:t>
            </a:r>
            <a:endParaRPr lang="en-US" altLang="ja-JP" sz="800" dirty="0">
              <a:latin typeface="+mn-ea"/>
              <a:ea typeface="+mn-ea"/>
            </a:endParaRPr>
          </a:p>
          <a:p>
            <a:r>
              <a:rPr lang="en-US" altLang="ja-JP" sz="800" dirty="0">
                <a:latin typeface="+mn-ea"/>
                <a:ea typeface="+mn-ea"/>
              </a:rPr>
              <a:t>                             CV</a:t>
            </a:r>
            <a:r>
              <a:rPr lang="ja-JP" altLang="en-US" sz="800" dirty="0">
                <a:latin typeface="+mn-ea"/>
                <a:ea typeface="+mn-ea"/>
              </a:rPr>
              <a:t>数、</a:t>
            </a:r>
            <a:r>
              <a:rPr lang="en-US" altLang="ja-JP" sz="800" dirty="0">
                <a:latin typeface="+mn-ea"/>
                <a:ea typeface="+mn-ea"/>
              </a:rPr>
              <a:t>CV</a:t>
            </a:r>
            <a:r>
              <a:rPr lang="ja-JP" altLang="en-US" sz="800" dirty="0">
                <a:latin typeface="+mn-ea"/>
                <a:ea typeface="+mn-ea"/>
              </a:rPr>
              <a:t>（反響）詳細（発生日・発生時間） </a:t>
            </a:r>
            <a:endParaRPr lang="en-US" altLang="ja-JP" sz="800" dirty="0">
              <a:latin typeface="+mn-ea"/>
              <a:ea typeface="+mn-ea"/>
            </a:endParaRPr>
          </a:p>
          <a:p>
            <a:r>
              <a:rPr lang="ja-JP" altLang="en-US" sz="800" dirty="0">
                <a:latin typeface="+mn-ea"/>
                <a:ea typeface="+mn-ea"/>
              </a:rPr>
              <a:t>●クリエイティブ別の表示回数、クリック数合計　クリック率、</a:t>
            </a:r>
            <a:r>
              <a:rPr lang="en-US" altLang="ja-JP" sz="800" dirty="0">
                <a:latin typeface="+mn-ea"/>
                <a:ea typeface="+mn-ea"/>
              </a:rPr>
              <a:t>CV</a:t>
            </a:r>
            <a:r>
              <a:rPr lang="ja-JP" altLang="en-US" sz="800" dirty="0">
                <a:latin typeface="+mn-ea"/>
                <a:ea typeface="+mn-ea"/>
              </a:rPr>
              <a:t>数</a:t>
            </a:r>
          </a:p>
        </p:txBody>
      </p:sp>
      <p:sp>
        <p:nvSpPr>
          <p:cNvPr id="12" name="正方形/長方形 11">
            <a:extLst>
              <a:ext uri="{FF2B5EF4-FFF2-40B4-BE49-F238E27FC236}">
                <a16:creationId xmlns:a16="http://schemas.microsoft.com/office/drawing/2014/main" id="{08E79BCF-DF9D-CC45-5055-F222ABF306A5}"/>
              </a:ext>
            </a:extLst>
          </p:cNvPr>
          <p:cNvSpPr/>
          <p:nvPr/>
        </p:nvSpPr>
        <p:spPr>
          <a:xfrm flipV="1">
            <a:off x="9568405" y="3398783"/>
            <a:ext cx="534121"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4157650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F783F0A9-4763-A24A-4618-189430449284}"/>
              </a:ext>
            </a:extLst>
          </p:cNvPr>
          <p:cNvGrpSpPr/>
          <p:nvPr/>
        </p:nvGrpSpPr>
        <p:grpSpPr>
          <a:xfrm>
            <a:off x="6610023" y="1887855"/>
            <a:ext cx="3613785" cy="2426970"/>
            <a:chOff x="6430733" y="1582102"/>
            <a:chExt cx="3613785" cy="2426970"/>
          </a:xfrm>
        </p:grpSpPr>
        <p:sp>
          <p:nvSpPr>
            <p:cNvPr id="5" name="object 3">
              <a:extLst>
                <a:ext uri="{FF2B5EF4-FFF2-40B4-BE49-F238E27FC236}">
                  <a16:creationId xmlns:a16="http://schemas.microsoft.com/office/drawing/2014/main" id="{ABCDE0FF-A749-BE76-1CC2-CF887F3EA74D}"/>
                </a:ext>
              </a:extLst>
            </p:cNvPr>
            <p:cNvSpPr/>
            <p:nvPr/>
          </p:nvSpPr>
          <p:spPr>
            <a:xfrm>
              <a:off x="6430733" y="1582102"/>
              <a:ext cx="3613785" cy="2426970"/>
            </a:xfrm>
            <a:custGeom>
              <a:avLst/>
              <a:gdLst/>
              <a:ahLst/>
              <a:cxnLst/>
              <a:rect l="l" t="t" r="r" b="b"/>
              <a:pathLst>
                <a:path w="3613784" h="2426970">
                  <a:moveTo>
                    <a:pt x="3613264" y="0"/>
                  </a:moveTo>
                  <a:lnTo>
                    <a:pt x="0" y="0"/>
                  </a:lnTo>
                  <a:lnTo>
                    <a:pt x="0" y="2426970"/>
                  </a:lnTo>
                  <a:lnTo>
                    <a:pt x="3613264" y="2426970"/>
                  </a:lnTo>
                  <a:lnTo>
                    <a:pt x="3613264" y="0"/>
                  </a:lnTo>
                  <a:close/>
                </a:path>
              </a:pathLst>
            </a:custGeom>
            <a:solidFill>
              <a:srgbClr val="E6E7E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4">
              <a:extLst>
                <a:ext uri="{FF2B5EF4-FFF2-40B4-BE49-F238E27FC236}">
                  <a16:creationId xmlns:a16="http://schemas.microsoft.com/office/drawing/2014/main" id="{F5F4C558-7E9C-145E-6FEF-3775F60B0FAA}"/>
                </a:ext>
              </a:extLst>
            </p:cNvPr>
            <p:cNvSpPr/>
            <p:nvPr/>
          </p:nvSpPr>
          <p:spPr>
            <a:xfrm>
              <a:off x="7061386" y="2134965"/>
              <a:ext cx="381000" cy="321945"/>
            </a:xfrm>
            <a:custGeom>
              <a:avLst/>
              <a:gdLst/>
              <a:ahLst/>
              <a:cxnLst/>
              <a:rect l="l" t="t" r="r" b="b"/>
              <a:pathLst>
                <a:path w="381000" h="321944">
                  <a:moveTo>
                    <a:pt x="225582" y="33820"/>
                  </a:moveTo>
                  <a:lnTo>
                    <a:pt x="198602" y="33820"/>
                  </a:lnTo>
                  <a:lnTo>
                    <a:pt x="193094" y="47959"/>
                  </a:lnTo>
                  <a:lnTo>
                    <a:pt x="181927" y="88582"/>
                  </a:lnTo>
                  <a:lnTo>
                    <a:pt x="176830" y="134302"/>
                  </a:lnTo>
                  <a:lnTo>
                    <a:pt x="176173" y="158597"/>
                  </a:lnTo>
                  <a:lnTo>
                    <a:pt x="176047" y="162242"/>
                  </a:lnTo>
                  <a:lnTo>
                    <a:pt x="175833" y="166689"/>
                  </a:lnTo>
                  <a:lnTo>
                    <a:pt x="175725" y="182410"/>
                  </a:lnTo>
                  <a:lnTo>
                    <a:pt x="175468" y="189821"/>
                  </a:lnTo>
                  <a:lnTo>
                    <a:pt x="175139" y="196818"/>
                  </a:lnTo>
                  <a:lnTo>
                    <a:pt x="174753" y="202919"/>
                  </a:lnTo>
                  <a:lnTo>
                    <a:pt x="174307" y="208127"/>
                  </a:lnTo>
                  <a:lnTo>
                    <a:pt x="173990" y="213207"/>
                  </a:lnTo>
                  <a:lnTo>
                    <a:pt x="173355" y="218287"/>
                  </a:lnTo>
                  <a:lnTo>
                    <a:pt x="172402" y="223367"/>
                  </a:lnTo>
                  <a:lnTo>
                    <a:pt x="169902" y="238400"/>
                  </a:lnTo>
                  <a:lnTo>
                    <a:pt x="168116" y="250634"/>
                  </a:lnTo>
                  <a:lnTo>
                    <a:pt x="167044" y="260068"/>
                  </a:lnTo>
                  <a:lnTo>
                    <a:pt x="166687" y="266700"/>
                  </a:lnTo>
                  <a:lnTo>
                    <a:pt x="167611" y="276463"/>
                  </a:lnTo>
                  <a:lnTo>
                    <a:pt x="188760" y="316230"/>
                  </a:lnTo>
                  <a:lnTo>
                    <a:pt x="194945" y="321462"/>
                  </a:lnTo>
                  <a:lnTo>
                    <a:pt x="203200" y="321462"/>
                  </a:lnTo>
                  <a:lnTo>
                    <a:pt x="206057" y="318935"/>
                  </a:lnTo>
                  <a:lnTo>
                    <a:pt x="208597" y="313855"/>
                  </a:lnTo>
                  <a:lnTo>
                    <a:pt x="211455" y="308457"/>
                  </a:lnTo>
                  <a:lnTo>
                    <a:pt x="212725" y="302742"/>
                  </a:lnTo>
                  <a:lnTo>
                    <a:pt x="212407" y="296710"/>
                  </a:lnTo>
                  <a:lnTo>
                    <a:pt x="212289" y="286226"/>
                  </a:lnTo>
                  <a:lnTo>
                    <a:pt x="211093" y="223367"/>
                  </a:lnTo>
                  <a:lnTo>
                    <a:pt x="210985" y="208127"/>
                  </a:lnTo>
                  <a:lnTo>
                    <a:pt x="211137" y="203682"/>
                  </a:lnTo>
                  <a:lnTo>
                    <a:pt x="211455" y="200507"/>
                  </a:lnTo>
                  <a:lnTo>
                    <a:pt x="215747" y="129070"/>
                  </a:lnTo>
                  <a:lnTo>
                    <a:pt x="210502" y="86677"/>
                  </a:lnTo>
                  <a:lnTo>
                    <a:pt x="210185" y="84772"/>
                  </a:lnTo>
                  <a:lnTo>
                    <a:pt x="210078" y="81676"/>
                  </a:lnTo>
                  <a:lnTo>
                    <a:pt x="210032" y="73342"/>
                  </a:lnTo>
                  <a:lnTo>
                    <a:pt x="212001" y="54140"/>
                  </a:lnTo>
                  <a:lnTo>
                    <a:pt x="217890" y="40370"/>
                  </a:lnTo>
                  <a:lnTo>
                    <a:pt x="225582" y="33820"/>
                  </a:lnTo>
                  <a:close/>
                </a:path>
                <a:path w="381000" h="321944">
                  <a:moveTo>
                    <a:pt x="269557" y="109537"/>
                  </a:moveTo>
                  <a:lnTo>
                    <a:pt x="250090" y="110758"/>
                  </a:lnTo>
                  <a:lnTo>
                    <a:pt x="235029" y="114422"/>
                  </a:lnTo>
                  <a:lnTo>
                    <a:pt x="224373" y="120526"/>
                  </a:lnTo>
                  <a:lnTo>
                    <a:pt x="218122" y="129070"/>
                  </a:lnTo>
                  <a:lnTo>
                    <a:pt x="220980" y="131445"/>
                  </a:lnTo>
                  <a:lnTo>
                    <a:pt x="232022" y="131982"/>
                  </a:lnTo>
                  <a:lnTo>
                    <a:pt x="240861" y="132640"/>
                  </a:lnTo>
                  <a:lnTo>
                    <a:pt x="276694" y="149072"/>
                  </a:lnTo>
                  <a:lnTo>
                    <a:pt x="276694" y="152882"/>
                  </a:lnTo>
                  <a:lnTo>
                    <a:pt x="271462" y="158597"/>
                  </a:lnTo>
                  <a:lnTo>
                    <a:pt x="260985" y="166217"/>
                  </a:lnTo>
                  <a:lnTo>
                    <a:pt x="255270" y="170027"/>
                  </a:lnTo>
                  <a:lnTo>
                    <a:pt x="249237" y="174790"/>
                  </a:lnTo>
                  <a:lnTo>
                    <a:pt x="242887" y="180505"/>
                  </a:lnTo>
                  <a:lnTo>
                    <a:pt x="242887" y="182410"/>
                  </a:lnTo>
                  <a:lnTo>
                    <a:pt x="258603" y="173475"/>
                  </a:lnTo>
                  <a:lnTo>
                    <a:pt x="273843" y="166689"/>
                  </a:lnTo>
                  <a:lnTo>
                    <a:pt x="288607" y="162048"/>
                  </a:lnTo>
                  <a:lnTo>
                    <a:pt x="302895" y="159550"/>
                  </a:lnTo>
                  <a:lnTo>
                    <a:pt x="313055" y="158915"/>
                  </a:lnTo>
                  <a:lnTo>
                    <a:pt x="319874" y="157480"/>
                  </a:lnTo>
                  <a:lnTo>
                    <a:pt x="323380" y="155257"/>
                  </a:lnTo>
                  <a:lnTo>
                    <a:pt x="326542" y="153047"/>
                  </a:lnTo>
                  <a:lnTo>
                    <a:pt x="328142" y="149225"/>
                  </a:lnTo>
                  <a:lnTo>
                    <a:pt x="328142" y="143827"/>
                  </a:lnTo>
                  <a:lnTo>
                    <a:pt x="302150" y="115168"/>
                  </a:lnTo>
                  <a:lnTo>
                    <a:pt x="281433" y="110163"/>
                  </a:lnTo>
                  <a:lnTo>
                    <a:pt x="269557" y="109537"/>
                  </a:lnTo>
                  <a:close/>
                </a:path>
                <a:path w="381000" h="321944">
                  <a:moveTo>
                    <a:pt x="328142" y="0"/>
                  </a:moveTo>
                  <a:lnTo>
                    <a:pt x="322897" y="0"/>
                  </a:lnTo>
                  <a:lnTo>
                    <a:pt x="300037" y="2857"/>
                  </a:lnTo>
                  <a:lnTo>
                    <a:pt x="211937" y="9525"/>
                  </a:lnTo>
                  <a:lnTo>
                    <a:pt x="129057" y="23812"/>
                  </a:lnTo>
                  <a:lnTo>
                    <a:pt x="116205" y="27152"/>
                  </a:lnTo>
                  <a:lnTo>
                    <a:pt x="31915" y="53340"/>
                  </a:lnTo>
                  <a:lnTo>
                    <a:pt x="30645" y="53670"/>
                  </a:lnTo>
                  <a:lnTo>
                    <a:pt x="28202" y="54150"/>
                  </a:lnTo>
                  <a:lnTo>
                    <a:pt x="24765" y="54775"/>
                  </a:lnTo>
                  <a:lnTo>
                    <a:pt x="5245" y="57632"/>
                  </a:lnTo>
                  <a:lnTo>
                    <a:pt x="3022" y="57632"/>
                  </a:lnTo>
                  <a:lnTo>
                    <a:pt x="1270" y="58585"/>
                  </a:lnTo>
                  <a:lnTo>
                    <a:pt x="44469" y="81910"/>
                  </a:lnTo>
                  <a:lnTo>
                    <a:pt x="59055" y="83337"/>
                  </a:lnTo>
                  <a:lnTo>
                    <a:pt x="66348" y="82922"/>
                  </a:lnTo>
                  <a:lnTo>
                    <a:pt x="72988" y="81676"/>
                  </a:lnTo>
                  <a:lnTo>
                    <a:pt x="78973" y="79597"/>
                  </a:lnTo>
                  <a:lnTo>
                    <a:pt x="84302" y="76682"/>
                  </a:lnTo>
                  <a:lnTo>
                    <a:pt x="104775" y="63817"/>
                  </a:lnTo>
                  <a:lnTo>
                    <a:pt x="123675" y="53554"/>
                  </a:lnTo>
                  <a:lnTo>
                    <a:pt x="145611" y="45132"/>
                  </a:lnTo>
                  <a:lnTo>
                    <a:pt x="170586" y="38553"/>
                  </a:lnTo>
                  <a:lnTo>
                    <a:pt x="198602" y="33820"/>
                  </a:lnTo>
                  <a:lnTo>
                    <a:pt x="225582" y="33820"/>
                  </a:lnTo>
                  <a:lnTo>
                    <a:pt x="227713" y="32005"/>
                  </a:lnTo>
                  <a:lnTo>
                    <a:pt x="241465" y="29057"/>
                  </a:lnTo>
                  <a:lnTo>
                    <a:pt x="381000" y="29057"/>
                  </a:lnTo>
                  <a:lnTo>
                    <a:pt x="381000" y="20802"/>
                  </a:lnTo>
                  <a:lnTo>
                    <a:pt x="338167" y="626"/>
                  </a:lnTo>
                  <a:lnTo>
                    <a:pt x="328142" y="0"/>
                  </a:lnTo>
                  <a:close/>
                </a:path>
                <a:path w="381000" h="321944">
                  <a:moveTo>
                    <a:pt x="381000" y="29057"/>
                  </a:moveTo>
                  <a:lnTo>
                    <a:pt x="295275" y="29057"/>
                  </a:lnTo>
                  <a:lnTo>
                    <a:pt x="302107" y="29375"/>
                  </a:lnTo>
                  <a:lnTo>
                    <a:pt x="309092" y="30010"/>
                  </a:lnTo>
                  <a:lnTo>
                    <a:pt x="329082" y="32867"/>
                  </a:lnTo>
                  <a:lnTo>
                    <a:pt x="338137" y="33820"/>
                  </a:lnTo>
                  <a:lnTo>
                    <a:pt x="340360" y="34137"/>
                  </a:lnTo>
                  <a:lnTo>
                    <a:pt x="345287" y="34772"/>
                  </a:lnTo>
                  <a:lnTo>
                    <a:pt x="352259" y="35407"/>
                  </a:lnTo>
                  <a:lnTo>
                    <a:pt x="357022" y="35725"/>
                  </a:lnTo>
                  <a:lnTo>
                    <a:pt x="373862" y="35725"/>
                  </a:lnTo>
                  <a:lnTo>
                    <a:pt x="381000" y="31915"/>
                  </a:lnTo>
                  <a:lnTo>
                    <a:pt x="381000" y="29057"/>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5">
              <a:extLst>
                <a:ext uri="{FF2B5EF4-FFF2-40B4-BE49-F238E27FC236}">
                  <a16:creationId xmlns:a16="http://schemas.microsoft.com/office/drawing/2014/main" id="{0020AA13-9966-F544-75EE-1D440A3812CA}"/>
                </a:ext>
              </a:extLst>
            </p:cNvPr>
            <p:cNvPicPr/>
            <p:nvPr/>
          </p:nvPicPr>
          <p:blipFill>
            <a:blip r:embed="rId3" cstate="email">
              <a:extLst>
                <a:ext uri="{28A0092B-C50C-407E-A947-70E740481C1C}">
                  <a14:useLocalDpi xmlns:a14="http://schemas.microsoft.com/office/drawing/2010/main"/>
                </a:ext>
              </a:extLst>
            </a:blip>
            <a:stretch>
              <a:fillRect/>
            </a:stretch>
          </p:blipFill>
          <p:spPr>
            <a:xfrm>
              <a:off x="7508759" y="2138560"/>
              <a:ext cx="776763" cy="328929"/>
            </a:xfrm>
            <a:prstGeom prst="rect">
              <a:avLst/>
            </a:prstGeom>
          </p:spPr>
        </p:pic>
        <p:sp>
          <p:nvSpPr>
            <p:cNvPr id="8" name="object 6">
              <a:extLst>
                <a:ext uri="{FF2B5EF4-FFF2-40B4-BE49-F238E27FC236}">
                  <a16:creationId xmlns:a16="http://schemas.microsoft.com/office/drawing/2014/main" id="{522BE531-30E5-E25B-8B43-871D4EC4558F}"/>
                </a:ext>
              </a:extLst>
            </p:cNvPr>
            <p:cNvSpPr/>
            <p:nvPr/>
          </p:nvSpPr>
          <p:spPr>
            <a:xfrm>
              <a:off x="8385657" y="2129738"/>
              <a:ext cx="363855" cy="312420"/>
            </a:xfrm>
            <a:custGeom>
              <a:avLst/>
              <a:gdLst/>
              <a:ahLst/>
              <a:cxnLst/>
              <a:rect l="l" t="t" r="r" b="b"/>
              <a:pathLst>
                <a:path w="363854" h="312419">
                  <a:moveTo>
                    <a:pt x="61429" y="4927"/>
                  </a:moveTo>
                  <a:lnTo>
                    <a:pt x="55880" y="0"/>
                  </a:lnTo>
                  <a:lnTo>
                    <a:pt x="44767" y="0"/>
                  </a:lnTo>
                  <a:lnTo>
                    <a:pt x="11150" y="27025"/>
                  </a:lnTo>
                  <a:lnTo>
                    <a:pt x="0" y="49530"/>
                  </a:lnTo>
                  <a:lnTo>
                    <a:pt x="3797" y="48577"/>
                  </a:lnTo>
                  <a:lnTo>
                    <a:pt x="6667" y="48094"/>
                  </a:lnTo>
                  <a:lnTo>
                    <a:pt x="12382" y="48094"/>
                  </a:lnTo>
                  <a:lnTo>
                    <a:pt x="14287" y="51435"/>
                  </a:lnTo>
                  <a:lnTo>
                    <a:pt x="14287" y="58102"/>
                  </a:lnTo>
                  <a:lnTo>
                    <a:pt x="15240" y="97155"/>
                  </a:lnTo>
                  <a:lnTo>
                    <a:pt x="15671" y="133235"/>
                  </a:lnTo>
                  <a:lnTo>
                    <a:pt x="15405" y="161747"/>
                  </a:lnTo>
                  <a:lnTo>
                    <a:pt x="14516" y="180263"/>
                  </a:lnTo>
                  <a:lnTo>
                    <a:pt x="13030" y="198412"/>
                  </a:lnTo>
                  <a:lnTo>
                    <a:pt x="10947" y="216217"/>
                  </a:lnTo>
                  <a:lnTo>
                    <a:pt x="5715" y="250024"/>
                  </a:lnTo>
                  <a:lnTo>
                    <a:pt x="5715" y="256057"/>
                  </a:lnTo>
                  <a:lnTo>
                    <a:pt x="7620" y="263207"/>
                  </a:lnTo>
                  <a:lnTo>
                    <a:pt x="22580" y="295300"/>
                  </a:lnTo>
                  <a:lnTo>
                    <a:pt x="29362" y="307492"/>
                  </a:lnTo>
                  <a:lnTo>
                    <a:pt x="33959" y="311937"/>
                  </a:lnTo>
                  <a:lnTo>
                    <a:pt x="38100" y="311937"/>
                  </a:lnTo>
                  <a:lnTo>
                    <a:pt x="44132" y="309740"/>
                  </a:lnTo>
                  <a:lnTo>
                    <a:pt x="48450" y="303136"/>
                  </a:lnTo>
                  <a:lnTo>
                    <a:pt x="51028" y="292112"/>
                  </a:lnTo>
                  <a:lnTo>
                    <a:pt x="51904" y="276694"/>
                  </a:lnTo>
                  <a:lnTo>
                    <a:pt x="49047" y="202768"/>
                  </a:lnTo>
                  <a:lnTo>
                    <a:pt x="48577" y="179070"/>
                  </a:lnTo>
                  <a:lnTo>
                    <a:pt x="49999" y="116674"/>
                  </a:lnTo>
                  <a:lnTo>
                    <a:pt x="54292" y="67627"/>
                  </a:lnTo>
                  <a:lnTo>
                    <a:pt x="61429" y="14757"/>
                  </a:lnTo>
                  <a:lnTo>
                    <a:pt x="61429" y="4927"/>
                  </a:lnTo>
                  <a:close/>
                </a:path>
                <a:path w="363854" h="312419">
                  <a:moveTo>
                    <a:pt x="363842" y="35077"/>
                  </a:moveTo>
                  <a:lnTo>
                    <a:pt x="325539" y="15976"/>
                  </a:lnTo>
                  <a:lnTo>
                    <a:pt x="314794" y="15227"/>
                  </a:lnTo>
                  <a:lnTo>
                    <a:pt x="311289" y="15227"/>
                  </a:lnTo>
                  <a:lnTo>
                    <a:pt x="274307" y="19405"/>
                  </a:lnTo>
                  <a:lnTo>
                    <a:pt x="250964" y="21424"/>
                  </a:lnTo>
                  <a:lnTo>
                    <a:pt x="194538" y="29552"/>
                  </a:lnTo>
                  <a:lnTo>
                    <a:pt x="153073" y="38633"/>
                  </a:lnTo>
                  <a:lnTo>
                    <a:pt x="116192" y="49530"/>
                  </a:lnTo>
                  <a:lnTo>
                    <a:pt x="121996" y="54089"/>
                  </a:lnTo>
                  <a:lnTo>
                    <a:pt x="157734" y="67538"/>
                  </a:lnTo>
                  <a:lnTo>
                    <a:pt x="179527" y="70485"/>
                  </a:lnTo>
                  <a:lnTo>
                    <a:pt x="187388" y="69888"/>
                  </a:lnTo>
                  <a:lnTo>
                    <a:pt x="196684" y="68110"/>
                  </a:lnTo>
                  <a:lnTo>
                    <a:pt x="207403" y="65125"/>
                  </a:lnTo>
                  <a:lnTo>
                    <a:pt x="219544" y="60947"/>
                  </a:lnTo>
                  <a:lnTo>
                    <a:pt x="223075" y="67894"/>
                  </a:lnTo>
                  <a:lnTo>
                    <a:pt x="225615" y="77749"/>
                  </a:lnTo>
                  <a:lnTo>
                    <a:pt x="227126" y="90512"/>
                  </a:lnTo>
                  <a:lnTo>
                    <a:pt x="227634" y="106197"/>
                  </a:lnTo>
                  <a:lnTo>
                    <a:pt x="226733" y="166331"/>
                  </a:lnTo>
                  <a:lnTo>
                    <a:pt x="226212" y="202399"/>
                  </a:lnTo>
                  <a:lnTo>
                    <a:pt x="219062" y="249072"/>
                  </a:lnTo>
                  <a:lnTo>
                    <a:pt x="217474" y="253530"/>
                  </a:lnTo>
                  <a:lnTo>
                    <a:pt x="216687" y="257009"/>
                  </a:lnTo>
                  <a:lnTo>
                    <a:pt x="216687" y="259549"/>
                  </a:lnTo>
                  <a:lnTo>
                    <a:pt x="217754" y="269252"/>
                  </a:lnTo>
                  <a:lnTo>
                    <a:pt x="238899" y="306857"/>
                  </a:lnTo>
                  <a:lnTo>
                    <a:pt x="254939" y="310832"/>
                  </a:lnTo>
                  <a:lnTo>
                    <a:pt x="260019" y="306070"/>
                  </a:lnTo>
                  <a:lnTo>
                    <a:pt x="269189" y="258089"/>
                  </a:lnTo>
                  <a:lnTo>
                    <a:pt x="270497" y="96189"/>
                  </a:lnTo>
                  <a:lnTo>
                    <a:pt x="269786" y="89382"/>
                  </a:lnTo>
                  <a:lnTo>
                    <a:pt x="242011" y="57594"/>
                  </a:lnTo>
                  <a:lnTo>
                    <a:pt x="235737" y="55232"/>
                  </a:lnTo>
                  <a:lnTo>
                    <a:pt x="247370" y="52108"/>
                  </a:lnTo>
                  <a:lnTo>
                    <a:pt x="260858" y="49885"/>
                  </a:lnTo>
                  <a:lnTo>
                    <a:pt x="276186" y="48539"/>
                  </a:lnTo>
                  <a:lnTo>
                    <a:pt x="293357" y="48094"/>
                  </a:lnTo>
                  <a:lnTo>
                    <a:pt x="301955" y="48183"/>
                  </a:lnTo>
                  <a:lnTo>
                    <a:pt x="316484" y="48895"/>
                  </a:lnTo>
                  <a:lnTo>
                    <a:pt x="322402" y="49530"/>
                  </a:lnTo>
                  <a:lnTo>
                    <a:pt x="331292" y="50800"/>
                  </a:lnTo>
                  <a:lnTo>
                    <a:pt x="338442" y="51587"/>
                  </a:lnTo>
                  <a:lnTo>
                    <a:pt x="357174" y="52539"/>
                  </a:lnTo>
                  <a:lnTo>
                    <a:pt x="363842" y="48412"/>
                  </a:lnTo>
                  <a:lnTo>
                    <a:pt x="363842" y="39522"/>
                  </a:lnTo>
                  <a:lnTo>
                    <a:pt x="363842" y="35077"/>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9" name="object 7">
              <a:extLst>
                <a:ext uri="{FF2B5EF4-FFF2-40B4-BE49-F238E27FC236}">
                  <a16:creationId xmlns:a16="http://schemas.microsoft.com/office/drawing/2014/main" id="{35C287C8-2CC2-EB24-45E5-04541BC016F6}"/>
                </a:ext>
              </a:extLst>
            </p:cNvPr>
            <p:cNvPicPr/>
            <p:nvPr/>
          </p:nvPicPr>
          <p:blipFill>
            <a:blip r:embed="rId4" cstate="email">
              <a:extLst>
                <a:ext uri="{28A0092B-C50C-407E-A947-70E740481C1C}">
                  <a14:useLocalDpi xmlns:a14="http://schemas.microsoft.com/office/drawing/2010/main"/>
                </a:ext>
              </a:extLst>
            </a:blip>
            <a:stretch>
              <a:fillRect/>
            </a:stretch>
          </p:blipFill>
          <p:spPr>
            <a:xfrm>
              <a:off x="8825349" y="2218942"/>
              <a:ext cx="160426" cy="240487"/>
            </a:xfrm>
            <a:prstGeom prst="rect">
              <a:avLst/>
            </a:prstGeom>
          </p:spPr>
        </p:pic>
        <p:sp>
          <p:nvSpPr>
            <p:cNvPr id="10" name="object 8">
              <a:extLst>
                <a:ext uri="{FF2B5EF4-FFF2-40B4-BE49-F238E27FC236}">
                  <a16:creationId xmlns:a16="http://schemas.microsoft.com/office/drawing/2014/main" id="{3D3D1945-0734-5709-B3EC-9D9FAF812AC1}"/>
                </a:ext>
              </a:extLst>
            </p:cNvPr>
            <p:cNvSpPr/>
            <p:nvPr/>
          </p:nvSpPr>
          <p:spPr>
            <a:xfrm>
              <a:off x="9071486" y="2113804"/>
              <a:ext cx="109220" cy="354965"/>
            </a:xfrm>
            <a:custGeom>
              <a:avLst/>
              <a:gdLst/>
              <a:ahLst/>
              <a:cxnLst/>
              <a:rect l="l" t="t" r="r" b="b"/>
              <a:pathLst>
                <a:path w="109220" h="354964">
                  <a:moveTo>
                    <a:pt x="106383" y="56921"/>
                  </a:moveTo>
                  <a:lnTo>
                    <a:pt x="51355" y="56921"/>
                  </a:lnTo>
                  <a:lnTo>
                    <a:pt x="57108" y="57937"/>
                  </a:lnTo>
                  <a:lnTo>
                    <a:pt x="58302" y="63030"/>
                  </a:lnTo>
                  <a:lnTo>
                    <a:pt x="53743" y="88861"/>
                  </a:lnTo>
                  <a:lnTo>
                    <a:pt x="52587" y="94399"/>
                  </a:lnTo>
                  <a:lnTo>
                    <a:pt x="51289" y="99822"/>
                  </a:lnTo>
                  <a:lnTo>
                    <a:pt x="50288" y="105486"/>
                  </a:lnTo>
                  <a:lnTo>
                    <a:pt x="49133" y="111023"/>
                  </a:lnTo>
                  <a:lnTo>
                    <a:pt x="47850" y="116357"/>
                  </a:lnTo>
                  <a:lnTo>
                    <a:pt x="45005" y="130492"/>
                  </a:lnTo>
                  <a:lnTo>
                    <a:pt x="37314" y="179795"/>
                  </a:lnTo>
                  <a:lnTo>
                    <a:pt x="35201" y="211797"/>
                  </a:lnTo>
                  <a:lnTo>
                    <a:pt x="35537" y="225635"/>
                  </a:lnTo>
                  <a:lnTo>
                    <a:pt x="36717" y="239488"/>
                  </a:lnTo>
                  <a:lnTo>
                    <a:pt x="38742" y="253358"/>
                  </a:lnTo>
                  <a:lnTo>
                    <a:pt x="41614" y="267246"/>
                  </a:lnTo>
                  <a:lnTo>
                    <a:pt x="47251" y="257471"/>
                  </a:lnTo>
                  <a:lnTo>
                    <a:pt x="51454" y="249921"/>
                  </a:lnTo>
                  <a:lnTo>
                    <a:pt x="54223" y="244598"/>
                  </a:lnTo>
                  <a:lnTo>
                    <a:pt x="55559" y="241503"/>
                  </a:lnTo>
                  <a:lnTo>
                    <a:pt x="96228" y="99733"/>
                  </a:lnTo>
                  <a:lnTo>
                    <a:pt x="98459" y="92913"/>
                  </a:lnTo>
                  <a:lnTo>
                    <a:pt x="100517" y="85267"/>
                  </a:lnTo>
                  <a:lnTo>
                    <a:pt x="102346" y="76873"/>
                  </a:lnTo>
                  <a:lnTo>
                    <a:pt x="103920" y="69850"/>
                  </a:lnTo>
                  <a:lnTo>
                    <a:pt x="105470" y="62103"/>
                  </a:lnTo>
                  <a:lnTo>
                    <a:pt x="106383" y="56921"/>
                  </a:lnTo>
                  <a:close/>
                </a:path>
                <a:path w="109220" h="354964">
                  <a:moveTo>
                    <a:pt x="92910" y="0"/>
                  </a:moveTo>
                  <a:lnTo>
                    <a:pt x="61123" y="23652"/>
                  </a:lnTo>
                  <a:lnTo>
                    <a:pt x="45881" y="55422"/>
                  </a:lnTo>
                  <a:lnTo>
                    <a:pt x="46199" y="57569"/>
                  </a:lnTo>
                  <a:lnTo>
                    <a:pt x="49082" y="57035"/>
                  </a:lnTo>
                  <a:lnTo>
                    <a:pt x="51355" y="56921"/>
                  </a:lnTo>
                  <a:lnTo>
                    <a:pt x="106383" y="56921"/>
                  </a:lnTo>
                  <a:lnTo>
                    <a:pt x="106956" y="53670"/>
                  </a:lnTo>
                  <a:lnTo>
                    <a:pt x="108340" y="43402"/>
                  </a:lnTo>
                  <a:lnTo>
                    <a:pt x="108743" y="33877"/>
                  </a:lnTo>
                  <a:lnTo>
                    <a:pt x="108170" y="25095"/>
                  </a:lnTo>
                  <a:lnTo>
                    <a:pt x="106626" y="17056"/>
                  </a:lnTo>
                  <a:lnTo>
                    <a:pt x="103895" y="6819"/>
                  </a:lnTo>
                  <a:lnTo>
                    <a:pt x="99323" y="1143"/>
                  </a:lnTo>
                  <a:lnTo>
                    <a:pt x="92910" y="0"/>
                  </a:lnTo>
                  <a:close/>
                </a:path>
                <a:path w="109220" h="354964">
                  <a:moveTo>
                    <a:pt x="32492" y="284506"/>
                  </a:moveTo>
                  <a:lnTo>
                    <a:pt x="619" y="310159"/>
                  </a:lnTo>
                  <a:lnTo>
                    <a:pt x="0" y="317922"/>
                  </a:lnTo>
                  <a:lnTo>
                    <a:pt x="1095" y="324483"/>
                  </a:lnTo>
                  <a:lnTo>
                    <a:pt x="3905" y="329842"/>
                  </a:lnTo>
                  <a:lnTo>
                    <a:pt x="8429" y="333997"/>
                  </a:lnTo>
                  <a:lnTo>
                    <a:pt x="17014" y="338645"/>
                  </a:lnTo>
                  <a:lnTo>
                    <a:pt x="22526" y="345884"/>
                  </a:lnTo>
                  <a:lnTo>
                    <a:pt x="24965" y="349796"/>
                  </a:lnTo>
                  <a:lnTo>
                    <a:pt x="28724" y="352196"/>
                  </a:lnTo>
                  <a:lnTo>
                    <a:pt x="40878" y="354342"/>
                  </a:lnTo>
                  <a:lnTo>
                    <a:pt x="47558" y="352044"/>
                  </a:lnTo>
                  <a:lnTo>
                    <a:pt x="53806" y="346176"/>
                  </a:lnTo>
                  <a:lnTo>
                    <a:pt x="60004" y="340652"/>
                  </a:lnTo>
                  <a:lnTo>
                    <a:pt x="63903" y="333336"/>
                  </a:lnTo>
                  <a:lnTo>
                    <a:pt x="65516" y="324218"/>
                  </a:lnTo>
                  <a:lnTo>
                    <a:pt x="66065" y="309233"/>
                  </a:lnTo>
                  <a:lnTo>
                    <a:pt x="61828" y="297711"/>
                  </a:lnTo>
                  <a:lnTo>
                    <a:pt x="52802" y="289655"/>
                  </a:lnTo>
                  <a:lnTo>
                    <a:pt x="38985" y="285064"/>
                  </a:lnTo>
                  <a:lnTo>
                    <a:pt x="32492" y="284506"/>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 name="object 9">
            <a:extLst>
              <a:ext uri="{FF2B5EF4-FFF2-40B4-BE49-F238E27FC236}">
                <a16:creationId xmlns:a16="http://schemas.microsoft.com/office/drawing/2014/main" id="{342F8DCB-3F58-6F26-85CF-FC7C175105AA}"/>
              </a:ext>
            </a:extLst>
          </p:cNvPr>
          <p:cNvSpPr txBox="1"/>
          <p:nvPr/>
        </p:nvSpPr>
        <p:spPr>
          <a:xfrm>
            <a:off x="1094023" y="1189032"/>
            <a:ext cx="1571625" cy="197490"/>
          </a:xfrm>
          <a:prstGeom prst="rect">
            <a:avLst/>
          </a:prstGeom>
        </p:spPr>
        <p:txBody>
          <a:bodyPr vert="horz" wrap="square" lIns="0" tIns="12700" rIns="0" bIns="0" rtlCol="0">
            <a:spAutoFit/>
          </a:bodyPr>
          <a:lstStyle/>
          <a:p>
            <a:pPr marL="223520" marR="0" lvl="0" indent="-211454" defTabSz="914400" eaLnBrk="1" fontAlgn="auto" latinLnBrk="0" hangingPunct="1">
              <a:lnSpc>
                <a:spcPct val="100000"/>
              </a:lnSpc>
              <a:spcBef>
                <a:spcPts val="100"/>
              </a:spcBef>
              <a:spcAft>
                <a:spcPts val="0"/>
              </a:spcAft>
              <a:buClrTx/>
              <a:buSzTx/>
              <a:buFontTx/>
              <a:buChar char="■"/>
              <a:tabLst>
                <a:tab pos="224154" algn="l"/>
              </a:tabLst>
              <a:defRPr/>
            </a:pPr>
            <a:r>
              <a:rPr kumimoji="0" sz="1200" b="1" i="0" u="none" strike="noStrike" kern="0" cap="none" spc="5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Yu Gothic"/>
              </a:rPr>
              <a:t>Company</a:t>
            </a:r>
            <a:r>
              <a:rPr kumimoji="0" sz="1200" b="1" i="0" u="none" strike="noStrike" kern="0" cap="none" spc="13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Yu Gothic"/>
              </a:rPr>
              <a:t> </a:t>
            </a:r>
            <a:r>
              <a:rPr kumimoji="0" sz="1200" b="1" i="0" u="none" strike="noStrike" kern="0" cap="none" spc="40" normalizeH="0" baseline="0" noProof="0" dirty="0">
                <a:ln>
                  <a:noFill/>
                </a:ln>
                <a:solidFill>
                  <a:srgbClr val="231F20"/>
                </a:solidFill>
                <a:effectLst/>
                <a:uLnTx/>
                <a:uFillTx/>
                <a:latin typeface="Yu Gothic" panose="020B0400000000000000" pitchFamily="34" charset="-128"/>
                <a:ea typeface="Yu Gothic" panose="020B0400000000000000" pitchFamily="34" charset="-128"/>
                <a:cs typeface="Yu Gothic"/>
              </a:rPr>
              <a:t>Proﬁle</a:t>
            </a:r>
            <a:endParaRPr kumimoji="0" sz="12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cs typeface="Yu Gothic"/>
            </a:endParaRPr>
          </a:p>
        </p:txBody>
      </p:sp>
      <p:sp>
        <p:nvSpPr>
          <p:cNvPr id="13" name="object 11">
            <a:extLst>
              <a:ext uri="{FF2B5EF4-FFF2-40B4-BE49-F238E27FC236}">
                <a16:creationId xmlns:a16="http://schemas.microsoft.com/office/drawing/2014/main" id="{A9C1E128-9E13-D97F-CE39-01E011DC47BD}"/>
              </a:ext>
            </a:extLst>
          </p:cNvPr>
          <p:cNvSpPr txBox="1"/>
          <p:nvPr/>
        </p:nvSpPr>
        <p:spPr>
          <a:xfrm>
            <a:off x="1130562" y="5755434"/>
            <a:ext cx="2537460" cy="363855"/>
          </a:xfrm>
          <a:prstGeom prst="rect">
            <a:avLst/>
          </a:prstGeom>
        </p:spPr>
        <p:txBody>
          <a:bodyPr vert="horz" wrap="square" lIns="0" tIns="44450" rIns="0" bIns="0" rtlCol="0">
            <a:spAutoFit/>
          </a:bodyPr>
          <a:lstStyle/>
          <a:p>
            <a:pPr marL="272415" marR="0" lvl="0" indent="0" defTabSz="914400" eaLnBrk="1" fontAlgn="auto" latinLnBrk="0" hangingPunct="1">
              <a:lnSpc>
                <a:spcPct val="100000"/>
              </a:lnSpc>
              <a:spcBef>
                <a:spcPts val="350"/>
              </a:spcBef>
              <a:spcAft>
                <a:spcPts val="0"/>
              </a:spcAft>
              <a:buClrTx/>
              <a:buSzTx/>
              <a:buFontTx/>
              <a:buNone/>
              <a:tabLst/>
              <a:defRPr/>
            </a:pPr>
            <a:r>
              <a:rPr kumimoji="0" sz="900" b="1" i="0" u="none" strike="noStrike" kern="0" cap="none" spc="-50" normalizeH="0" baseline="0" noProof="0" dirty="0">
                <a:ln>
                  <a:noFill/>
                </a:ln>
                <a:solidFill>
                  <a:srgbClr val="231F20"/>
                </a:solidFill>
                <a:effectLst/>
                <a:uLnTx/>
                <a:uFillTx/>
                <a:latin typeface="Yu Gothic"/>
                <a:cs typeface="Yu Gothic"/>
              </a:rPr>
              <a:t>入力フォーム</a:t>
            </a:r>
            <a:endParaRPr kumimoji="0" sz="900" b="0" i="0" u="none" strike="noStrike" kern="0" cap="none" spc="0" normalizeH="0" baseline="0" noProof="0">
              <a:ln>
                <a:noFill/>
              </a:ln>
              <a:solidFill>
                <a:sysClr val="windowText" lastClr="000000"/>
              </a:solidFill>
              <a:effectLst/>
              <a:uLnTx/>
              <a:uFillTx/>
              <a:latin typeface="Yu Gothic"/>
              <a:cs typeface="Yu Gothic"/>
            </a:endParaRPr>
          </a:p>
          <a:p>
            <a:pPr marL="12700" marR="0" lvl="0" indent="0" defTabSz="914400" eaLnBrk="1" fontAlgn="auto" latinLnBrk="0" hangingPunct="1">
              <a:lnSpc>
                <a:spcPct val="100000"/>
              </a:lnSpc>
              <a:spcBef>
                <a:spcPts val="250"/>
              </a:spcBef>
              <a:spcAft>
                <a:spcPts val="0"/>
              </a:spcAft>
              <a:buClrTx/>
              <a:buSzTx/>
              <a:buFontTx/>
              <a:buNone/>
              <a:tabLst/>
              <a:defRPr/>
            </a:pPr>
            <a:r>
              <a:rPr kumimoji="0" sz="900" b="1" i="0" u="none" strike="noStrike" kern="0" cap="none" spc="45" normalizeH="0" baseline="0" noProof="0" dirty="0">
                <a:ln>
                  <a:noFill/>
                </a:ln>
                <a:solidFill>
                  <a:srgbClr val="231F20"/>
                </a:solidFill>
                <a:effectLst/>
                <a:uLnTx/>
                <a:uFillTx/>
                <a:latin typeface="Yu Gothic"/>
                <a:cs typeface="Yu Gothic"/>
                <a:hlinkClick r:id="rId5"/>
              </a:rPr>
              <a:t>https://www.dream-</a:t>
            </a:r>
            <a:r>
              <a:rPr kumimoji="0" sz="900" b="1" i="0" u="none" strike="noStrike" kern="0" cap="none" spc="40" normalizeH="0" baseline="0" noProof="0" dirty="0">
                <a:ln>
                  <a:noFill/>
                </a:ln>
                <a:solidFill>
                  <a:srgbClr val="231F20"/>
                </a:solidFill>
                <a:effectLst/>
                <a:uLnTx/>
                <a:uFillTx/>
                <a:latin typeface="Yu Gothic"/>
                <a:cs typeface="Yu Gothic"/>
                <a:hlinkClick r:id="rId5"/>
              </a:rPr>
              <a:t>nexus.co.jp/contact</a:t>
            </a:r>
            <a:endParaRPr kumimoji="0" sz="900" b="0" i="0" u="none" strike="noStrike" kern="0" cap="none" spc="0" normalizeH="0" baseline="0" noProof="0">
              <a:ln>
                <a:noFill/>
              </a:ln>
              <a:solidFill>
                <a:sysClr val="windowText" lastClr="000000"/>
              </a:solidFill>
              <a:effectLst/>
              <a:uLnTx/>
              <a:uFillTx/>
              <a:latin typeface="Yu Gothic"/>
              <a:cs typeface="Yu Gothic"/>
            </a:endParaRPr>
          </a:p>
        </p:txBody>
      </p:sp>
      <p:pic>
        <p:nvPicPr>
          <p:cNvPr id="14" name="object 12">
            <a:extLst>
              <a:ext uri="{FF2B5EF4-FFF2-40B4-BE49-F238E27FC236}">
                <a16:creationId xmlns:a16="http://schemas.microsoft.com/office/drawing/2014/main" id="{4FB836E3-50CD-B59D-D02F-AF516BD618ED}"/>
              </a:ext>
            </a:extLst>
          </p:cNvPr>
          <p:cNvPicPr/>
          <p:nvPr/>
        </p:nvPicPr>
        <p:blipFill>
          <a:blip r:embed="rId6" cstate="email">
            <a:extLst>
              <a:ext uri="{28A0092B-C50C-407E-A947-70E740481C1C}">
                <a14:useLocalDpi xmlns:a14="http://schemas.microsoft.com/office/drawing/2010/main"/>
              </a:ext>
            </a:extLst>
          </a:blip>
          <a:stretch>
            <a:fillRect/>
          </a:stretch>
        </p:blipFill>
        <p:spPr>
          <a:xfrm>
            <a:off x="3896569" y="5494278"/>
            <a:ext cx="609230" cy="609230"/>
          </a:xfrm>
          <a:prstGeom prst="rect">
            <a:avLst/>
          </a:prstGeom>
        </p:spPr>
      </p:pic>
      <p:sp>
        <p:nvSpPr>
          <p:cNvPr id="15" name="object 13">
            <a:extLst>
              <a:ext uri="{FF2B5EF4-FFF2-40B4-BE49-F238E27FC236}">
                <a16:creationId xmlns:a16="http://schemas.microsoft.com/office/drawing/2014/main" id="{0E306A76-23A1-4292-F5D3-0290E18B8544}"/>
              </a:ext>
            </a:extLst>
          </p:cNvPr>
          <p:cNvSpPr txBox="1"/>
          <p:nvPr/>
        </p:nvSpPr>
        <p:spPr>
          <a:xfrm>
            <a:off x="5341620" y="5755444"/>
            <a:ext cx="1605280" cy="343427"/>
          </a:xfrm>
          <a:prstGeom prst="rect">
            <a:avLst/>
          </a:prstGeom>
        </p:spPr>
        <p:txBody>
          <a:bodyPr vert="horz" wrap="square" lIns="0" tIns="12700" rIns="0" bIns="0" rtlCol="0">
            <a:spAutoFit/>
          </a:bodyPr>
          <a:lstStyle/>
          <a:p>
            <a:pPr marL="12700" marR="5080" lvl="0" indent="273050" defTabSz="914400" eaLnBrk="1" fontAlgn="auto" latinLnBrk="0" hangingPunct="1">
              <a:lnSpc>
                <a:spcPct val="123200"/>
              </a:lnSpc>
              <a:spcBef>
                <a:spcPts val="100"/>
              </a:spcBef>
              <a:spcAft>
                <a:spcPts val="0"/>
              </a:spcAft>
              <a:buClrTx/>
              <a:buSzTx/>
              <a:buFontTx/>
              <a:buNone/>
              <a:tabLst/>
              <a:defRPr/>
            </a:pPr>
            <a:r>
              <a:rPr kumimoji="0" sz="900" b="1" i="0" u="none" strike="noStrike" kern="0" cap="none" spc="15" normalizeH="0" baseline="0" noProof="0" dirty="0">
                <a:ln>
                  <a:noFill/>
                </a:ln>
                <a:solidFill>
                  <a:srgbClr val="231F20"/>
                </a:solidFill>
                <a:effectLst/>
                <a:uLnTx/>
                <a:uFillTx/>
                <a:latin typeface="Yu Gothic"/>
                <a:cs typeface="Yu Gothic"/>
              </a:rPr>
              <a:t>お問い合わせ</a:t>
            </a:r>
            <a:r>
              <a:rPr kumimoji="0" sz="900" b="1" i="0" u="none" strike="noStrike" kern="0" cap="none" spc="-50" normalizeH="0" baseline="0" noProof="0" dirty="0">
                <a:ln>
                  <a:noFill/>
                </a:ln>
                <a:solidFill>
                  <a:srgbClr val="231F20"/>
                </a:solidFill>
                <a:effectLst/>
                <a:uLnTx/>
                <a:uFillTx/>
                <a:latin typeface="Yu Gothic"/>
                <a:cs typeface="Yu Gothic"/>
              </a:rPr>
              <a:t> </a:t>
            </a:r>
            <a:r>
              <a:rPr kumimoji="0" sz="900" b="1" i="0" u="none" strike="noStrike" kern="0" cap="none" spc="50" normalizeH="0" baseline="0" noProof="0" dirty="0">
                <a:ln>
                  <a:noFill/>
                </a:ln>
                <a:solidFill>
                  <a:srgbClr val="231F20"/>
                </a:solidFill>
                <a:effectLst/>
                <a:uLnTx/>
                <a:uFillTx/>
                <a:latin typeface="Yu Gothic"/>
                <a:cs typeface="Yu Gothic"/>
                <a:hlinkClick r:id="rId7"/>
              </a:rPr>
              <a:t>sales@dream-</a:t>
            </a:r>
            <a:r>
              <a:rPr kumimoji="0" sz="900" b="1" i="0" u="none" strike="noStrike" kern="0" cap="none" spc="40" normalizeH="0" baseline="0" noProof="0" dirty="0">
                <a:ln>
                  <a:noFill/>
                </a:ln>
                <a:solidFill>
                  <a:srgbClr val="231F20"/>
                </a:solidFill>
                <a:effectLst/>
                <a:uLnTx/>
                <a:uFillTx/>
                <a:latin typeface="Yu Gothic"/>
                <a:cs typeface="Yu Gothic"/>
                <a:hlinkClick r:id="rId7"/>
              </a:rPr>
              <a:t>nexus.co.jp</a:t>
            </a:r>
            <a:endParaRPr kumimoji="0" sz="900" b="0" i="0" u="none" strike="noStrike" kern="0" cap="none" spc="0" normalizeH="0" baseline="0" noProof="0" dirty="0">
              <a:ln>
                <a:noFill/>
              </a:ln>
              <a:solidFill>
                <a:sysClr val="windowText" lastClr="000000"/>
              </a:solidFill>
              <a:effectLst/>
              <a:uLnTx/>
              <a:uFillTx/>
              <a:latin typeface="Yu Gothic"/>
              <a:cs typeface="Yu Gothic"/>
            </a:endParaRPr>
          </a:p>
        </p:txBody>
      </p:sp>
      <p:grpSp>
        <p:nvGrpSpPr>
          <p:cNvPr id="16" name="object 14">
            <a:extLst>
              <a:ext uri="{FF2B5EF4-FFF2-40B4-BE49-F238E27FC236}">
                <a16:creationId xmlns:a16="http://schemas.microsoft.com/office/drawing/2014/main" id="{963CA31B-25A9-539A-59E9-F9F0C9981E44}"/>
              </a:ext>
            </a:extLst>
          </p:cNvPr>
          <p:cNvGrpSpPr/>
          <p:nvPr/>
        </p:nvGrpSpPr>
        <p:grpSpPr>
          <a:xfrm>
            <a:off x="5360243" y="5808658"/>
            <a:ext cx="177165" cy="129539"/>
            <a:chOff x="5158371" y="5808658"/>
            <a:chExt cx="177165" cy="129539"/>
          </a:xfrm>
        </p:grpSpPr>
        <p:sp>
          <p:nvSpPr>
            <p:cNvPr id="17" name="object 15">
              <a:extLst>
                <a:ext uri="{FF2B5EF4-FFF2-40B4-BE49-F238E27FC236}">
                  <a16:creationId xmlns:a16="http://schemas.microsoft.com/office/drawing/2014/main" id="{4D2D41FE-9EAE-6DE0-00D9-524FE05FAAEF}"/>
                </a:ext>
              </a:extLst>
            </p:cNvPr>
            <p:cNvSpPr/>
            <p:nvPr/>
          </p:nvSpPr>
          <p:spPr>
            <a:xfrm>
              <a:off x="5164721" y="5815012"/>
              <a:ext cx="164465" cy="116839"/>
            </a:xfrm>
            <a:custGeom>
              <a:avLst/>
              <a:gdLst/>
              <a:ahLst/>
              <a:cxnLst/>
              <a:rect l="l" t="t" r="r" b="b"/>
              <a:pathLst>
                <a:path w="164464" h="116839">
                  <a:moveTo>
                    <a:pt x="163931" y="116725"/>
                  </a:moveTo>
                  <a:lnTo>
                    <a:pt x="0" y="116725"/>
                  </a:lnTo>
                  <a:lnTo>
                    <a:pt x="0" y="0"/>
                  </a:lnTo>
                  <a:lnTo>
                    <a:pt x="163931" y="0"/>
                  </a:lnTo>
                  <a:lnTo>
                    <a:pt x="163931" y="116725"/>
                  </a:lnTo>
                  <a:close/>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6">
              <a:extLst>
                <a:ext uri="{FF2B5EF4-FFF2-40B4-BE49-F238E27FC236}">
                  <a16:creationId xmlns:a16="http://schemas.microsoft.com/office/drawing/2014/main" id="{B60A74AE-1304-931F-9DD6-FB5918FA09B0}"/>
                </a:ext>
              </a:extLst>
            </p:cNvPr>
            <p:cNvSpPr/>
            <p:nvPr/>
          </p:nvSpPr>
          <p:spPr>
            <a:xfrm>
              <a:off x="5164724" y="5815008"/>
              <a:ext cx="164465" cy="58419"/>
            </a:xfrm>
            <a:custGeom>
              <a:avLst/>
              <a:gdLst/>
              <a:ahLst/>
              <a:cxnLst/>
              <a:rect l="l" t="t" r="r" b="b"/>
              <a:pathLst>
                <a:path w="164464" h="58420">
                  <a:moveTo>
                    <a:pt x="0" y="0"/>
                  </a:moveTo>
                  <a:lnTo>
                    <a:pt x="81965" y="58356"/>
                  </a:lnTo>
                  <a:lnTo>
                    <a:pt x="163931" y="0"/>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9" name="object 17">
            <a:extLst>
              <a:ext uri="{FF2B5EF4-FFF2-40B4-BE49-F238E27FC236}">
                <a16:creationId xmlns:a16="http://schemas.microsoft.com/office/drawing/2014/main" id="{DB967B93-4A69-500B-3282-C4004CD92595}"/>
              </a:ext>
            </a:extLst>
          </p:cNvPr>
          <p:cNvGrpSpPr/>
          <p:nvPr/>
        </p:nvGrpSpPr>
        <p:grpSpPr>
          <a:xfrm>
            <a:off x="1135553" y="5796986"/>
            <a:ext cx="207010" cy="141605"/>
            <a:chOff x="1135553" y="5796986"/>
            <a:chExt cx="207010" cy="141605"/>
          </a:xfrm>
        </p:grpSpPr>
        <p:sp>
          <p:nvSpPr>
            <p:cNvPr id="20" name="object 18">
              <a:extLst>
                <a:ext uri="{FF2B5EF4-FFF2-40B4-BE49-F238E27FC236}">
                  <a16:creationId xmlns:a16="http://schemas.microsoft.com/office/drawing/2014/main" id="{FF002EAE-C37D-1DBC-024A-DB2266B5E59A}"/>
                </a:ext>
              </a:extLst>
            </p:cNvPr>
            <p:cNvSpPr/>
            <p:nvPr/>
          </p:nvSpPr>
          <p:spPr>
            <a:xfrm>
              <a:off x="1165085" y="5815012"/>
              <a:ext cx="116839" cy="116839"/>
            </a:xfrm>
            <a:custGeom>
              <a:avLst/>
              <a:gdLst/>
              <a:ahLst/>
              <a:cxnLst/>
              <a:rect l="l" t="t" r="r" b="b"/>
              <a:pathLst>
                <a:path w="116840" h="116839">
                  <a:moveTo>
                    <a:pt x="116712" y="116712"/>
                  </a:moveTo>
                  <a:lnTo>
                    <a:pt x="0" y="116712"/>
                  </a:lnTo>
                  <a:lnTo>
                    <a:pt x="0" y="0"/>
                  </a:lnTo>
                  <a:lnTo>
                    <a:pt x="116712" y="0"/>
                  </a:lnTo>
                  <a:lnTo>
                    <a:pt x="116712" y="116712"/>
                  </a:lnTo>
                  <a:close/>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19">
              <a:extLst>
                <a:ext uri="{FF2B5EF4-FFF2-40B4-BE49-F238E27FC236}">
                  <a16:creationId xmlns:a16="http://schemas.microsoft.com/office/drawing/2014/main" id="{A7629D1B-2296-0B39-9601-6A65B4E2CB69}"/>
                </a:ext>
              </a:extLst>
            </p:cNvPr>
            <p:cNvSpPr/>
            <p:nvPr/>
          </p:nvSpPr>
          <p:spPr>
            <a:xfrm>
              <a:off x="1141903" y="5803336"/>
              <a:ext cx="194310" cy="88265"/>
            </a:xfrm>
            <a:custGeom>
              <a:avLst/>
              <a:gdLst/>
              <a:ahLst/>
              <a:cxnLst/>
              <a:rect l="l" t="t" r="r" b="b"/>
              <a:pathLst>
                <a:path w="194309" h="88264">
                  <a:moveTo>
                    <a:pt x="0" y="35572"/>
                  </a:moveTo>
                  <a:lnTo>
                    <a:pt x="63538" y="87871"/>
                  </a:lnTo>
                  <a:lnTo>
                    <a:pt x="194119" y="0"/>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3" name="object 21">
            <a:extLst>
              <a:ext uri="{FF2B5EF4-FFF2-40B4-BE49-F238E27FC236}">
                <a16:creationId xmlns:a16="http://schemas.microsoft.com/office/drawing/2014/main" id="{E0D192A0-ABEE-18BD-AC99-5E4CE8836511}"/>
              </a:ext>
            </a:extLst>
          </p:cNvPr>
          <p:cNvSpPr txBox="1"/>
          <p:nvPr/>
        </p:nvSpPr>
        <p:spPr>
          <a:xfrm>
            <a:off x="337132" y="352128"/>
            <a:ext cx="1275768" cy="228268"/>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400" b="1" i="0" u="none" strike="noStrike" kern="0" cap="none" spc="85" normalizeH="0" baseline="0" noProof="0" dirty="0">
                <a:ln>
                  <a:noFill/>
                </a:ln>
                <a:solidFill>
                  <a:srgbClr val="231F20"/>
                </a:solidFill>
                <a:effectLst/>
                <a:uLnTx/>
                <a:uFillTx/>
                <a:latin typeface="Yu Gothic"/>
                <a:cs typeface="Yu Gothic"/>
              </a:rPr>
              <a:t>会社概要</a:t>
            </a:r>
            <a:endParaRPr kumimoji="0" sz="1400" b="0" i="0" u="none" strike="noStrike" kern="0" cap="none" spc="0" normalizeH="0" baseline="0" noProof="0">
              <a:ln>
                <a:noFill/>
              </a:ln>
              <a:solidFill>
                <a:sysClr val="windowText" lastClr="000000"/>
              </a:solidFill>
              <a:effectLst/>
              <a:uLnTx/>
              <a:uFillTx/>
              <a:latin typeface="Yu Gothic"/>
              <a:cs typeface="Yu Gothic"/>
            </a:endParaRPr>
          </a:p>
        </p:txBody>
      </p:sp>
      <p:sp>
        <p:nvSpPr>
          <p:cNvPr id="24" name="object 25">
            <a:extLst>
              <a:ext uri="{FF2B5EF4-FFF2-40B4-BE49-F238E27FC236}">
                <a16:creationId xmlns:a16="http://schemas.microsoft.com/office/drawing/2014/main" id="{5DC2ACCC-7B31-867C-4562-CCB6461AD4EE}"/>
              </a:ext>
            </a:extLst>
          </p:cNvPr>
          <p:cNvSpPr txBox="1"/>
          <p:nvPr/>
        </p:nvSpPr>
        <p:spPr>
          <a:xfrm>
            <a:off x="1094023" y="5454508"/>
            <a:ext cx="1358265" cy="208279"/>
          </a:xfrm>
          <a:prstGeom prst="rect">
            <a:avLst/>
          </a:prstGeom>
        </p:spPr>
        <p:txBody>
          <a:bodyPr vert="horz" wrap="square" lIns="0" tIns="12700" rIns="0" bIns="0" rtlCol="0">
            <a:spAutoFit/>
          </a:bodyPr>
          <a:lstStyle/>
          <a:p>
            <a:pPr marL="224790" marR="0" lvl="0" indent="-212725" defTabSz="914400" eaLnBrk="1" fontAlgn="auto" latinLnBrk="0" hangingPunct="1">
              <a:lnSpc>
                <a:spcPct val="100000"/>
              </a:lnSpc>
              <a:spcBef>
                <a:spcPts val="100"/>
              </a:spcBef>
              <a:spcAft>
                <a:spcPts val="0"/>
              </a:spcAft>
              <a:buClrTx/>
              <a:buSzTx/>
              <a:buFontTx/>
              <a:buChar char="■"/>
              <a:tabLst>
                <a:tab pos="225425" algn="l"/>
              </a:tabLst>
              <a:defRPr/>
            </a:pPr>
            <a:r>
              <a:rPr kumimoji="0" sz="1200" b="1" i="0" u="none" strike="noStrike" kern="0" cap="none" spc="40" normalizeH="0" baseline="0" noProof="0" dirty="0">
                <a:ln>
                  <a:noFill/>
                </a:ln>
                <a:solidFill>
                  <a:srgbClr val="231F20"/>
                </a:solidFill>
                <a:effectLst/>
                <a:uLnTx/>
                <a:uFillTx/>
                <a:latin typeface="Yu Gothic"/>
                <a:cs typeface="Yu Gothic"/>
              </a:rPr>
              <a:t>お問い合わせ先</a:t>
            </a:r>
            <a:endParaRPr kumimoji="0" sz="1200" b="0" i="0" u="none" strike="noStrike" kern="0" cap="none" spc="0" normalizeH="0" baseline="0" noProof="0" dirty="0">
              <a:ln>
                <a:noFill/>
              </a:ln>
              <a:solidFill>
                <a:sysClr val="windowText" lastClr="000000"/>
              </a:solidFill>
              <a:effectLst/>
              <a:uLnTx/>
              <a:uFillTx/>
              <a:latin typeface="Yu Gothic"/>
              <a:cs typeface="Yu Gothic"/>
            </a:endParaRPr>
          </a:p>
        </p:txBody>
      </p:sp>
      <p:sp>
        <p:nvSpPr>
          <p:cNvPr id="27" name="テキスト ボックス 26">
            <a:extLst>
              <a:ext uri="{FF2B5EF4-FFF2-40B4-BE49-F238E27FC236}">
                <a16:creationId xmlns:a16="http://schemas.microsoft.com/office/drawing/2014/main" id="{5A290D2F-167A-8A79-EB11-E4AC9A6FA669}"/>
              </a:ext>
            </a:extLst>
          </p:cNvPr>
          <p:cNvSpPr txBox="1"/>
          <p:nvPr/>
        </p:nvSpPr>
        <p:spPr>
          <a:xfrm>
            <a:off x="6609715" y="3008085"/>
            <a:ext cx="3613785" cy="985783"/>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デジタル×アナログの融合</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テクノロジーに、</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下町の職人魂 ・ プライド ・ 心意気を融合させ、</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逸品物の提供を目指しております。</a:t>
            </a:r>
          </a:p>
        </p:txBody>
      </p:sp>
      <p:sp>
        <p:nvSpPr>
          <p:cNvPr id="29" name="テキスト ボックス 28">
            <a:extLst>
              <a:ext uri="{FF2B5EF4-FFF2-40B4-BE49-F238E27FC236}">
                <a16:creationId xmlns:a16="http://schemas.microsoft.com/office/drawing/2014/main" id="{C2AB84F3-B900-FE8B-B9C9-9EC5E750F0CC}"/>
              </a:ext>
            </a:extLst>
          </p:cNvPr>
          <p:cNvSpPr txBox="1"/>
          <p:nvPr/>
        </p:nvSpPr>
        <p:spPr>
          <a:xfrm>
            <a:off x="1105104" y="1575023"/>
            <a:ext cx="1080000" cy="2504404"/>
          </a:xfrm>
          <a:prstGeom prst="rect">
            <a:avLst/>
          </a:prstGeom>
          <a:noFill/>
        </p:spPr>
        <p:txBody>
          <a:bodyPr wrap="square" lIns="0" tIns="0" rIns="0" bIns="0">
            <a:spAutoFit/>
          </a:bodyPr>
          <a:lstStyle>
            <a:defPPr>
              <a:defRPr kern="0"/>
            </a:defPPr>
            <a:lvl1pPr algn="ctr">
              <a:lnSpc>
                <a:spcPct val="150000"/>
              </a:lnSpc>
              <a:defRPr sz="1000" b="1">
                <a:latin typeface="Yu Gothic" panose="020B0400000000000000" pitchFamily="34" charset="-128"/>
                <a:ea typeface="Yu Gothic" panose="020B0400000000000000" pitchFamily="34" charset="-128"/>
              </a:defRPr>
            </a:lvl1pPr>
          </a:lstStyle>
          <a:p>
            <a:pPr marL="0" marR="0" lvl="0" indent="0" algn="dist"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社名</a:t>
            </a: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dist"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代表取締役</a:t>
            </a: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dist"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資本金</a:t>
            </a: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dist"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所在地</a:t>
            </a: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dist"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URL</a:t>
            </a: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dist"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事業内容</a:t>
            </a: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dist"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30" name="テキスト ボックス 29">
            <a:extLst>
              <a:ext uri="{FF2B5EF4-FFF2-40B4-BE49-F238E27FC236}">
                <a16:creationId xmlns:a16="http://schemas.microsoft.com/office/drawing/2014/main" id="{724DF388-7568-4B9E-4761-C1012BED47D8}"/>
              </a:ext>
            </a:extLst>
          </p:cNvPr>
          <p:cNvSpPr txBox="1"/>
          <p:nvPr/>
        </p:nvSpPr>
        <p:spPr>
          <a:xfrm>
            <a:off x="2483957" y="1575023"/>
            <a:ext cx="3149901" cy="2504404"/>
          </a:xfrm>
          <a:prstGeom prst="rect">
            <a:avLst/>
          </a:prstGeom>
          <a:noFill/>
        </p:spPr>
        <p:txBody>
          <a:bodyPr wrap="none" lIns="0" tIns="0" rIns="0" bIns="0">
            <a:spAutoFit/>
          </a:bodyPr>
          <a:lstStyle>
            <a:defPPr>
              <a:defRPr kern="0"/>
            </a:defPPr>
            <a:lvl1pPr algn="ctr">
              <a:lnSpc>
                <a:spcPct val="150000"/>
              </a:lnSpc>
              <a:defRPr sz="1000" b="1">
                <a:latin typeface="Yu Gothic" panose="020B0400000000000000" pitchFamily="34" charset="-128"/>
                <a:ea typeface="Yu Gothic" panose="020B0400000000000000" pitchFamily="34" charset="-128"/>
              </a:defRPr>
            </a:lvl1pPr>
          </a:lstStyle>
          <a:p>
            <a:pPr marL="0" marR="0" lvl="0" indent="0" algn="l"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株式会社ドリームネクサス</a:t>
            </a:r>
          </a:p>
          <a:p>
            <a:pPr marL="0" marR="0" lvl="0" indent="0" algn="l"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r>
              <a:rPr lang="ja-JP" altLang="en-US" sz="900" dirty="0"/>
              <a:t>永山　詩乃</a:t>
            </a: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9,900,000</a:t>
            </a: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円</a:t>
            </a:r>
          </a:p>
          <a:p>
            <a:pPr marL="0" marR="0" lvl="0" indent="0" algn="l" defTabSz="914400" eaLnBrk="1" fontAlgn="auto" latinLnBrk="0" hangingPunct="1">
              <a:lnSpc>
                <a:spcPct val="140000"/>
              </a:lnSpc>
              <a:spcBef>
                <a:spcPts val="0"/>
              </a:spcBef>
              <a:spcAft>
                <a:spcPts val="0"/>
              </a:spcAft>
              <a:buClrTx/>
              <a:buSzTx/>
              <a:buFontTx/>
              <a:buNone/>
              <a:tabLst/>
              <a:defRPr/>
            </a:pPr>
            <a:endPar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a:t>
            </a:r>
            <a:r>
              <a:rPr kumimoji="0" lang="en-US"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110-0016 </a:t>
            </a: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東京都台東区台東</a:t>
            </a:r>
            <a:r>
              <a:rPr kumimoji="0" lang="en-US"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3-46-8 </a:t>
            </a:r>
            <a:r>
              <a:rPr kumimoji="0" lang="en"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WITH</a:t>
            </a: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大橋ビル</a:t>
            </a:r>
            <a:r>
              <a:rPr kumimoji="0" lang="en-US"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Ⅲ</a:t>
            </a: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a:t>
            </a:r>
            <a:r>
              <a:rPr kumimoji="0" lang="en-US"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4</a:t>
            </a:r>
            <a:r>
              <a:rPr kumimoji="0" lang="en"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F</a:t>
            </a:r>
          </a:p>
          <a:p>
            <a:pPr marL="0" marR="0" lvl="0" indent="0" algn="l" defTabSz="914400" eaLnBrk="1" fontAlgn="auto" latinLnBrk="0" hangingPunct="1">
              <a:lnSpc>
                <a:spcPct val="140000"/>
              </a:lnSpc>
              <a:spcBef>
                <a:spcPts val="0"/>
              </a:spcBef>
              <a:spcAft>
                <a:spcPts val="0"/>
              </a:spcAft>
              <a:buClrTx/>
              <a:buSzTx/>
              <a:buFontTx/>
              <a:buNone/>
              <a:tabLst/>
              <a:defRPr/>
            </a:pPr>
            <a:endParaRPr kumimoji="0" lang="en"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r>
              <a:rPr kumimoji="0" lang="en"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hlinkClick r:id="rId8"/>
              </a:rPr>
              <a:t>https://www.dream-nexus.co.jp/</a:t>
            </a:r>
            <a:endParaRPr kumimoji="0" lang="en"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endParaRPr kumimoji="0" lang="en"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a:p>
            <a:pPr marL="0" marR="0" lvl="0" indent="0" algn="l" defTabSz="914400" eaLnBrk="1" fontAlgn="auto" latinLnBrk="0" hangingPunct="1">
              <a:lnSpc>
                <a:spcPct val="140000"/>
              </a:lnSpc>
              <a:spcBef>
                <a:spcPts val="0"/>
              </a:spcBef>
              <a:spcAft>
                <a:spcPts val="0"/>
              </a:spcAft>
              <a:buClrTx/>
              <a:buSzTx/>
              <a:buFontTx/>
              <a:buNone/>
              <a:tabLst/>
              <a:defRPr/>
            </a:pPr>
            <a:r>
              <a:rPr kumimoji="0" lang="ja-JP" altLang="en"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a:t>
            </a: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広告代理事業　ネクサス広告 シリーズの企画・開発・運営</a:t>
            </a:r>
          </a:p>
          <a:p>
            <a:pPr marL="0" marR="0" lvl="0" indent="0" algn="l"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・インターネットマーケティング事業</a:t>
            </a:r>
          </a:p>
          <a:p>
            <a:pPr marL="0" marR="0" lvl="0" indent="0" algn="l" defTabSz="9144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rPr>
              <a:t>・アドテクノロジー事業</a:t>
            </a:r>
            <a:endParaRPr kumimoji="0" lang="en-US" altLang="ja-JP" sz="900" b="1" i="0" u="none" strike="noStrike" kern="0" cap="none" spc="0" normalizeH="0" baseline="0" noProof="0" dirty="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cxnSp>
        <p:nvCxnSpPr>
          <p:cNvPr id="32" name="直線コネクタ 31">
            <a:extLst>
              <a:ext uri="{FF2B5EF4-FFF2-40B4-BE49-F238E27FC236}">
                <a16:creationId xmlns:a16="http://schemas.microsoft.com/office/drawing/2014/main" id="{0A55969D-5E62-DFBC-97E0-1B920F67A790}"/>
              </a:ext>
            </a:extLst>
          </p:cNvPr>
          <p:cNvCxnSpPr>
            <a:cxnSpLocks/>
          </p:cNvCxnSpPr>
          <p:nvPr/>
        </p:nvCxnSpPr>
        <p:spPr>
          <a:xfrm>
            <a:off x="2334530" y="1575023"/>
            <a:ext cx="0" cy="27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06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図形&#10;&#10;低い精度で自動的に生成された説明">
            <a:extLst>
              <a:ext uri="{FF2B5EF4-FFF2-40B4-BE49-F238E27FC236}">
                <a16:creationId xmlns:a16="http://schemas.microsoft.com/office/drawing/2014/main" id="{10D9DDBB-25ED-A80E-74EC-55B162860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3"/>
            <a:ext cx="10693400" cy="7560884"/>
          </a:xfrm>
          <a:prstGeom prst="rect">
            <a:avLst/>
          </a:prstGeom>
        </p:spPr>
      </p:pic>
      <p:pic>
        <p:nvPicPr>
          <p:cNvPr id="20" name="object 3">
            <a:extLst>
              <a:ext uri="{FF2B5EF4-FFF2-40B4-BE49-F238E27FC236}">
                <a16:creationId xmlns:a16="http://schemas.microsoft.com/office/drawing/2014/main" id="{D0161180-C9B9-EA5F-FAFC-19E3C05C0EBA}"/>
              </a:ext>
            </a:extLst>
          </p:cNvPr>
          <p:cNvPicPr/>
          <p:nvPr/>
        </p:nvPicPr>
        <p:blipFill>
          <a:blip r:embed="rId3" cstate="email">
            <a:extLst>
              <a:ext uri="{28A0092B-C50C-407E-A947-70E740481C1C}">
                <a14:useLocalDpi xmlns:a14="http://schemas.microsoft.com/office/drawing/2010/main"/>
              </a:ext>
            </a:extLst>
          </a:blip>
          <a:stretch>
            <a:fillRect/>
          </a:stretch>
        </p:blipFill>
        <p:spPr>
          <a:xfrm>
            <a:off x="3906024" y="2754668"/>
            <a:ext cx="2879950" cy="1567055"/>
          </a:xfrm>
          <a:prstGeom prst="rect">
            <a:avLst/>
          </a:prstGeom>
        </p:spPr>
      </p:pic>
      <p:sp>
        <p:nvSpPr>
          <p:cNvPr id="21" name="object 16">
            <a:extLst>
              <a:ext uri="{FF2B5EF4-FFF2-40B4-BE49-F238E27FC236}">
                <a16:creationId xmlns:a16="http://schemas.microsoft.com/office/drawing/2014/main" id="{12E1EDD1-2DC1-3C09-CFE1-755393AE7020}"/>
              </a:ext>
            </a:extLst>
          </p:cNvPr>
          <p:cNvSpPr/>
          <p:nvPr/>
        </p:nvSpPr>
        <p:spPr>
          <a:xfrm>
            <a:off x="3653309" y="6018320"/>
            <a:ext cx="164465" cy="116839"/>
          </a:xfrm>
          <a:custGeom>
            <a:avLst/>
            <a:gdLst/>
            <a:ahLst/>
            <a:cxnLst/>
            <a:rect l="l" t="t" r="r" b="b"/>
            <a:pathLst>
              <a:path w="164464" h="116840">
                <a:moveTo>
                  <a:pt x="163931" y="116725"/>
                </a:moveTo>
                <a:lnTo>
                  <a:pt x="0" y="116725"/>
                </a:lnTo>
                <a:lnTo>
                  <a:pt x="0" y="0"/>
                </a:lnTo>
                <a:lnTo>
                  <a:pt x="163931" y="0"/>
                </a:lnTo>
                <a:lnTo>
                  <a:pt x="163931" y="116725"/>
                </a:lnTo>
                <a:close/>
              </a:path>
            </a:pathLst>
          </a:custGeom>
          <a:ln w="12700">
            <a:solidFill>
              <a:srgbClr val="FFFFFF"/>
            </a:solidFill>
          </a:ln>
        </p:spPr>
        <p:txBody>
          <a:bodyPr wrap="square" lIns="0" tIns="0" rIns="0" bIns="0" rtlCol="0"/>
          <a:lstStyle/>
          <a:p>
            <a:endParaRPr/>
          </a:p>
        </p:txBody>
      </p:sp>
      <p:grpSp>
        <p:nvGrpSpPr>
          <p:cNvPr id="22" name="グループ化 21">
            <a:extLst>
              <a:ext uri="{FF2B5EF4-FFF2-40B4-BE49-F238E27FC236}">
                <a16:creationId xmlns:a16="http://schemas.microsoft.com/office/drawing/2014/main" id="{1E585D5A-8EC1-91ED-6B74-1859D90C77F0}"/>
              </a:ext>
            </a:extLst>
          </p:cNvPr>
          <p:cNvGrpSpPr/>
          <p:nvPr/>
        </p:nvGrpSpPr>
        <p:grpSpPr>
          <a:xfrm>
            <a:off x="4428272" y="5871789"/>
            <a:ext cx="1625510" cy="273050"/>
            <a:chOff x="4442835" y="5846684"/>
            <a:chExt cx="1625510" cy="273050"/>
          </a:xfrm>
        </p:grpSpPr>
        <p:sp>
          <p:nvSpPr>
            <p:cNvPr id="23" name="object 4">
              <a:extLst>
                <a:ext uri="{FF2B5EF4-FFF2-40B4-BE49-F238E27FC236}">
                  <a16:creationId xmlns:a16="http://schemas.microsoft.com/office/drawing/2014/main" id="{31D3392B-7509-74F3-A3EA-7889AA56A0C1}"/>
                </a:ext>
              </a:extLst>
            </p:cNvPr>
            <p:cNvSpPr/>
            <p:nvPr/>
          </p:nvSpPr>
          <p:spPr>
            <a:xfrm>
              <a:off x="4442835" y="5863811"/>
              <a:ext cx="292735" cy="247015"/>
            </a:xfrm>
            <a:custGeom>
              <a:avLst/>
              <a:gdLst/>
              <a:ahLst/>
              <a:cxnLst/>
              <a:rect l="l" t="t" r="r" b="b"/>
              <a:pathLst>
                <a:path w="292735" h="247014">
                  <a:moveTo>
                    <a:pt x="173297" y="25958"/>
                  </a:moveTo>
                  <a:lnTo>
                    <a:pt x="152488" y="25958"/>
                  </a:lnTo>
                  <a:lnTo>
                    <a:pt x="148177" y="36851"/>
                  </a:lnTo>
                  <a:lnTo>
                    <a:pt x="137781" y="78978"/>
                  </a:lnTo>
                  <a:lnTo>
                    <a:pt x="135232" y="121767"/>
                  </a:lnTo>
                  <a:lnTo>
                    <a:pt x="134965" y="124421"/>
                  </a:lnTo>
                  <a:lnTo>
                    <a:pt x="133108" y="167843"/>
                  </a:lnTo>
                  <a:lnTo>
                    <a:pt x="132384" y="171500"/>
                  </a:lnTo>
                  <a:lnTo>
                    <a:pt x="130460" y="183073"/>
                  </a:lnTo>
                  <a:lnTo>
                    <a:pt x="129087" y="192524"/>
                  </a:lnTo>
                  <a:lnTo>
                    <a:pt x="128264" y="199781"/>
                  </a:lnTo>
                  <a:lnTo>
                    <a:pt x="127990" y="204774"/>
                  </a:lnTo>
                  <a:lnTo>
                    <a:pt x="128682" y="212390"/>
                  </a:lnTo>
                  <a:lnTo>
                    <a:pt x="149567" y="246824"/>
                  </a:lnTo>
                  <a:lnTo>
                    <a:pt x="155790" y="246824"/>
                  </a:lnTo>
                  <a:lnTo>
                    <a:pt x="157975" y="244995"/>
                  </a:lnTo>
                  <a:lnTo>
                    <a:pt x="162369" y="236956"/>
                  </a:lnTo>
                  <a:lnTo>
                    <a:pt x="163093" y="232562"/>
                  </a:lnTo>
                  <a:lnTo>
                    <a:pt x="163005" y="219905"/>
                  </a:lnTo>
                  <a:lnTo>
                    <a:pt x="162084" y="171500"/>
                  </a:lnTo>
                  <a:lnTo>
                    <a:pt x="162001" y="156514"/>
                  </a:lnTo>
                  <a:lnTo>
                    <a:pt x="162369" y="153949"/>
                  </a:lnTo>
                  <a:lnTo>
                    <a:pt x="165658" y="99098"/>
                  </a:lnTo>
                  <a:lnTo>
                    <a:pt x="161632" y="66548"/>
                  </a:lnTo>
                  <a:lnTo>
                    <a:pt x="161264" y="65087"/>
                  </a:lnTo>
                  <a:lnTo>
                    <a:pt x="161264" y="56311"/>
                  </a:lnTo>
                  <a:lnTo>
                    <a:pt x="162774" y="41641"/>
                  </a:lnTo>
                  <a:lnTo>
                    <a:pt x="167301" y="31081"/>
                  </a:lnTo>
                  <a:lnTo>
                    <a:pt x="173297" y="25958"/>
                  </a:lnTo>
                  <a:close/>
                </a:path>
                <a:path w="292735" h="247014">
                  <a:moveTo>
                    <a:pt x="206984" y="84099"/>
                  </a:moveTo>
                  <a:lnTo>
                    <a:pt x="191965" y="85055"/>
                  </a:lnTo>
                  <a:lnTo>
                    <a:pt x="180378" y="87898"/>
                  </a:lnTo>
                  <a:lnTo>
                    <a:pt x="172219" y="92591"/>
                  </a:lnTo>
                  <a:lnTo>
                    <a:pt x="167487" y="99098"/>
                  </a:lnTo>
                  <a:lnTo>
                    <a:pt x="169684" y="100926"/>
                  </a:lnTo>
                  <a:lnTo>
                    <a:pt x="182117" y="101663"/>
                  </a:lnTo>
                  <a:lnTo>
                    <a:pt x="189788" y="102387"/>
                  </a:lnTo>
                  <a:lnTo>
                    <a:pt x="193446" y="103111"/>
                  </a:lnTo>
                  <a:lnTo>
                    <a:pt x="205879" y="106045"/>
                  </a:lnTo>
                  <a:lnTo>
                    <a:pt x="212470" y="109702"/>
                  </a:lnTo>
                  <a:lnTo>
                    <a:pt x="212470" y="117373"/>
                  </a:lnTo>
                  <a:lnTo>
                    <a:pt x="208445" y="121767"/>
                  </a:lnTo>
                  <a:lnTo>
                    <a:pt x="200393" y="127622"/>
                  </a:lnTo>
                  <a:lnTo>
                    <a:pt x="196011" y="130543"/>
                  </a:lnTo>
                  <a:lnTo>
                    <a:pt x="191261" y="134200"/>
                  </a:lnTo>
                  <a:lnTo>
                    <a:pt x="186499" y="138582"/>
                  </a:lnTo>
                  <a:lnTo>
                    <a:pt x="186499" y="140055"/>
                  </a:lnTo>
                  <a:lnTo>
                    <a:pt x="198431" y="133194"/>
                  </a:lnTo>
                  <a:lnTo>
                    <a:pt x="210089" y="127984"/>
                  </a:lnTo>
                  <a:lnTo>
                    <a:pt x="221471" y="124421"/>
                  </a:lnTo>
                  <a:lnTo>
                    <a:pt x="232575" y="122504"/>
                  </a:lnTo>
                  <a:lnTo>
                    <a:pt x="240258" y="122135"/>
                  </a:lnTo>
                  <a:lnTo>
                    <a:pt x="245376" y="121043"/>
                  </a:lnTo>
                  <a:lnTo>
                    <a:pt x="248297" y="119202"/>
                  </a:lnTo>
                  <a:lnTo>
                    <a:pt x="250494" y="117741"/>
                  </a:lnTo>
                  <a:lnTo>
                    <a:pt x="251955" y="114820"/>
                  </a:lnTo>
                  <a:lnTo>
                    <a:pt x="251955" y="103111"/>
                  </a:lnTo>
                  <a:lnTo>
                    <a:pt x="215961" y="84580"/>
                  </a:lnTo>
                  <a:lnTo>
                    <a:pt x="206984" y="84099"/>
                  </a:lnTo>
                  <a:close/>
                </a:path>
                <a:path w="292735" h="247014">
                  <a:moveTo>
                    <a:pt x="251955" y="0"/>
                  </a:moveTo>
                  <a:lnTo>
                    <a:pt x="247929" y="0"/>
                  </a:lnTo>
                  <a:lnTo>
                    <a:pt x="230390" y="2197"/>
                  </a:lnTo>
                  <a:lnTo>
                    <a:pt x="162725" y="7315"/>
                  </a:lnTo>
                  <a:lnTo>
                    <a:pt x="99110" y="18288"/>
                  </a:lnTo>
                  <a:lnTo>
                    <a:pt x="89230" y="20840"/>
                  </a:lnTo>
                  <a:lnTo>
                    <a:pt x="24510" y="40957"/>
                  </a:lnTo>
                  <a:lnTo>
                    <a:pt x="23406" y="41325"/>
                  </a:lnTo>
                  <a:lnTo>
                    <a:pt x="21577" y="41681"/>
                  </a:lnTo>
                  <a:lnTo>
                    <a:pt x="4025" y="44246"/>
                  </a:lnTo>
                  <a:lnTo>
                    <a:pt x="2197" y="44246"/>
                  </a:lnTo>
                  <a:lnTo>
                    <a:pt x="736" y="44970"/>
                  </a:lnTo>
                  <a:lnTo>
                    <a:pt x="45351" y="63995"/>
                  </a:lnTo>
                  <a:lnTo>
                    <a:pt x="53035" y="63995"/>
                  </a:lnTo>
                  <a:lnTo>
                    <a:pt x="59613" y="62534"/>
                  </a:lnTo>
                  <a:lnTo>
                    <a:pt x="64731" y="58877"/>
                  </a:lnTo>
                  <a:lnTo>
                    <a:pt x="80454" y="48996"/>
                  </a:lnTo>
                  <a:lnTo>
                    <a:pt x="94847" y="41183"/>
                  </a:lnTo>
                  <a:lnTo>
                    <a:pt x="111675" y="34739"/>
                  </a:lnTo>
                  <a:lnTo>
                    <a:pt x="130901" y="29663"/>
                  </a:lnTo>
                  <a:lnTo>
                    <a:pt x="152488" y="25958"/>
                  </a:lnTo>
                  <a:lnTo>
                    <a:pt x="173297" y="25958"/>
                  </a:lnTo>
                  <a:lnTo>
                    <a:pt x="174846" y="24634"/>
                  </a:lnTo>
                  <a:lnTo>
                    <a:pt x="185407" y="22301"/>
                  </a:lnTo>
                  <a:lnTo>
                    <a:pt x="292544" y="22301"/>
                  </a:lnTo>
                  <a:lnTo>
                    <a:pt x="292544" y="16090"/>
                  </a:lnTo>
                  <a:lnTo>
                    <a:pt x="259559" y="479"/>
                  </a:lnTo>
                  <a:lnTo>
                    <a:pt x="251955" y="0"/>
                  </a:lnTo>
                  <a:close/>
                </a:path>
                <a:path w="292735" h="247014">
                  <a:moveTo>
                    <a:pt x="292544" y="22301"/>
                  </a:moveTo>
                  <a:lnTo>
                    <a:pt x="226733" y="22301"/>
                  </a:lnTo>
                  <a:lnTo>
                    <a:pt x="237337" y="23037"/>
                  </a:lnTo>
                  <a:lnTo>
                    <a:pt x="252691" y="25234"/>
                  </a:lnTo>
                  <a:lnTo>
                    <a:pt x="254876" y="25590"/>
                  </a:lnTo>
                  <a:lnTo>
                    <a:pt x="257441" y="25958"/>
                  </a:lnTo>
                  <a:lnTo>
                    <a:pt x="259638" y="25958"/>
                  </a:lnTo>
                  <a:lnTo>
                    <a:pt x="261099" y="26327"/>
                  </a:lnTo>
                  <a:lnTo>
                    <a:pt x="262928" y="26695"/>
                  </a:lnTo>
                  <a:lnTo>
                    <a:pt x="265125" y="26695"/>
                  </a:lnTo>
                  <a:lnTo>
                    <a:pt x="270243" y="27419"/>
                  </a:lnTo>
                  <a:lnTo>
                    <a:pt x="287070" y="27419"/>
                  </a:lnTo>
                  <a:lnTo>
                    <a:pt x="292544" y="24498"/>
                  </a:lnTo>
                  <a:lnTo>
                    <a:pt x="292544" y="22301"/>
                  </a:lnTo>
                  <a:close/>
                </a:path>
              </a:pathLst>
            </a:custGeom>
            <a:solidFill>
              <a:srgbClr val="FFFFFF"/>
            </a:solidFill>
          </p:spPr>
          <p:txBody>
            <a:bodyPr wrap="square" lIns="0" tIns="0" rIns="0" bIns="0" rtlCol="0"/>
            <a:lstStyle/>
            <a:p>
              <a:endParaRPr/>
            </a:p>
          </p:txBody>
        </p:sp>
        <p:pic>
          <p:nvPicPr>
            <p:cNvPr id="24" name="object 5">
              <a:extLst>
                <a:ext uri="{FF2B5EF4-FFF2-40B4-BE49-F238E27FC236}">
                  <a16:creationId xmlns:a16="http://schemas.microsoft.com/office/drawing/2014/main" id="{AD95F6A0-012F-CD4A-DF43-789FF9505D9E}"/>
                </a:ext>
              </a:extLst>
            </p:cNvPr>
            <p:cNvPicPr/>
            <p:nvPr/>
          </p:nvPicPr>
          <p:blipFill>
            <a:blip r:embed="rId4" cstate="email">
              <a:extLst>
                <a:ext uri="{28A0092B-C50C-407E-A947-70E740481C1C}">
                  <a14:useLocalDpi xmlns:a14="http://schemas.microsoft.com/office/drawing/2010/main"/>
                </a:ext>
              </a:extLst>
            </a:blip>
            <a:stretch>
              <a:fillRect/>
            </a:stretch>
          </p:blipFill>
          <p:spPr>
            <a:xfrm>
              <a:off x="4786503" y="5866137"/>
              <a:ext cx="596489" cy="252984"/>
            </a:xfrm>
            <a:prstGeom prst="rect">
              <a:avLst/>
            </a:prstGeom>
          </p:spPr>
        </p:pic>
        <p:grpSp>
          <p:nvGrpSpPr>
            <p:cNvPr id="25" name="object 6">
              <a:extLst>
                <a:ext uri="{FF2B5EF4-FFF2-40B4-BE49-F238E27FC236}">
                  <a16:creationId xmlns:a16="http://schemas.microsoft.com/office/drawing/2014/main" id="{EA14AE03-E773-31CF-0F6F-2252B2659C5C}"/>
                </a:ext>
              </a:extLst>
            </p:cNvPr>
            <p:cNvGrpSpPr/>
            <p:nvPr/>
          </p:nvGrpSpPr>
          <p:grpSpPr>
            <a:xfrm>
              <a:off x="5459879" y="5859795"/>
              <a:ext cx="279400" cy="240029"/>
              <a:chOff x="5459879" y="5859795"/>
              <a:chExt cx="279400" cy="240029"/>
            </a:xfrm>
          </p:grpSpPr>
          <p:sp>
            <p:nvSpPr>
              <p:cNvPr id="28" name="object 7">
                <a:extLst>
                  <a:ext uri="{FF2B5EF4-FFF2-40B4-BE49-F238E27FC236}">
                    <a16:creationId xmlns:a16="http://schemas.microsoft.com/office/drawing/2014/main" id="{FE4E012D-9BAE-24E2-BEC0-6288A1972672}"/>
                  </a:ext>
                </a:extLst>
              </p:cNvPr>
              <p:cNvSpPr/>
              <p:nvPr/>
            </p:nvSpPr>
            <p:spPr>
              <a:xfrm>
                <a:off x="5459879" y="5859795"/>
                <a:ext cx="47625" cy="240029"/>
              </a:xfrm>
              <a:custGeom>
                <a:avLst/>
                <a:gdLst/>
                <a:ahLst/>
                <a:cxnLst/>
                <a:rect l="l" t="t" r="r" b="b"/>
                <a:pathLst>
                  <a:path w="47625" h="240029">
                    <a:moveTo>
                      <a:pt x="39484" y="0"/>
                    </a:moveTo>
                    <a:lnTo>
                      <a:pt x="34366" y="0"/>
                    </a:lnTo>
                    <a:lnTo>
                      <a:pt x="25090" y="4037"/>
                    </a:lnTo>
                    <a:lnTo>
                      <a:pt x="14168" y="13935"/>
                    </a:lnTo>
                    <a:lnTo>
                      <a:pt x="4753" y="26371"/>
                    </a:lnTo>
                    <a:lnTo>
                      <a:pt x="0" y="38023"/>
                    </a:lnTo>
                    <a:lnTo>
                      <a:pt x="2920" y="37287"/>
                    </a:lnTo>
                    <a:lnTo>
                      <a:pt x="3644" y="36918"/>
                    </a:lnTo>
                    <a:lnTo>
                      <a:pt x="10972" y="36918"/>
                    </a:lnTo>
                    <a:lnTo>
                      <a:pt x="11328" y="41313"/>
                    </a:lnTo>
                    <a:lnTo>
                      <a:pt x="12433" y="109689"/>
                    </a:lnTo>
                    <a:lnTo>
                      <a:pt x="11232" y="141831"/>
                    </a:lnTo>
                    <a:lnTo>
                      <a:pt x="8591" y="166052"/>
                    </a:lnTo>
                    <a:lnTo>
                      <a:pt x="5950" y="182663"/>
                    </a:lnTo>
                    <a:lnTo>
                      <a:pt x="4749" y="191973"/>
                    </a:lnTo>
                    <a:lnTo>
                      <a:pt x="4749" y="196722"/>
                    </a:lnTo>
                    <a:lnTo>
                      <a:pt x="3289" y="195999"/>
                    </a:lnTo>
                    <a:lnTo>
                      <a:pt x="12064" y="216103"/>
                    </a:lnTo>
                    <a:lnTo>
                      <a:pt x="16078" y="224510"/>
                    </a:lnTo>
                    <a:lnTo>
                      <a:pt x="21932" y="235483"/>
                    </a:lnTo>
                    <a:lnTo>
                      <a:pt x="25590" y="239509"/>
                    </a:lnTo>
                    <a:lnTo>
                      <a:pt x="29248" y="239509"/>
                    </a:lnTo>
                    <a:lnTo>
                      <a:pt x="33835" y="237286"/>
                    </a:lnTo>
                    <a:lnTo>
                      <a:pt x="37155" y="231325"/>
                    </a:lnTo>
                    <a:lnTo>
                      <a:pt x="39172" y="222691"/>
                    </a:lnTo>
                    <a:lnTo>
                      <a:pt x="39852" y="212445"/>
                    </a:lnTo>
                    <a:lnTo>
                      <a:pt x="39453" y="199040"/>
                    </a:lnTo>
                    <a:lnTo>
                      <a:pt x="37698" y="158510"/>
                    </a:lnTo>
                    <a:lnTo>
                      <a:pt x="37299" y="137490"/>
                    </a:lnTo>
                    <a:lnTo>
                      <a:pt x="38992" y="78759"/>
                    </a:lnTo>
                    <a:lnTo>
                      <a:pt x="46567" y="17361"/>
                    </a:lnTo>
                    <a:lnTo>
                      <a:pt x="47167" y="11328"/>
                    </a:lnTo>
                    <a:lnTo>
                      <a:pt x="47167" y="1447"/>
                    </a:lnTo>
                    <a:lnTo>
                      <a:pt x="39484" y="0"/>
                    </a:lnTo>
                    <a:close/>
                  </a:path>
                </a:pathLst>
              </a:custGeom>
              <a:solidFill>
                <a:srgbClr val="FFFFFF"/>
              </a:solidFill>
            </p:spPr>
            <p:txBody>
              <a:bodyPr wrap="square" lIns="0" tIns="0" rIns="0" bIns="0" rtlCol="0"/>
              <a:lstStyle/>
              <a:p>
                <a:endParaRPr/>
              </a:p>
            </p:txBody>
          </p:sp>
          <p:pic>
            <p:nvPicPr>
              <p:cNvPr id="29" name="object 8">
                <a:extLst>
                  <a:ext uri="{FF2B5EF4-FFF2-40B4-BE49-F238E27FC236}">
                    <a16:creationId xmlns:a16="http://schemas.microsoft.com/office/drawing/2014/main" id="{9267BF57-955D-3AC7-F6A6-2FC1B5108841}"/>
                  </a:ext>
                </a:extLst>
              </p:cNvPr>
              <p:cNvPicPr/>
              <p:nvPr/>
            </p:nvPicPr>
            <p:blipFill>
              <a:blip r:embed="rId5" cstate="email">
                <a:extLst>
                  <a:ext uri="{28A0092B-C50C-407E-A947-70E740481C1C}">
                    <a14:useLocalDpi xmlns:a14="http://schemas.microsoft.com/office/drawing/2010/main"/>
                  </a:ext>
                </a:extLst>
              </a:blip>
              <a:stretch>
                <a:fillRect/>
              </a:stretch>
            </p:blipFill>
            <p:spPr>
              <a:xfrm>
                <a:off x="5549126" y="5871489"/>
                <a:ext cx="190144" cy="226720"/>
              </a:xfrm>
              <a:prstGeom prst="rect">
                <a:avLst/>
              </a:prstGeom>
            </p:spPr>
          </p:pic>
        </p:grpSp>
        <p:pic>
          <p:nvPicPr>
            <p:cNvPr id="26" name="object 9">
              <a:extLst>
                <a:ext uri="{FF2B5EF4-FFF2-40B4-BE49-F238E27FC236}">
                  <a16:creationId xmlns:a16="http://schemas.microsoft.com/office/drawing/2014/main" id="{32CC22EE-4149-5684-693C-7FDB388A9785}"/>
                </a:ext>
              </a:extLst>
            </p:cNvPr>
            <p:cNvPicPr/>
            <p:nvPr/>
          </p:nvPicPr>
          <p:blipFill>
            <a:blip r:embed="rId6" cstate="email">
              <a:extLst>
                <a:ext uri="{28A0092B-C50C-407E-A947-70E740481C1C}">
                  <a14:useLocalDpi xmlns:a14="http://schemas.microsoft.com/office/drawing/2010/main"/>
                </a:ext>
              </a:extLst>
            </a:blip>
            <a:stretch>
              <a:fillRect/>
            </a:stretch>
          </p:blipFill>
          <p:spPr>
            <a:xfrm>
              <a:off x="5797417" y="5928228"/>
              <a:ext cx="123367" cy="184708"/>
            </a:xfrm>
            <a:prstGeom prst="rect">
              <a:avLst/>
            </a:prstGeom>
          </p:spPr>
        </p:pic>
        <p:sp>
          <p:nvSpPr>
            <p:cNvPr id="27" name="object 10">
              <a:extLst>
                <a:ext uri="{FF2B5EF4-FFF2-40B4-BE49-F238E27FC236}">
                  <a16:creationId xmlns:a16="http://schemas.microsoft.com/office/drawing/2014/main" id="{FD892408-CA92-5691-E6FD-9B74AB1437C6}"/>
                </a:ext>
              </a:extLst>
            </p:cNvPr>
            <p:cNvSpPr/>
            <p:nvPr/>
          </p:nvSpPr>
          <p:spPr>
            <a:xfrm>
              <a:off x="5983890" y="5846684"/>
              <a:ext cx="84455" cy="273050"/>
            </a:xfrm>
            <a:custGeom>
              <a:avLst/>
              <a:gdLst/>
              <a:ahLst/>
              <a:cxnLst/>
              <a:rect l="l" t="t" r="r" b="b"/>
              <a:pathLst>
                <a:path w="84454" h="273050">
                  <a:moveTo>
                    <a:pt x="82726" y="44399"/>
                  </a:moveTo>
                  <a:lnTo>
                    <a:pt x="40220" y="44399"/>
                  </a:lnTo>
                  <a:lnTo>
                    <a:pt x="44881" y="45224"/>
                  </a:lnTo>
                  <a:lnTo>
                    <a:pt x="45758" y="49390"/>
                  </a:lnTo>
                  <a:lnTo>
                    <a:pt x="42252" y="69227"/>
                  </a:lnTo>
                  <a:lnTo>
                    <a:pt x="41122" y="73431"/>
                  </a:lnTo>
                  <a:lnTo>
                    <a:pt x="39598" y="81991"/>
                  </a:lnTo>
                  <a:lnTo>
                    <a:pt x="38468" y="86194"/>
                  </a:lnTo>
                  <a:lnTo>
                    <a:pt x="37769" y="90081"/>
                  </a:lnTo>
                  <a:lnTo>
                    <a:pt x="35471" y="100901"/>
                  </a:lnTo>
                  <a:lnTo>
                    <a:pt x="29654" y="138987"/>
                  </a:lnTo>
                  <a:lnTo>
                    <a:pt x="28054" y="163360"/>
                  </a:lnTo>
                  <a:lnTo>
                    <a:pt x="28279" y="174096"/>
                  </a:lnTo>
                  <a:lnTo>
                    <a:pt x="29160" y="184718"/>
                  </a:lnTo>
                  <a:lnTo>
                    <a:pt x="30720" y="195306"/>
                  </a:lnTo>
                  <a:lnTo>
                    <a:pt x="32981" y="205943"/>
                  </a:lnTo>
                  <a:lnTo>
                    <a:pt x="39319" y="195033"/>
                  </a:lnTo>
                  <a:lnTo>
                    <a:pt x="42887" y="188442"/>
                  </a:lnTo>
                  <a:lnTo>
                    <a:pt x="43687" y="186169"/>
                  </a:lnTo>
                  <a:lnTo>
                    <a:pt x="74904" y="77381"/>
                  </a:lnTo>
                  <a:lnTo>
                    <a:pt x="76644" y="72072"/>
                  </a:lnTo>
                  <a:lnTo>
                    <a:pt x="78066" y="66319"/>
                  </a:lnTo>
                  <a:lnTo>
                    <a:pt x="79616" y="59778"/>
                  </a:lnTo>
                  <a:lnTo>
                    <a:pt x="80581" y="54330"/>
                  </a:lnTo>
                  <a:lnTo>
                    <a:pt x="81991" y="48564"/>
                  </a:lnTo>
                  <a:lnTo>
                    <a:pt x="82726" y="44399"/>
                  </a:lnTo>
                  <a:close/>
                </a:path>
                <a:path w="84454" h="273050">
                  <a:moveTo>
                    <a:pt x="68110" y="0"/>
                  </a:moveTo>
                  <a:lnTo>
                    <a:pt x="62293" y="3378"/>
                  </a:lnTo>
                  <a:lnTo>
                    <a:pt x="55346" y="10972"/>
                  </a:lnTo>
                  <a:lnTo>
                    <a:pt x="47921" y="18907"/>
                  </a:lnTo>
                  <a:lnTo>
                    <a:pt x="42348" y="26377"/>
                  </a:lnTo>
                  <a:lnTo>
                    <a:pt x="38594" y="33343"/>
                  </a:lnTo>
                  <a:lnTo>
                    <a:pt x="36626" y="39763"/>
                  </a:lnTo>
                  <a:lnTo>
                    <a:pt x="36017" y="43256"/>
                  </a:lnTo>
                  <a:lnTo>
                    <a:pt x="36512" y="44945"/>
                  </a:lnTo>
                  <a:lnTo>
                    <a:pt x="38595" y="44513"/>
                  </a:lnTo>
                  <a:lnTo>
                    <a:pt x="40220" y="44399"/>
                  </a:lnTo>
                  <a:lnTo>
                    <a:pt x="82726" y="44399"/>
                  </a:lnTo>
                  <a:lnTo>
                    <a:pt x="83159" y="41948"/>
                  </a:lnTo>
                  <a:lnTo>
                    <a:pt x="84189" y="34075"/>
                  </a:lnTo>
                  <a:lnTo>
                    <a:pt x="84437" y="26784"/>
                  </a:lnTo>
                  <a:lnTo>
                    <a:pt x="83982" y="20045"/>
                  </a:lnTo>
                  <a:lnTo>
                    <a:pt x="82905" y="13830"/>
                  </a:lnTo>
                  <a:lnTo>
                    <a:pt x="80644" y="6210"/>
                  </a:lnTo>
                  <a:lnTo>
                    <a:pt x="77050" y="1574"/>
                  </a:lnTo>
                  <a:lnTo>
                    <a:pt x="68110" y="0"/>
                  </a:lnTo>
                  <a:close/>
                </a:path>
                <a:path w="84454" h="273050">
                  <a:moveTo>
                    <a:pt x="23977" y="218389"/>
                  </a:moveTo>
                  <a:lnTo>
                    <a:pt x="17729" y="219697"/>
                  </a:lnTo>
                  <a:lnTo>
                    <a:pt x="5968" y="227241"/>
                  </a:lnTo>
                  <a:lnTo>
                    <a:pt x="2603" y="232664"/>
                  </a:lnTo>
                  <a:lnTo>
                    <a:pt x="0" y="247446"/>
                  </a:lnTo>
                  <a:lnTo>
                    <a:pt x="1689" y="253758"/>
                  </a:lnTo>
                  <a:lnTo>
                    <a:pt x="7505" y="257187"/>
                  </a:lnTo>
                  <a:lnTo>
                    <a:pt x="14096" y="260756"/>
                  </a:lnTo>
                  <a:lnTo>
                    <a:pt x="18326" y="266319"/>
                  </a:lnTo>
                  <a:lnTo>
                    <a:pt x="20180" y="269455"/>
                  </a:lnTo>
                  <a:lnTo>
                    <a:pt x="23088" y="271170"/>
                  </a:lnTo>
                  <a:lnTo>
                    <a:pt x="32423" y="272821"/>
                  </a:lnTo>
                  <a:lnTo>
                    <a:pt x="37490" y="271297"/>
                  </a:lnTo>
                  <a:lnTo>
                    <a:pt x="42341" y="266547"/>
                  </a:lnTo>
                  <a:lnTo>
                    <a:pt x="47053" y="262559"/>
                  </a:lnTo>
                  <a:lnTo>
                    <a:pt x="50101" y="256692"/>
                  </a:lnTo>
                  <a:lnTo>
                    <a:pt x="51333" y="249682"/>
                  </a:lnTo>
                  <a:lnTo>
                    <a:pt x="51724" y="238173"/>
                  </a:lnTo>
                  <a:lnTo>
                    <a:pt x="48412" y="229317"/>
                  </a:lnTo>
                  <a:lnTo>
                    <a:pt x="41471" y="223128"/>
                  </a:lnTo>
                  <a:lnTo>
                    <a:pt x="30975" y="219621"/>
                  </a:lnTo>
                  <a:lnTo>
                    <a:pt x="23977" y="218389"/>
                  </a:lnTo>
                  <a:close/>
                </a:path>
              </a:pathLst>
            </a:custGeom>
            <a:solidFill>
              <a:srgbClr val="FFFFFF"/>
            </a:solidFill>
          </p:spPr>
          <p:txBody>
            <a:bodyPr wrap="square" lIns="0" tIns="0" rIns="0" bIns="0" rtlCol="0"/>
            <a:lstStyle/>
            <a:p>
              <a:endParaRPr/>
            </a:p>
          </p:txBody>
        </p:sp>
      </p:grpSp>
      <p:pic>
        <p:nvPicPr>
          <p:cNvPr id="30" name="図 29" descr="暗い, 明かり が含まれている画像&#10;&#10;自動的に生成された説明">
            <a:extLst>
              <a:ext uri="{FF2B5EF4-FFF2-40B4-BE49-F238E27FC236}">
                <a16:creationId xmlns:a16="http://schemas.microsoft.com/office/drawing/2014/main" id="{38543172-1678-FDAF-639B-444FAC5EB1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3244" y="4649606"/>
            <a:ext cx="1625510" cy="406378"/>
          </a:xfrm>
          <a:prstGeom prst="rect">
            <a:avLst/>
          </a:prstGeom>
        </p:spPr>
      </p:pic>
      <p:grpSp>
        <p:nvGrpSpPr>
          <p:cNvPr id="31" name="グループ化 30">
            <a:extLst>
              <a:ext uri="{FF2B5EF4-FFF2-40B4-BE49-F238E27FC236}">
                <a16:creationId xmlns:a16="http://schemas.microsoft.com/office/drawing/2014/main" id="{C2990F01-C917-4BB6-D963-39CDF38756B6}"/>
              </a:ext>
            </a:extLst>
          </p:cNvPr>
          <p:cNvGrpSpPr/>
          <p:nvPr/>
        </p:nvGrpSpPr>
        <p:grpSpPr>
          <a:xfrm>
            <a:off x="2407287" y="6377923"/>
            <a:ext cx="5310659" cy="432000"/>
            <a:chOff x="2723078" y="6931111"/>
            <a:chExt cx="5310659" cy="432000"/>
          </a:xfrm>
        </p:grpSpPr>
        <p:sp>
          <p:nvSpPr>
            <p:cNvPr id="32" name="object 11">
              <a:extLst>
                <a:ext uri="{FF2B5EF4-FFF2-40B4-BE49-F238E27FC236}">
                  <a16:creationId xmlns:a16="http://schemas.microsoft.com/office/drawing/2014/main" id="{837B9D9C-58D0-A996-B781-18DEF4CCF85C}"/>
                </a:ext>
              </a:extLst>
            </p:cNvPr>
            <p:cNvSpPr txBox="1"/>
            <p:nvPr/>
          </p:nvSpPr>
          <p:spPr>
            <a:xfrm>
              <a:off x="2723078" y="6970823"/>
              <a:ext cx="2402840" cy="363855"/>
            </a:xfrm>
            <a:prstGeom prst="rect">
              <a:avLst/>
            </a:prstGeom>
          </p:spPr>
          <p:txBody>
            <a:bodyPr vert="horz" wrap="square" lIns="0" tIns="44450" rIns="0" bIns="0" rtlCol="0">
              <a:spAutoFit/>
            </a:bodyPr>
            <a:lstStyle/>
            <a:p>
              <a:pPr marL="284480">
                <a:lnSpc>
                  <a:spcPct val="100000"/>
                </a:lnSpc>
                <a:spcBef>
                  <a:spcPts val="350"/>
                </a:spcBef>
              </a:pPr>
              <a:r>
                <a:rPr sz="900" b="1" spc="10" dirty="0">
                  <a:solidFill>
                    <a:schemeClr val="tx1"/>
                  </a:solidFill>
                  <a:latin typeface="Yu Gothic"/>
                  <a:cs typeface="Yu Gothic"/>
                </a:rPr>
                <a:t>資料データ  ダウンロード</a:t>
              </a:r>
              <a:endParaRPr sz="900" dirty="0">
                <a:solidFill>
                  <a:schemeClr val="tx1"/>
                </a:solidFill>
                <a:latin typeface="Yu Gothic"/>
                <a:cs typeface="Yu Gothic"/>
              </a:endParaRPr>
            </a:p>
            <a:p>
              <a:pPr marL="12700">
                <a:lnSpc>
                  <a:spcPct val="100000"/>
                </a:lnSpc>
                <a:spcBef>
                  <a:spcPts val="250"/>
                </a:spcBef>
              </a:pPr>
              <a:r>
                <a:rPr sz="900" b="1" spc="80" dirty="0">
                  <a:solidFill>
                    <a:schemeClr val="tx1"/>
                  </a:solidFill>
                  <a:latin typeface="Yu Gothic"/>
                  <a:cs typeface="Yu Gothic"/>
                  <a:hlinkClick r:id="rId8">
                    <a:extLst>
                      <a:ext uri="{A12FA001-AC4F-418D-AE19-62706E023703}">
                        <ahyp:hlinkClr xmlns:ahyp="http://schemas.microsoft.com/office/drawing/2018/hyperlinkcolor" val="tx"/>
                      </a:ext>
                    </a:extLst>
                  </a:hlinkClick>
                </a:rPr>
                <a:t>https://www.dream-</a:t>
              </a:r>
              <a:r>
                <a:rPr sz="900" b="1" spc="70" dirty="0">
                  <a:solidFill>
                    <a:schemeClr val="tx1"/>
                  </a:solidFill>
                  <a:latin typeface="Yu Gothic"/>
                  <a:cs typeface="Yu Gothic"/>
                  <a:hlinkClick r:id="rId8">
                    <a:extLst>
                      <a:ext uri="{A12FA001-AC4F-418D-AE19-62706E023703}">
                        <ahyp:hlinkClr xmlns:ahyp="http://schemas.microsoft.com/office/drawing/2018/hyperlinkcolor" val="tx"/>
                      </a:ext>
                    </a:extLst>
                  </a:hlinkClick>
                </a:rPr>
                <a:t>nexus.co.jp/dl/ </a:t>
              </a:r>
              <a:endParaRPr sz="900" dirty="0">
                <a:solidFill>
                  <a:schemeClr val="tx1"/>
                </a:solidFill>
                <a:latin typeface="Yu Gothic"/>
                <a:cs typeface="Yu Gothic"/>
              </a:endParaRPr>
            </a:p>
          </p:txBody>
        </p:sp>
        <p:pic>
          <p:nvPicPr>
            <p:cNvPr id="33" name="object 12">
              <a:extLst>
                <a:ext uri="{FF2B5EF4-FFF2-40B4-BE49-F238E27FC236}">
                  <a16:creationId xmlns:a16="http://schemas.microsoft.com/office/drawing/2014/main" id="{DF173CF0-5D31-735E-8842-D7115F8F002E}"/>
                </a:ext>
              </a:extLst>
            </p:cNvPr>
            <p:cNvPicPr/>
            <p:nvPr/>
          </p:nvPicPr>
          <p:blipFill>
            <a:blip r:embed="rId9" cstate="email">
              <a:extLst>
                <a:ext uri="{28A0092B-C50C-407E-A947-70E740481C1C}">
                  <a14:useLocalDpi xmlns:a14="http://schemas.microsoft.com/office/drawing/2010/main"/>
                </a:ext>
              </a:extLst>
            </a:blip>
            <a:stretch>
              <a:fillRect/>
            </a:stretch>
          </p:blipFill>
          <p:spPr>
            <a:xfrm>
              <a:off x="5468137" y="6931111"/>
              <a:ext cx="432000" cy="432000"/>
            </a:xfrm>
            <a:prstGeom prst="rect">
              <a:avLst/>
            </a:prstGeom>
          </p:spPr>
        </p:pic>
        <p:sp>
          <p:nvSpPr>
            <p:cNvPr id="34" name="object 14">
              <a:extLst>
                <a:ext uri="{FF2B5EF4-FFF2-40B4-BE49-F238E27FC236}">
                  <a16:creationId xmlns:a16="http://schemas.microsoft.com/office/drawing/2014/main" id="{D1737F30-3980-9176-04C1-A9CDCA14D71B}"/>
                </a:ext>
              </a:extLst>
            </p:cNvPr>
            <p:cNvSpPr txBox="1"/>
            <p:nvPr/>
          </p:nvSpPr>
          <p:spPr>
            <a:xfrm>
              <a:off x="6323048" y="6970817"/>
              <a:ext cx="1710689" cy="363855"/>
            </a:xfrm>
            <a:prstGeom prst="rect">
              <a:avLst/>
            </a:prstGeom>
          </p:spPr>
          <p:txBody>
            <a:bodyPr vert="horz" wrap="square" lIns="0" tIns="44450" rIns="0" bIns="0" rtlCol="0">
              <a:spAutoFit/>
            </a:bodyPr>
            <a:lstStyle/>
            <a:p>
              <a:pPr marL="285750">
                <a:lnSpc>
                  <a:spcPct val="100000"/>
                </a:lnSpc>
                <a:spcBef>
                  <a:spcPts val="350"/>
                </a:spcBef>
              </a:pPr>
              <a:r>
                <a:rPr sz="900" b="1" spc="60" dirty="0">
                  <a:solidFill>
                    <a:schemeClr val="tx1"/>
                  </a:solidFill>
                  <a:latin typeface="Yu Gothic"/>
                  <a:cs typeface="Yu Gothic"/>
                </a:rPr>
                <a:t>お問い合わせ</a:t>
              </a:r>
              <a:endParaRPr sz="900" dirty="0">
                <a:solidFill>
                  <a:schemeClr val="tx1"/>
                </a:solidFill>
                <a:latin typeface="Yu Gothic"/>
                <a:cs typeface="Yu Gothic"/>
              </a:endParaRPr>
            </a:p>
            <a:p>
              <a:pPr marL="12700">
                <a:lnSpc>
                  <a:spcPct val="100000"/>
                </a:lnSpc>
                <a:spcBef>
                  <a:spcPts val="250"/>
                </a:spcBef>
              </a:pPr>
              <a:r>
                <a:rPr sz="900" b="1" spc="85" dirty="0">
                  <a:solidFill>
                    <a:schemeClr val="tx1"/>
                  </a:solidFill>
                  <a:latin typeface="Yu Gothic"/>
                  <a:cs typeface="Yu Gothic"/>
                  <a:hlinkClick r:id="rId10">
                    <a:extLst>
                      <a:ext uri="{A12FA001-AC4F-418D-AE19-62706E023703}">
                        <ahyp:hlinkClr xmlns:ahyp="http://schemas.microsoft.com/office/drawing/2018/hyperlinkcolor" val="tx"/>
                      </a:ext>
                    </a:extLst>
                  </a:hlinkClick>
                </a:rPr>
                <a:t>sales@dream-</a:t>
              </a:r>
              <a:r>
                <a:rPr sz="900" b="1" spc="65" dirty="0">
                  <a:solidFill>
                    <a:schemeClr val="tx1"/>
                  </a:solidFill>
                  <a:latin typeface="Yu Gothic"/>
                  <a:cs typeface="Yu Gothic"/>
                  <a:hlinkClick r:id="rId10">
                    <a:extLst>
                      <a:ext uri="{A12FA001-AC4F-418D-AE19-62706E023703}">
                        <ahyp:hlinkClr xmlns:ahyp="http://schemas.microsoft.com/office/drawing/2018/hyperlinkcolor" val="tx"/>
                      </a:ext>
                    </a:extLst>
                  </a:hlinkClick>
                </a:rPr>
                <a:t>nexus.co.jp </a:t>
              </a:r>
              <a:endParaRPr sz="900" dirty="0">
                <a:solidFill>
                  <a:schemeClr val="tx1"/>
                </a:solidFill>
                <a:latin typeface="Yu Gothic"/>
                <a:cs typeface="Yu Gothic"/>
              </a:endParaRPr>
            </a:p>
          </p:txBody>
        </p:sp>
        <p:pic>
          <p:nvPicPr>
            <p:cNvPr id="35" name="図 34" descr="図形&#10;&#10;低い精度で自動的に生成された説明">
              <a:extLst>
                <a:ext uri="{FF2B5EF4-FFF2-40B4-BE49-F238E27FC236}">
                  <a16:creationId xmlns:a16="http://schemas.microsoft.com/office/drawing/2014/main" id="{2D0BDCA3-656B-E661-9AFD-DA7D7B5760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8291" y="6980813"/>
              <a:ext cx="193603" cy="193603"/>
            </a:xfrm>
            <a:prstGeom prst="rect">
              <a:avLst/>
            </a:prstGeom>
          </p:spPr>
        </p:pic>
        <p:pic>
          <p:nvPicPr>
            <p:cNvPr id="36" name="図 35" descr="図形&#10;&#10;低い精度で自動的に生成された説明">
              <a:extLst>
                <a:ext uri="{FF2B5EF4-FFF2-40B4-BE49-F238E27FC236}">
                  <a16:creationId xmlns:a16="http://schemas.microsoft.com/office/drawing/2014/main" id="{6127373A-2190-791B-62E2-701F45BFA09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55900" y="6982029"/>
              <a:ext cx="173889" cy="17388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フリーフォーム 28">
            <a:extLst>
              <a:ext uri="{FF2B5EF4-FFF2-40B4-BE49-F238E27FC236}">
                <a16:creationId xmlns:a16="http://schemas.microsoft.com/office/drawing/2014/main" id="{7C3A3E0A-9357-4488-0407-8EA0C763C9F7}"/>
              </a:ext>
            </a:extLst>
          </p:cNvPr>
          <p:cNvSpPr/>
          <p:nvPr/>
        </p:nvSpPr>
        <p:spPr>
          <a:xfrm>
            <a:off x="647992" y="5016584"/>
            <a:ext cx="9651708" cy="2054598"/>
          </a:xfrm>
          <a:custGeom>
            <a:avLst/>
            <a:gdLst>
              <a:gd name="connsiteX0" fmla="*/ 0 w 9423108"/>
              <a:gd name="connsiteY0" fmla="*/ 0 h 2255570"/>
              <a:gd name="connsiteX1" fmla="*/ 9423108 w 9423108"/>
              <a:gd name="connsiteY1" fmla="*/ 0 h 2255570"/>
              <a:gd name="connsiteX2" fmla="*/ 9423108 w 9423108"/>
              <a:gd name="connsiteY2" fmla="*/ 2255570 h 2255570"/>
              <a:gd name="connsiteX3" fmla="*/ 0 w 9423108"/>
              <a:gd name="connsiteY3" fmla="*/ 2255570 h 2255570"/>
            </a:gdLst>
            <a:ahLst/>
            <a:cxnLst>
              <a:cxn ang="0">
                <a:pos x="connsiteX0" y="connsiteY0"/>
              </a:cxn>
              <a:cxn ang="0">
                <a:pos x="connsiteX1" y="connsiteY1"/>
              </a:cxn>
              <a:cxn ang="0">
                <a:pos x="connsiteX2" y="connsiteY2"/>
              </a:cxn>
              <a:cxn ang="0">
                <a:pos x="connsiteX3" y="connsiteY3"/>
              </a:cxn>
            </a:cxnLst>
            <a:rect l="l" t="t" r="r" b="b"/>
            <a:pathLst>
              <a:path w="9423108" h="2255570">
                <a:moveTo>
                  <a:pt x="0" y="0"/>
                </a:moveTo>
                <a:lnTo>
                  <a:pt x="9423108" y="0"/>
                </a:lnTo>
                <a:lnTo>
                  <a:pt x="9423108" y="2255570"/>
                </a:lnTo>
                <a:lnTo>
                  <a:pt x="0" y="2255570"/>
                </a:lnTo>
                <a:close/>
              </a:path>
            </a:pathLst>
          </a:custGeom>
          <a:gradFill>
            <a:gsLst>
              <a:gs pos="0">
                <a:srgbClr val="EEEFF5"/>
              </a:gs>
              <a:gs pos="100000">
                <a:srgbClr val="E4E4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object 4">
            <a:extLst>
              <a:ext uri="{FF2B5EF4-FFF2-40B4-BE49-F238E27FC236}">
                <a16:creationId xmlns:a16="http://schemas.microsoft.com/office/drawing/2014/main" id="{0E851BFC-0F5F-04AD-299D-1E71CB1A3A45}"/>
              </a:ext>
            </a:extLst>
          </p:cNvPr>
          <p:cNvSpPr txBox="1"/>
          <p:nvPr/>
        </p:nvSpPr>
        <p:spPr>
          <a:xfrm>
            <a:off x="336141" y="301328"/>
            <a:ext cx="2009775" cy="238760"/>
          </a:xfrm>
          <a:prstGeom prst="rect">
            <a:avLst/>
          </a:prstGeom>
        </p:spPr>
        <p:txBody>
          <a:bodyPr vert="horz" wrap="square" lIns="0" tIns="12700" rIns="0" bIns="0" rtlCol="0">
            <a:spAutoFit/>
          </a:bodyPr>
          <a:lstStyle/>
          <a:p>
            <a:pPr marL="12700">
              <a:lnSpc>
                <a:spcPct val="100000"/>
              </a:lnSpc>
              <a:spcBef>
                <a:spcPts val="100"/>
              </a:spcBef>
            </a:pPr>
            <a:r>
              <a:rPr sz="1500" b="1" spc="15" baseline="2777" dirty="0">
                <a:solidFill>
                  <a:srgbClr val="231F20"/>
                </a:solidFill>
                <a:latin typeface="Yu Gothic"/>
                <a:cs typeface="Yu Gothic"/>
              </a:rPr>
              <a:t>ネクサス広告 シリーズとは</a:t>
            </a:r>
            <a:r>
              <a:rPr sz="1500" b="1" baseline="2777" dirty="0">
                <a:solidFill>
                  <a:srgbClr val="231F20"/>
                </a:solidFill>
                <a:latin typeface="Yu Gothic"/>
                <a:cs typeface="Yu Gothic"/>
              </a:rPr>
              <a:t>（</a:t>
            </a:r>
            <a:r>
              <a:rPr sz="1500" b="1" spc="-254" baseline="2777" dirty="0">
                <a:solidFill>
                  <a:srgbClr val="231F20"/>
                </a:solidFill>
                <a:latin typeface="Yu Gothic"/>
                <a:cs typeface="Yu Gothic"/>
              </a:rPr>
              <a:t> </a:t>
            </a:r>
            <a:r>
              <a:rPr sz="1400" dirty="0">
                <a:solidFill>
                  <a:srgbClr val="231F20"/>
                </a:solidFill>
                <a:latin typeface="Tw Cen MT"/>
                <a:cs typeface="Tw Cen MT"/>
              </a:rPr>
              <a:t>3</a:t>
            </a:r>
            <a:r>
              <a:rPr sz="1400" spc="-225" dirty="0">
                <a:solidFill>
                  <a:srgbClr val="231F20"/>
                </a:solidFill>
                <a:latin typeface="Tw Cen MT"/>
                <a:cs typeface="Tw Cen MT"/>
              </a:rPr>
              <a:t> </a:t>
            </a:r>
            <a:r>
              <a:rPr sz="1500" b="1" spc="-75" baseline="2777" dirty="0">
                <a:solidFill>
                  <a:srgbClr val="231F20"/>
                </a:solidFill>
                <a:latin typeface="Yu Gothic"/>
                <a:cs typeface="Yu Gothic"/>
              </a:rPr>
              <a:t>）</a:t>
            </a:r>
            <a:endParaRPr sz="1500" baseline="2777">
              <a:latin typeface="Yu Gothic"/>
              <a:cs typeface="Yu Gothic"/>
            </a:endParaRPr>
          </a:p>
        </p:txBody>
      </p:sp>
      <p:sp>
        <p:nvSpPr>
          <p:cNvPr id="5" name="object 8">
            <a:extLst>
              <a:ext uri="{FF2B5EF4-FFF2-40B4-BE49-F238E27FC236}">
                <a16:creationId xmlns:a16="http://schemas.microsoft.com/office/drawing/2014/main" id="{0EAB2F96-FDA6-6DA9-DD3E-9C5834D8394F}"/>
              </a:ext>
            </a:extLst>
          </p:cNvPr>
          <p:cNvSpPr txBox="1">
            <a:spLocks/>
          </p:cNvSpPr>
          <p:nvPr/>
        </p:nvSpPr>
        <p:spPr>
          <a:xfrm>
            <a:off x="621562" y="733425"/>
            <a:ext cx="4667250" cy="664283"/>
          </a:xfrm>
          <a:prstGeom prst="rect">
            <a:avLst/>
          </a:prstGeom>
        </p:spPr>
        <p:txBody>
          <a:bodyPr vert="horz" wrap="square" lIns="0" tIns="58419" rIns="0" bIns="0" rtlCol="0">
            <a:spAutoFit/>
          </a:bodyPr>
          <a:lstStyle>
            <a:lvl1pPr>
              <a:defRPr>
                <a:latin typeface="+mj-lt"/>
                <a:ea typeface="+mj-ea"/>
                <a:cs typeface="+mj-cs"/>
              </a:defRPr>
            </a:lvl1pPr>
          </a:lstStyle>
          <a:p>
            <a:pPr marL="12700">
              <a:spcBef>
                <a:spcPts val="459"/>
              </a:spcBef>
            </a:pPr>
            <a:r>
              <a:rPr lang="ja-JP" altLang="en-US" b="1" spc="-55" dirty="0">
                <a:latin typeface="Yu Gothic" panose="020B0400000000000000" pitchFamily="34" charset="-128"/>
                <a:ea typeface="Yu Gothic" panose="020B0400000000000000" pitchFamily="34" charset="-128"/>
              </a:rPr>
              <a:t>ビッグデータを活用した</a:t>
            </a:r>
          </a:p>
          <a:p>
            <a:pPr marL="26034">
              <a:spcBef>
                <a:spcPts val="360"/>
              </a:spcBef>
            </a:pPr>
            <a:r>
              <a:rPr lang="ja-JP" altLang="en-US" b="1" spc="-5" dirty="0">
                <a:latin typeface="Yu Gothic" panose="020B0400000000000000" pitchFamily="34" charset="-128"/>
                <a:ea typeface="Yu Gothic" panose="020B0400000000000000" pitchFamily="34" charset="-128"/>
              </a:rPr>
              <a:t>ユーザー属性分析・興味層へのリーチが可能。</a:t>
            </a:r>
          </a:p>
        </p:txBody>
      </p:sp>
      <p:sp>
        <p:nvSpPr>
          <p:cNvPr id="21" name="object 24">
            <a:extLst>
              <a:ext uri="{FF2B5EF4-FFF2-40B4-BE49-F238E27FC236}">
                <a16:creationId xmlns:a16="http://schemas.microsoft.com/office/drawing/2014/main" id="{61C3C049-7961-E31A-66F4-065C8F9FDFA2}"/>
              </a:ext>
            </a:extLst>
          </p:cNvPr>
          <p:cNvSpPr txBox="1"/>
          <p:nvPr/>
        </p:nvSpPr>
        <p:spPr>
          <a:xfrm>
            <a:off x="1139657" y="5153025"/>
            <a:ext cx="1407160"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231F20"/>
                </a:solidFill>
                <a:latin typeface="Yu Gothic"/>
                <a:cs typeface="Yu Gothic"/>
              </a:rPr>
              <a:t>ビッグデータ提携先</a:t>
            </a:r>
            <a:endParaRPr sz="1200" dirty="0">
              <a:latin typeface="Yu Gothic"/>
              <a:cs typeface="Yu Gothic"/>
            </a:endParaRPr>
          </a:p>
        </p:txBody>
      </p:sp>
      <p:sp>
        <p:nvSpPr>
          <p:cNvPr id="22" name="object 25">
            <a:extLst>
              <a:ext uri="{FF2B5EF4-FFF2-40B4-BE49-F238E27FC236}">
                <a16:creationId xmlns:a16="http://schemas.microsoft.com/office/drawing/2014/main" id="{F7530AC5-581A-5483-93BB-0DB0889A2632}"/>
              </a:ext>
            </a:extLst>
          </p:cNvPr>
          <p:cNvSpPr txBox="1"/>
          <p:nvPr/>
        </p:nvSpPr>
        <p:spPr>
          <a:xfrm>
            <a:off x="1003300" y="5381625"/>
            <a:ext cx="2381764" cy="1495281"/>
          </a:xfrm>
          <a:prstGeom prst="rect">
            <a:avLst/>
          </a:prstGeom>
        </p:spPr>
        <p:txBody>
          <a:bodyPr vert="horz" wrap="square" lIns="0" tIns="43180" rIns="0" bIns="0" rtlCol="0">
            <a:spAutoFit/>
          </a:bodyPr>
          <a:lstStyle/>
          <a:p>
            <a:pPr marL="130810" indent="-118745">
              <a:lnSpc>
                <a:spcPct val="100000"/>
              </a:lnSpc>
              <a:spcBef>
                <a:spcPts val="340"/>
              </a:spcBef>
              <a:buChar char="•"/>
              <a:tabLst>
                <a:tab pos="131445" algn="l"/>
              </a:tabLst>
            </a:pPr>
            <a:r>
              <a:rPr sz="900" b="1" dirty="0">
                <a:solidFill>
                  <a:srgbClr val="231F20"/>
                </a:solidFill>
                <a:latin typeface="Yu Gothic"/>
                <a:cs typeface="Yu Gothic"/>
              </a:rPr>
              <a:t>ドリームネクサス  不動産検討層データ</a:t>
            </a:r>
            <a:endParaRPr sz="900" dirty="0">
              <a:latin typeface="Yu Gothic"/>
              <a:cs typeface="Yu Gothic"/>
            </a:endParaRPr>
          </a:p>
          <a:p>
            <a:pPr marL="142875" indent="-130810">
              <a:lnSpc>
                <a:spcPct val="100000"/>
              </a:lnSpc>
              <a:spcBef>
                <a:spcPts val="240"/>
              </a:spcBef>
              <a:buChar char="•"/>
              <a:tabLst>
                <a:tab pos="143510" algn="l"/>
              </a:tabLst>
            </a:pPr>
            <a:r>
              <a:rPr sz="900" b="1" dirty="0">
                <a:solidFill>
                  <a:srgbClr val="231F20"/>
                </a:solidFill>
                <a:latin typeface="Yu Gothic"/>
                <a:cs typeface="Yu Gothic"/>
              </a:rPr>
              <a:t>技研商事インターナショナル（GSI）</a:t>
            </a:r>
            <a:endParaRPr sz="900" dirty="0">
              <a:latin typeface="Yu Gothic"/>
              <a:cs typeface="Yu Gothic"/>
            </a:endParaRPr>
          </a:p>
          <a:p>
            <a:pPr marL="142875" indent="-130810">
              <a:lnSpc>
                <a:spcPct val="100000"/>
              </a:lnSpc>
              <a:spcBef>
                <a:spcPts val="240"/>
              </a:spcBef>
              <a:buChar char="•"/>
              <a:tabLst>
                <a:tab pos="143510" algn="l"/>
              </a:tabLst>
            </a:pPr>
            <a:r>
              <a:rPr sz="900" b="1" dirty="0" err="1">
                <a:solidFill>
                  <a:srgbClr val="231F20"/>
                </a:solidFill>
                <a:latin typeface="Yu Gothic"/>
                <a:cs typeface="Yu Gothic"/>
              </a:rPr>
              <a:t>Eyeota</a:t>
            </a:r>
            <a:endParaRPr lang="en-US" sz="900" b="1" dirty="0">
              <a:solidFill>
                <a:srgbClr val="231F20"/>
              </a:solidFill>
              <a:latin typeface="Yu Gothic"/>
              <a:cs typeface="Yu Gothic"/>
            </a:endParaRPr>
          </a:p>
          <a:p>
            <a:pPr marL="142875" indent="-130810">
              <a:lnSpc>
                <a:spcPct val="100000"/>
              </a:lnSpc>
              <a:spcBef>
                <a:spcPts val="240"/>
              </a:spcBef>
              <a:buChar char="•"/>
              <a:tabLst>
                <a:tab pos="143510" algn="l"/>
              </a:tabLst>
            </a:pPr>
            <a:r>
              <a:rPr lang="en-US" sz="900" b="1" dirty="0" err="1">
                <a:solidFill>
                  <a:srgbClr val="231F20"/>
                </a:solidFill>
                <a:latin typeface="Yu Gothic"/>
                <a:cs typeface="Yu Gothic"/>
              </a:rPr>
              <a:t>Lotame</a:t>
            </a:r>
            <a:endParaRPr sz="900" dirty="0">
              <a:latin typeface="Yu Gothic"/>
              <a:cs typeface="Yu Gothic"/>
            </a:endParaRPr>
          </a:p>
          <a:p>
            <a:pPr marL="142875" indent="-130810">
              <a:lnSpc>
                <a:spcPct val="100000"/>
              </a:lnSpc>
              <a:spcBef>
                <a:spcPts val="240"/>
              </a:spcBef>
              <a:buChar char="•"/>
              <a:tabLst>
                <a:tab pos="143510" algn="l"/>
              </a:tabLst>
            </a:pPr>
            <a:r>
              <a:rPr sz="900" b="1" dirty="0">
                <a:solidFill>
                  <a:srgbClr val="231F20"/>
                </a:solidFill>
                <a:latin typeface="Yu Gothic"/>
                <a:cs typeface="Yu Gothic"/>
              </a:rPr>
              <a:t>Intimate Merger</a:t>
            </a:r>
            <a:endParaRPr sz="900" dirty="0">
              <a:latin typeface="Yu Gothic"/>
              <a:cs typeface="Yu Gothic"/>
            </a:endParaRPr>
          </a:p>
          <a:p>
            <a:pPr marL="133985" indent="-121920">
              <a:lnSpc>
                <a:spcPct val="100000"/>
              </a:lnSpc>
              <a:spcBef>
                <a:spcPts val="240"/>
              </a:spcBef>
              <a:buChar char="•"/>
              <a:tabLst>
                <a:tab pos="134620" algn="l"/>
              </a:tabLst>
            </a:pPr>
            <a:r>
              <a:rPr lang="ja-JP" altLang="en-US" sz="900" b="1" dirty="0">
                <a:latin typeface="Yu Gothic"/>
                <a:cs typeface="Yu Gothic"/>
              </a:rPr>
              <a:t>ユーソナー</a:t>
            </a:r>
            <a:endParaRPr lang="en-US" altLang="ja-JP" sz="900" b="1" dirty="0">
              <a:latin typeface="Yu Gothic"/>
              <a:cs typeface="Yu Gothic"/>
            </a:endParaRPr>
          </a:p>
          <a:p>
            <a:pPr marL="133985" indent="-121920">
              <a:lnSpc>
                <a:spcPct val="100000"/>
              </a:lnSpc>
              <a:spcBef>
                <a:spcPts val="240"/>
              </a:spcBef>
              <a:buChar char="•"/>
              <a:tabLst>
                <a:tab pos="134620" algn="l"/>
              </a:tabLst>
            </a:pPr>
            <a:r>
              <a:rPr lang="ja-JP" altLang="en-US" sz="900" b="1" dirty="0">
                <a:latin typeface="Yu Gothic"/>
                <a:cs typeface="Yu Gothic"/>
              </a:rPr>
              <a:t>財経新聞</a:t>
            </a:r>
            <a:endParaRPr lang="en-US" altLang="ja-JP" sz="900" b="1" dirty="0">
              <a:latin typeface="Yu Gothic"/>
              <a:cs typeface="Yu Gothic"/>
            </a:endParaRPr>
          </a:p>
          <a:p>
            <a:pPr marL="133985" indent="-121920">
              <a:spcBef>
                <a:spcPts val="240"/>
              </a:spcBef>
              <a:buFontTx/>
              <a:buChar char="•"/>
              <a:tabLst>
                <a:tab pos="134620" algn="l"/>
              </a:tabLst>
            </a:pPr>
            <a:r>
              <a:rPr lang="en-US" altLang="ja-JP" sz="900" b="1" dirty="0" err="1">
                <a:solidFill>
                  <a:srgbClr val="231F20"/>
                </a:solidFill>
                <a:latin typeface="Yu Gothic"/>
                <a:cs typeface="Yu Gothic"/>
              </a:rPr>
              <a:t>ChatWork</a:t>
            </a:r>
            <a:endParaRPr lang="en-US" altLang="ja-JP" sz="900" b="1" dirty="0">
              <a:solidFill>
                <a:srgbClr val="231F20"/>
              </a:solidFill>
              <a:latin typeface="Yu Gothic"/>
              <a:cs typeface="Yu Gothic"/>
            </a:endParaRPr>
          </a:p>
          <a:p>
            <a:pPr marL="133985" indent="-121920">
              <a:lnSpc>
                <a:spcPct val="100000"/>
              </a:lnSpc>
              <a:spcBef>
                <a:spcPts val="240"/>
              </a:spcBef>
              <a:buChar char="•"/>
              <a:tabLst>
                <a:tab pos="134620" algn="l"/>
              </a:tabLst>
            </a:pPr>
            <a:r>
              <a:rPr lang="ja-JP" altLang="en-US" sz="900" b="1" dirty="0">
                <a:latin typeface="Yu Gothic"/>
                <a:cs typeface="Yu Gothic"/>
              </a:rPr>
              <a:t>ボクシル</a:t>
            </a:r>
          </a:p>
        </p:txBody>
      </p:sp>
      <p:sp>
        <p:nvSpPr>
          <p:cNvPr id="23" name="object 26">
            <a:extLst>
              <a:ext uri="{FF2B5EF4-FFF2-40B4-BE49-F238E27FC236}">
                <a16:creationId xmlns:a16="http://schemas.microsoft.com/office/drawing/2014/main" id="{5E452140-82D5-63C6-48AB-1D94347AC31D}"/>
              </a:ext>
            </a:extLst>
          </p:cNvPr>
          <p:cNvSpPr txBox="1"/>
          <p:nvPr/>
        </p:nvSpPr>
        <p:spPr>
          <a:xfrm>
            <a:off x="3303457" y="5381625"/>
            <a:ext cx="1136961" cy="1495281"/>
          </a:xfrm>
          <a:prstGeom prst="rect">
            <a:avLst/>
          </a:prstGeom>
        </p:spPr>
        <p:txBody>
          <a:bodyPr vert="horz" wrap="square" lIns="0" tIns="43180" rIns="0" bIns="0" rtlCol="0">
            <a:spAutoFit/>
          </a:bodyPr>
          <a:lstStyle/>
          <a:p>
            <a:pPr marL="142875" indent="-130810">
              <a:lnSpc>
                <a:spcPct val="100000"/>
              </a:lnSpc>
              <a:spcBef>
                <a:spcPts val="340"/>
              </a:spcBef>
              <a:buChar char="•"/>
              <a:tabLst>
                <a:tab pos="143510" algn="l"/>
              </a:tabLst>
            </a:pPr>
            <a:r>
              <a:rPr lang="ja-JP" altLang="en-US" sz="900" b="1" dirty="0">
                <a:latin typeface="Yu Gothic"/>
                <a:cs typeface="Yu Gothic"/>
              </a:rPr>
              <a:t>セゾンカード</a:t>
            </a:r>
            <a:endParaRPr lang="en-US" sz="900" b="1" dirty="0">
              <a:solidFill>
                <a:srgbClr val="231F20"/>
              </a:solidFill>
              <a:latin typeface="Yu Gothic"/>
              <a:cs typeface="Yu Gothic"/>
            </a:endParaRPr>
          </a:p>
          <a:p>
            <a:pPr marL="142875" indent="-130810">
              <a:lnSpc>
                <a:spcPct val="100000"/>
              </a:lnSpc>
              <a:spcBef>
                <a:spcPts val="240"/>
              </a:spcBef>
              <a:buChar char="•"/>
              <a:tabLst>
                <a:tab pos="143510" algn="l"/>
              </a:tabLst>
            </a:pPr>
            <a:r>
              <a:rPr sz="900" b="1" dirty="0" err="1">
                <a:solidFill>
                  <a:srgbClr val="231F20"/>
                </a:solidFill>
                <a:latin typeface="Yu Gothic"/>
                <a:cs typeface="Yu Gothic"/>
              </a:rPr>
              <a:t>楽天</a:t>
            </a:r>
            <a:endParaRPr sz="900" dirty="0">
              <a:latin typeface="Yu Gothic"/>
              <a:cs typeface="Yu Gothic"/>
            </a:endParaRPr>
          </a:p>
          <a:p>
            <a:pPr marL="142875" indent="-130810">
              <a:lnSpc>
                <a:spcPct val="100000"/>
              </a:lnSpc>
              <a:spcBef>
                <a:spcPts val="240"/>
              </a:spcBef>
              <a:buChar char="•"/>
              <a:tabLst>
                <a:tab pos="143510" algn="l"/>
              </a:tabLst>
            </a:pPr>
            <a:r>
              <a:rPr sz="900" b="1" dirty="0">
                <a:solidFill>
                  <a:srgbClr val="231F20"/>
                </a:solidFill>
                <a:latin typeface="Yu Gothic"/>
                <a:cs typeface="Yu Gothic"/>
              </a:rPr>
              <a:t>ZUU</a:t>
            </a:r>
            <a:endParaRPr lang="en-US" sz="900" b="1" dirty="0">
              <a:solidFill>
                <a:srgbClr val="231F20"/>
              </a:solidFill>
              <a:latin typeface="Yu Gothic"/>
              <a:cs typeface="Yu Gothic"/>
            </a:endParaRPr>
          </a:p>
          <a:p>
            <a:pPr marL="142875" indent="-130810">
              <a:lnSpc>
                <a:spcPct val="100000"/>
              </a:lnSpc>
              <a:spcBef>
                <a:spcPts val="240"/>
              </a:spcBef>
              <a:buChar char="•"/>
              <a:tabLst>
                <a:tab pos="143510" algn="l"/>
              </a:tabLst>
            </a:pPr>
            <a:r>
              <a:rPr lang="ja-JP" altLang="en-US" sz="900" b="1" dirty="0">
                <a:latin typeface="Yu Gothic"/>
                <a:cs typeface="Yu Gothic"/>
              </a:rPr>
              <a:t>乗換案内</a:t>
            </a:r>
            <a:r>
              <a:rPr lang="en-US" sz="900" b="1" dirty="0">
                <a:latin typeface="Yu Gothic"/>
                <a:cs typeface="Yu Gothic"/>
              </a:rPr>
              <a:t>NEXT</a:t>
            </a:r>
            <a:endParaRPr sz="900" b="1" dirty="0">
              <a:latin typeface="Yu Gothic"/>
              <a:cs typeface="Yu Gothic"/>
            </a:endParaRPr>
          </a:p>
          <a:p>
            <a:pPr marL="142875" indent="-130810">
              <a:lnSpc>
                <a:spcPct val="100000"/>
              </a:lnSpc>
              <a:spcBef>
                <a:spcPts val="240"/>
              </a:spcBef>
              <a:buChar char="•"/>
              <a:tabLst>
                <a:tab pos="143510" algn="l"/>
              </a:tabLst>
            </a:pPr>
            <a:r>
              <a:rPr sz="900" b="1" dirty="0" err="1">
                <a:solidFill>
                  <a:srgbClr val="231F20"/>
                </a:solidFill>
                <a:latin typeface="Yu Gothic"/>
                <a:cs typeface="Yu Gothic"/>
              </a:rPr>
              <a:t>MOTA・みんカラ</a:t>
            </a:r>
            <a:endParaRPr sz="900" dirty="0">
              <a:latin typeface="Yu Gothic"/>
              <a:cs typeface="Yu Gothic"/>
            </a:endParaRPr>
          </a:p>
          <a:p>
            <a:pPr marL="142875" indent="-130175">
              <a:lnSpc>
                <a:spcPct val="100000"/>
              </a:lnSpc>
              <a:spcBef>
                <a:spcPts val="240"/>
              </a:spcBef>
              <a:buChar char="•"/>
              <a:tabLst>
                <a:tab pos="142875" algn="l"/>
              </a:tabLst>
            </a:pPr>
            <a:r>
              <a:rPr sz="900" b="1" dirty="0" err="1">
                <a:solidFill>
                  <a:srgbClr val="231F20"/>
                </a:solidFill>
                <a:latin typeface="Yu Gothic"/>
                <a:cs typeface="Yu Gothic"/>
              </a:rPr>
              <a:t>ゼンリン</a:t>
            </a:r>
            <a:endParaRPr sz="900" dirty="0">
              <a:latin typeface="Yu Gothic"/>
              <a:cs typeface="Yu Gothic"/>
            </a:endParaRPr>
          </a:p>
          <a:p>
            <a:pPr marL="135890" indent="-123825">
              <a:lnSpc>
                <a:spcPct val="100000"/>
              </a:lnSpc>
              <a:spcBef>
                <a:spcPts val="240"/>
              </a:spcBef>
              <a:buChar char="•"/>
              <a:tabLst>
                <a:tab pos="136525" algn="l"/>
              </a:tabLst>
            </a:pPr>
            <a:r>
              <a:rPr sz="900" b="1" dirty="0" err="1">
                <a:solidFill>
                  <a:srgbClr val="231F20"/>
                </a:solidFill>
                <a:latin typeface="Yu Gothic"/>
                <a:cs typeface="Yu Gothic"/>
              </a:rPr>
              <a:t>どこどこJP</a:t>
            </a:r>
            <a:endParaRPr lang="en-US" sz="900" b="1" dirty="0">
              <a:solidFill>
                <a:srgbClr val="231F20"/>
              </a:solidFill>
              <a:latin typeface="Yu Gothic"/>
              <a:cs typeface="Yu Gothic"/>
            </a:endParaRPr>
          </a:p>
          <a:p>
            <a:pPr marL="135890" indent="-123825">
              <a:lnSpc>
                <a:spcPct val="100000"/>
              </a:lnSpc>
              <a:spcBef>
                <a:spcPts val="240"/>
              </a:spcBef>
              <a:buChar char="•"/>
              <a:tabLst>
                <a:tab pos="136525" algn="l"/>
              </a:tabLst>
            </a:pPr>
            <a:r>
              <a:rPr lang="ja-JP" altLang="en-US" sz="900" b="1" dirty="0">
                <a:solidFill>
                  <a:srgbClr val="231F20"/>
                </a:solidFill>
                <a:latin typeface="Yu Gothic"/>
                <a:cs typeface="Yu Gothic"/>
              </a:rPr>
              <a:t>カカクコム</a:t>
            </a:r>
            <a:endParaRPr lang="en-US" altLang="ja-JP" sz="900" b="1" dirty="0">
              <a:solidFill>
                <a:srgbClr val="231F20"/>
              </a:solidFill>
              <a:latin typeface="Yu Gothic"/>
              <a:cs typeface="Yu Gothic"/>
            </a:endParaRPr>
          </a:p>
          <a:p>
            <a:pPr marL="135890" indent="-123825">
              <a:lnSpc>
                <a:spcPct val="100000"/>
              </a:lnSpc>
              <a:spcBef>
                <a:spcPts val="240"/>
              </a:spcBef>
              <a:buChar char="•"/>
              <a:tabLst>
                <a:tab pos="136525" algn="l"/>
              </a:tabLst>
            </a:pPr>
            <a:r>
              <a:rPr lang="en-US" sz="900" b="1" dirty="0">
                <a:latin typeface="Yu Gothic"/>
                <a:cs typeface="Yu Gothic"/>
              </a:rPr>
              <a:t>GMO</a:t>
            </a:r>
            <a:r>
              <a:rPr lang="ja-JP" altLang="en-US" sz="900" b="1" dirty="0">
                <a:latin typeface="Yu Gothic"/>
                <a:cs typeface="Yu Gothic"/>
              </a:rPr>
              <a:t>タウン</a:t>
            </a:r>
            <a:r>
              <a:rPr lang="en-US" sz="900" b="1" dirty="0" err="1">
                <a:latin typeface="Yu Gothic"/>
                <a:cs typeface="Yu Gothic"/>
              </a:rPr>
              <a:t>WiFi</a:t>
            </a:r>
            <a:endParaRPr sz="900" b="1" dirty="0">
              <a:latin typeface="Yu Gothic"/>
              <a:cs typeface="Yu Gothic"/>
            </a:endParaRPr>
          </a:p>
        </p:txBody>
      </p:sp>
      <p:sp>
        <p:nvSpPr>
          <p:cNvPr id="24" name="object 27">
            <a:extLst>
              <a:ext uri="{FF2B5EF4-FFF2-40B4-BE49-F238E27FC236}">
                <a16:creationId xmlns:a16="http://schemas.microsoft.com/office/drawing/2014/main" id="{1612590F-98B6-EAF9-F424-85A3C8971437}"/>
              </a:ext>
            </a:extLst>
          </p:cNvPr>
          <p:cNvSpPr txBox="1"/>
          <p:nvPr/>
        </p:nvSpPr>
        <p:spPr>
          <a:xfrm>
            <a:off x="4858039" y="5381625"/>
            <a:ext cx="1651521" cy="1495281"/>
          </a:xfrm>
          <a:prstGeom prst="rect">
            <a:avLst/>
          </a:prstGeom>
        </p:spPr>
        <p:txBody>
          <a:bodyPr vert="horz" wrap="square" lIns="0" tIns="43180" rIns="0" bIns="0" rtlCol="0">
            <a:spAutoFit/>
          </a:bodyPr>
          <a:lstStyle/>
          <a:p>
            <a:pPr marL="136525" lvl="1" indent="-124460">
              <a:spcBef>
                <a:spcPts val="240"/>
              </a:spcBef>
              <a:buChar char="•"/>
              <a:tabLst>
                <a:tab pos="137160" algn="l"/>
              </a:tabLst>
            </a:pPr>
            <a:r>
              <a:rPr lang="ja-JP" altLang="en-US" sz="900" b="1" dirty="0">
                <a:solidFill>
                  <a:srgbClr val="231F20"/>
                </a:solidFill>
                <a:latin typeface="Yu Gothic"/>
                <a:cs typeface="Yu Gothic"/>
              </a:rPr>
              <a:t>イエジン</a:t>
            </a:r>
            <a:endParaRPr lang="en-US" sz="900" b="1" dirty="0">
              <a:solidFill>
                <a:srgbClr val="231F20"/>
              </a:solidFill>
              <a:latin typeface="Yu Gothic"/>
              <a:cs typeface="Yu Gothic"/>
            </a:endParaRPr>
          </a:p>
          <a:p>
            <a:pPr marL="136525" indent="-124460">
              <a:lnSpc>
                <a:spcPct val="100000"/>
              </a:lnSpc>
              <a:spcBef>
                <a:spcPts val="240"/>
              </a:spcBef>
              <a:buChar char="•"/>
              <a:tabLst>
                <a:tab pos="137160" algn="l"/>
              </a:tabLst>
            </a:pPr>
            <a:r>
              <a:rPr lang="en-US" sz="900" b="1" dirty="0">
                <a:solidFill>
                  <a:srgbClr val="231F20"/>
                </a:solidFill>
                <a:latin typeface="Yu Gothic"/>
                <a:cs typeface="Yu Gothic"/>
              </a:rPr>
              <a:t>e</a:t>
            </a:r>
            <a:r>
              <a:rPr lang="ja-JP" altLang="en-US" sz="900" b="1" dirty="0">
                <a:solidFill>
                  <a:srgbClr val="231F20"/>
                </a:solidFill>
                <a:latin typeface="Yu Gothic"/>
                <a:cs typeface="Yu Gothic"/>
              </a:rPr>
              <a:t>戸建て</a:t>
            </a:r>
            <a:endParaRPr lang="en-US" sz="900" b="1" dirty="0">
              <a:solidFill>
                <a:srgbClr val="231F20"/>
              </a:solidFill>
              <a:latin typeface="Yu Gothic"/>
              <a:cs typeface="Yu Gothic"/>
            </a:endParaRPr>
          </a:p>
          <a:p>
            <a:pPr marL="136525" indent="-124460">
              <a:lnSpc>
                <a:spcPct val="100000"/>
              </a:lnSpc>
              <a:spcBef>
                <a:spcPts val="240"/>
              </a:spcBef>
              <a:buChar char="•"/>
              <a:tabLst>
                <a:tab pos="137160" algn="l"/>
              </a:tabLst>
            </a:pPr>
            <a:r>
              <a:rPr lang="ja-JP" altLang="en-US" sz="900" b="1" dirty="0">
                <a:solidFill>
                  <a:srgbClr val="231F20"/>
                </a:solidFill>
                <a:latin typeface="Yu Gothic"/>
                <a:cs typeface="Yu Gothic"/>
              </a:rPr>
              <a:t>マンションレビュー </a:t>
            </a:r>
            <a:endParaRPr lang="en-US" sz="900" b="1" dirty="0">
              <a:solidFill>
                <a:srgbClr val="231F20"/>
              </a:solidFill>
              <a:latin typeface="Yu Gothic"/>
              <a:cs typeface="Yu Gothic"/>
            </a:endParaRPr>
          </a:p>
          <a:p>
            <a:pPr marL="136525" indent="-124460">
              <a:lnSpc>
                <a:spcPct val="100000"/>
              </a:lnSpc>
              <a:spcBef>
                <a:spcPts val="240"/>
              </a:spcBef>
              <a:buChar char="•"/>
              <a:tabLst>
                <a:tab pos="137160" algn="l"/>
              </a:tabLst>
            </a:pPr>
            <a:r>
              <a:rPr lang="en-US" sz="900" b="1" dirty="0" err="1">
                <a:solidFill>
                  <a:srgbClr val="231F20"/>
                </a:solidFill>
                <a:latin typeface="Yu Gothic"/>
                <a:cs typeface="Yu Gothic"/>
              </a:rPr>
              <a:t>OZmall</a:t>
            </a:r>
            <a:endParaRPr sz="900" dirty="0">
              <a:latin typeface="Yu Gothic"/>
              <a:cs typeface="Yu Gothic"/>
            </a:endParaRPr>
          </a:p>
          <a:p>
            <a:pPr marL="142875" indent="-130810">
              <a:lnSpc>
                <a:spcPct val="100000"/>
              </a:lnSpc>
              <a:spcBef>
                <a:spcPts val="240"/>
              </a:spcBef>
              <a:buChar char="•"/>
              <a:tabLst>
                <a:tab pos="143510" algn="l"/>
              </a:tabLst>
            </a:pPr>
            <a:r>
              <a:rPr sz="900" b="1" dirty="0">
                <a:solidFill>
                  <a:srgbClr val="231F20"/>
                </a:solidFill>
                <a:latin typeface="Yu Gothic"/>
                <a:cs typeface="Yu Gothic"/>
              </a:rPr>
              <a:t>Pontaカード</a:t>
            </a:r>
            <a:endParaRPr sz="900" dirty="0">
              <a:latin typeface="Yu Gothic"/>
              <a:cs typeface="Yu Gothic"/>
            </a:endParaRPr>
          </a:p>
          <a:p>
            <a:pPr marL="142875" indent="-130810">
              <a:lnSpc>
                <a:spcPct val="100000"/>
              </a:lnSpc>
              <a:spcBef>
                <a:spcPts val="240"/>
              </a:spcBef>
              <a:buChar char="•"/>
              <a:tabLst>
                <a:tab pos="143510" algn="l"/>
              </a:tabLst>
            </a:pPr>
            <a:r>
              <a:rPr lang="en-US" altLang="ja-JP" sz="900" b="1" dirty="0" err="1">
                <a:solidFill>
                  <a:srgbClr val="231F20"/>
                </a:solidFill>
                <a:latin typeface="Yu Gothic"/>
                <a:cs typeface="Yu Gothic"/>
              </a:rPr>
              <a:t>m</a:t>
            </a:r>
            <a:r>
              <a:rPr sz="900" b="1" dirty="0" err="1">
                <a:solidFill>
                  <a:srgbClr val="231F20"/>
                </a:solidFill>
                <a:latin typeface="Yu Gothic"/>
                <a:cs typeface="Yu Gothic"/>
              </a:rPr>
              <a:t>amari</a:t>
            </a:r>
            <a:endParaRPr lang="en-US" sz="900" b="1" dirty="0">
              <a:solidFill>
                <a:srgbClr val="231F20"/>
              </a:solidFill>
              <a:latin typeface="Yu Gothic"/>
              <a:cs typeface="Yu Gothic"/>
            </a:endParaRPr>
          </a:p>
          <a:p>
            <a:pPr marL="142875" indent="-130810">
              <a:spcBef>
                <a:spcPts val="240"/>
              </a:spcBef>
              <a:buFontTx/>
              <a:buChar char="•"/>
              <a:tabLst>
                <a:tab pos="143510" algn="l"/>
              </a:tabLst>
            </a:pPr>
            <a:r>
              <a:rPr lang="en-US" altLang="ja-JP" sz="900" b="1" dirty="0" err="1">
                <a:solidFill>
                  <a:srgbClr val="231F20"/>
                </a:solidFill>
                <a:latin typeface="Yu Gothic"/>
                <a:cs typeface="Yu Gothic"/>
              </a:rPr>
              <a:t>Shufoo</a:t>
            </a:r>
            <a:r>
              <a:rPr lang="en-US" altLang="ja-JP" sz="900" b="1" dirty="0">
                <a:solidFill>
                  <a:srgbClr val="231F20"/>
                </a:solidFill>
                <a:latin typeface="Yu Gothic"/>
                <a:cs typeface="Yu Gothic"/>
              </a:rPr>
              <a:t>!</a:t>
            </a:r>
            <a:endParaRPr sz="900" dirty="0">
              <a:latin typeface="Yu Gothic"/>
              <a:cs typeface="Yu Gothic"/>
            </a:endParaRPr>
          </a:p>
          <a:p>
            <a:pPr marL="140335" indent="-128270">
              <a:lnSpc>
                <a:spcPct val="100000"/>
              </a:lnSpc>
              <a:spcBef>
                <a:spcPts val="240"/>
              </a:spcBef>
              <a:buChar char="•"/>
              <a:tabLst>
                <a:tab pos="140970" algn="l"/>
              </a:tabLst>
            </a:pPr>
            <a:r>
              <a:rPr sz="900" b="1" dirty="0" err="1">
                <a:solidFill>
                  <a:srgbClr val="231F20"/>
                </a:solidFill>
                <a:latin typeface="Yu Gothic"/>
                <a:cs typeface="Yu Gothic"/>
              </a:rPr>
              <a:t>マイナビウェディング</a:t>
            </a:r>
            <a:endParaRPr lang="en-US" sz="900" b="1" dirty="0">
              <a:solidFill>
                <a:srgbClr val="231F20"/>
              </a:solidFill>
              <a:latin typeface="Yu Gothic"/>
              <a:cs typeface="Yu Gothic"/>
            </a:endParaRPr>
          </a:p>
          <a:p>
            <a:pPr marL="140335" indent="-128270">
              <a:lnSpc>
                <a:spcPct val="100000"/>
              </a:lnSpc>
              <a:spcBef>
                <a:spcPts val="240"/>
              </a:spcBef>
              <a:buChar char="•"/>
              <a:tabLst>
                <a:tab pos="140970" algn="l"/>
              </a:tabLst>
            </a:pPr>
            <a:r>
              <a:rPr lang="ja-JP" altLang="en-US" sz="900" b="1" dirty="0">
                <a:latin typeface="Yu Gothic"/>
                <a:cs typeface="Yu Gothic"/>
              </a:rPr>
              <a:t>アットコスメ</a:t>
            </a:r>
            <a:endParaRPr sz="900" b="1" dirty="0">
              <a:latin typeface="Yu Gothic"/>
              <a:cs typeface="Yu Gothic"/>
            </a:endParaRPr>
          </a:p>
        </p:txBody>
      </p:sp>
      <p:sp>
        <p:nvSpPr>
          <p:cNvPr id="6" name="テキスト ボックス 5">
            <a:extLst>
              <a:ext uri="{FF2B5EF4-FFF2-40B4-BE49-F238E27FC236}">
                <a16:creationId xmlns:a16="http://schemas.microsoft.com/office/drawing/2014/main" id="{ECB73698-4A66-1EB2-4D3A-514868272C60}"/>
              </a:ext>
            </a:extLst>
          </p:cNvPr>
          <p:cNvSpPr txBox="1"/>
          <p:nvPr/>
        </p:nvSpPr>
        <p:spPr>
          <a:xfrm>
            <a:off x="635303" y="7071181"/>
            <a:ext cx="4863797" cy="215444"/>
          </a:xfrm>
          <a:prstGeom prst="rect">
            <a:avLst/>
          </a:prstGeom>
          <a:noFill/>
        </p:spPr>
        <p:txBody>
          <a:bodyPr wrap="square" rtlCol="0">
            <a:spAutoFit/>
          </a:bodyPr>
          <a:lstStyle/>
          <a:p>
            <a:r>
              <a:rPr kumimoji="1" lang="en-US" altLang="ja-JP" sz="800" b="1" dirty="0">
                <a:latin typeface="+mn-ea"/>
                <a:ea typeface="+mn-ea"/>
              </a:rPr>
              <a:t>※2025</a:t>
            </a:r>
            <a:r>
              <a:rPr kumimoji="1" lang="ja-JP" altLang="en-US" sz="800" b="1" dirty="0">
                <a:latin typeface="+mn-ea"/>
                <a:ea typeface="+mn-ea"/>
              </a:rPr>
              <a:t>年</a:t>
            </a:r>
            <a:r>
              <a:rPr kumimoji="1" lang="en-US" altLang="ja-JP" sz="800" b="1" dirty="0">
                <a:latin typeface="+mn-ea"/>
                <a:ea typeface="+mn-ea"/>
              </a:rPr>
              <a:t>3</a:t>
            </a:r>
            <a:r>
              <a:rPr kumimoji="1" lang="ja-JP" altLang="en-US" sz="800" b="1" dirty="0">
                <a:latin typeface="+mn-ea"/>
                <a:ea typeface="+mn-ea"/>
              </a:rPr>
              <a:t>月時点　</a:t>
            </a:r>
          </a:p>
        </p:txBody>
      </p:sp>
      <p:sp>
        <p:nvSpPr>
          <p:cNvPr id="8" name="object 27">
            <a:extLst>
              <a:ext uri="{FF2B5EF4-FFF2-40B4-BE49-F238E27FC236}">
                <a16:creationId xmlns:a16="http://schemas.microsoft.com/office/drawing/2014/main" id="{2E51602E-66B4-0C0B-CDEA-74B927718295}"/>
              </a:ext>
            </a:extLst>
          </p:cNvPr>
          <p:cNvSpPr txBox="1"/>
          <p:nvPr/>
        </p:nvSpPr>
        <p:spPr>
          <a:xfrm>
            <a:off x="6522249" y="5381625"/>
            <a:ext cx="1651521" cy="1495281"/>
          </a:xfrm>
          <a:prstGeom prst="rect">
            <a:avLst/>
          </a:prstGeom>
        </p:spPr>
        <p:txBody>
          <a:bodyPr vert="horz" wrap="square" lIns="0" tIns="43180" rIns="0" bIns="0" rtlCol="0">
            <a:spAutoFit/>
          </a:bodyPr>
          <a:lstStyle/>
          <a:p>
            <a:pPr marL="142875" indent="-130810">
              <a:lnSpc>
                <a:spcPct val="100000"/>
              </a:lnSpc>
              <a:spcBef>
                <a:spcPts val="340"/>
              </a:spcBef>
              <a:buChar char="•"/>
              <a:tabLst>
                <a:tab pos="143510" algn="l"/>
              </a:tabLst>
            </a:pPr>
            <a:r>
              <a:rPr lang="en-US" altLang="ja-JP" sz="900" b="1" dirty="0" err="1">
                <a:solidFill>
                  <a:srgbClr val="231F20"/>
                </a:solidFill>
                <a:latin typeface="Yu Gothic"/>
                <a:cs typeface="Yu Gothic"/>
              </a:rPr>
              <a:t>Studyplus</a:t>
            </a:r>
            <a:endParaRPr lang="ja-JP" altLang="en-US" sz="900" dirty="0">
              <a:latin typeface="Yu Gothic"/>
              <a:cs typeface="Yu Gothic"/>
            </a:endParaRPr>
          </a:p>
          <a:p>
            <a:pPr marL="136525" indent="-124460">
              <a:lnSpc>
                <a:spcPct val="100000"/>
              </a:lnSpc>
              <a:spcBef>
                <a:spcPts val="240"/>
              </a:spcBef>
              <a:buChar char="•"/>
              <a:tabLst>
                <a:tab pos="137160" algn="l"/>
              </a:tabLst>
            </a:pPr>
            <a:r>
              <a:rPr lang="ja-JP" altLang="en-US" sz="900" b="1" dirty="0">
                <a:solidFill>
                  <a:srgbClr val="231F20"/>
                </a:solidFill>
                <a:latin typeface="Yu Gothic"/>
                <a:cs typeface="Yu Gothic"/>
              </a:rPr>
              <a:t>インターエデュ</a:t>
            </a:r>
            <a:endParaRPr lang="ja-JP" altLang="en-US" sz="900" dirty="0">
              <a:latin typeface="Yu Gothic"/>
              <a:cs typeface="Yu Gothic"/>
            </a:endParaRPr>
          </a:p>
          <a:p>
            <a:pPr marL="137795" indent="-125730">
              <a:lnSpc>
                <a:spcPct val="100000"/>
              </a:lnSpc>
              <a:spcBef>
                <a:spcPts val="240"/>
              </a:spcBef>
              <a:buChar char="•"/>
              <a:tabLst>
                <a:tab pos="138430" algn="l"/>
              </a:tabLst>
            </a:pPr>
            <a:r>
              <a:rPr lang="ja-JP" altLang="en-US" sz="900" b="1" dirty="0">
                <a:latin typeface="Yu Gothic"/>
                <a:cs typeface="Yu Gothic"/>
              </a:rPr>
              <a:t>ワンキャリア</a:t>
            </a:r>
          </a:p>
          <a:p>
            <a:pPr marL="142875" indent="-130810">
              <a:spcBef>
                <a:spcPts val="240"/>
              </a:spcBef>
              <a:buFontTx/>
              <a:buChar char="•"/>
              <a:tabLst>
                <a:tab pos="143510" algn="l"/>
              </a:tabLst>
            </a:pPr>
            <a:r>
              <a:rPr lang="ja-JP" altLang="en-US" sz="900" b="1" dirty="0">
                <a:solidFill>
                  <a:srgbClr val="231F20"/>
                </a:solidFill>
                <a:latin typeface="Yu Gothic"/>
                <a:cs typeface="Yu Gothic"/>
              </a:rPr>
              <a:t>中学受験ナビ</a:t>
            </a:r>
          </a:p>
          <a:p>
            <a:pPr marL="140335" indent="-128270">
              <a:lnSpc>
                <a:spcPct val="100000"/>
              </a:lnSpc>
              <a:spcBef>
                <a:spcPts val="240"/>
              </a:spcBef>
              <a:buChar char="•"/>
              <a:tabLst>
                <a:tab pos="140970" algn="l"/>
              </a:tabLst>
            </a:pPr>
            <a:r>
              <a:rPr lang="ja-JP" altLang="en-US" sz="900" b="1" dirty="0">
                <a:solidFill>
                  <a:srgbClr val="231F20"/>
                </a:solidFill>
                <a:latin typeface="Yu Gothic"/>
                <a:cs typeface="Yu Gothic"/>
              </a:rPr>
              <a:t>マイナビ学生の窓口</a:t>
            </a:r>
            <a:endParaRPr lang="ja-JP" altLang="en-US" sz="900" dirty="0">
              <a:latin typeface="Yu Gothic"/>
              <a:cs typeface="Yu Gothic"/>
            </a:endParaRPr>
          </a:p>
          <a:p>
            <a:pPr marL="128270" indent="-116205">
              <a:lnSpc>
                <a:spcPct val="100000"/>
              </a:lnSpc>
              <a:spcBef>
                <a:spcPts val="240"/>
              </a:spcBef>
              <a:buChar char="•"/>
              <a:tabLst>
                <a:tab pos="128905" algn="l"/>
              </a:tabLst>
            </a:pPr>
            <a:r>
              <a:rPr lang="ja-JP" altLang="en-US" sz="900" b="1" dirty="0">
                <a:solidFill>
                  <a:srgbClr val="231F20"/>
                </a:solidFill>
                <a:latin typeface="Yu Gothic"/>
                <a:cs typeface="Yu Gothic"/>
              </a:rPr>
              <a:t>トラベルブック</a:t>
            </a:r>
            <a:endParaRPr lang="en-US" altLang="ja-JP" sz="900" b="1" dirty="0">
              <a:solidFill>
                <a:srgbClr val="231F20"/>
              </a:solidFill>
              <a:latin typeface="Yu Gothic"/>
              <a:cs typeface="Yu Gothic"/>
            </a:endParaRPr>
          </a:p>
          <a:p>
            <a:pPr marL="128270" indent="-116205">
              <a:lnSpc>
                <a:spcPct val="100000"/>
              </a:lnSpc>
              <a:spcBef>
                <a:spcPts val="240"/>
              </a:spcBef>
              <a:buChar char="•"/>
              <a:tabLst>
                <a:tab pos="128905" algn="l"/>
              </a:tabLst>
            </a:pPr>
            <a:r>
              <a:rPr lang="en-US" altLang="ja-JP" sz="900" b="1" dirty="0">
                <a:solidFill>
                  <a:srgbClr val="231F20"/>
                </a:solidFill>
                <a:latin typeface="Yu Gothic"/>
                <a:cs typeface="Yu Gothic"/>
              </a:rPr>
              <a:t>TABIPPO</a:t>
            </a:r>
          </a:p>
          <a:p>
            <a:pPr marL="128270" indent="-116205">
              <a:lnSpc>
                <a:spcPct val="100000"/>
              </a:lnSpc>
              <a:spcBef>
                <a:spcPts val="240"/>
              </a:spcBef>
              <a:buChar char="•"/>
              <a:tabLst>
                <a:tab pos="128905" algn="l"/>
              </a:tabLst>
            </a:pPr>
            <a:r>
              <a:rPr lang="ja-JP" altLang="en-US" sz="900" b="1" dirty="0">
                <a:solidFill>
                  <a:srgbClr val="231F20"/>
                </a:solidFill>
                <a:latin typeface="Yu Gothic"/>
                <a:cs typeface="Yu Gothic"/>
              </a:rPr>
              <a:t>地球の歩き方</a:t>
            </a:r>
            <a:endParaRPr lang="en-US" altLang="ja-JP" sz="900" b="1" dirty="0">
              <a:solidFill>
                <a:srgbClr val="231F20"/>
              </a:solidFill>
              <a:latin typeface="Yu Gothic"/>
              <a:cs typeface="Yu Gothic"/>
            </a:endParaRPr>
          </a:p>
          <a:p>
            <a:pPr marL="128270" indent="-116205">
              <a:spcBef>
                <a:spcPts val="240"/>
              </a:spcBef>
              <a:buFontTx/>
              <a:buChar char="•"/>
              <a:tabLst>
                <a:tab pos="128905" algn="l"/>
              </a:tabLst>
            </a:pPr>
            <a:r>
              <a:rPr lang="ja-JP" altLang="en-US" sz="900" b="1" dirty="0">
                <a:solidFill>
                  <a:schemeClr val="tx1"/>
                </a:solidFill>
                <a:latin typeface="Yu Gothic"/>
                <a:cs typeface="Yu Gothic"/>
              </a:rPr>
              <a:t>タウンページ</a:t>
            </a:r>
            <a:r>
              <a:rPr lang="ja-JP" altLang="en-US" sz="900" b="1" dirty="0">
                <a:solidFill>
                  <a:srgbClr val="231F20"/>
                </a:solidFill>
                <a:latin typeface="Yu Gothic"/>
                <a:cs typeface="Yu Gothic"/>
              </a:rPr>
              <a:t>　</a:t>
            </a:r>
            <a:r>
              <a:rPr lang="en-US" altLang="ja-JP" sz="900" b="1" dirty="0">
                <a:solidFill>
                  <a:srgbClr val="231F20"/>
                </a:solidFill>
                <a:latin typeface="Yu Gothic"/>
                <a:cs typeface="Yu Gothic"/>
              </a:rPr>
              <a:t>etc.</a:t>
            </a:r>
            <a:endParaRPr lang="ja-JP" altLang="en-US" sz="900" dirty="0">
              <a:latin typeface="Yu Gothic"/>
              <a:cs typeface="Yu Gothic"/>
            </a:endParaRPr>
          </a:p>
        </p:txBody>
      </p:sp>
      <p:pic>
        <p:nvPicPr>
          <p:cNvPr id="3" name="object 2">
            <a:extLst>
              <a:ext uri="{FF2B5EF4-FFF2-40B4-BE49-F238E27FC236}">
                <a16:creationId xmlns:a16="http://schemas.microsoft.com/office/drawing/2014/main" id="{C3FF65D0-E1E9-32F5-A355-DC6227C0CD14}"/>
              </a:ext>
            </a:extLst>
          </p:cNvPr>
          <p:cNvPicPr/>
          <p:nvPr/>
        </p:nvPicPr>
        <p:blipFill>
          <a:blip r:embed="rId2" cstate="email">
            <a:extLst>
              <a:ext uri="{28A0092B-C50C-407E-A947-70E740481C1C}">
                <a14:useLocalDpi xmlns:a14="http://schemas.microsoft.com/office/drawing/2010/main"/>
              </a:ext>
            </a:extLst>
          </a:blip>
          <a:stretch>
            <a:fillRect/>
          </a:stretch>
        </p:blipFill>
        <p:spPr>
          <a:xfrm>
            <a:off x="6843043" y="596622"/>
            <a:ext cx="3848956" cy="3376783"/>
          </a:xfrm>
          <a:prstGeom prst="rect">
            <a:avLst/>
          </a:prstGeom>
        </p:spPr>
      </p:pic>
      <p:sp>
        <p:nvSpPr>
          <p:cNvPr id="30" name="object 17">
            <a:extLst>
              <a:ext uri="{FF2B5EF4-FFF2-40B4-BE49-F238E27FC236}">
                <a16:creationId xmlns:a16="http://schemas.microsoft.com/office/drawing/2014/main" id="{EB870F4A-2DCD-D324-DF2B-231B7CB02548}"/>
              </a:ext>
            </a:extLst>
          </p:cNvPr>
          <p:cNvSpPr txBox="1"/>
          <p:nvPr/>
        </p:nvSpPr>
        <p:spPr>
          <a:xfrm>
            <a:off x="635303" y="2049494"/>
            <a:ext cx="6540197" cy="511294"/>
          </a:xfrm>
          <a:prstGeom prst="rect">
            <a:avLst/>
          </a:prstGeom>
        </p:spPr>
        <p:txBody>
          <a:bodyPr vert="horz" wrap="square" lIns="0" tIns="12700" rIns="0" bIns="0" rtlCol="0">
            <a:spAutoFit/>
          </a:bodyPr>
          <a:lstStyle>
            <a:defPPr>
              <a:defRPr kern="0"/>
            </a:defPPr>
            <a:lvl1pPr marL="138430" marR="5080" indent="-126364">
              <a:lnSpc>
                <a:spcPct val="135400"/>
              </a:lnSpc>
              <a:spcBef>
                <a:spcPts val="100"/>
              </a:spcBef>
              <a:buChar char="●"/>
              <a:tabLst>
                <a:tab pos="143510" algn="l"/>
              </a:tabLst>
              <a:defRPr sz="780" b="1">
                <a:solidFill>
                  <a:srgbClr val="231F20"/>
                </a:solidFill>
                <a:latin typeface="Yu Gothic"/>
                <a:cs typeface="Yu Gothic"/>
              </a:defRPr>
            </a:lvl1pPr>
          </a:lstStyle>
          <a:p>
            <a:pPr algn="just"/>
            <a:r>
              <a:rPr sz="800" dirty="0"/>
              <a:t>氏名・番地を含む住所・電話番号・メールアドレス等、個人の特定につながる個人情報の取扱い及び、個人情報に抵触するデータは利用しておりません。</a:t>
            </a:r>
          </a:p>
          <a:p>
            <a:pPr algn="just"/>
            <a:r>
              <a:rPr sz="800" spc="-50" dirty="0"/>
              <a:t>データは全て匿名化されており、個人氏名・番地を含んだ住所・電話番号・メールアドレス等の個人の特定につながる情報は含まれていません。</a:t>
            </a:r>
          </a:p>
        </p:txBody>
      </p:sp>
      <p:sp>
        <p:nvSpPr>
          <p:cNvPr id="31" name="object 18">
            <a:extLst>
              <a:ext uri="{FF2B5EF4-FFF2-40B4-BE49-F238E27FC236}">
                <a16:creationId xmlns:a16="http://schemas.microsoft.com/office/drawing/2014/main" id="{CBF9A2BF-6C98-DD1E-081D-A7660F06F601}"/>
              </a:ext>
            </a:extLst>
          </p:cNvPr>
          <p:cNvSpPr txBox="1"/>
          <p:nvPr/>
        </p:nvSpPr>
        <p:spPr>
          <a:xfrm>
            <a:off x="635303" y="3041717"/>
            <a:ext cx="6492875" cy="668388"/>
          </a:xfrm>
          <a:prstGeom prst="rect">
            <a:avLst/>
          </a:prstGeom>
        </p:spPr>
        <p:txBody>
          <a:bodyPr vert="horz" wrap="square" lIns="0" tIns="12700" rIns="0" bIns="0" rtlCol="0">
            <a:spAutoFit/>
          </a:bodyPr>
          <a:lstStyle/>
          <a:p>
            <a:pPr marL="138430" marR="5080" indent="-126364" algn="just">
              <a:lnSpc>
                <a:spcPct val="135400"/>
              </a:lnSpc>
              <a:spcBef>
                <a:spcPts val="100"/>
              </a:spcBef>
              <a:buChar char="●"/>
              <a:tabLst>
                <a:tab pos="143510" algn="l"/>
              </a:tabLst>
            </a:pPr>
            <a:r>
              <a:rPr sz="800" b="1" dirty="0">
                <a:solidFill>
                  <a:srgbClr val="231F20"/>
                </a:solidFill>
                <a:latin typeface="Yu Gothic"/>
                <a:cs typeface="Yu Gothic"/>
              </a:rPr>
              <a:t>個人の特定につながる情報、GDPRやCCPAの準拠が義務付けられている地域のデータは取得・活用しておらず、またこれらの該当地域の企業に対するデータ提供は想定していません。</a:t>
            </a:r>
            <a:endParaRPr sz="800" dirty="0">
              <a:latin typeface="Yu Gothic"/>
              <a:cs typeface="Yu Gothic"/>
            </a:endParaRPr>
          </a:p>
          <a:p>
            <a:pPr marL="140970" indent="-128905" algn="just">
              <a:lnSpc>
                <a:spcPct val="100000"/>
              </a:lnSpc>
              <a:spcBef>
                <a:spcPts val="340"/>
              </a:spcBef>
              <a:buChar char="●"/>
              <a:tabLst>
                <a:tab pos="141605" algn="l"/>
              </a:tabLst>
            </a:pPr>
            <a:r>
              <a:rPr sz="800" b="1" spc="-50" dirty="0">
                <a:solidFill>
                  <a:srgbClr val="231F20"/>
                </a:solidFill>
                <a:latin typeface="Yu Gothic"/>
                <a:cs typeface="Yu Gothic"/>
              </a:rPr>
              <a:t>日本の法人情報を国内の企業様に提供する主旨でサービスを展開しているため、改正個人情報保護法にのみ準拠する必要があると考えています。</a:t>
            </a:r>
            <a:endParaRPr sz="800" spc="-50" dirty="0">
              <a:latin typeface="Yu Gothic"/>
              <a:cs typeface="Yu Gothic"/>
            </a:endParaRPr>
          </a:p>
          <a:p>
            <a:pPr marL="137795" indent="-125730" algn="just">
              <a:lnSpc>
                <a:spcPct val="100000"/>
              </a:lnSpc>
              <a:spcBef>
                <a:spcPts val="340"/>
              </a:spcBef>
              <a:buChar char="●"/>
              <a:tabLst>
                <a:tab pos="138430" algn="l"/>
              </a:tabLst>
            </a:pPr>
            <a:r>
              <a:rPr sz="800" b="1" dirty="0">
                <a:solidFill>
                  <a:srgbClr val="231F20"/>
                </a:solidFill>
                <a:latin typeface="Yu Gothic"/>
                <a:cs typeface="Yu Gothic"/>
              </a:rPr>
              <a:t>キャリアデータ含め、データの取扱いは各関連法令を遵守し適切な情報セキュリティ確保した安全管理措置を実施しています。</a:t>
            </a:r>
            <a:endParaRPr sz="800" dirty="0">
              <a:latin typeface="Yu Gothic"/>
              <a:cs typeface="Yu Gothic"/>
            </a:endParaRPr>
          </a:p>
        </p:txBody>
      </p:sp>
      <p:sp>
        <p:nvSpPr>
          <p:cNvPr id="33" name="object 23">
            <a:extLst>
              <a:ext uri="{FF2B5EF4-FFF2-40B4-BE49-F238E27FC236}">
                <a16:creationId xmlns:a16="http://schemas.microsoft.com/office/drawing/2014/main" id="{60D8E720-144C-DD24-5999-BD9645572E51}"/>
              </a:ext>
            </a:extLst>
          </p:cNvPr>
          <p:cNvSpPr txBox="1"/>
          <p:nvPr/>
        </p:nvSpPr>
        <p:spPr>
          <a:xfrm>
            <a:off x="647992" y="4246161"/>
            <a:ext cx="6480186" cy="332527"/>
          </a:xfrm>
          <a:prstGeom prst="rect">
            <a:avLst/>
          </a:prstGeom>
        </p:spPr>
        <p:txBody>
          <a:bodyPr vert="horz" wrap="square" lIns="0" tIns="12700" rIns="36000" bIns="0" rtlCol="0">
            <a:spAutoFit/>
          </a:bodyPr>
          <a:lstStyle/>
          <a:p>
            <a:pPr marL="133985" marR="5080" indent="-121920" algn="l">
              <a:lnSpc>
                <a:spcPct val="135400"/>
              </a:lnSpc>
              <a:spcBef>
                <a:spcPts val="100"/>
              </a:spcBef>
              <a:buChar char="●"/>
              <a:tabLst>
                <a:tab pos="148590" algn="l"/>
              </a:tabLst>
            </a:pPr>
            <a:r>
              <a:rPr sz="800" b="1" dirty="0">
                <a:solidFill>
                  <a:srgbClr val="231F20"/>
                </a:solidFill>
                <a:latin typeface="Yu Gothic"/>
                <a:cs typeface="Yu Gothic"/>
              </a:rPr>
              <a:t>Prebid社の技術であるUniﬁed IDをはじめとする許諾取得済み共通IDサービスを導入（Cookieに代わる技術）、Privacy Sandbox、</a:t>
            </a:r>
            <a:br>
              <a:rPr lang="en-US" sz="800" b="1" dirty="0">
                <a:solidFill>
                  <a:srgbClr val="231F20"/>
                </a:solidFill>
                <a:latin typeface="Yu Gothic"/>
                <a:cs typeface="Yu Gothic"/>
              </a:rPr>
            </a:br>
            <a:r>
              <a:rPr sz="800" b="1" dirty="0">
                <a:solidFill>
                  <a:srgbClr val="231F20"/>
                </a:solidFill>
                <a:latin typeface="Yu Gothic"/>
                <a:cs typeface="Yu Gothic"/>
              </a:rPr>
              <a:t>ローカルストレージなどその時々に応じた代替技術を採用しています。</a:t>
            </a:r>
            <a:endParaRPr sz="800" dirty="0">
              <a:latin typeface="Yu Gothic"/>
              <a:cs typeface="Yu Gothic"/>
            </a:endParaRPr>
          </a:p>
        </p:txBody>
      </p:sp>
      <p:grpSp>
        <p:nvGrpSpPr>
          <p:cNvPr id="35" name="グループ化 34">
            <a:extLst>
              <a:ext uri="{FF2B5EF4-FFF2-40B4-BE49-F238E27FC236}">
                <a16:creationId xmlns:a16="http://schemas.microsoft.com/office/drawing/2014/main" id="{B902AF50-9A83-419F-D02D-534959649966}"/>
              </a:ext>
            </a:extLst>
          </p:cNvPr>
          <p:cNvGrpSpPr/>
          <p:nvPr/>
        </p:nvGrpSpPr>
        <p:grpSpPr>
          <a:xfrm>
            <a:off x="648004" y="1718068"/>
            <a:ext cx="6480175" cy="288290"/>
            <a:chOff x="648004" y="1718068"/>
            <a:chExt cx="6480175" cy="288290"/>
          </a:xfrm>
        </p:grpSpPr>
        <p:sp>
          <p:nvSpPr>
            <p:cNvPr id="36" name="object 10">
              <a:extLst>
                <a:ext uri="{FF2B5EF4-FFF2-40B4-BE49-F238E27FC236}">
                  <a16:creationId xmlns:a16="http://schemas.microsoft.com/office/drawing/2014/main" id="{A6289166-7E59-1220-9836-3132F0252A69}"/>
                </a:ext>
              </a:extLst>
            </p:cNvPr>
            <p:cNvSpPr/>
            <p:nvPr/>
          </p:nvSpPr>
          <p:spPr>
            <a:xfrm>
              <a:off x="648004" y="1718068"/>
              <a:ext cx="6480175" cy="288290"/>
            </a:xfrm>
            <a:custGeom>
              <a:avLst/>
              <a:gdLst/>
              <a:ahLst/>
              <a:cxnLst/>
              <a:rect l="l" t="t" r="r" b="b"/>
              <a:pathLst>
                <a:path w="6480175" h="288289">
                  <a:moveTo>
                    <a:pt x="6479997" y="0"/>
                  </a:moveTo>
                  <a:lnTo>
                    <a:pt x="0" y="0"/>
                  </a:lnTo>
                  <a:lnTo>
                    <a:pt x="0" y="287997"/>
                  </a:lnTo>
                  <a:lnTo>
                    <a:pt x="6479997" y="287997"/>
                  </a:lnTo>
                  <a:lnTo>
                    <a:pt x="6479997" y="0"/>
                  </a:lnTo>
                  <a:close/>
                </a:path>
              </a:pathLst>
            </a:custGeom>
            <a:solidFill>
              <a:srgbClr val="03173F"/>
            </a:solidFill>
          </p:spPr>
          <p:txBody>
            <a:bodyPr wrap="square" lIns="0" tIns="0" rIns="0" bIns="0" rtlCol="0"/>
            <a:lstStyle/>
            <a:p>
              <a:endParaRPr/>
            </a:p>
          </p:txBody>
        </p:sp>
        <p:sp>
          <p:nvSpPr>
            <p:cNvPr id="37" name="object 12">
              <a:extLst>
                <a:ext uri="{FF2B5EF4-FFF2-40B4-BE49-F238E27FC236}">
                  <a16:creationId xmlns:a16="http://schemas.microsoft.com/office/drawing/2014/main" id="{D629B1C4-D17D-2E44-7A1D-3BC1F5F0257F}"/>
                </a:ext>
              </a:extLst>
            </p:cNvPr>
            <p:cNvSpPr txBox="1"/>
            <p:nvPr/>
          </p:nvSpPr>
          <p:spPr>
            <a:xfrm>
              <a:off x="648004" y="1718068"/>
              <a:ext cx="6480175" cy="239193"/>
            </a:xfrm>
            <a:prstGeom prst="rect">
              <a:avLst/>
            </a:prstGeom>
          </p:spPr>
          <p:txBody>
            <a:bodyPr vert="horz" wrap="square" lIns="0" tIns="54000" rIns="0" bIns="0" rtlCol="0">
              <a:spAutoFit/>
            </a:bodyPr>
            <a:lstStyle/>
            <a:p>
              <a:pPr marL="191770">
                <a:lnSpc>
                  <a:spcPct val="100000"/>
                </a:lnSpc>
                <a:spcBef>
                  <a:spcPts val="405"/>
                </a:spcBef>
              </a:pPr>
              <a:r>
                <a:rPr sz="1200" b="1" dirty="0">
                  <a:solidFill>
                    <a:srgbClr val="FFFFFF"/>
                  </a:solidFill>
                  <a:latin typeface="Yu Gothic"/>
                  <a:cs typeface="Yu Gothic"/>
                </a:rPr>
                <a:t>法的観点・・・改正個人情報保護法</a:t>
              </a:r>
              <a:endParaRPr sz="1200" dirty="0">
                <a:latin typeface="Yu Gothic"/>
                <a:cs typeface="Yu Gothic"/>
              </a:endParaRPr>
            </a:p>
          </p:txBody>
        </p:sp>
        <p:sp>
          <p:nvSpPr>
            <p:cNvPr id="38" name="直角三角形 37">
              <a:extLst>
                <a:ext uri="{FF2B5EF4-FFF2-40B4-BE49-F238E27FC236}">
                  <a16:creationId xmlns:a16="http://schemas.microsoft.com/office/drawing/2014/main" id="{66E211C2-E1AF-5D35-8F7C-E5039DD3827C}"/>
                </a:ext>
              </a:extLst>
            </p:cNvPr>
            <p:cNvSpPr/>
            <p:nvPr/>
          </p:nvSpPr>
          <p:spPr>
            <a:xfrm rot="5400000">
              <a:off x="585004" y="1781068"/>
              <a:ext cx="251999" cy="125999"/>
            </a:xfrm>
            <a:prstGeom prst="rtTriangle">
              <a:avLst/>
            </a:prstGeom>
            <a:gradFill>
              <a:gsLst>
                <a:gs pos="0">
                  <a:srgbClr val="388DCB"/>
                </a:gs>
                <a:gs pos="100000">
                  <a:srgbClr val="388DC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5E8E31B-ED29-3909-16E9-09F8EB7B1F0E}"/>
              </a:ext>
            </a:extLst>
          </p:cNvPr>
          <p:cNvGrpSpPr/>
          <p:nvPr/>
        </p:nvGrpSpPr>
        <p:grpSpPr>
          <a:xfrm>
            <a:off x="648004" y="2698991"/>
            <a:ext cx="6480175" cy="288290"/>
            <a:chOff x="648004" y="2698991"/>
            <a:chExt cx="6480175" cy="288290"/>
          </a:xfrm>
        </p:grpSpPr>
        <p:sp>
          <p:nvSpPr>
            <p:cNvPr id="40" name="object 14">
              <a:extLst>
                <a:ext uri="{FF2B5EF4-FFF2-40B4-BE49-F238E27FC236}">
                  <a16:creationId xmlns:a16="http://schemas.microsoft.com/office/drawing/2014/main" id="{C51123CA-200F-A158-FB0F-529BCEAE432B}"/>
                </a:ext>
              </a:extLst>
            </p:cNvPr>
            <p:cNvSpPr/>
            <p:nvPr/>
          </p:nvSpPr>
          <p:spPr>
            <a:xfrm>
              <a:off x="648004" y="2698991"/>
              <a:ext cx="6480175" cy="288290"/>
            </a:xfrm>
            <a:custGeom>
              <a:avLst/>
              <a:gdLst/>
              <a:ahLst/>
              <a:cxnLst/>
              <a:rect l="l" t="t" r="r" b="b"/>
              <a:pathLst>
                <a:path w="6480175" h="288289">
                  <a:moveTo>
                    <a:pt x="6479997" y="0"/>
                  </a:moveTo>
                  <a:lnTo>
                    <a:pt x="0" y="0"/>
                  </a:lnTo>
                  <a:lnTo>
                    <a:pt x="0" y="287997"/>
                  </a:lnTo>
                  <a:lnTo>
                    <a:pt x="6479997" y="287997"/>
                  </a:lnTo>
                  <a:lnTo>
                    <a:pt x="6479997" y="0"/>
                  </a:lnTo>
                  <a:close/>
                </a:path>
              </a:pathLst>
            </a:custGeom>
            <a:solidFill>
              <a:srgbClr val="03173F"/>
            </a:solidFill>
          </p:spPr>
          <p:txBody>
            <a:bodyPr wrap="square" lIns="0" tIns="0" rIns="0" bIns="0" rtlCol="0"/>
            <a:lstStyle/>
            <a:p>
              <a:endParaRPr/>
            </a:p>
          </p:txBody>
        </p:sp>
        <p:sp>
          <p:nvSpPr>
            <p:cNvPr id="41" name="object 16">
              <a:extLst>
                <a:ext uri="{FF2B5EF4-FFF2-40B4-BE49-F238E27FC236}">
                  <a16:creationId xmlns:a16="http://schemas.microsoft.com/office/drawing/2014/main" id="{6E8F0AF1-A228-8649-BD43-E216886FF429}"/>
                </a:ext>
              </a:extLst>
            </p:cNvPr>
            <p:cNvSpPr txBox="1"/>
            <p:nvPr/>
          </p:nvSpPr>
          <p:spPr>
            <a:xfrm>
              <a:off x="648004" y="2698991"/>
              <a:ext cx="6480175" cy="239193"/>
            </a:xfrm>
            <a:prstGeom prst="rect">
              <a:avLst/>
            </a:prstGeom>
          </p:spPr>
          <p:txBody>
            <a:bodyPr vert="horz" wrap="square" lIns="0" tIns="54000" rIns="0" bIns="0" rtlCol="0">
              <a:spAutoFit/>
            </a:bodyPr>
            <a:lstStyle/>
            <a:p>
              <a:pPr marL="188595">
                <a:lnSpc>
                  <a:spcPct val="100000"/>
                </a:lnSpc>
                <a:spcBef>
                  <a:spcPts val="405"/>
                </a:spcBef>
              </a:pPr>
              <a:r>
                <a:rPr sz="1200" b="1" dirty="0">
                  <a:solidFill>
                    <a:srgbClr val="FFFFFF"/>
                  </a:solidFill>
                  <a:latin typeface="Yu Gothic"/>
                  <a:cs typeface="Yu Gothic"/>
                </a:rPr>
                <a:t>データ提供元について</a:t>
              </a:r>
              <a:endParaRPr sz="1200">
                <a:latin typeface="Yu Gothic"/>
                <a:cs typeface="Yu Gothic"/>
              </a:endParaRPr>
            </a:p>
          </p:txBody>
        </p:sp>
        <p:sp>
          <p:nvSpPr>
            <p:cNvPr id="42" name="直角三角形 41">
              <a:extLst>
                <a:ext uri="{FF2B5EF4-FFF2-40B4-BE49-F238E27FC236}">
                  <a16:creationId xmlns:a16="http://schemas.microsoft.com/office/drawing/2014/main" id="{4C5AB5F8-56C1-963B-9C74-97F631C1F014}"/>
                </a:ext>
              </a:extLst>
            </p:cNvPr>
            <p:cNvSpPr/>
            <p:nvPr/>
          </p:nvSpPr>
          <p:spPr>
            <a:xfrm rot="5400000">
              <a:off x="585004" y="2761991"/>
              <a:ext cx="251999" cy="125999"/>
            </a:xfrm>
            <a:prstGeom prst="rtTriangle">
              <a:avLst/>
            </a:prstGeom>
            <a:gradFill>
              <a:gsLst>
                <a:gs pos="0">
                  <a:srgbClr val="388DCB"/>
                </a:gs>
                <a:gs pos="100000">
                  <a:srgbClr val="388DC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59DC569A-2746-9AD3-36A8-5CAF82993BB4}"/>
              </a:ext>
            </a:extLst>
          </p:cNvPr>
          <p:cNvGrpSpPr/>
          <p:nvPr/>
        </p:nvGrpSpPr>
        <p:grpSpPr>
          <a:xfrm>
            <a:off x="648004" y="3909364"/>
            <a:ext cx="6480175" cy="288290"/>
            <a:chOff x="648004" y="3909364"/>
            <a:chExt cx="6480175" cy="288290"/>
          </a:xfrm>
        </p:grpSpPr>
        <p:sp>
          <p:nvSpPr>
            <p:cNvPr id="44" name="object 20">
              <a:extLst>
                <a:ext uri="{FF2B5EF4-FFF2-40B4-BE49-F238E27FC236}">
                  <a16:creationId xmlns:a16="http://schemas.microsoft.com/office/drawing/2014/main" id="{A0F56A3B-312A-D656-650F-C9D431E1B95D}"/>
                </a:ext>
              </a:extLst>
            </p:cNvPr>
            <p:cNvSpPr/>
            <p:nvPr/>
          </p:nvSpPr>
          <p:spPr>
            <a:xfrm>
              <a:off x="648004" y="3909364"/>
              <a:ext cx="6480175" cy="288290"/>
            </a:xfrm>
            <a:custGeom>
              <a:avLst/>
              <a:gdLst/>
              <a:ahLst/>
              <a:cxnLst/>
              <a:rect l="l" t="t" r="r" b="b"/>
              <a:pathLst>
                <a:path w="6480175" h="288289">
                  <a:moveTo>
                    <a:pt x="6479997" y="0"/>
                  </a:moveTo>
                  <a:lnTo>
                    <a:pt x="0" y="0"/>
                  </a:lnTo>
                  <a:lnTo>
                    <a:pt x="0" y="287997"/>
                  </a:lnTo>
                  <a:lnTo>
                    <a:pt x="6479997" y="287997"/>
                  </a:lnTo>
                  <a:lnTo>
                    <a:pt x="6479997" y="0"/>
                  </a:lnTo>
                  <a:close/>
                </a:path>
              </a:pathLst>
            </a:custGeom>
            <a:solidFill>
              <a:srgbClr val="03173F"/>
            </a:solidFill>
          </p:spPr>
          <p:txBody>
            <a:bodyPr wrap="square" lIns="0" tIns="0" rIns="0" bIns="0" rtlCol="0"/>
            <a:lstStyle/>
            <a:p>
              <a:endParaRPr/>
            </a:p>
          </p:txBody>
        </p:sp>
        <p:sp>
          <p:nvSpPr>
            <p:cNvPr id="45" name="object 22">
              <a:extLst>
                <a:ext uri="{FF2B5EF4-FFF2-40B4-BE49-F238E27FC236}">
                  <a16:creationId xmlns:a16="http://schemas.microsoft.com/office/drawing/2014/main" id="{E3D785A0-A5C6-471F-5E0F-41133E40A656}"/>
                </a:ext>
              </a:extLst>
            </p:cNvPr>
            <p:cNvSpPr txBox="1"/>
            <p:nvPr/>
          </p:nvSpPr>
          <p:spPr>
            <a:xfrm>
              <a:off x="648004" y="3909364"/>
              <a:ext cx="6480175" cy="239193"/>
            </a:xfrm>
            <a:prstGeom prst="rect">
              <a:avLst/>
            </a:prstGeom>
          </p:spPr>
          <p:txBody>
            <a:bodyPr vert="horz" wrap="square" lIns="0" tIns="54000" rIns="0" bIns="0" rtlCol="0">
              <a:spAutoFit/>
            </a:bodyPr>
            <a:lstStyle/>
            <a:p>
              <a:pPr marL="191770">
                <a:lnSpc>
                  <a:spcPct val="100000"/>
                </a:lnSpc>
                <a:spcBef>
                  <a:spcPts val="405"/>
                </a:spcBef>
              </a:pPr>
              <a:r>
                <a:rPr sz="1200" b="1" dirty="0">
                  <a:solidFill>
                    <a:srgbClr val="FFFFFF"/>
                  </a:solidFill>
                  <a:latin typeface="Yu Gothic"/>
                  <a:cs typeface="Yu Gothic"/>
                </a:rPr>
                <a:t>技術的観点・・・サードパーティーCookieの規制</a:t>
              </a:r>
              <a:endParaRPr sz="1200">
                <a:latin typeface="Yu Gothic"/>
                <a:cs typeface="Yu Gothic"/>
              </a:endParaRPr>
            </a:p>
          </p:txBody>
        </p:sp>
        <p:sp>
          <p:nvSpPr>
            <p:cNvPr id="46" name="直角三角形 45">
              <a:extLst>
                <a:ext uri="{FF2B5EF4-FFF2-40B4-BE49-F238E27FC236}">
                  <a16:creationId xmlns:a16="http://schemas.microsoft.com/office/drawing/2014/main" id="{3F6EC22D-3FA0-10B8-4D0A-5B0DEC5B2F7D}"/>
                </a:ext>
              </a:extLst>
            </p:cNvPr>
            <p:cNvSpPr/>
            <p:nvPr/>
          </p:nvSpPr>
          <p:spPr>
            <a:xfrm rot="5400000">
              <a:off x="585004" y="3972364"/>
              <a:ext cx="251999" cy="125999"/>
            </a:xfrm>
            <a:prstGeom prst="rtTriangle">
              <a:avLst/>
            </a:prstGeom>
            <a:gradFill>
              <a:gsLst>
                <a:gs pos="0">
                  <a:srgbClr val="388DCB"/>
                </a:gs>
                <a:gs pos="100000">
                  <a:srgbClr val="388DC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7" name="object 28">
            <a:extLst>
              <a:ext uri="{FF2B5EF4-FFF2-40B4-BE49-F238E27FC236}">
                <a16:creationId xmlns:a16="http://schemas.microsoft.com/office/drawing/2014/main" id="{C2A57104-24BA-4A5E-34EC-960E667D4CD7}"/>
              </a:ext>
            </a:extLst>
          </p:cNvPr>
          <p:cNvPicPr/>
          <p:nvPr/>
        </p:nvPicPr>
        <p:blipFill>
          <a:blip r:embed="rId3" cstate="email">
            <a:extLst>
              <a:ext uri="{28A0092B-C50C-407E-A947-70E740481C1C}">
                <a14:useLocalDpi xmlns:a14="http://schemas.microsoft.com/office/drawing/2010/main"/>
              </a:ext>
            </a:extLst>
          </a:blip>
          <a:stretch>
            <a:fillRect/>
          </a:stretch>
        </p:blipFill>
        <p:spPr>
          <a:xfrm>
            <a:off x="5651500" y="3757114"/>
            <a:ext cx="4648200" cy="3300911"/>
          </a:xfrm>
          <a:prstGeom prst="rect">
            <a:avLst/>
          </a:prstGeom>
        </p:spPr>
      </p:pic>
    </p:spTree>
    <p:extLst>
      <p:ext uri="{BB962C8B-B14F-4D97-AF65-F5344CB8AC3E}">
        <p14:creationId xmlns:p14="http://schemas.microsoft.com/office/powerpoint/2010/main" val="233381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フリーフォーム 196">
            <a:extLst>
              <a:ext uri="{FF2B5EF4-FFF2-40B4-BE49-F238E27FC236}">
                <a16:creationId xmlns:a16="http://schemas.microsoft.com/office/drawing/2014/main" id="{3848C10B-8F80-06D2-DD37-36AF3075BB83}"/>
              </a:ext>
            </a:extLst>
          </p:cNvPr>
          <p:cNvSpPr/>
          <p:nvPr/>
        </p:nvSpPr>
        <p:spPr>
          <a:xfrm>
            <a:off x="647992" y="4584433"/>
            <a:ext cx="9423108" cy="2255570"/>
          </a:xfrm>
          <a:custGeom>
            <a:avLst/>
            <a:gdLst>
              <a:gd name="connsiteX0" fmla="*/ 0 w 9423108"/>
              <a:gd name="connsiteY0" fmla="*/ 0 h 2255570"/>
              <a:gd name="connsiteX1" fmla="*/ 9423108 w 9423108"/>
              <a:gd name="connsiteY1" fmla="*/ 0 h 2255570"/>
              <a:gd name="connsiteX2" fmla="*/ 9423108 w 9423108"/>
              <a:gd name="connsiteY2" fmla="*/ 2255570 h 2255570"/>
              <a:gd name="connsiteX3" fmla="*/ 0 w 9423108"/>
              <a:gd name="connsiteY3" fmla="*/ 2255570 h 2255570"/>
            </a:gdLst>
            <a:ahLst/>
            <a:cxnLst>
              <a:cxn ang="0">
                <a:pos x="connsiteX0" y="connsiteY0"/>
              </a:cxn>
              <a:cxn ang="0">
                <a:pos x="connsiteX1" y="connsiteY1"/>
              </a:cxn>
              <a:cxn ang="0">
                <a:pos x="connsiteX2" y="connsiteY2"/>
              </a:cxn>
              <a:cxn ang="0">
                <a:pos x="connsiteX3" y="connsiteY3"/>
              </a:cxn>
            </a:cxnLst>
            <a:rect l="l" t="t" r="r" b="b"/>
            <a:pathLst>
              <a:path w="9423108" h="2255570">
                <a:moveTo>
                  <a:pt x="0" y="0"/>
                </a:moveTo>
                <a:lnTo>
                  <a:pt x="9423108" y="0"/>
                </a:lnTo>
                <a:lnTo>
                  <a:pt x="9423108" y="2255570"/>
                </a:lnTo>
                <a:lnTo>
                  <a:pt x="0" y="2255570"/>
                </a:lnTo>
                <a:close/>
              </a:path>
            </a:pathLst>
          </a:custGeom>
          <a:gradFill>
            <a:gsLst>
              <a:gs pos="0">
                <a:srgbClr val="EEEFF5"/>
              </a:gs>
              <a:gs pos="100000">
                <a:srgbClr val="E4E4E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2" name="object 2">
            <a:extLst>
              <a:ext uri="{FF2B5EF4-FFF2-40B4-BE49-F238E27FC236}">
                <a16:creationId xmlns:a16="http://schemas.microsoft.com/office/drawing/2014/main" id="{DBD6B5AC-215F-2CE3-A162-04BDC095D128}"/>
              </a:ext>
            </a:extLst>
          </p:cNvPr>
          <p:cNvPicPr/>
          <p:nvPr/>
        </p:nvPicPr>
        <p:blipFill>
          <a:blip r:embed="rId2" cstate="email">
            <a:extLst>
              <a:ext uri="{28A0092B-C50C-407E-A947-70E740481C1C}">
                <a14:useLocalDpi xmlns:a14="http://schemas.microsoft.com/office/drawing/2010/main"/>
              </a:ext>
            </a:extLst>
          </a:blip>
          <a:stretch>
            <a:fillRect/>
          </a:stretch>
        </p:blipFill>
        <p:spPr>
          <a:xfrm>
            <a:off x="4871596" y="583441"/>
            <a:ext cx="5820406" cy="2313428"/>
          </a:xfrm>
          <a:prstGeom prst="rect">
            <a:avLst/>
          </a:prstGeom>
        </p:spPr>
      </p:pic>
      <p:sp>
        <p:nvSpPr>
          <p:cNvPr id="5" name="object 5">
            <a:extLst>
              <a:ext uri="{FF2B5EF4-FFF2-40B4-BE49-F238E27FC236}">
                <a16:creationId xmlns:a16="http://schemas.microsoft.com/office/drawing/2014/main" id="{A577F958-1EE9-CEBB-763E-5F7745F53195}"/>
              </a:ext>
            </a:extLst>
          </p:cNvPr>
          <p:cNvSpPr/>
          <p:nvPr/>
        </p:nvSpPr>
        <p:spPr>
          <a:xfrm>
            <a:off x="6492265" y="5004536"/>
            <a:ext cx="3449320" cy="1584325"/>
          </a:xfrm>
          <a:custGeom>
            <a:avLst/>
            <a:gdLst/>
            <a:ahLst/>
            <a:cxnLst/>
            <a:rect l="l" t="t" r="r" b="b"/>
            <a:pathLst>
              <a:path w="3449320" h="1584325">
                <a:moveTo>
                  <a:pt x="3449078" y="0"/>
                </a:moveTo>
                <a:lnTo>
                  <a:pt x="0" y="0"/>
                </a:lnTo>
                <a:lnTo>
                  <a:pt x="0" y="1583994"/>
                </a:lnTo>
                <a:lnTo>
                  <a:pt x="3449078" y="1583994"/>
                </a:lnTo>
                <a:lnTo>
                  <a:pt x="344907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FF2B5EF4-FFF2-40B4-BE49-F238E27FC236}">
                <a16:creationId xmlns:a16="http://schemas.microsoft.com/office/drawing/2014/main" id="{7FE8B8EF-3FC7-D7B9-0DF8-AE88932A3AAE}"/>
              </a:ext>
            </a:extLst>
          </p:cNvPr>
          <p:cNvSpPr txBox="1">
            <a:spLocks/>
          </p:cNvSpPr>
          <p:nvPr/>
        </p:nvSpPr>
        <p:spPr>
          <a:xfrm>
            <a:off x="635303" y="733425"/>
            <a:ext cx="3537911" cy="612987"/>
          </a:xfrm>
          <a:prstGeom prst="rect">
            <a:avLst/>
          </a:prstGeom>
        </p:spPr>
        <p:txBody>
          <a:bodyPr vert="horz" wrap="square" lIns="0" tIns="58419" rIns="0" bIns="0" rtlCol="0">
            <a:spAutoFit/>
          </a:bodyPr>
          <a:lstStyle>
            <a:defPPr>
              <a:defRPr kern="0"/>
            </a:defPPr>
            <a:lvl1pPr marL="12700">
              <a:spcBef>
                <a:spcPts val="459"/>
              </a:spcBef>
              <a:defRPr b="1" spc="-55">
                <a:latin typeface="Yu Gothic" panose="020B0400000000000000" pitchFamily="34" charset="-128"/>
                <a:ea typeface="Yu Gothic" panose="020B0400000000000000" pitchFamily="34" charset="-128"/>
                <a:cs typeface="+mj-cs"/>
              </a:defRPr>
            </a:lvl1pPr>
          </a:lstStyle>
          <a:p>
            <a:r>
              <a:rPr lang="ja-JP" altLang="en-US" spc="0" dirty="0"/>
              <a:t>最新かつ高度な基準に準拠した</a:t>
            </a:r>
            <a:br>
              <a:rPr lang="en-US" altLang="ja-JP" spc="0" dirty="0"/>
            </a:br>
            <a:r>
              <a:rPr lang="ja-JP" altLang="en-US" spc="0" dirty="0"/>
              <a:t>万全のブランド保護施策。</a:t>
            </a:r>
          </a:p>
        </p:txBody>
      </p:sp>
      <p:sp>
        <p:nvSpPr>
          <p:cNvPr id="7" name="object 7">
            <a:extLst>
              <a:ext uri="{FF2B5EF4-FFF2-40B4-BE49-F238E27FC236}">
                <a16:creationId xmlns:a16="http://schemas.microsoft.com/office/drawing/2014/main" id="{254F73E5-CDAD-6D2D-1127-B96B968E88BE}"/>
              </a:ext>
            </a:extLst>
          </p:cNvPr>
          <p:cNvSpPr txBox="1"/>
          <p:nvPr/>
        </p:nvSpPr>
        <p:spPr>
          <a:xfrm>
            <a:off x="775332" y="4719081"/>
            <a:ext cx="9231630" cy="215900"/>
          </a:xfrm>
          <a:prstGeom prst="rect">
            <a:avLst/>
          </a:prstGeom>
        </p:spPr>
        <p:txBody>
          <a:bodyPr vert="horz" wrap="square" lIns="0" tIns="12700" rIns="0" bIns="0" rtlCol="0">
            <a:spAutoFit/>
          </a:bodyPr>
          <a:lstStyle/>
          <a:p>
            <a:pPr marL="12700">
              <a:spcBef>
                <a:spcPts val="100"/>
              </a:spcBef>
            </a:pPr>
            <a:r>
              <a:rPr sz="1250" b="1" spc="90" dirty="0">
                <a:solidFill>
                  <a:srgbClr val="231F20"/>
                </a:solidFill>
                <a:latin typeface="Yu Gothic"/>
                <a:cs typeface="Yu Gothic"/>
              </a:rPr>
              <a:t>Google</a:t>
            </a:r>
            <a:r>
              <a:rPr sz="1250" b="1" spc="-335" dirty="0">
                <a:solidFill>
                  <a:srgbClr val="231F20"/>
                </a:solidFill>
                <a:latin typeface="Yu Gothic"/>
                <a:cs typeface="Yu Gothic"/>
              </a:rPr>
              <a:t> 、</a:t>
            </a:r>
            <a:r>
              <a:rPr sz="1250" b="1" spc="75" dirty="0">
                <a:solidFill>
                  <a:srgbClr val="231F20"/>
                </a:solidFill>
                <a:latin typeface="Yu Gothic"/>
                <a:cs typeface="Yu Gothic"/>
              </a:rPr>
              <a:t>Yahoo</a:t>
            </a:r>
            <a:r>
              <a:rPr sz="1250" b="1" spc="-50" dirty="0">
                <a:solidFill>
                  <a:srgbClr val="231F20"/>
                </a:solidFill>
                <a:latin typeface="Yu Gothic"/>
                <a:cs typeface="Yu Gothic"/>
              </a:rPr>
              <a:t>! 、国内外</a:t>
            </a:r>
            <a:r>
              <a:rPr sz="1250" b="1" spc="105" dirty="0">
                <a:solidFill>
                  <a:srgbClr val="231F20"/>
                </a:solidFill>
                <a:latin typeface="Yu Gothic"/>
                <a:cs typeface="Yu Gothic"/>
              </a:rPr>
              <a:t>DSP</a:t>
            </a:r>
            <a:r>
              <a:rPr sz="1250" b="1" spc="-55" dirty="0">
                <a:solidFill>
                  <a:srgbClr val="231F20"/>
                </a:solidFill>
                <a:latin typeface="Yu Gothic"/>
                <a:cs typeface="Yu Gothic"/>
              </a:rPr>
              <a:t>のプラットフォームを利用し、該当ユーザーが閲覧している様々な提携先サイトに広告を配信。</a:t>
            </a:r>
            <a:endParaRPr sz="1250">
              <a:latin typeface="Yu Gothic"/>
              <a:cs typeface="Yu Gothic"/>
            </a:endParaRPr>
          </a:p>
        </p:txBody>
      </p:sp>
      <p:sp>
        <p:nvSpPr>
          <p:cNvPr id="23" name="object 23">
            <a:extLst>
              <a:ext uri="{FF2B5EF4-FFF2-40B4-BE49-F238E27FC236}">
                <a16:creationId xmlns:a16="http://schemas.microsoft.com/office/drawing/2014/main" id="{72DD64D8-FACF-0C94-9589-75B8B41C202D}"/>
              </a:ext>
            </a:extLst>
          </p:cNvPr>
          <p:cNvSpPr txBox="1"/>
          <p:nvPr/>
        </p:nvSpPr>
        <p:spPr>
          <a:xfrm>
            <a:off x="2272120" y="6639863"/>
            <a:ext cx="2016000" cy="212879"/>
          </a:xfrm>
          <a:prstGeom prst="rect">
            <a:avLst/>
          </a:prstGeom>
        </p:spPr>
        <p:txBody>
          <a:bodyPr vert="horz" wrap="square" lIns="0" tIns="12700" rIns="0" bIns="0" rtlCol="0">
            <a:spAutoFit/>
          </a:bodyPr>
          <a:lstStyle/>
          <a:p>
            <a:pPr marL="12700">
              <a:spcBef>
                <a:spcPts val="100"/>
              </a:spcBef>
            </a:pPr>
            <a:r>
              <a:rPr sz="600" b="1" dirty="0">
                <a:solidFill>
                  <a:srgbClr val="231F20"/>
                </a:solidFill>
                <a:latin typeface="Yu Gothic"/>
                <a:cs typeface="Yu Gothic"/>
              </a:rPr>
              <a:t>※</a:t>
            </a:r>
            <a:r>
              <a:rPr sz="700" b="1" dirty="0">
                <a:solidFill>
                  <a:srgbClr val="231F20"/>
                </a:solidFill>
                <a:latin typeface="Yu Gothic"/>
                <a:cs typeface="Yu Gothic"/>
              </a:rPr>
              <a:t>特定の掲載先サイト</a:t>
            </a:r>
            <a:r>
              <a:rPr sz="600" b="1" dirty="0">
                <a:solidFill>
                  <a:srgbClr val="231F20"/>
                </a:solidFill>
                <a:latin typeface="Yu Gothic"/>
                <a:cs typeface="Yu Gothic"/>
              </a:rPr>
              <a:t>、掲載枠のみは実施不可。</a:t>
            </a:r>
            <a:endParaRPr sz="600" dirty="0">
              <a:latin typeface="Yu Gothic"/>
              <a:cs typeface="Yu Gothic"/>
            </a:endParaRPr>
          </a:p>
        </p:txBody>
      </p:sp>
      <p:sp>
        <p:nvSpPr>
          <p:cNvPr id="26" name="object 26">
            <a:extLst>
              <a:ext uri="{FF2B5EF4-FFF2-40B4-BE49-F238E27FC236}">
                <a16:creationId xmlns:a16="http://schemas.microsoft.com/office/drawing/2014/main" id="{B44BF120-B12C-489C-6DE8-72E107598459}"/>
              </a:ext>
            </a:extLst>
          </p:cNvPr>
          <p:cNvSpPr/>
          <p:nvPr/>
        </p:nvSpPr>
        <p:spPr>
          <a:xfrm>
            <a:off x="6177998" y="5643143"/>
            <a:ext cx="314325" cy="307340"/>
          </a:xfrm>
          <a:custGeom>
            <a:avLst/>
            <a:gdLst/>
            <a:ahLst/>
            <a:cxnLst/>
            <a:rect l="l" t="t" r="r" b="b"/>
            <a:pathLst>
              <a:path w="314325" h="307339">
                <a:moveTo>
                  <a:pt x="212661" y="0"/>
                </a:moveTo>
                <a:lnTo>
                  <a:pt x="131635" y="0"/>
                </a:lnTo>
                <a:lnTo>
                  <a:pt x="196024" y="97205"/>
                </a:lnTo>
                <a:lnTo>
                  <a:pt x="0" y="97205"/>
                </a:lnTo>
                <a:lnTo>
                  <a:pt x="0" y="209588"/>
                </a:lnTo>
                <a:lnTo>
                  <a:pt x="196024" y="209588"/>
                </a:lnTo>
                <a:lnTo>
                  <a:pt x="131635" y="306793"/>
                </a:lnTo>
                <a:lnTo>
                  <a:pt x="212661" y="306793"/>
                </a:lnTo>
                <a:lnTo>
                  <a:pt x="314274" y="153390"/>
                </a:lnTo>
                <a:lnTo>
                  <a:pt x="212661" y="0"/>
                </a:lnTo>
                <a:close/>
              </a:path>
            </a:pathLst>
          </a:custGeom>
          <a:solidFill>
            <a:srgbClr val="00BAB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 name="object 179">
            <a:extLst>
              <a:ext uri="{FF2B5EF4-FFF2-40B4-BE49-F238E27FC236}">
                <a16:creationId xmlns:a16="http://schemas.microsoft.com/office/drawing/2014/main" id="{64E812D9-F901-820C-1C2D-F4D3F8A41A55}"/>
              </a:ext>
            </a:extLst>
          </p:cNvPr>
          <p:cNvSpPr txBox="1"/>
          <p:nvPr/>
        </p:nvSpPr>
        <p:spPr>
          <a:xfrm>
            <a:off x="346311" y="301328"/>
            <a:ext cx="2009775" cy="238760"/>
          </a:xfrm>
          <a:prstGeom prst="rect">
            <a:avLst/>
          </a:prstGeom>
        </p:spPr>
        <p:txBody>
          <a:bodyPr vert="horz" wrap="square" lIns="0" tIns="12700" rIns="0" bIns="0" rtlCol="0">
            <a:spAutoFit/>
          </a:bodyPr>
          <a:lstStyle/>
          <a:p>
            <a:pPr marL="12700">
              <a:spcBef>
                <a:spcPts val="100"/>
              </a:spcBef>
            </a:pPr>
            <a:r>
              <a:rPr sz="1500" b="1" spc="15" baseline="2777" dirty="0">
                <a:solidFill>
                  <a:srgbClr val="231F20"/>
                </a:solidFill>
                <a:latin typeface="Yu Gothic"/>
                <a:cs typeface="Yu Gothic"/>
              </a:rPr>
              <a:t>ネクサス広告 シリーズとは</a:t>
            </a:r>
            <a:r>
              <a:rPr sz="1500" b="1" baseline="2777" dirty="0">
                <a:solidFill>
                  <a:srgbClr val="231F20"/>
                </a:solidFill>
                <a:latin typeface="Yu Gothic"/>
                <a:cs typeface="Yu Gothic"/>
              </a:rPr>
              <a:t>（</a:t>
            </a:r>
            <a:r>
              <a:rPr sz="1500" b="1" spc="-254" baseline="2777" dirty="0">
                <a:solidFill>
                  <a:srgbClr val="231F20"/>
                </a:solidFill>
                <a:latin typeface="Yu Gothic"/>
                <a:cs typeface="Yu Gothic"/>
              </a:rPr>
              <a:t> </a:t>
            </a:r>
            <a:r>
              <a:rPr sz="1400" dirty="0">
                <a:solidFill>
                  <a:srgbClr val="231F20"/>
                </a:solidFill>
                <a:latin typeface="Tw Cen MT"/>
                <a:cs typeface="Tw Cen MT"/>
              </a:rPr>
              <a:t>4</a:t>
            </a:r>
            <a:r>
              <a:rPr sz="1400" spc="-225" dirty="0">
                <a:solidFill>
                  <a:srgbClr val="231F20"/>
                </a:solidFill>
                <a:latin typeface="Tw Cen MT"/>
                <a:cs typeface="Tw Cen MT"/>
              </a:rPr>
              <a:t> </a:t>
            </a:r>
            <a:r>
              <a:rPr sz="1500" b="1" spc="-75" baseline="2777" dirty="0">
                <a:solidFill>
                  <a:srgbClr val="231F20"/>
                </a:solidFill>
                <a:latin typeface="Yu Gothic"/>
                <a:cs typeface="Yu Gothic"/>
              </a:rPr>
              <a:t>）</a:t>
            </a:r>
            <a:endParaRPr sz="1500" baseline="2777">
              <a:latin typeface="Yu Gothic"/>
              <a:cs typeface="Yu Gothic"/>
            </a:endParaRPr>
          </a:p>
        </p:txBody>
      </p:sp>
      <p:grpSp>
        <p:nvGrpSpPr>
          <p:cNvPr id="28" name="グループ化 27">
            <a:extLst>
              <a:ext uri="{FF2B5EF4-FFF2-40B4-BE49-F238E27FC236}">
                <a16:creationId xmlns:a16="http://schemas.microsoft.com/office/drawing/2014/main" id="{6615BBD8-FFA0-4C72-7A9F-A5CC1DCCCA44}"/>
              </a:ext>
            </a:extLst>
          </p:cNvPr>
          <p:cNvGrpSpPr/>
          <p:nvPr/>
        </p:nvGrpSpPr>
        <p:grpSpPr>
          <a:xfrm>
            <a:off x="635303" y="3570374"/>
            <a:ext cx="7302197" cy="500462"/>
            <a:chOff x="635303" y="3570374"/>
            <a:chExt cx="7302197" cy="500462"/>
          </a:xfrm>
        </p:grpSpPr>
        <p:sp>
          <p:nvSpPr>
            <p:cNvPr id="19" name="object 19">
              <a:extLst>
                <a:ext uri="{FF2B5EF4-FFF2-40B4-BE49-F238E27FC236}">
                  <a16:creationId xmlns:a16="http://schemas.microsoft.com/office/drawing/2014/main" id="{A0E992FD-9B19-186B-C6F1-CB9F8A446EAC}"/>
                </a:ext>
              </a:extLst>
            </p:cNvPr>
            <p:cNvSpPr/>
            <p:nvPr/>
          </p:nvSpPr>
          <p:spPr>
            <a:xfrm>
              <a:off x="648004" y="3570374"/>
              <a:ext cx="6480175" cy="288290"/>
            </a:xfrm>
            <a:custGeom>
              <a:avLst/>
              <a:gdLst/>
              <a:ahLst/>
              <a:cxnLst/>
              <a:rect l="l" t="t" r="r" b="b"/>
              <a:pathLst>
                <a:path w="6480175" h="288289">
                  <a:moveTo>
                    <a:pt x="6479997" y="0"/>
                  </a:moveTo>
                  <a:lnTo>
                    <a:pt x="0" y="0"/>
                  </a:lnTo>
                  <a:lnTo>
                    <a:pt x="0" y="287997"/>
                  </a:lnTo>
                  <a:lnTo>
                    <a:pt x="6479997" y="287997"/>
                  </a:lnTo>
                  <a:lnTo>
                    <a:pt x="6479997" y="0"/>
                  </a:lnTo>
                  <a:close/>
                </a:path>
              </a:pathLst>
            </a:custGeom>
            <a:solidFill>
              <a:srgbClr val="03173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a:extLst>
                <a:ext uri="{FF2B5EF4-FFF2-40B4-BE49-F238E27FC236}">
                  <a16:creationId xmlns:a16="http://schemas.microsoft.com/office/drawing/2014/main" id="{0DEA21A8-E839-C1EC-EF37-DF556D6120E5}"/>
                </a:ext>
              </a:extLst>
            </p:cNvPr>
            <p:cNvSpPr txBox="1"/>
            <p:nvPr/>
          </p:nvSpPr>
          <p:spPr>
            <a:xfrm>
              <a:off x="648004" y="3570374"/>
              <a:ext cx="6480175" cy="236603"/>
            </a:xfrm>
            <a:prstGeom prst="rect">
              <a:avLst/>
            </a:prstGeom>
          </p:spPr>
          <p:txBody>
            <a:bodyPr vert="horz" wrap="square" lIns="0" tIns="51435" rIns="0" bIns="0" rtlCol="0">
              <a:spAutoFit/>
            </a:bodyPr>
            <a:lstStyle/>
            <a:p>
              <a:pPr marL="180975">
                <a:spcBef>
                  <a:spcPts val="405"/>
                </a:spcBef>
              </a:pPr>
              <a:r>
                <a:rPr sz="1200" b="1" dirty="0">
                  <a:solidFill>
                    <a:srgbClr val="FFFFFF"/>
                  </a:solidFill>
                  <a:latin typeface="Yu Gothic"/>
                  <a:cs typeface="Yu Gothic"/>
                </a:rPr>
                <a:t>コンプライアンスに基づく消費者目線の広告配信</a:t>
              </a:r>
              <a:endParaRPr sz="1200">
                <a:latin typeface="Yu Gothic"/>
                <a:cs typeface="Yu Gothic"/>
              </a:endParaRPr>
            </a:p>
          </p:txBody>
        </p:sp>
        <p:sp>
          <p:nvSpPr>
            <p:cNvPr id="22" name="object 22">
              <a:extLst>
                <a:ext uri="{FF2B5EF4-FFF2-40B4-BE49-F238E27FC236}">
                  <a16:creationId xmlns:a16="http://schemas.microsoft.com/office/drawing/2014/main" id="{08593707-D7C0-7A02-1A23-09BDA7C22A4D}"/>
                </a:ext>
              </a:extLst>
            </p:cNvPr>
            <p:cNvSpPr txBox="1"/>
            <p:nvPr/>
          </p:nvSpPr>
          <p:spPr>
            <a:xfrm>
              <a:off x="635303" y="3891301"/>
              <a:ext cx="7302197" cy="179535"/>
            </a:xfrm>
            <a:prstGeom prst="rect">
              <a:avLst/>
            </a:prstGeom>
          </p:spPr>
          <p:txBody>
            <a:bodyPr vert="horz" wrap="square" lIns="0" tIns="55879" rIns="0" bIns="0" rtlCol="0">
              <a:spAutoFit/>
            </a:bodyPr>
            <a:lstStyle/>
            <a:p>
              <a:pPr marL="147955" indent="-135890" algn="just">
                <a:spcBef>
                  <a:spcPts val="439"/>
                </a:spcBef>
                <a:buFontTx/>
                <a:buChar char="●"/>
                <a:tabLst>
                  <a:tab pos="148590" algn="l"/>
                </a:tabLst>
              </a:pPr>
              <a:r>
                <a:rPr sz="800" b="1" dirty="0" err="1">
                  <a:solidFill>
                    <a:srgbClr val="231F20"/>
                  </a:solidFill>
                  <a:latin typeface="Yu Gothic"/>
                  <a:cs typeface="Yu Gothic"/>
                </a:rPr>
                <a:t>コンプライアンス意識の浸透と強化に取り組み、消費者目線で安心・安全で信頼されるインタラクティブ広告を提供して</a:t>
              </a:r>
              <a:r>
                <a:rPr lang="ja-JP" altLang="en-US" sz="800" b="1" dirty="0">
                  <a:solidFill>
                    <a:srgbClr val="231F20"/>
                  </a:solidFill>
                  <a:latin typeface="Yu Gothic"/>
                  <a:cs typeface="Yu Gothic"/>
                </a:rPr>
                <a:t>います。</a:t>
              </a:r>
              <a:endParaRPr sz="800" dirty="0">
                <a:latin typeface="Yu Gothic"/>
                <a:cs typeface="Yu Gothic"/>
              </a:endParaRPr>
            </a:p>
          </p:txBody>
        </p:sp>
        <p:sp>
          <p:nvSpPr>
            <p:cNvPr id="192" name="直角三角形 191">
              <a:extLst>
                <a:ext uri="{FF2B5EF4-FFF2-40B4-BE49-F238E27FC236}">
                  <a16:creationId xmlns:a16="http://schemas.microsoft.com/office/drawing/2014/main" id="{1A4A6E5A-B0AA-B561-393A-3D4EFC387EE6}"/>
                </a:ext>
              </a:extLst>
            </p:cNvPr>
            <p:cNvSpPr/>
            <p:nvPr/>
          </p:nvSpPr>
          <p:spPr>
            <a:xfrm rot="5400000">
              <a:off x="585004" y="3633374"/>
              <a:ext cx="251999" cy="125999"/>
            </a:xfrm>
            <a:prstGeom prst="rtTriangle">
              <a:avLst/>
            </a:prstGeom>
            <a:gradFill>
              <a:gsLst>
                <a:gs pos="0">
                  <a:srgbClr val="388DCB"/>
                </a:gs>
                <a:gs pos="100000">
                  <a:srgbClr val="388DC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B7F204F4-99A8-DF9A-602F-48E85FAD336B}"/>
              </a:ext>
            </a:extLst>
          </p:cNvPr>
          <p:cNvGrpSpPr/>
          <p:nvPr/>
        </p:nvGrpSpPr>
        <p:grpSpPr>
          <a:xfrm>
            <a:off x="635303" y="2642098"/>
            <a:ext cx="6492876" cy="668677"/>
            <a:chOff x="635303" y="2624770"/>
            <a:chExt cx="6492876" cy="668677"/>
          </a:xfrm>
        </p:grpSpPr>
        <p:sp>
          <p:nvSpPr>
            <p:cNvPr id="14" name="object 14">
              <a:extLst>
                <a:ext uri="{FF2B5EF4-FFF2-40B4-BE49-F238E27FC236}">
                  <a16:creationId xmlns:a16="http://schemas.microsoft.com/office/drawing/2014/main" id="{AE9652F9-CE85-A957-5FD5-D1499E6F2FA9}"/>
                </a:ext>
              </a:extLst>
            </p:cNvPr>
            <p:cNvSpPr/>
            <p:nvPr/>
          </p:nvSpPr>
          <p:spPr>
            <a:xfrm>
              <a:off x="648004" y="2624770"/>
              <a:ext cx="6480175" cy="288290"/>
            </a:xfrm>
            <a:custGeom>
              <a:avLst/>
              <a:gdLst/>
              <a:ahLst/>
              <a:cxnLst/>
              <a:rect l="l" t="t" r="r" b="b"/>
              <a:pathLst>
                <a:path w="6480175" h="288289">
                  <a:moveTo>
                    <a:pt x="6479997" y="0"/>
                  </a:moveTo>
                  <a:lnTo>
                    <a:pt x="0" y="0"/>
                  </a:lnTo>
                  <a:lnTo>
                    <a:pt x="0" y="287997"/>
                  </a:lnTo>
                  <a:lnTo>
                    <a:pt x="6479997" y="287997"/>
                  </a:lnTo>
                  <a:lnTo>
                    <a:pt x="6479997" y="0"/>
                  </a:lnTo>
                  <a:close/>
                </a:path>
              </a:pathLst>
            </a:custGeom>
            <a:solidFill>
              <a:srgbClr val="03173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a:extLst>
                <a:ext uri="{FF2B5EF4-FFF2-40B4-BE49-F238E27FC236}">
                  <a16:creationId xmlns:a16="http://schemas.microsoft.com/office/drawing/2014/main" id="{11D11A1D-20D9-CB4D-1B52-4FE50815C442}"/>
                </a:ext>
              </a:extLst>
            </p:cNvPr>
            <p:cNvSpPr txBox="1"/>
            <p:nvPr/>
          </p:nvSpPr>
          <p:spPr>
            <a:xfrm>
              <a:off x="648004" y="2624770"/>
              <a:ext cx="6480175" cy="236603"/>
            </a:xfrm>
            <a:prstGeom prst="rect">
              <a:avLst/>
            </a:prstGeom>
          </p:spPr>
          <p:txBody>
            <a:bodyPr vert="horz" wrap="square" lIns="0" tIns="51435" rIns="0" bIns="0" rtlCol="0">
              <a:spAutoFit/>
            </a:bodyPr>
            <a:lstStyle/>
            <a:p>
              <a:pPr marL="190500">
                <a:spcBef>
                  <a:spcPts val="405"/>
                </a:spcBef>
              </a:pPr>
              <a:r>
                <a:rPr sz="1200" b="1" dirty="0">
                  <a:solidFill>
                    <a:srgbClr val="FFFFFF"/>
                  </a:solidFill>
                  <a:latin typeface="Yu Gothic"/>
                  <a:cs typeface="Yu Gothic"/>
                </a:rPr>
                <a:t>ネガティブワード除外によりコンテンツ単位での対策も可能</a:t>
              </a:r>
              <a:endParaRPr sz="1200">
                <a:latin typeface="Yu Gothic"/>
                <a:cs typeface="Yu Gothic"/>
              </a:endParaRPr>
            </a:p>
          </p:txBody>
        </p:sp>
        <p:sp>
          <p:nvSpPr>
            <p:cNvPr id="17" name="object 17">
              <a:extLst>
                <a:ext uri="{FF2B5EF4-FFF2-40B4-BE49-F238E27FC236}">
                  <a16:creationId xmlns:a16="http://schemas.microsoft.com/office/drawing/2014/main" id="{47C8E488-69CE-01AB-AB24-1021D88BE164}"/>
                </a:ext>
              </a:extLst>
            </p:cNvPr>
            <p:cNvSpPr txBox="1"/>
            <p:nvPr/>
          </p:nvSpPr>
          <p:spPr>
            <a:xfrm>
              <a:off x="635303" y="2952329"/>
              <a:ext cx="5136878" cy="341118"/>
            </a:xfrm>
            <a:prstGeom prst="rect">
              <a:avLst/>
            </a:prstGeom>
          </p:spPr>
          <p:txBody>
            <a:bodyPr vert="horz" wrap="square" lIns="0" tIns="55879" rIns="0" bIns="0" rtlCol="0">
              <a:spAutoFit/>
            </a:bodyPr>
            <a:lstStyle/>
            <a:p>
              <a:pPr marL="147955" indent="-135890" algn="just">
                <a:spcBef>
                  <a:spcPts val="439"/>
                </a:spcBef>
                <a:buFontTx/>
                <a:buChar char="●"/>
                <a:tabLst>
                  <a:tab pos="148590" algn="l"/>
                </a:tabLst>
              </a:pPr>
              <a:r>
                <a:rPr sz="800" b="1" dirty="0" err="1">
                  <a:solidFill>
                    <a:srgbClr val="231F20"/>
                  </a:solidFill>
                  <a:latin typeface="Yu Gothic"/>
                  <a:cs typeface="Yu Gothic"/>
                </a:rPr>
                <a:t>実施業界におけるネガティブワードは先んじて除外処理済みです</a:t>
              </a:r>
              <a:r>
                <a:rPr lang="ja-JP" altLang="en-US" sz="800" b="1" dirty="0">
                  <a:solidFill>
                    <a:srgbClr val="231F20"/>
                  </a:solidFill>
                  <a:latin typeface="Yu Gothic"/>
                  <a:cs typeface="Yu Gothic"/>
                </a:rPr>
                <a:t>。</a:t>
              </a:r>
              <a:r>
                <a:rPr sz="800" b="1" dirty="0">
                  <a:solidFill>
                    <a:srgbClr val="231F20"/>
                  </a:solidFill>
                  <a:latin typeface="Yu Gothic"/>
                  <a:cs typeface="Yu Gothic"/>
                </a:rPr>
                <a:t>（例 </a:t>
              </a:r>
              <a:r>
                <a:rPr sz="800" b="1" dirty="0" err="1">
                  <a:solidFill>
                    <a:srgbClr val="231F20"/>
                  </a:solidFill>
                  <a:latin typeface="Yu Gothic"/>
                  <a:cs typeface="Yu Gothic"/>
                </a:rPr>
                <a:t>建設反対</a:t>
              </a:r>
              <a:r>
                <a:rPr sz="800" b="1" dirty="0">
                  <a:solidFill>
                    <a:srgbClr val="231F20"/>
                  </a:solidFill>
                  <a:latin typeface="Yu Gothic"/>
                  <a:cs typeface="Yu Gothic"/>
                </a:rPr>
                <a:t>）</a:t>
              </a:r>
              <a:endParaRPr sz="800" dirty="0">
                <a:latin typeface="Yu Gothic"/>
                <a:cs typeface="Yu Gothic"/>
              </a:endParaRPr>
            </a:p>
            <a:p>
              <a:pPr marL="147955" indent="-135890" algn="just">
                <a:spcBef>
                  <a:spcPts val="340"/>
                </a:spcBef>
                <a:buFontTx/>
                <a:buChar char="●"/>
                <a:tabLst>
                  <a:tab pos="148590" algn="l"/>
                </a:tabLst>
              </a:pPr>
              <a:r>
                <a:rPr sz="800" b="1" dirty="0">
                  <a:solidFill>
                    <a:srgbClr val="231F20"/>
                  </a:solidFill>
                  <a:latin typeface="Yu Gothic"/>
                  <a:cs typeface="Yu Gothic"/>
                </a:rPr>
                <a:t>特定ワード等、追加指定も可能です。</a:t>
              </a:r>
              <a:endParaRPr sz="800" dirty="0">
                <a:latin typeface="Yu Gothic"/>
                <a:cs typeface="Yu Gothic"/>
              </a:endParaRPr>
            </a:p>
          </p:txBody>
        </p:sp>
        <p:sp>
          <p:nvSpPr>
            <p:cNvPr id="193" name="直角三角形 192">
              <a:extLst>
                <a:ext uri="{FF2B5EF4-FFF2-40B4-BE49-F238E27FC236}">
                  <a16:creationId xmlns:a16="http://schemas.microsoft.com/office/drawing/2014/main" id="{671BBC8A-AF0A-0F2B-178C-1889367B23F2}"/>
                </a:ext>
              </a:extLst>
            </p:cNvPr>
            <p:cNvSpPr/>
            <p:nvPr/>
          </p:nvSpPr>
          <p:spPr>
            <a:xfrm rot="5400000">
              <a:off x="585004" y="2687770"/>
              <a:ext cx="251999" cy="125999"/>
            </a:xfrm>
            <a:prstGeom prst="rtTriangle">
              <a:avLst/>
            </a:prstGeom>
            <a:gradFill>
              <a:gsLst>
                <a:gs pos="0">
                  <a:srgbClr val="388DCB"/>
                </a:gs>
                <a:gs pos="100000">
                  <a:srgbClr val="388DC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CAB933B1-BB30-0D2D-3ACB-D9AE10F8E72E}"/>
              </a:ext>
            </a:extLst>
          </p:cNvPr>
          <p:cNvGrpSpPr/>
          <p:nvPr/>
        </p:nvGrpSpPr>
        <p:grpSpPr>
          <a:xfrm>
            <a:off x="635303" y="1718068"/>
            <a:ext cx="6492876" cy="664431"/>
            <a:chOff x="635303" y="1718068"/>
            <a:chExt cx="6492876" cy="664431"/>
          </a:xfrm>
        </p:grpSpPr>
        <p:sp>
          <p:nvSpPr>
            <p:cNvPr id="9" name="object 9">
              <a:extLst>
                <a:ext uri="{FF2B5EF4-FFF2-40B4-BE49-F238E27FC236}">
                  <a16:creationId xmlns:a16="http://schemas.microsoft.com/office/drawing/2014/main" id="{C9E377F3-914E-25AD-57FA-67B4034894B5}"/>
                </a:ext>
              </a:extLst>
            </p:cNvPr>
            <p:cNvSpPr/>
            <p:nvPr/>
          </p:nvSpPr>
          <p:spPr>
            <a:xfrm>
              <a:off x="648004" y="1718068"/>
              <a:ext cx="6480175" cy="288290"/>
            </a:xfrm>
            <a:custGeom>
              <a:avLst/>
              <a:gdLst/>
              <a:ahLst/>
              <a:cxnLst/>
              <a:rect l="l" t="t" r="r" b="b"/>
              <a:pathLst>
                <a:path w="6480175" h="288289">
                  <a:moveTo>
                    <a:pt x="6479997" y="0"/>
                  </a:moveTo>
                  <a:lnTo>
                    <a:pt x="0" y="0"/>
                  </a:lnTo>
                  <a:lnTo>
                    <a:pt x="0" y="287997"/>
                  </a:lnTo>
                  <a:lnTo>
                    <a:pt x="6479997" y="287997"/>
                  </a:lnTo>
                  <a:lnTo>
                    <a:pt x="6479997" y="0"/>
                  </a:lnTo>
                  <a:close/>
                </a:path>
              </a:pathLst>
            </a:custGeom>
            <a:solidFill>
              <a:srgbClr val="03173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a:extLst>
                <a:ext uri="{FF2B5EF4-FFF2-40B4-BE49-F238E27FC236}">
                  <a16:creationId xmlns:a16="http://schemas.microsoft.com/office/drawing/2014/main" id="{AA05D0F6-15F7-2C9C-A1AF-DBB26249553B}"/>
                </a:ext>
              </a:extLst>
            </p:cNvPr>
            <p:cNvSpPr txBox="1"/>
            <p:nvPr/>
          </p:nvSpPr>
          <p:spPr>
            <a:xfrm>
              <a:off x="648004" y="1718068"/>
              <a:ext cx="6480175" cy="236603"/>
            </a:xfrm>
            <a:prstGeom prst="rect">
              <a:avLst/>
            </a:prstGeom>
          </p:spPr>
          <p:txBody>
            <a:bodyPr vert="horz" wrap="square" lIns="0" tIns="51435" rIns="0" bIns="0" rtlCol="0">
              <a:spAutoFit/>
            </a:bodyPr>
            <a:lstStyle/>
            <a:p>
              <a:pPr marL="186055">
                <a:spcBef>
                  <a:spcPts val="405"/>
                </a:spcBef>
              </a:pPr>
              <a:r>
                <a:rPr sz="1200" b="1" dirty="0" err="1">
                  <a:solidFill>
                    <a:srgbClr val="FFFFFF"/>
                  </a:solidFill>
                  <a:latin typeface="Yu Gothic"/>
                  <a:cs typeface="Yu Gothic"/>
                </a:rPr>
                <a:t>ブランドセーフティ施策で</a:t>
              </a:r>
              <a:r>
                <a:rPr lang="en-US" altLang="ja-JP" sz="1200" b="1" dirty="0" err="1">
                  <a:solidFill>
                    <a:srgbClr val="FFFFFF"/>
                  </a:solidFill>
                  <a:latin typeface="Yu Gothic"/>
                  <a:cs typeface="Yu Gothic"/>
                </a:rPr>
                <a:t>､</a:t>
              </a:r>
              <a:r>
                <a:rPr sz="1200" b="1" dirty="0" err="1">
                  <a:solidFill>
                    <a:srgbClr val="FFFFFF"/>
                  </a:solidFill>
                  <a:latin typeface="Yu Gothic"/>
                  <a:cs typeface="Yu Gothic"/>
                </a:rPr>
                <a:t>イメージを損なうサイトへの露出停止・アドフラウド対策済み</a:t>
              </a:r>
              <a:endParaRPr sz="1200" dirty="0">
                <a:latin typeface="Yu Gothic"/>
                <a:cs typeface="Yu Gothic"/>
              </a:endParaRPr>
            </a:p>
          </p:txBody>
        </p:sp>
        <p:sp>
          <p:nvSpPr>
            <p:cNvPr id="12" name="object 12">
              <a:extLst>
                <a:ext uri="{FF2B5EF4-FFF2-40B4-BE49-F238E27FC236}">
                  <a16:creationId xmlns:a16="http://schemas.microsoft.com/office/drawing/2014/main" id="{B2E07F1E-944C-7EC7-9746-8E6C40D38D3C}"/>
                </a:ext>
              </a:extLst>
            </p:cNvPr>
            <p:cNvSpPr txBox="1"/>
            <p:nvPr/>
          </p:nvSpPr>
          <p:spPr>
            <a:xfrm>
              <a:off x="635303" y="2041381"/>
              <a:ext cx="6492876" cy="341118"/>
            </a:xfrm>
            <a:prstGeom prst="rect">
              <a:avLst/>
            </a:prstGeom>
          </p:spPr>
          <p:txBody>
            <a:bodyPr vert="horz" wrap="square" lIns="0" tIns="55879" rIns="0" bIns="0" rtlCol="0">
              <a:spAutoFit/>
            </a:bodyPr>
            <a:lstStyle/>
            <a:p>
              <a:pPr marL="146685" indent="-134620" algn="just">
                <a:spcBef>
                  <a:spcPts val="439"/>
                </a:spcBef>
                <a:buFontTx/>
                <a:buChar char="●"/>
                <a:tabLst>
                  <a:tab pos="147320" algn="l"/>
                </a:tabLst>
              </a:pPr>
              <a:r>
                <a:rPr sz="800" b="1" dirty="0">
                  <a:solidFill>
                    <a:srgbClr val="231F20"/>
                  </a:solidFill>
                  <a:latin typeface="Yu Gothic"/>
                  <a:cs typeface="Yu Gothic"/>
                </a:rPr>
                <a:t>目視判定によって優良サイトへ配信します。</a:t>
              </a:r>
              <a:endParaRPr sz="800" dirty="0">
                <a:latin typeface="Yu Gothic"/>
                <a:cs typeface="Yu Gothic"/>
              </a:endParaRPr>
            </a:p>
            <a:p>
              <a:pPr marL="147955" indent="-135890" algn="just">
                <a:spcBef>
                  <a:spcPts val="340"/>
                </a:spcBef>
                <a:buFontTx/>
                <a:buChar char="●"/>
                <a:tabLst>
                  <a:tab pos="148590" algn="l"/>
                </a:tabLst>
              </a:pPr>
              <a:r>
                <a:rPr sz="800" b="1" dirty="0">
                  <a:solidFill>
                    <a:srgbClr val="231F20"/>
                  </a:solidFill>
                  <a:latin typeface="Yu Gothic"/>
                  <a:cs typeface="Yu Gothic"/>
                </a:rPr>
                <a:t>Momentam社のBlackSwanの他、インテグラル・アド・サイエンスやSpider  Labs社の技術を採用しています。</a:t>
              </a:r>
              <a:endParaRPr sz="800" dirty="0">
                <a:latin typeface="Yu Gothic"/>
                <a:cs typeface="Yu Gothic"/>
              </a:endParaRPr>
            </a:p>
          </p:txBody>
        </p:sp>
        <p:sp>
          <p:nvSpPr>
            <p:cNvPr id="194" name="直角三角形 193">
              <a:extLst>
                <a:ext uri="{FF2B5EF4-FFF2-40B4-BE49-F238E27FC236}">
                  <a16:creationId xmlns:a16="http://schemas.microsoft.com/office/drawing/2014/main" id="{A7A0582B-4F93-803A-6771-877E2A35994B}"/>
                </a:ext>
              </a:extLst>
            </p:cNvPr>
            <p:cNvSpPr/>
            <p:nvPr/>
          </p:nvSpPr>
          <p:spPr>
            <a:xfrm rot="5400000">
              <a:off x="585004" y="1781068"/>
              <a:ext cx="251999" cy="125999"/>
            </a:xfrm>
            <a:prstGeom prst="rtTriangle">
              <a:avLst/>
            </a:prstGeom>
            <a:gradFill>
              <a:gsLst>
                <a:gs pos="0">
                  <a:srgbClr val="388DCB"/>
                </a:gs>
                <a:gs pos="100000">
                  <a:srgbClr val="388DCB">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069C9424-D684-2254-7620-1F151E149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3687" y="5164745"/>
            <a:ext cx="622300" cy="1257300"/>
          </a:xfrm>
          <a:prstGeom prst="rect">
            <a:avLst/>
          </a:prstGeom>
        </p:spPr>
      </p:pic>
      <p:pic>
        <p:nvPicPr>
          <p:cNvPr id="20" name="図 19">
            <a:extLst>
              <a:ext uri="{FF2B5EF4-FFF2-40B4-BE49-F238E27FC236}">
                <a16:creationId xmlns:a16="http://schemas.microsoft.com/office/drawing/2014/main" id="{BD00CC2E-7ADB-301C-6C1C-7F01CC3EA4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593" y="5177230"/>
            <a:ext cx="2197100" cy="1257300"/>
          </a:xfrm>
          <a:prstGeom prst="rect">
            <a:avLst/>
          </a:prstGeom>
        </p:spPr>
      </p:pic>
      <p:pic>
        <p:nvPicPr>
          <p:cNvPr id="198" name="グラフィックス 197">
            <a:extLst>
              <a:ext uri="{FF2B5EF4-FFF2-40B4-BE49-F238E27FC236}">
                <a16:creationId xmlns:a16="http://schemas.microsoft.com/office/drawing/2014/main" id="{D9E360A1-08CD-7F45-2DC3-164217AA631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80799" y="5638740"/>
            <a:ext cx="557403" cy="304038"/>
          </a:xfrm>
          <a:prstGeom prst="rect">
            <a:avLst/>
          </a:prstGeom>
        </p:spPr>
      </p:pic>
      <p:pic>
        <p:nvPicPr>
          <p:cNvPr id="199" name="図 198">
            <a:extLst>
              <a:ext uri="{FF2B5EF4-FFF2-40B4-BE49-F238E27FC236}">
                <a16:creationId xmlns:a16="http://schemas.microsoft.com/office/drawing/2014/main" id="{21AF38AD-E090-27B4-4E22-C9B674A6988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900" y="5197916"/>
            <a:ext cx="1257300" cy="1231900"/>
          </a:xfrm>
          <a:prstGeom prst="rect">
            <a:avLst/>
          </a:prstGeom>
        </p:spPr>
      </p:pic>
      <p:grpSp>
        <p:nvGrpSpPr>
          <p:cNvPr id="4" name="グループ化 3">
            <a:extLst>
              <a:ext uri="{FF2B5EF4-FFF2-40B4-BE49-F238E27FC236}">
                <a16:creationId xmlns:a16="http://schemas.microsoft.com/office/drawing/2014/main" id="{949D8C7C-1606-4A0E-DD6E-EE13F7052672}"/>
              </a:ext>
            </a:extLst>
          </p:cNvPr>
          <p:cNvGrpSpPr/>
          <p:nvPr/>
        </p:nvGrpSpPr>
        <p:grpSpPr>
          <a:xfrm>
            <a:off x="2268753" y="5004536"/>
            <a:ext cx="3922395" cy="1584325"/>
            <a:chOff x="2268753" y="5004536"/>
            <a:chExt cx="3922395" cy="1584325"/>
          </a:xfrm>
        </p:grpSpPr>
        <p:sp>
          <p:nvSpPr>
            <p:cNvPr id="8" name="object 25">
              <a:extLst>
                <a:ext uri="{FF2B5EF4-FFF2-40B4-BE49-F238E27FC236}">
                  <a16:creationId xmlns:a16="http://schemas.microsoft.com/office/drawing/2014/main" id="{0E08F6BA-C4A2-DDE5-5901-746374FA1217}"/>
                </a:ext>
              </a:extLst>
            </p:cNvPr>
            <p:cNvSpPr/>
            <p:nvPr/>
          </p:nvSpPr>
          <p:spPr>
            <a:xfrm>
              <a:off x="2268753" y="5004536"/>
              <a:ext cx="3922395" cy="1584325"/>
            </a:xfrm>
            <a:custGeom>
              <a:avLst/>
              <a:gdLst/>
              <a:ahLst/>
              <a:cxnLst/>
              <a:rect l="l" t="t" r="r" b="b"/>
              <a:pathLst>
                <a:path w="3922395" h="1584325">
                  <a:moveTo>
                    <a:pt x="3922280" y="0"/>
                  </a:moveTo>
                  <a:lnTo>
                    <a:pt x="0" y="0"/>
                  </a:lnTo>
                  <a:lnTo>
                    <a:pt x="0" y="1583994"/>
                  </a:lnTo>
                  <a:lnTo>
                    <a:pt x="3922280" y="1583994"/>
                  </a:lnTo>
                  <a:lnTo>
                    <a:pt x="392228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28">
              <a:extLst>
                <a:ext uri="{FF2B5EF4-FFF2-40B4-BE49-F238E27FC236}">
                  <a16:creationId xmlns:a16="http://schemas.microsoft.com/office/drawing/2014/main" id="{36AC5351-8ED3-16E4-01AD-3DD85B9EE0FB}"/>
                </a:ext>
              </a:extLst>
            </p:cNvPr>
            <p:cNvPicPr/>
            <p:nvPr/>
          </p:nvPicPr>
          <p:blipFill>
            <a:blip r:embed="rId8" cstate="print"/>
            <a:stretch>
              <a:fillRect/>
            </a:stretch>
          </p:blipFill>
          <p:spPr>
            <a:xfrm>
              <a:off x="3203308" y="5374017"/>
              <a:ext cx="321698" cy="73436"/>
            </a:xfrm>
            <a:prstGeom prst="rect">
              <a:avLst/>
            </a:prstGeom>
          </p:spPr>
        </p:pic>
        <p:pic>
          <p:nvPicPr>
            <p:cNvPr id="13" name="object 29">
              <a:extLst>
                <a:ext uri="{FF2B5EF4-FFF2-40B4-BE49-F238E27FC236}">
                  <a16:creationId xmlns:a16="http://schemas.microsoft.com/office/drawing/2014/main" id="{FD7B32F6-3E54-45FF-CCE2-3418A1AC79EE}"/>
                </a:ext>
              </a:extLst>
            </p:cNvPr>
            <p:cNvPicPr/>
            <p:nvPr/>
          </p:nvPicPr>
          <p:blipFill>
            <a:blip r:embed="rId9" cstate="print"/>
            <a:stretch>
              <a:fillRect/>
            </a:stretch>
          </p:blipFill>
          <p:spPr>
            <a:xfrm>
              <a:off x="3898604" y="5334896"/>
              <a:ext cx="261039" cy="114154"/>
            </a:xfrm>
            <a:prstGeom prst="rect">
              <a:avLst/>
            </a:prstGeom>
          </p:spPr>
        </p:pic>
        <p:pic>
          <p:nvPicPr>
            <p:cNvPr id="15" name="object 30">
              <a:extLst>
                <a:ext uri="{FF2B5EF4-FFF2-40B4-BE49-F238E27FC236}">
                  <a16:creationId xmlns:a16="http://schemas.microsoft.com/office/drawing/2014/main" id="{4FA04B76-478C-839E-5072-47B38E905144}"/>
                </a:ext>
              </a:extLst>
            </p:cNvPr>
            <p:cNvPicPr/>
            <p:nvPr/>
          </p:nvPicPr>
          <p:blipFill>
            <a:blip r:embed="rId10" cstate="print"/>
            <a:stretch>
              <a:fillRect/>
            </a:stretch>
          </p:blipFill>
          <p:spPr>
            <a:xfrm>
              <a:off x="2811338" y="5374810"/>
              <a:ext cx="288979" cy="62266"/>
            </a:xfrm>
            <a:prstGeom prst="rect">
              <a:avLst/>
            </a:prstGeom>
          </p:spPr>
        </p:pic>
        <p:pic>
          <p:nvPicPr>
            <p:cNvPr id="24" name="object 31">
              <a:extLst>
                <a:ext uri="{FF2B5EF4-FFF2-40B4-BE49-F238E27FC236}">
                  <a16:creationId xmlns:a16="http://schemas.microsoft.com/office/drawing/2014/main" id="{3AF4C264-343B-D504-6A7B-DBDB5F367BBA}"/>
                </a:ext>
              </a:extLst>
            </p:cNvPr>
            <p:cNvPicPr/>
            <p:nvPr/>
          </p:nvPicPr>
          <p:blipFill>
            <a:blip r:embed="rId11" cstate="print"/>
            <a:stretch>
              <a:fillRect/>
            </a:stretch>
          </p:blipFill>
          <p:spPr>
            <a:xfrm>
              <a:off x="2357114" y="5362037"/>
              <a:ext cx="346455" cy="83819"/>
            </a:xfrm>
            <a:prstGeom prst="rect">
              <a:avLst/>
            </a:prstGeom>
          </p:spPr>
        </p:pic>
        <p:pic>
          <p:nvPicPr>
            <p:cNvPr id="27" name="object 32">
              <a:extLst>
                <a:ext uri="{FF2B5EF4-FFF2-40B4-BE49-F238E27FC236}">
                  <a16:creationId xmlns:a16="http://schemas.microsoft.com/office/drawing/2014/main" id="{8AD96E6F-7977-E9DC-8262-240712E715BC}"/>
                </a:ext>
              </a:extLst>
            </p:cNvPr>
            <p:cNvPicPr/>
            <p:nvPr/>
          </p:nvPicPr>
          <p:blipFill>
            <a:blip r:embed="rId12" cstate="print"/>
            <a:stretch>
              <a:fillRect/>
            </a:stretch>
          </p:blipFill>
          <p:spPr>
            <a:xfrm>
              <a:off x="3268756" y="5146510"/>
              <a:ext cx="418302" cy="205948"/>
            </a:xfrm>
            <a:prstGeom prst="rect">
              <a:avLst/>
            </a:prstGeom>
          </p:spPr>
        </p:pic>
        <p:pic>
          <p:nvPicPr>
            <p:cNvPr id="156" name="object 33">
              <a:extLst>
                <a:ext uri="{FF2B5EF4-FFF2-40B4-BE49-F238E27FC236}">
                  <a16:creationId xmlns:a16="http://schemas.microsoft.com/office/drawing/2014/main" id="{9C86459E-847E-20C8-79B7-8EBE2405C8B8}"/>
                </a:ext>
              </a:extLst>
            </p:cNvPr>
            <p:cNvPicPr/>
            <p:nvPr/>
          </p:nvPicPr>
          <p:blipFill>
            <a:blip r:embed="rId13" cstate="print"/>
            <a:stretch>
              <a:fillRect/>
            </a:stretch>
          </p:blipFill>
          <p:spPr>
            <a:xfrm>
              <a:off x="2993351" y="5272633"/>
              <a:ext cx="265823" cy="85412"/>
            </a:xfrm>
            <a:prstGeom prst="rect">
              <a:avLst/>
            </a:prstGeom>
          </p:spPr>
        </p:pic>
        <p:pic>
          <p:nvPicPr>
            <p:cNvPr id="157" name="object 34">
              <a:extLst>
                <a:ext uri="{FF2B5EF4-FFF2-40B4-BE49-F238E27FC236}">
                  <a16:creationId xmlns:a16="http://schemas.microsoft.com/office/drawing/2014/main" id="{C71643A8-55F3-1EB1-D869-6ACB5298DD06}"/>
                </a:ext>
              </a:extLst>
            </p:cNvPr>
            <p:cNvPicPr/>
            <p:nvPr/>
          </p:nvPicPr>
          <p:blipFill>
            <a:blip r:embed="rId14" cstate="print"/>
            <a:stretch>
              <a:fillRect/>
            </a:stretch>
          </p:blipFill>
          <p:spPr>
            <a:xfrm>
              <a:off x="2753868" y="5272633"/>
              <a:ext cx="231497" cy="91795"/>
            </a:xfrm>
            <a:prstGeom prst="rect">
              <a:avLst/>
            </a:prstGeom>
          </p:spPr>
        </p:pic>
        <p:pic>
          <p:nvPicPr>
            <p:cNvPr id="158" name="object 35">
              <a:extLst>
                <a:ext uri="{FF2B5EF4-FFF2-40B4-BE49-F238E27FC236}">
                  <a16:creationId xmlns:a16="http://schemas.microsoft.com/office/drawing/2014/main" id="{5A7F8758-3513-EE33-FF8F-8DD67452AA61}"/>
                </a:ext>
              </a:extLst>
            </p:cNvPr>
            <p:cNvPicPr/>
            <p:nvPr/>
          </p:nvPicPr>
          <p:blipFill>
            <a:blip r:embed="rId15" cstate="print"/>
            <a:stretch>
              <a:fillRect/>
            </a:stretch>
          </p:blipFill>
          <p:spPr>
            <a:xfrm>
              <a:off x="2347535" y="5258260"/>
              <a:ext cx="383975" cy="78231"/>
            </a:xfrm>
            <a:prstGeom prst="rect">
              <a:avLst/>
            </a:prstGeom>
          </p:spPr>
        </p:pic>
        <p:pic>
          <p:nvPicPr>
            <p:cNvPr id="159" name="object 36">
              <a:extLst>
                <a:ext uri="{FF2B5EF4-FFF2-40B4-BE49-F238E27FC236}">
                  <a16:creationId xmlns:a16="http://schemas.microsoft.com/office/drawing/2014/main" id="{7F59CEF1-9EC8-24A6-132F-8CD159F35F93}"/>
                </a:ext>
              </a:extLst>
            </p:cNvPr>
            <p:cNvPicPr/>
            <p:nvPr/>
          </p:nvPicPr>
          <p:blipFill>
            <a:blip r:embed="rId16" cstate="print"/>
            <a:stretch>
              <a:fillRect/>
            </a:stretch>
          </p:blipFill>
          <p:spPr>
            <a:xfrm>
              <a:off x="3968853" y="5250277"/>
              <a:ext cx="191588" cy="66257"/>
            </a:xfrm>
            <a:prstGeom prst="rect">
              <a:avLst/>
            </a:prstGeom>
          </p:spPr>
        </p:pic>
        <p:pic>
          <p:nvPicPr>
            <p:cNvPr id="160" name="object 37">
              <a:extLst>
                <a:ext uri="{FF2B5EF4-FFF2-40B4-BE49-F238E27FC236}">
                  <a16:creationId xmlns:a16="http://schemas.microsoft.com/office/drawing/2014/main" id="{DB926396-5819-B6A8-8362-1C45BD23F5D3}"/>
                </a:ext>
              </a:extLst>
            </p:cNvPr>
            <p:cNvPicPr/>
            <p:nvPr/>
          </p:nvPicPr>
          <p:blipFill>
            <a:blip r:embed="rId17" cstate="print"/>
            <a:stretch>
              <a:fillRect/>
            </a:stretch>
          </p:blipFill>
          <p:spPr>
            <a:xfrm>
              <a:off x="3732560" y="5190406"/>
              <a:ext cx="137305" cy="131717"/>
            </a:xfrm>
            <a:prstGeom prst="rect">
              <a:avLst/>
            </a:prstGeom>
          </p:spPr>
        </p:pic>
        <p:pic>
          <p:nvPicPr>
            <p:cNvPr id="161" name="object 38">
              <a:extLst>
                <a:ext uri="{FF2B5EF4-FFF2-40B4-BE49-F238E27FC236}">
                  <a16:creationId xmlns:a16="http://schemas.microsoft.com/office/drawing/2014/main" id="{9478B197-24FF-444B-F979-7FC0ACF5DD3B}"/>
                </a:ext>
              </a:extLst>
            </p:cNvPr>
            <p:cNvPicPr/>
            <p:nvPr/>
          </p:nvPicPr>
          <p:blipFill>
            <a:blip r:embed="rId18" cstate="print"/>
            <a:stretch>
              <a:fillRect/>
            </a:stretch>
          </p:blipFill>
          <p:spPr>
            <a:xfrm>
              <a:off x="2884781" y="5173642"/>
              <a:ext cx="260233" cy="89390"/>
            </a:xfrm>
            <a:prstGeom prst="rect">
              <a:avLst/>
            </a:prstGeom>
          </p:spPr>
        </p:pic>
        <p:pic>
          <p:nvPicPr>
            <p:cNvPr id="162" name="object 39">
              <a:extLst>
                <a:ext uri="{FF2B5EF4-FFF2-40B4-BE49-F238E27FC236}">
                  <a16:creationId xmlns:a16="http://schemas.microsoft.com/office/drawing/2014/main" id="{161A1A80-2091-0C98-D354-6BCE474ACE34}"/>
                </a:ext>
              </a:extLst>
            </p:cNvPr>
            <p:cNvPicPr/>
            <p:nvPr/>
          </p:nvPicPr>
          <p:blipFill>
            <a:blip r:embed="rId19" cstate="print"/>
            <a:stretch>
              <a:fillRect/>
            </a:stretch>
          </p:blipFill>
          <p:spPr>
            <a:xfrm>
              <a:off x="2352332" y="5184825"/>
              <a:ext cx="504507" cy="66250"/>
            </a:xfrm>
            <a:prstGeom prst="rect">
              <a:avLst/>
            </a:prstGeom>
          </p:spPr>
        </p:pic>
        <p:pic>
          <p:nvPicPr>
            <p:cNvPr id="163" name="object 40">
              <a:extLst>
                <a:ext uri="{FF2B5EF4-FFF2-40B4-BE49-F238E27FC236}">
                  <a16:creationId xmlns:a16="http://schemas.microsoft.com/office/drawing/2014/main" id="{8F1A1E7D-3AEE-F1C7-EFDD-AAD1CF76DDDD}"/>
                </a:ext>
              </a:extLst>
            </p:cNvPr>
            <p:cNvPicPr/>
            <p:nvPr/>
          </p:nvPicPr>
          <p:blipFill>
            <a:blip r:embed="rId20" cstate="print"/>
            <a:stretch>
              <a:fillRect/>
            </a:stretch>
          </p:blipFill>
          <p:spPr>
            <a:xfrm>
              <a:off x="4032719" y="5051504"/>
              <a:ext cx="125323" cy="181210"/>
            </a:xfrm>
            <a:prstGeom prst="rect">
              <a:avLst/>
            </a:prstGeom>
          </p:spPr>
        </p:pic>
        <p:pic>
          <p:nvPicPr>
            <p:cNvPr id="164" name="object 41">
              <a:extLst>
                <a:ext uri="{FF2B5EF4-FFF2-40B4-BE49-F238E27FC236}">
                  <a16:creationId xmlns:a16="http://schemas.microsoft.com/office/drawing/2014/main" id="{BC811735-7A57-7C85-087C-4458923BA1EA}"/>
                </a:ext>
              </a:extLst>
            </p:cNvPr>
            <p:cNvPicPr/>
            <p:nvPr/>
          </p:nvPicPr>
          <p:blipFill>
            <a:blip r:embed="rId21" cstate="print"/>
            <a:stretch>
              <a:fillRect/>
            </a:stretch>
          </p:blipFill>
          <p:spPr>
            <a:xfrm>
              <a:off x="3858691" y="5068269"/>
              <a:ext cx="131715" cy="101367"/>
            </a:xfrm>
            <a:prstGeom prst="rect">
              <a:avLst/>
            </a:prstGeom>
          </p:spPr>
        </p:pic>
        <p:pic>
          <p:nvPicPr>
            <p:cNvPr id="165" name="object 42">
              <a:extLst>
                <a:ext uri="{FF2B5EF4-FFF2-40B4-BE49-F238E27FC236}">
                  <a16:creationId xmlns:a16="http://schemas.microsoft.com/office/drawing/2014/main" id="{DB92005C-6A00-3067-4125-6935B3276D91}"/>
                </a:ext>
              </a:extLst>
            </p:cNvPr>
            <p:cNvPicPr/>
            <p:nvPr/>
          </p:nvPicPr>
          <p:blipFill>
            <a:blip r:embed="rId22" cstate="print"/>
            <a:stretch>
              <a:fillRect/>
            </a:stretch>
          </p:blipFill>
          <p:spPr>
            <a:xfrm>
              <a:off x="3373335" y="5069865"/>
              <a:ext cx="426275" cy="75031"/>
            </a:xfrm>
            <a:prstGeom prst="rect">
              <a:avLst/>
            </a:prstGeom>
          </p:spPr>
        </p:pic>
        <p:pic>
          <p:nvPicPr>
            <p:cNvPr id="166" name="object 43">
              <a:extLst>
                <a:ext uri="{FF2B5EF4-FFF2-40B4-BE49-F238E27FC236}">
                  <a16:creationId xmlns:a16="http://schemas.microsoft.com/office/drawing/2014/main" id="{81CE9B9E-4C11-433E-2D46-8E2B420038EC}"/>
                </a:ext>
              </a:extLst>
            </p:cNvPr>
            <p:cNvPicPr/>
            <p:nvPr/>
          </p:nvPicPr>
          <p:blipFill>
            <a:blip r:embed="rId23" cstate="print"/>
            <a:stretch>
              <a:fillRect/>
            </a:stretch>
          </p:blipFill>
          <p:spPr>
            <a:xfrm>
              <a:off x="3157794" y="5049908"/>
              <a:ext cx="134111" cy="103777"/>
            </a:xfrm>
            <a:prstGeom prst="rect">
              <a:avLst/>
            </a:prstGeom>
          </p:spPr>
        </p:pic>
        <p:pic>
          <p:nvPicPr>
            <p:cNvPr id="167" name="object 44">
              <a:extLst>
                <a:ext uri="{FF2B5EF4-FFF2-40B4-BE49-F238E27FC236}">
                  <a16:creationId xmlns:a16="http://schemas.microsoft.com/office/drawing/2014/main" id="{61B84F4B-FDE8-F0EC-675A-660D2C456537}"/>
                </a:ext>
              </a:extLst>
            </p:cNvPr>
            <p:cNvPicPr/>
            <p:nvPr/>
          </p:nvPicPr>
          <p:blipFill>
            <a:blip r:embed="rId24" cstate="print"/>
            <a:stretch>
              <a:fillRect/>
            </a:stretch>
          </p:blipFill>
          <p:spPr>
            <a:xfrm>
              <a:off x="2975785" y="5057891"/>
              <a:ext cx="155665" cy="110961"/>
            </a:xfrm>
            <a:prstGeom prst="rect">
              <a:avLst/>
            </a:prstGeom>
          </p:spPr>
        </p:pic>
        <p:pic>
          <p:nvPicPr>
            <p:cNvPr id="168" name="object 45">
              <a:extLst>
                <a:ext uri="{FF2B5EF4-FFF2-40B4-BE49-F238E27FC236}">
                  <a16:creationId xmlns:a16="http://schemas.microsoft.com/office/drawing/2014/main" id="{4C17B782-C09F-C327-3C28-76B52F96FE56}"/>
                </a:ext>
              </a:extLst>
            </p:cNvPr>
            <p:cNvPicPr/>
            <p:nvPr/>
          </p:nvPicPr>
          <p:blipFill>
            <a:blip r:embed="rId25" cstate="print"/>
            <a:stretch>
              <a:fillRect/>
            </a:stretch>
          </p:blipFill>
          <p:spPr>
            <a:xfrm>
              <a:off x="2688403" y="5061084"/>
              <a:ext cx="241880" cy="104575"/>
            </a:xfrm>
            <a:prstGeom prst="rect">
              <a:avLst/>
            </a:prstGeom>
          </p:spPr>
        </p:pic>
        <p:pic>
          <p:nvPicPr>
            <p:cNvPr id="169" name="object 46">
              <a:extLst>
                <a:ext uri="{FF2B5EF4-FFF2-40B4-BE49-F238E27FC236}">
                  <a16:creationId xmlns:a16="http://schemas.microsoft.com/office/drawing/2014/main" id="{E7864521-D131-F167-B372-1479188566FD}"/>
                </a:ext>
              </a:extLst>
            </p:cNvPr>
            <p:cNvPicPr/>
            <p:nvPr/>
          </p:nvPicPr>
          <p:blipFill>
            <a:blip r:embed="rId26" cstate="print"/>
            <a:stretch>
              <a:fillRect/>
            </a:stretch>
          </p:blipFill>
          <p:spPr>
            <a:xfrm>
              <a:off x="2350728" y="5049908"/>
              <a:ext cx="298558" cy="104575"/>
            </a:xfrm>
            <a:prstGeom prst="rect">
              <a:avLst/>
            </a:prstGeom>
          </p:spPr>
        </p:pic>
        <p:pic>
          <p:nvPicPr>
            <p:cNvPr id="170" name="object 47">
              <a:extLst>
                <a:ext uri="{FF2B5EF4-FFF2-40B4-BE49-F238E27FC236}">
                  <a16:creationId xmlns:a16="http://schemas.microsoft.com/office/drawing/2014/main" id="{547E8BE9-56DC-D407-F784-50F83A72B39F}"/>
                </a:ext>
              </a:extLst>
            </p:cNvPr>
            <p:cNvPicPr/>
            <p:nvPr/>
          </p:nvPicPr>
          <p:blipFill>
            <a:blip r:embed="rId27" cstate="print"/>
            <a:stretch>
              <a:fillRect/>
            </a:stretch>
          </p:blipFill>
          <p:spPr>
            <a:xfrm>
              <a:off x="2348333" y="5412329"/>
              <a:ext cx="154867" cy="155665"/>
            </a:xfrm>
            <a:prstGeom prst="rect">
              <a:avLst/>
            </a:prstGeom>
          </p:spPr>
        </p:pic>
        <p:pic>
          <p:nvPicPr>
            <p:cNvPr id="171" name="object 48">
              <a:extLst>
                <a:ext uri="{FF2B5EF4-FFF2-40B4-BE49-F238E27FC236}">
                  <a16:creationId xmlns:a16="http://schemas.microsoft.com/office/drawing/2014/main" id="{9880AEA5-EB4F-B0C9-80FD-3ECB5F836B46}"/>
                </a:ext>
              </a:extLst>
            </p:cNvPr>
            <p:cNvPicPr/>
            <p:nvPr/>
          </p:nvPicPr>
          <p:blipFill>
            <a:blip r:embed="rId28" cstate="print"/>
            <a:stretch>
              <a:fillRect/>
            </a:stretch>
          </p:blipFill>
          <p:spPr>
            <a:xfrm>
              <a:off x="4843774" y="5488167"/>
              <a:ext cx="209148" cy="59866"/>
            </a:xfrm>
            <a:prstGeom prst="rect">
              <a:avLst/>
            </a:prstGeom>
          </p:spPr>
        </p:pic>
        <p:pic>
          <p:nvPicPr>
            <p:cNvPr id="172" name="object 49">
              <a:extLst>
                <a:ext uri="{FF2B5EF4-FFF2-40B4-BE49-F238E27FC236}">
                  <a16:creationId xmlns:a16="http://schemas.microsoft.com/office/drawing/2014/main" id="{853C5121-D1FE-022F-F375-B1D7E0301420}"/>
                </a:ext>
              </a:extLst>
            </p:cNvPr>
            <p:cNvPicPr/>
            <p:nvPr/>
          </p:nvPicPr>
          <p:blipFill>
            <a:blip r:embed="rId29" cstate="print"/>
            <a:stretch>
              <a:fillRect/>
            </a:stretch>
          </p:blipFill>
          <p:spPr>
            <a:xfrm>
              <a:off x="4823818" y="5327711"/>
              <a:ext cx="273013" cy="44703"/>
            </a:xfrm>
            <a:prstGeom prst="rect">
              <a:avLst/>
            </a:prstGeom>
          </p:spPr>
        </p:pic>
        <p:pic>
          <p:nvPicPr>
            <p:cNvPr id="173" name="object 50">
              <a:extLst>
                <a:ext uri="{FF2B5EF4-FFF2-40B4-BE49-F238E27FC236}">
                  <a16:creationId xmlns:a16="http://schemas.microsoft.com/office/drawing/2014/main" id="{022ADD2B-FF97-6053-4A9F-F30F7DFA20C6}"/>
                </a:ext>
              </a:extLst>
            </p:cNvPr>
            <p:cNvPicPr/>
            <p:nvPr/>
          </p:nvPicPr>
          <p:blipFill>
            <a:blip r:embed="rId30" cstate="print"/>
            <a:stretch>
              <a:fillRect/>
            </a:stretch>
          </p:blipFill>
          <p:spPr>
            <a:xfrm>
              <a:off x="4210733" y="5314938"/>
              <a:ext cx="213940" cy="57476"/>
            </a:xfrm>
            <a:prstGeom prst="rect">
              <a:avLst/>
            </a:prstGeom>
          </p:spPr>
        </p:pic>
        <p:pic>
          <p:nvPicPr>
            <p:cNvPr id="174" name="object 51">
              <a:extLst>
                <a:ext uri="{FF2B5EF4-FFF2-40B4-BE49-F238E27FC236}">
                  <a16:creationId xmlns:a16="http://schemas.microsoft.com/office/drawing/2014/main" id="{9F0702B8-CD71-7610-0C46-08E205B4C6DF}"/>
                </a:ext>
              </a:extLst>
            </p:cNvPr>
            <p:cNvPicPr/>
            <p:nvPr/>
          </p:nvPicPr>
          <p:blipFill>
            <a:blip r:embed="rId31" cstate="print"/>
            <a:stretch>
              <a:fillRect/>
            </a:stretch>
          </p:blipFill>
          <p:spPr>
            <a:xfrm>
              <a:off x="4526855" y="5203977"/>
              <a:ext cx="209949" cy="75837"/>
            </a:xfrm>
            <a:prstGeom prst="rect">
              <a:avLst/>
            </a:prstGeom>
          </p:spPr>
        </p:pic>
        <p:pic>
          <p:nvPicPr>
            <p:cNvPr id="175" name="object 52">
              <a:extLst>
                <a:ext uri="{FF2B5EF4-FFF2-40B4-BE49-F238E27FC236}">
                  <a16:creationId xmlns:a16="http://schemas.microsoft.com/office/drawing/2014/main" id="{C212B749-89C6-F6E5-A941-E07F0C8A41FD}"/>
                </a:ext>
              </a:extLst>
            </p:cNvPr>
            <p:cNvPicPr/>
            <p:nvPr/>
          </p:nvPicPr>
          <p:blipFill>
            <a:blip r:embed="rId32" cstate="print"/>
            <a:stretch>
              <a:fillRect/>
            </a:stretch>
          </p:blipFill>
          <p:spPr>
            <a:xfrm>
              <a:off x="4520468" y="5405145"/>
              <a:ext cx="232301" cy="63064"/>
            </a:xfrm>
            <a:prstGeom prst="rect">
              <a:avLst/>
            </a:prstGeom>
          </p:spPr>
        </p:pic>
        <p:pic>
          <p:nvPicPr>
            <p:cNvPr id="176" name="object 53">
              <a:extLst>
                <a:ext uri="{FF2B5EF4-FFF2-40B4-BE49-F238E27FC236}">
                  <a16:creationId xmlns:a16="http://schemas.microsoft.com/office/drawing/2014/main" id="{7E5E07E7-813A-42F9-FA9D-7AD4ACEF6C88}"/>
                </a:ext>
              </a:extLst>
            </p:cNvPr>
            <p:cNvPicPr/>
            <p:nvPr/>
          </p:nvPicPr>
          <p:blipFill>
            <a:blip r:embed="rId33" cstate="print"/>
            <a:stretch>
              <a:fillRect/>
            </a:stretch>
          </p:blipFill>
          <p:spPr>
            <a:xfrm>
              <a:off x="4221112" y="5387582"/>
              <a:ext cx="232301" cy="83021"/>
            </a:xfrm>
            <a:prstGeom prst="rect">
              <a:avLst/>
            </a:prstGeom>
          </p:spPr>
        </p:pic>
        <p:pic>
          <p:nvPicPr>
            <p:cNvPr id="177" name="object 54">
              <a:extLst>
                <a:ext uri="{FF2B5EF4-FFF2-40B4-BE49-F238E27FC236}">
                  <a16:creationId xmlns:a16="http://schemas.microsoft.com/office/drawing/2014/main" id="{5E26CB5A-794D-07E9-BC13-A9AE3E129301}"/>
                </a:ext>
              </a:extLst>
            </p:cNvPr>
            <p:cNvPicPr/>
            <p:nvPr/>
          </p:nvPicPr>
          <p:blipFill>
            <a:blip r:embed="rId34" cstate="print"/>
            <a:stretch>
              <a:fillRect/>
            </a:stretch>
          </p:blipFill>
          <p:spPr>
            <a:xfrm>
              <a:off x="4542820" y="5472201"/>
              <a:ext cx="210747" cy="91802"/>
            </a:xfrm>
            <a:prstGeom prst="rect">
              <a:avLst/>
            </a:prstGeom>
          </p:spPr>
        </p:pic>
        <p:pic>
          <p:nvPicPr>
            <p:cNvPr id="178" name="object 55">
              <a:extLst>
                <a:ext uri="{FF2B5EF4-FFF2-40B4-BE49-F238E27FC236}">
                  <a16:creationId xmlns:a16="http://schemas.microsoft.com/office/drawing/2014/main" id="{D605C442-C026-36CB-3251-E4F3C90F0E6E}"/>
                </a:ext>
              </a:extLst>
            </p:cNvPr>
            <p:cNvPicPr/>
            <p:nvPr/>
          </p:nvPicPr>
          <p:blipFill>
            <a:blip r:embed="rId35" cstate="print"/>
            <a:stretch>
              <a:fillRect/>
            </a:stretch>
          </p:blipFill>
          <p:spPr>
            <a:xfrm>
              <a:off x="4791885" y="5401154"/>
              <a:ext cx="284988" cy="64661"/>
            </a:xfrm>
            <a:prstGeom prst="rect">
              <a:avLst/>
            </a:prstGeom>
          </p:spPr>
        </p:pic>
        <p:pic>
          <p:nvPicPr>
            <p:cNvPr id="180" name="object 56">
              <a:extLst>
                <a:ext uri="{FF2B5EF4-FFF2-40B4-BE49-F238E27FC236}">
                  <a16:creationId xmlns:a16="http://schemas.microsoft.com/office/drawing/2014/main" id="{417CCABF-08CE-E17E-E245-2BEB6145376D}"/>
                </a:ext>
              </a:extLst>
            </p:cNvPr>
            <p:cNvPicPr/>
            <p:nvPr/>
          </p:nvPicPr>
          <p:blipFill>
            <a:blip r:embed="rId36" cstate="print"/>
            <a:stretch>
              <a:fillRect/>
            </a:stretch>
          </p:blipFill>
          <p:spPr>
            <a:xfrm>
              <a:off x="4817440" y="5142509"/>
              <a:ext cx="300146" cy="70231"/>
            </a:xfrm>
            <a:prstGeom prst="rect">
              <a:avLst/>
            </a:prstGeom>
          </p:spPr>
        </p:pic>
        <p:pic>
          <p:nvPicPr>
            <p:cNvPr id="181" name="object 57">
              <a:extLst>
                <a:ext uri="{FF2B5EF4-FFF2-40B4-BE49-F238E27FC236}">
                  <a16:creationId xmlns:a16="http://schemas.microsoft.com/office/drawing/2014/main" id="{F03F6093-B5D6-3332-719B-E71D07987C2D}"/>
                </a:ext>
              </a:extLst>
            </p:cNvPr>
            <p:cNvPicPr/>
            <p:nvPr/>
          </p:nvPicPr>
          <p:blipFill>
            <a:blip r:embed="rId37" cstate="print"/>
            <a:stretch>
              <a:fillRect/>
            </a:stretch>
          </p:blipFill>
          <p:spPr>
            <a:xfrm>
              <a:off x="4213927" y="5489763"/>
              <a:ext cx="244275" cy="73442"/>
            </a:xfrm>
            <a:prstGeom prst="rect">
              <a:avLst/>
            </a:prstGeom>
          </p:spPr>
        </p:pic>
        <p:pic>
          <p:nvPicPr>
            <p:cNvPr id="182" name="object 58">
              <a:extLst>
                <a:ext uri="{FF2B5EF4-FFF2-40B4-BE49-F238E27FC236}">
                  <a16:creationId xmlns:a16="http://schemas.microsoft.com/office/drawing/2014/main" id="{5B782E09-263F-9EE5-011D-08C673CEECF9}"/>
                </a:ext>
              </a:extLst>
            </p:cNvPr>
            <p:cNvPicPr/>
            <p:nvPr/>
          </p:nvPicPr>
          <p:blipFill>
            <a:blip r:embed="rId38" cstate="print"/>
            <a:stretch>
              <a:fillRect/>
            </a:stretch>
          </p:blipFill>
          <p:spPr>
            <a:xfrm>
              <a:off x="4230691" y="5207170"/>
              <a:ext cx="213142" cy="73442"/>
            </a:xfrm>
            <a:prstGeom prst="rect">
              <a:avLst/>
            </a:prstGeom>
          </p:spPr>
        </p:pic>
        <p:pic>
          <p:nvPicPr>
            <p:cNvPr id="183" name="object 59">
              <a:extLst>
                <a:ext uri="{FF2B5EF4-FFF2-40B4-BE49-F238E27FC236}">
                  <a16:creationId xmlns:a16="http://schemas.microsoft.com/office/drawing/2014/main" id="{EFD5A28F-FAF0-47D5-E30A-F6A1CE26229E}"/>
                </a:ext>
              </a:extLst>
            </p:cNvPr>
            <p:cNvPicPr/>
            <p:nvPr/>
          </p:nvPicPr>
          <p:blipFill>
            <a:blip r:embed="rId39" cstate="print"/>
            <a:stretch>
              <a:fillRect/>
            </a:stretch>
          </p:blipFill>
          <p:spPr>
            <a:xfrm>
              <a:off x="4497319" y="5307754"/>
              <a:ext cx="267415" cy="84602"/>
            </a:xfrm>
            <a:prstGeom prst="rect">
              <a:avLst/>
            </a:prstGeom>
          </p:spPr>
        </p:pic>
        <p:pic>
          <p:nvPicPr>
            <p:cNvPr id="184" name="object 60">
              <a:extLst>
                <a:ext uri="{FF2B5EF4-FFF2-40B4-BE49-F238E27FC236}">
                  <a16:creationId xmlns:a16="http://schemas.microsoft.com/office/drawing/2014/main" id="{81EA1990-8F06-CA69-FD68-28D5A691DADC}"/>
                </a:ext>
              </a:extLst>
            </p:cNvPr>
            <p:cNvPicPr/>
            <p:nvPr/>
          </p:nvPicPr>
          <p:blipFill>
            <a:blip r:embed="rId40" cstate="print"/>
            <a:stretch>
              <a:fillRect/>
            </a:stretch>
          </p:blipFill>
          <p:spPr>
            <a:xfrm>
              <a:off x="3289513" y="5481780"/>
              <a:ext cx="203558" cy="52686"/>
            </a:xfrm>
            <a:prstGeom prst="rect">
              <a:avLst/>
            </a:prstGeom>
          </p:spPr>
        </p:pic>
        <p:pic>
          <p:nvPicPr>
            <p:cNvPr id="185" name="object 61">
              <a:extLst>
                <a:ext uri="{FF2B5EF4-FFF2-40B4-BE49-F238E27FC236}">
                  <a16:creationId xmlns:a16="http://schemas.microsoft.com/office/drawing/2014/main" id="{F4EC0365-D6A9-B9E1-C60B-ED80DC9B01FA}"/>
                </a:ext>
              </a:extLst>
            </p:cNvPr>
            <p:cNvPicPr/>
            <p:nvPr/>
          </p:nvPicPr>
          <p:blipFill>
            <a:blip r:embed="rId41" cstate="print"/>
            <a:stretch>
              <a:fillRect/>
            </a:stretch>
          </p:blipFill>
          <p:spPr>
            <a:xfrm>
              <a:off x="4811842" y="5229522"/>
              <a:ext cx="299357" cy="75038"/>
            </a:xfrm>
            <a:prstGeom prst="rect">
              <a:avLst/>
            </a:prstGeom>
          </p:spPr>
        </p:pic>
        <p:pic>
          <p:nvPicPr>
            <p:cNvPr id="186" name="object 62">
              <a:extLst>
                <a:ext uri="{FF2B5EF4-FFF2-40B4-BE49-F238E27FC236}">
                  <a16:creationId xmlns:a16="http://schemas.microsoft.com/office/drawing/2014/main" id="{4120E590-BEBA-1BB5-AE67-F3143DF6D4EA}"/>
                </a:ext>
              </a:extLst>
            </p:cNvPr>
            <p:cNvPicPr/>
            <p:nvPr/>
          </p:nvPicPr>
          <p:blipFill>
            <a:blip r:embed="rId42" cstate="print"/>
            <a:stretch>
              <a:fillRect/>
            </a:stretch>
          </p:blipFill>
          <p:spPr>
            <a:xfrm>
              <a:off x="4557988" y="5065873"/>
              <a:ext cx="195579" cy="114953"/>
            </a:xfrm>
            <a:prstGeom prst="rect">
              <a:avLst/>
            </a:prstGeom>
          </p:spPr>
        </p:pic>
        <p:pic>
          <p:nvPicPr>
            <p:cNvPr id="187" name="object 63">
              <a:extLst>
                <a:ext uri="{FF2B5EF4-FFF2-40B4-BE49-F238E27FC236}">
                  <a16:creationId xmlns:a16="http://schemas.microsoft.com/office/drawing/2014/main" id="{81E471DD-562D-B159-46E7-248825C3CE56}"/>
                </a:ext>
              </a:extLst>
            </p:cNvPr>
            <p:cNvPicPr/>
            <p:nvPr/>
          </p:nvPicPr>
          <p:blipFill>
            <a:blip r:embed="rId43" cstate="print"/>
            <a:stretch>
              <a:fillRect/>
            </a:stretch>
          </p:blipFill>
          <p:spPr>
            <a:xfrm>
              <a:off x="4819826" y="5047513"/>
              <a:ext cx="288979" cy="75038"/>
            </a:xfrm>
            <a:prstGeom prst="rect">
              <a:avLst/>
            </a:prstGeom>
          </p:spPr>
        </p:pic>
        <p:pic>
          <p:nvPicPr>
            <p:cNvPr id="188" name="object 64">
              <a:extLst>
                <a:ext uri="{FF2B5EF4-FFF2-40B4-BE49-F238E27FC236}">
                  <a16:creationId xmlns:a16="http://schemas.microsoft.com/office/drawing/2014/main" id="{B835B3A1-B5E3-DF90-D264-D90875E0B1D7}"/>
                </a:ext>
              </a:extLst>
            </p:cNvPr>
            <p:cNvPicPr/>
            <p:nvPr/>
          </p:nvPicPr>
          <p:blipFill>
            <a:blip r:embed="rId44" cstate="print"/>
            <a:stretch>
              <a:fillRect/>
            </a:stretch>
          </p:blipFill>
          <p:spPr>
            <a:xfrm>
              <a:off x="3624795" y="5358844"/>
              <a:ext cx="220319" cy="83816"/>
            </a:xfrm>
            <a:prstGeom prst="rect">
              <a:avLst/>
            </a:prstGeom>
          </p:spPr>
        </p:pic>
        <p:pic>
          <p:nvPicPr>
            <p:cNvPr id="189" name="object 65">
              <a:extLst>
                <a:ext uri="{FF2B5EF4-FFF2-40B4-BE49-F238E27FC236}">
                  <a16:creationId xmlns:a16="http://schemas.microsoft.com/office/drawing/2014/main" id="{D3C532BD-3F7D-DB3D-FD98-34798DF8AE7F}"/>
                </a:ext>
              </a:extLst>
            </p:cNvPr>
            <p:cNvPicPr/>
            <p:nvPr/>
          </p:nvPicPr>
          <p:blipFill>
            <a:blip r:embed="rId45" cstate="print"/>
            <a:stretch>
              <a:fillRect/>
            </a:stretch>
          </p:blipFill>
          <p:spPr>
            <a:xfrm>
              <a:off x="3925746" y="5470604"/>
              <a:ext cx="247468" cy="74240"/>
            </a:xfrm>
            <a:prstGeom prst="rect">
              <a:avLst/>
            </a:prstGeom>
          </p:spPr>
        </p:pic>
        <p:pic>
          <p:nvPicPr>
            <p:cNvPr id="190" name="object 66">
              <a:extLst>
                <a:ext uri="{FF2B5EF4-FFF2-40B4-BE49-F238E27FC236}">
                  <a16:creationId xmlns:a16="http://schemas.microsoft.com/office/drawing/2014/main" id="{1DB68FDE-9126-69ED-38A4-A86A0FDB7818}"/>
                </a:ext>
              </a:extLst>
            </p:cNvPr>
            <p:cNvPicPr/>
            <p:nvPr/>
          </p:nvPicPr>
          <p:blipFill>
            <a:blip r:embed="rId46" cstate="print"/>
            <a:stretch>
              <a:fillRect/>
            </a:stretch>
          </p:blipFill>
          <p:spPr>
            <a:xfrm>
              <a:off x="4217923" y="5056301"/>
              <a:ext cx="276999" cy="97383"/>
            </a:xfrm>
            <a:prstGeom prst="rect">
              <a:avLst/>
            </a:prstGeom>
          </p:spPr>
        </p:pic>
        <p:pic>
          <p:nvPicPr>
            <p:cNvPr id="191" name="object 67">
              <a:extLst>
                <a:ext uri="{FF2B5EF4-FFF2-40B4-BE49-F238E27FC236}">
                  <a16:creationId xmlns:a16="http://schemas.microsoft.com/office/drawing/2014/main" id="{03E07EA1-55BD-BE15-A846-C96404489237}"/>
                </a:ext>
              </a:extLst>
            </p:cNvPr>
            <p:cNvPicPr/>
            <p:nvPr/>
          </p:nvPicPr>
          <p:blipFill>
            <a:blip r:embed="rId47" cstate="print"/>
            <a:stretch>
              <a:fillRect/>
            </a:stretch>
          </p:blipFill>
          <p:spPr>
            <a:xfrm>
              <a:off x="2523959" y="5468213"/>
              <a:ext cx="610679" cy="67830"/>
            </a:xfrm>
            <a:prstGeom prst="rect">
              <a:avLst/>
            </a:prstGeom>
          </p:spPr>
        </p:pic>
        <p:pic>
          <p:nvPicPr>
            <p:cNvPr id="195" name="object 68">
              <a:extLst>
                <a:ext uri="{FF2B5EF4-FFF2-40B4-BE49-F238E27FC236}">
                  <a16:creationId xmlns:a16="http://schemas.microsoft.com/office/drawing/2014/main" id="{CC124411-46FB-ABF3-6646-DD7D866E8864}"/>
                </a:ext>
              </a:extLst>
            </p:cNvPr>
            <p:cNvPicPr/>
            <p:nvPr/>
          </p:nvPicPr>
          <p:blipFill>
            <a:blip r:embed="rId48" cstate="print"/>
            <a:stretch>
              <a:fillRect/>
            </a:stretch>
          </p:blipFill>
          <p:spPr>
            <a:xfrm>
              <a:off x="3543367" y="5460227"/>
              <a:ext cx="318516" cy="94996"/>
            </a:xfrm>
            <a:prstGeom prst="rect">
              <a:avLst/>
            </a:prstGeom>
          </p:spPr>
        </p:pic>
        <p:pic>
          <p:nvPicPr>
            <p:cNvPr id="196" name="object 69">
              <a:extLst>
                <a:ext uri="{FF2B5EF4-FFF2-40B4-BE49-F238E27FC236}">
                  <a16:creationId xmlns:a16="http://schemas.microsoft.com/office/drawing/2014/main" id="{D48DEE36-E84B-FBF7-5646-3B4BB82E3E16}"/>
                </a:ext>
              </a:extLst>
            </p:cNvPr>
            <p:cNvPicPr/>
            <p:nvPr/>
          </p:nvPicPr>
          <p:blipFill>
            <a:blip r:embed="rId49" cstate="print"/>
            <a:stretch>
              <a:fillRect/>
            </a:stretch>
          </p:blipFill>
          <p:spPr>
            <a:xfrm>
              <a:off x="5914275" y="5982309"/>
              <a:ext cx="166039" cy="68643"/>
            </a:xfrm>
            <a:prstGeom prst="rect">
              <a:avLst/>
            </a:prstGeom>
          </p:spPr>
        </p:pic>
        <p:pic>
          <p:nvPicPr>
            <p:cNvPr id="200" name="object 70">
              <a:extLst>
                <a:ext uri="{FF2B5EF4-FFF2-40B4-BE49-F238E27FC236}">
                  <a16:creationId xmlns:a16="http://schemas.microsoft.com/office/drawing/2014/main" id="{44DFAD8B-11B0-C115-827F-60D9F3EDB269}"/>
                </a:ext>
              </a:extLst>
            </p:cNvPr>
            <p:cNvPicPr/>
            <p:nvPr/>
          </p:nvPicPr>
          <p:blipFill>
            <a:blip r:embed="rId50" cstate="print"/>
            <a:stretch>
              <a:fillRect/>
            </a:stretch>
          </p:blipFill>
          <p:spPr>
            <a:xfrm>
              <a:off x="5751425" y="5878528"/>
              <a:ext cx="328893" cy="67055"/>
            </a:xfrm>
            <a:prstGeom prst="rect">
              <a:avLst/>
            </a:prstGeom>
          </p:spPr>
        </p:pic>
        <p:pic>
          <p:nvPicPr>
            <p:cNvPr id="201" name="object 71">
              <a:extLst>
                <a:ext uri="{FF2B5EF4-FFF2-40B4-BE49-F238E27FC236}">
                  <a16:creationId xmlns:a16="http://schemas.microsoft.com/office/drawing/2014/main" id="{2C5C0095-122C-BD54-89E6-1068A563E9EA}"/>
                </a:ext>
              </a:extLst>
            </p:cNvPr>
            <p:cNvPicPr/>
            <p:nvPr/>
          </p:nvPicPr>
          <p:blipFill>
            <a:blip r:embed="rId51" cstate="print"/>
            <a:stretch>
              <a:fillRect/>
            </a:stretch>
          </p:blipFill>
          <p:spPr>
            <a:xfrm>
              <a:off x="5562232" y="5949581"/>
              <a:ext cx="132515" cy="108546"/>
            </a:xfrm>
            <a:prstGeom prst="rect">
              <a:avLst/>
            </a:prstGeom>
          </p:spPr>
        </p:pic>
        <p:pic>
          <p:nvPicPr>
            <p:cNvPr id="202" name="object 72">
              <a:extLst>
                <a:ext uri="{FF2B5EF4-FFF2-40B4-BE49-F238E27FC236}">
                  <a16:creationId xmlns:a16="http://schemas.microsoft.com/office/drawing/2014/main" id="{D814A07E-186D-F754-D618-5A521BA62F0E}"/>
                </a:ext>
              </a:extLst>
            </p:cNvPr>
            <p:cNvPicPr/>
            <p:nvPr/>
          </p:nvPicPr>
          <p:blipFill>
            <a:blip r:embed="rId52" cstate="print"/>
            <a:stretch>
              <a:fillRect/>
            </a:stretch>
          </p:blipFill>
          <p:spPr>
            <a:xfrm>
              <a:off x="4736807" y="5988697"/>
              <a:ext cx="317703" cy="67050"/>
            </a:xfrm>
            <a:prstGeom prst="rect">
              <a:avLst/>
            </a:prstGeom>
          </p:spPr>
        </p:pic>
        <p:pic>
          <p:nvPicPr>
            <p:cNvPr id="203" name="object 73">
              <a:extLst>
                <a:ext uri="{FF2B5EF4-FFF2-40B4-BE49-F238E27FC236}">
                  <a16:creationId xmlns:a16="http://schemas.microsoft.com/office/drawing/2014/main" id="{8A9BA9BD-A4A2-40E3-2E34-9F986F34673C}"/>
                </a:ext>
              </a:extLst>
            </p:cNvPr>
            <p:cNvPicPr/>
            <p:nvPr/>
          </p:nvPicPr>
          <p:blipFill>
            <a:blip r:embed="rId53" cstate="print"/>
            <a:stretch>
              <a:fillRect/>
            </a:stretch>
          </p:blipFill>
          <p:spPr>
            <a:xfrm>
              <a:off x="4367999" y="5959953"/>
              <a:ext cx="300139" cy="87011"/>
            </a:xfrm>
            <a:prstGeom prst="rect">
              <a:avLst/>
            </a:prstGeom>
          </p:spPr>
        </p:pic>
        <p:pic>
          <p:nvPicPr>
            <p:cNvPr id="204" name="object 74">
              <a:extLst>
                <a:ext uri="{FF2B5EF4-FFF2-40B4-BE49-F238E27FC236}">
                  <a16:creationId xmlns:a16="http://schemas.microsoft.com/office/drawing/2014/main" id="{005DE14E-B1DE-DD79-34BD-BD6CA24BA70D}"/>
                </a:ext>
              </a:extLst>
            </p:cNvPr>
            <p:cNvPicPr/>
            <p:nvPr/>
          </p:nvPicPr>
          <p:blipFill>
            <a:blip r:embed="rId54" cstate="print"/>
            <a:stretch>
              <a:fillRect/>
            </a:stretch>
          </p:blipFill>
          <p:spPr>
            <a:xfrm>
              <a:off x="4727231" y="5870545"/>
              <a:ext cx="266611" cy="76635"/>
            </a:xfrm>
            <a:prstGeom prst="rect">
              <a:avLst/>
            </a:prstGeom>
          </p:spPr>
        </p:pic>
        <p:pic>
          <p:nvPicPr>
            <p:cNvPr id="205" name="object 75">
              <a:extLst>
                <a:ext uri="{FF2B5EF4-FFF2-40B4-BE49-F238E27FC236}">
                  <a16:creationId xmlns:a16="http://schemas.microsoft.com/office/drawing/2014/main" id="{BAED2221-139C-57DE-7708-87841D7B7160}"/>
                </a:ext>
              </a:extLst>
            </p:cNvPr>
            <p:cNvPicPr/>
            <p:nvPr/>
          </p:nvPicPr>
          <p:blipFill>
            <a:blip r:embed="rId55" cstate="print"/>
            <a:stretch>
              <a:fillRect/>
            </a:stretch>
          </p:blipFill>
          <p:spPr>
            <a:xfrm>
              <a:off x="4316907" y="5865761"/>
              <a:ext cx="353639" cy="71831"/>
            </a:xfrm>
            <a:prstGeom prst="rect">
              <a:avLst/>
            </a:prstGeom>
          </p:spPr>
        </p:pic>
        <p:pic>
          <p:nvPicPr>
            <p:cNvPr id="206" name="object 76">
              <a:extLst>
                <a:ext uri="{FF2B5EF4-FFF2-40B4-BE49-F238E27FC236}">
                  <a16:creationId xmlns:a16="http://schemas.microsoft.com/office/drawing/2014/main" id="{DDEEF42B-6FAF-759E-51A3-079018ACF9F8}"/>
                </a:ext>
              </a:extLst>
            </p:cNvPr>
            <p:cNvPicPr/>
            <p:nvPr/>
          </p:nvPicPr>
          <p:blipFill>
            <a:blip r:embed="rId56" cstate="print"/>
            <a:stretch>
              <a:fillRect/>
            </a:stretch>
          </p:blipFill>
          <p:spPr>
            <a:xfrm>
              <a:off x="4693697" y="5768365"/>
              <a:ext cx="304921" cy="56678"/>
            </a:xfrm>
            <a:prstGeom prst="rect">
              <a:avLst/>
            </a:prstGeom>
          </p:spPr>
        </p:pic>
        <p:pic>
          <p:nvPicPr>
            <p:cNvPr id="207" name="object 77">
              <a:extLst>
                <a:ext uri="{FF2B5EF4-FFF2-40B4-BE49-F238E27FC236}">
                  <a16:creationId xmlns:a16="http://schemas.microsoft.com/office/drawing/2014/main" id="{CE65F988-F184-52C0-1233-1F0E8A4256C6}"/>
                </a:ext>
              </a:extLst>
            </p:cNvPr>
            <p:cNvPicPr/>
            <p:nvPr/>
          </p:nvPicPr>
          <p:blipFill>
            <a:blip r:embed="rId57" cstate="print"/>
            <a:stretch>
              <a:fillRect/>
            </a:stretch>
          </p:blipFill>
          <p:spPr>
            <a:xfrm>
              <a:off x="4266615" y="5748408"/>
              <a:ext cx="336875" cy="79812"/>
            </a:xfrm>
            <a:prstGeom prst="rect">
              <a:avLst/>
            </a:prstGeom>
          </p:spPr>
        </p:pic>
        <p:pic>
          <p:nvPicPr>
            <p:cNvPr id="208" name="object 78">
              <a:extLst>
                <a:ext uri="{FF2B5EF4-FFF2-40B4-BE49-F238E27FC236}">
                  <a16:creationId xmlns:a16="http://schemas.microsoft.com/office/drawing/2014/main" id="{8BC16A15-91B6-D1A8-9E20-7B054923C25B}"/>
                </a:ext>
              </a:extLst>
            </p:cNvPr>
            <p:cNvPicPr/>
            <p:nvPr/>
          </p:nvPicPr>
          <p:blipFill>
            <a:blip r:embed="rId58" cstate="print"/>
            <a:stretch>
              <a:fillRect/>
            </a:stretch>
          </p:blipFill>
          <p:spPr>
            <a:xfrm>
              <a:off x="4144477" y="5860973"/>
              <a:ext cx="150077" cy="150070"/>
            </a:xfrm>
            <a:prstGeom prst="rect">
              <a:avLst/>
            </a:prstGeom>
          </p:spPr>
        </p:pic>
        <p:pic>
          <p:nvPicPr>
            <p:cNvPr id="209" name="object 79">
              <a:extLst>
                <a:ext uri="{FF2B5EF4-FFF2-40B4-BE49-F238E27FC236}">
                  <a16:creationId xmlns:a16="http://schemas.microsoft.com/office/drawing/2014/main" id="{7E5AF2D1-69AD-BA3F-3442-B6719533EB32}"/>
                </a:ext>
              </a:extLst>
            </p:cNvPr>
            <p:cNvPicPr/>
            <p:nvPr/>
          </p:nvPicPr>
          <p:blipFill>
            <a:blip r:embed="rId59" cstate="print"/>
            <a:stretch>
              <a:fillRect/>
            </a:stretch>
          </p:blipFill>
          <p:spPr>
            <a:xfrm>
              <a:off x="4531645" y="5643842"/>
              <a:ext cx="301745" cy="69441"/>
            </a:xfrm>
            <a:prstGeom prst="rect">
              <a:avLst/>
            </a:prstGeom>
          </p:spPr>
        </p:pic>
        <p:pic>
          <p:nvPicPr>
            <p:cNvPr id="210" name="object 80">
              <a:extLst>
                <a:ext uri="{FF2B5EF4-FFF2-40B4-BE49-F238E27FC236}">
                  <a16:creationId xmlns:a16="http://schemas.microsoft.com/office/drawing/2014/main" id="{FEDFA506-63E7-A7C9-E216-DDFD33E34A80}"/>
                </a:ext>
              </a:extLst>
            </p:cNvPr>
            <p:cNvPicPr/>
            <p:nvPr/>
          </p:nvPicPr>
          <p:blipFill>
            <a:blip r:embed="rId60" cstate="print"/>
            <a:stretch>
              <a:fillRect/>
            </a:stretch>
          </p:blipFill>
          <p:spPr>
            <a:xfrm>
              <a:off x="4915620" y="5616691"/>
              <a:ext cx="200369" cy="104575"/>
            </a:xfrm>
            <a:prstGeom prst="rect">
              <a:avLst/>
            </a:prstGeom>
          </p:spPr>
        </p:pic>
        <p:pic>
          <p:nvPicPr>
            <p:cNvPr id="211" name="object 81">
              <a:extLst>
                <a:ext uri="{FF2B5EF4-FFF2-40B4-BE49-F238E27FC236}">
                  <a16:creationId xmlns:a16="http://schemas.microsoft.com/office/drawing/2014/main" id="{24A1FB4B-34B9-C8E6-FF2D-EEDB74115736}"/>
                </a:ext>
              </a:extLst>
            </p:cNvPr>
            <p:cNvPicPr/>
            <p:nvPr/>
          </p:nvPicPr>
          <p:blipFill>
            <a:blip r:embed="rId61" cstate="print"/>
            <a:stretch>
              <a:fillRect/>
            </a:stretch>
          </p:blipFill>
          <p:spPr>
            <a:xfrm>
              <a:off x="5114404" y="5992698"/>
              <a:ext cx="404720" cy="60642"/>
            </a:xfrm>
            <a:prstGeom prst="rect">
              <a:avLst/>
            </a:prstGeom>
          </p:spPr>
        </p:pic>
        <p:pic>
          <p:nvPicPr>
            <p:cNvPr id="212" name="object 82">
              <a:extLst>
                <a:ext uri="{FF2B5EF4-FFF2-40B4-BE49-F238E27FC236}">
                  <a16:creationId xmlns:a16="http://schemas.microsoft.com/office/drawing/2014/main" id="{4B0D26B9-C4D7-5DD3-3107-21FF784E82FF}"/>
                </a:ext>
              </a:extLst>
            </p:cNvPr>
            <p:cNvPicPr/>
            <p:nvPr/>
          </p:nvPicPr>
          <p:blipFill>
            <a:blip r:embed="rId62" cstate="print"/>
            <a:stretch>
              <a:fillRect/>
            </a:stretch>
          </p:blipFill>
          <p:spPr>
            <a:xfrm>
              <a:off x="4261827" y="5612701"/>
              <a:ext cx="229105" cy="92599"/>
            </a:xfrm>
            <a:prstGeom prst="rect">
              <a:avLst/>
            </a:prstGeom>
          </p:spPr>
        </p:pic>
        <p:pic>
          <p:nvPicPr>
            <p:cNvPr id="213" name="object 83">
              <a:extLst>
                <a:ext uri="{FF2B5EF4-FFF2-40B4-BE49-F238E27FC236}">
                  <a16:creationId xmlns:a16="http://schemas.microsoft.com/office/drawing/2014/main" id="{9210520C-616A-0321-0779-79C81A23EA6B}"/>
                </a:ext>
              </a:extLst>
            </p:cNvPr>
            <p:cNvPicPr/>
            <p:nvPr/>
          </p:nvPicPr>
          <p:blipFill>
            <a:blip r:embed="rId63" cstate="print"/>
            <a:stretch>
              <a:fillRect/>
            </a:stretch>
          </p:blipFill>
          <p:spPr>
            <a:xfrm>
              <a:off x="5041749" y="5746013"/>
              <a:ext cx="415907" cy="92601"/>
            </a:xfrm>
            <a:prstGeom prst="rect">
              <a:avLst/>
            </a:prstGeom>
          </p:spPr>
        </p:pic>
        <p:pic>
          <p:nvPicPr>
            <p:cNvPr id="214" name="object 84">
              <a:extLst>
                <a:ext uri="{FF2B5EF4-FFF2-40B4-BE49-F238E27FC236}">
                  <a16:creationId xmlns:a16="http://schemas.microsoft.com/office/drawing/2014/main" id="{B97B7657-BC8C-A0C3-54DB-ECF1A5157691}"/>
                </a:ext>
              </a:extLst>
            </p:cNvPr>
            <p:cNvPicPr/>
            <p:nvPr/>
          </p:nvPicPr>
          <p:blipFill>
            <a:blip r:embed="rId64" cstate="print"/>
            <a:stretch>
              <a:fillRect/>
            </a:stretch>
          </p:blipFill>
          <p:spPr>
            <a:xfrm>
              <a:off x="5121577" y="5891301"/>
              <a:ext cx="366413" cy="84618"/>
            </a:xfrm>
            <a:prstGeom prst="rect">
              <a:avLst/>
            </a:prstGeom>
          </p:spPr>
        </p:pic>
        <p:pic>
          <p:nvPicPr>
            <p:cNvPr id="215" name="object 85">
              <a:extLst>
                <a:ext uri="{FF2B5EF4-FFF2-40B4-BE49-F238E27FC236}">
                  <a16:creationId xmlns:a16="http://schemas.microsoft.com/office/drawing/2014/main" id="{B2DAE00E-A862-CC54-D3DF-75EF03291DAD}"/>
                </a:ext>
              </a:extLst>
            </p:cNvPr>
            <p:cNvPicPr/>
            <p:nvPr/>
          </p:nvPicPr>
          <p:blipFill>
            <a:blip r:embed="rId65" cstate="print"/>
            <a:stretch>
              <a:fillRect/>
            </a:stretch>
          </p:blipFill>
          <p:spPr>
            <a:xfrm>
              <a:off x="3574503" y="5980709"/>
              <a:ext cx="328890" cy="51079"/>
            </a:xfrm>
            <a:prstGeom prst="rect">
              <a:avLst/>
            </a:prstGeom>
          </p:spPr>
        </p:pic>
        <p:pic>
          <p:nvPicPr>
            <p:cNvPr id="216" name="object 86">
              <a:extLst>
                <a:ext uri="{FF2B5EF4-FFF2-40B4-BE49-F238E27FC236}">
                  <a16:creationId xmlns:a16="http://schemas.microsoft.com/office/drawing/2014/main" id="{BB83F6F0-060B-30D1-3493-F747E48BADC2}"/>
                </a:ext>
              </a:extLst>
            </p:cNvPr>
            <p:cNvPicPr/>
            <p:nvPr/>
          </p:nvPicPr>
          <p:blipFill>
            <a:blip r:embed="rId66" cstate="print"/>
            <a:stretch>
              <a:fillRect/>
            </a:stretch>
          </p:blipFill>
          <p:spPr>
            <a:xfrm>
              <a:off x="3306276" y="5951172"/>
              <a:ext cx="229906" cy="79030"/>
            </a:xfrm>
            <a:prstGeom prst="rect">
              <a:avLst/>
            </a:prstGeom>
          </p:spPr>
        </p:pic>
        <p:pic>
          <p:nvPicPr>
            <p:cNvPr id="217" name="object 87">
              <a:extLst>
                <a:ext uri="{FF2B5EF4-FFF2-40B4-BE49-F238E27FC236}">
                  <a16:creationId xmlns:a16="http://schemas.microsoft.com/office/drawing/2014/main" id="{FE764999-F0A7-09E2-995E-9886AD6D58D9}"/>
                </a:ext>
              </a:extLst>
            </p:cNvPr>
            <p:cNvPicPr/>
            <p:nvPr/>
          </p:nvPicPr>
          <p:blipFill>
            <a:blip r:embed="rId67" cstate="print"/>
            <a:stretch>
              <a:fillRect/>
            </a:stretch>
          </p:blipFill>
          <p:spPr>
            <a:xfrm>
              <a:off x="5510342" y="5762777"/>
              <a:ext cx="569976" cy="172429"/>
            </a:xfrm>
            <a:prstGeom prst="rect">
              <a:avLst/>
            </a:prstGeom>
          </p:spPr>
        </p:pic>
        <p:pic>
          <p:nvPicPr>
            <p:cNvPr id="218" name="object 88">
              <a:extLst>
                <a:ext uri="{FF2B5EF4-FFF2-40B4-BE49-F238E27FC236}">
                  <a16:creationId xmlns:a16="http://schemas.microsoft.com/office/drawing/2014/main" id="{E921F312-4871-9B4C-6BFE-B44EB8E80CB6}"/>
                </a:ext>
              </a:extLst>
            </p:cNvPr>
            <p:cNvPicPr/>
            <p:nvPr/>
          </p:nvPicPr>
          <p:blipFill>
            <a:blip r:embed="rId68" cstate="print"/>
            <a:stretch>
              <a:fillRect/>
            </a:stretch>
          </p:blipFill>
          <p:spPr>
            <a:xfrm>
              <a:off x="3958475" y="5867352"/>
              <a:ext cx="154069" cy="142094"/>
            </a:xfrm>
            <a:prstGeom prst="rect">
              <a:avLst/>
            </a:prstGeom>
          </p:spPr>
        </p:pic>
        <p:pic>
          <p:nvPicPr>
            <p:cNvPr id="219" name="object 89">
              <a:extLst>
                <a:ext uri="{FF2B5EF4-FFF2-40B4-BE49-F238E27FC236}">
                  <a16:creationId xmlns:a16="http://schemas.microsoft.com/office/drawing/2014/main" id="{5D4F4A30-1D73-1C01-4BDC-DC74560235C7}"/>
                </a:ext>
              </a:extLst>
            </p:cNvPr>
            <p:cNvPicPr/>
            <p:nvPr/>
          </p:nvPicPr>
          <p:blipFill>
            <a:blip r:embed="rId69" cstate="print"/>
            <a:stretch>
              <a:fillRect/>
            </a:stretch>
          </p:blipFill>
          <p:spPr>
            <a:xfrm>
              <a:off x="3584079" y="5861764"/>
              <a:ext cx="292970" cy="79828"/>
            </a:xfrm>
            <a:prstGeom prst="rect">
              <a:avLst/>
            </a:prstGeom>
          </p:spPr>
        </p:pic>
        <p:pic>
          <p:nvPicPr>
            <p:cNvPr id="220" name="object 90">
              <a:extLst>
                <a:ext uri="{FF2B5EF4-FFF2-40B4-BE49-F238E27FC236}">
                  <a16:creationId xmlns:a16="http://schemas.microsoft.com/office/drawing/2014/main" id="{68C7297F-DA72-79F5-5243-CF296FA6FA9C}"/>
                </a:ext>
              </a:extLst>
            </p:cNvPr>
            <p:cNvPicPr/>
            <p:nvPr/>
          </p:nvPicPr>
          <p:blipFill>
            <a:blip r:embed="rId70" cstate="print"/>
            <a:stretch>
              <a:fillRect/>
            </a:stretch>
          </p:blipFill>
          <p:spPr>
            <a:xfrm>
              <a:off x="3311066" y="5825043"/>
              <a:ext cx="202764" cy="79828"/>
            </a:xfrm>
            <a:prstGeom prst="rect">
              <a:avLst/>
            </a:prstGeom>
          </p:spPr>
        </p:pic>
        <p:pic>
          <p:nvPicPr>
            <p:cNvPr id="221" name="object 91">
              <a:extLst>
                <a:ext uri="{FF2B5EF4-FFF2-40B4-BE49-F238E27FC236}">
                  <a16:creationId xmlns:a16="http://schemas.microsoft.com/office/drawing/2014/main" id="{264FDF9A-A4BD-9B2F-90C3-EA4306E5C9B2}"/>
                </a:ext>
              </a:extLst>
            </p:cNvPr>
            <p:cNvPicPr/>
            <p:nvPr/>
          </p:nvPicPr>
          <p:blipFill>
            <a:blip r:embed="rId71" cstate="print"/>
            <a:stretch>
              <a:fillRect/>
            </a:stretch>
          </p:blipFill>
          <p:spPr>
            <a:xfrm>
              <a:off x="3906587" y="5742819"/>
              <a:ext cx="312129" cy="61467"/>
            </a:xfrm>
            <a:prstGeom prst="rect">
              <a:avLst/>
            </a:prstGeom>
          </p:spPr>
        </p:pic>
        <p:pic>
          <p:nvPicPr>
            <p:cNvPr id="222" name="object 92">
              <a:extLst>
                <a:ext uri="{FF2B5EF4-FFF2-40B4-BE49-F238E27FC236}">
                  <a16:creationId xmlns:a16="http://schemas.microsoft.com/office/drawing/2014/main" id="{98FEDDF5-E802-52A6-FA97-C2136A393270}"/>
                </a:ext>
              </a:extLst>
            </p:cNvPr>
            <p:cNvPicPr/>
            <p:nvPr/>
          </p:nvPicPr>
          <p:blipFill>
            <a:blip r:embed="rId72" cstate="print"/>
            <a:stretch>
              <a:fillRect/>
            </a:stretch>
          </p:blipFill>
          <p:spPr>
            <a:xfrm>
              <a:off x="3556140" y="5730049"/>
              <a:ext cx="331278" cy="79028"/>
            </a:xfrm>
            <a:prstGeom prst="rect">
              <a:avLst/>
            </a:prstGeom>
          </p:spPr>
        </p:pic>
        <p:pic>
          <p:nvPicPr>
            <p:cNvPr id="223" name="object 93">
              <a:extLst>
                <a:ext uri="{FF2B5EF4-FFF2-40B4-BE49-F238E27FC236}">
                  <a16:creationId xmlns:a16="http://schemas.microsoft.com/office/drawing/2014/main" id="{BB258264-D1E1-96A5-81EF-45B27A7EB90A}"/>
                </a:ext>
              </a:extLst>
            </p:cNvPr>
            <p:cNvPicPr/>
            <p:nvPr/>
          </p:nvPicPr>
          <p:blipFill>
            <a:blip r:embed="rId73" cstate="print"/>
            <a:stretch>
              <a:fillRect/>
            </a:stretch>
          </p:blipFill>
          <p:spPr>
            <a:xfrm>
              <a:off x="5463247" y="5639043"/>
              <a:ext cx="617067" cy="94994"/>
            </a:xfrm>
            <a:prstGeom prst="rect">
              <a:avLst/>
            </a:prstGeom>
          </p:spPr>
        </p:pic>
        <p:pic>
          <p:nvPicPr>
            <p:cNvPr id="224" name="object 94">
              <a:extLst>
                <a:ext uri="{FF2B5EF4-FFF2-40B4-BE49-F238E27FC236}">
                  <a16:creationId xmlns:a16="http://schemas.microsoft.com/office/drawing/2014/main" id="{C48227DC-4EFC-84D9-CBA9-9DB5D38AC087}"/>
                </a:ext>
              </a:extLst>
            </p:cNvPr>
            <p:cNvPicPr/>
            <p:nvPr/>
          </p:nvPicPr>
          <p:blipFill>
            <a:blip r:embed="rId74" cstate="print"/>
            <a:stretch>
              <a:fillRect/>
            </a:stretch>
          </p:blipFill>
          <p:spPr>
            <a:xfrm>
              <a:off x="3284722" y="5718873"/>
              <a:ext cx="269816" cy="94993"/>
            </a:xfrm>
            <a:prstGeom prst="rect">
              <a:avLst/>
            </a:prstGeom>
          </p:spPr>
        </p:pic>
        <p:pic>
          <p:nvPicPr>
            <p:cNvPr id="225" name="object 95">
              <a:extLst>
                <a:ext uri="{FF2B5EF4-FFF2-40B4-BE49-F238E27FC236}">
                  <a16:creationId xmlns:a16="http://schemas.microsoft.com/office/drawing/2014/main" id="{6FD3CAD7-E7FB-7A79-CF4C-79602DCA9DAF}"/>
                </a:ext>
              </a:extLst>
            </p:cNvPr>
            <p:cNvPicPr/>
            <p:nvPr/>
          </p:nvPicPr>
          <p:blipFill>
            <a:blip r:embed="rId75" cstate="print"/>
            <a:stretch>
              <a:fillRect/>
            </a:stretch>
          </p:blipFill>
          <p:spPr>
            <a:xfrm>
              <a:off x="3881840" y="5638244"/>
              <a:ext cx="296962" cy="71047"/>
            </a:xfrm>
            <a:prstGeom prst="rect">
              <a:avLst/>
            </a:prstGeom>
          </p:spPr>
        </p:pic>
        <p:pic>
          <p:nvPicPr>
            <p:cNvPr id="226" name="object 96">
              <a:extLst>
                <a:ext uri="{FF2B5EF4-FFF2-40B4-BE49-F238E27FC236}">
                  <a16:creationId xmlns:a16="http://schemas.microsoft.com/office/drawing/2014/main" id="{CC617506-97DA-CB59-C925-7D60C9DCC1A5}"/>
                </a:ext>
              </a:extLst>
            </p:cNvPr>
            <p:cNvPicPr/>
            <p:nvPr/>
          </p:nvPicPr>
          <p:blipFill>
            <a:blip r:embed="rId76" cstate="print"/>
            <a:stretch>
              <a:fillRect/>
            </a:stretch>
          </p:blipFill>
          <p:spPr>
            <a:xfrm>
              <a:off x="3589668" y="5633454"/>
              <a:ext cx="237090" cy="76635"/>
            </a:xfrm>
            <a:prstGeom prst="rect">
              <a:avLst/>
            </a:prstGeom>
          </p:spPr>
        </p:pic>
        <p:pic>
          <p:nvPicPr>
            <p:cNvPr id="227" name="object 97">
              <a:extLst>
                <a:ext uri="{FF2B5EF4-FFF2-40B4-BE49-F238E27FC236}">
                  <a16:creationId xmlns:a16="http://schemas.microsoft.com/office/drawing/2014/main" id="{1442C4A4-4A24-1579-95B9-ECE98F5F7B78}"/>
                </a:ext>
              </a:extLst>
            </p:cNvPr>
            <p:cNvPicPr/>
            <p:nvPr/>
          </p:nvPicPr>
          <p:blipFill>
            <a:blip r:embed="rId77" cstate="print"/>
            <a:stretch>
              <a:fillRect/>
            </a:stretch>
          </p:blipFill>
          <p:spPr>
            <a:xfrm>
              <a:off x="3282327" y="5621480"/>
              <a:ext cx="251459" cy="83021"/>
            </a:xfrm>
            <a:prstGeom prst="rect">
              <a:avLst/>
            </a:prstGeom>
          </p:spPr>
        </p:pic>
        <p:pic>
          <p:nvPicPr>
            <p:cNvPr id="228" name="object 98">
              <a:extLst>
                <a:ext uri="{FF2B5EF4-FFF2-40B4-BE49-F238E27FC236}">
                  <a16:creationId xmlns:a16="http://schemas.microsoft.com/office/drawing/2014/main" id="{E0611709-7751-5797-1481-21F6F19838C0}"/>
                </a:ext>
              </a:extLst>
            </p:cNvPr>
            <p:cNvPicPr/>
            <p:nvPr/>
          </p:nvPicPr>
          <p:blipFill>
            <a:blip r:embed="rId78" cstate="print"/>
            <a:stretch>
              <a:fillRect/>
            </a:stretch>
          </p:blipFill>
          <p:spPr>
            <a:xfrm>
              <a:off x="5212582" y="5641437"/>
              <a:ext cx="205159" cy="83819"/>
            </a:xfrm>
            <a:prstGeom prst="rect">
              <a:avLst/>
            </a:prstGeom>
          </p:spPr>
        </p:pic>
        <p:pic>
          <p:nvPicPr>
            <p:cNvPr id="229" name="object 99">
              <a:extLst>
                <a:ext uri="{FF2B5EF4-FFF2-40B4-BE49-F238E27FC236}">
                  <a16:creationId xmlns:a16="http://schemas.microsoft.com/office/drawing/2014/main" id="{10DB0EE1-685B-D5AB-07C9-4BA7EA3BAE32}"/>
                </a:ext>
              </a:extLst>
            </p:cNvPr>
            <p:cNvPicPr/>
            <p:nvPr/>
          </p:nvPicPr>
          <p:blipFill>
            <a:blip r:embed="rId79" cstate="print"/>
            <a:stretch>
              <a:fillRect/>
            </a:stretch>
          </p:blipFill>
          <p:spPr>
            <a:xfrm>
              <a:off x="2908731" y="5980709"/>
              <a:ext cx="341665" cy="43891"/>
            </a:xfrm>
            <a:prstGeom prst="rect">
              <a:avLst/>
            </a:prstGeom>
          </p:spPr>
        </p:pic>
        <p:pic>
          <p:nvPicPr>
            <p:cNvPr id="230" name="object 100">
              <a:extLst>
                <a:ext uri="{FF2B5EF4-FFF2-40B4-BE49-F238E27FC236}">
                  <a16:creationId xmlns:a16="http://schemas.microsoft.com/office/drawing/2014/main" id="{6346FF12-66D6-A666-D338-C35178F36852}"/>
                </a:ext>
              </a:extLst>
            </p:cNvPr>
            <p:cNvPicPr/>
            <p:nvPr/>
          </p:nvPicPr>
          <p:blipFill>
            <a:blip r:embed="rId80" cstate="print"/>
            <a:stretch>
              <a:fillRect/>
            </a:stretch>
          </p:blipFill>
          <p:spPr>
            <a:xfrm>
              <a:off x="2669247" y="5968735"/>
              <a:ext cx="217919" cy="68652"/>
            </a:xfrm>
            <a:prstGeom prst="rect">
              <a:avLst/>
            </a:prstGeom>
          </p:spPr>
        </p:pic>
        <p:pic>
          <p:nvPicPr>
            <p:cNvPr id="231" name="object 101">
              <a:extLst>
                <a:ext uri="{FF2B5EF4-FFF2-40B4-BE49-F238E27FC236}">
                  <a16:creationId xmlns:a16="http://schemas.microsoft.com/office/drawing/2014/main" id="{3153811C-9130-BFE2-E635-1FF786135269}"/>
                </a:ext>
              </a:extLst>
            </p:cNvPr>
            <p:cNvPicPr/>
            <p:nvPr/>
          </p:nvPicPr>
          <p:blipFill>
            <a:blip r:embed="rId81" cstate="print"/>
            <a:stretch>
              <a:fillRect/>
            </a:stretch>
          </p:blipFill>
          <p:spPr>
            <a:xfrm>
              <a:off x="2347544" y="5965541"/>
              <a:ext cx="248257" cy="78223"/>
            </a:xfrm>
            <a:prstGeom prst="rect">
              <a:avLst/>
            </a:prstGeom>
          </p:spPr>
        </p:pic>
        <p:pic>
          <p:nvPicPr>
            <p:cNvPr id="232" name="object 102">
              <a:extLst>
                <a:ext uri="{FF2B5EF4-FFF2-40B4-BE49-F238E27FC236}">
                  <a16:creationId xmlns:a16="http://schemas.microsoft.com/office/drawing/2014/main" id="{D26C10FC-8C36-BAFD-4DE0-ECEC7F953E61}"/>
                </a:ext>
              </a:extLst>
            </p:cNvPr>
            <p:cNvPicPr/>
            <p:nvPr/>
          </p:nvPicPr>
          <p:blipFill>
            <a:blip r:embed="rId82" cstate="print"/>
            <a:stretch>
              <a:fillRect/>
            </a:stretch>
          </p:blipFill>
          <p:spPr>
            <a:xfrm>
              <a:off x="2654076" y="5871344"/>
              <a:ext cx="304945" cy="81425"/>
            </a:xfrm>
            <a:prstGeom prst="rect">
              <a:avLst/>
            </a:prstGeom>
          </p:spPr>
        </p:pic>
        <p:pic>
          <p:nvPicPr>
            <p:cNvPr id="233" name="object 103">
              <a:extLst>
                <a:ext uri="{FF2B5EF4-FFF2-40B4-BE49-F238E27FC236}">
                  <a16:creationId xmlns:a16="http://schemas.microsoft.com/office/drawing/2014/main" id="{FB1A1036-6D8E-351A-186B-50AEC47ECF60}"/>
                </a:ext>
              </a:extLst>
            </p:cNvPr>
            <p:cNvPicPr/>
            <p:nvPr/>
          </p:nvPicPr>
          <p:blipFill>
            <a:blip r:embed="rId83" cstate="print"/>
            <a:stretch>
              <a:fillRect/>
            </a:stretch>
          </p:blipFill>
          <p:spPr>
            <a:xfrm>
              <a:off x="2349131" y="5831433"/>
              <a:ext cx="279399" cy="108559"/>
            </a:xfrm>
            <a:prstGeom prst="rect">
              <a:avLst/>
            </a:prstGeom>
          </p:spPr>
        </p:pic>
        <p:pic>
          <p:nvPicPr>
            <p:cNvPr id="234" name="object 104">
              <a:extLst>
                <a:ext uri="{FF2B5EF4-FFF2-40B4-BE49-F238E27FC236}">
                  <a16:creationId xmlns:a16="http://schemas.microsoft.com/office/drawing/2014/main" id="{46D79202-9952-D175-7EDD-59ED9C874BDD}"/>
                </a:ext>
              </a:extLst>
            </p:cNvPr>
            <p:cNvPicPr/>
            <p:nvPr/>
          </p:nvPicPr>
          <p:blipFill>
            <a:blip r:embed="rId84" cstate="print"/>
            <a:stretch>
              <a:fillRect/>
            </a:stretch>
          </p:blipFill>
          <p:spPr>
            <a:xfrm>
              <a:off x="2642907" y="5795506"/>
              <a:ext cx="258635" cy="73442"/>
            </a:xfrm>
            <a:prstGeom prst="rect">
              <a:avLst/>
            </a:prstGeom>
          </p:spPr>
        </p:pic>
        <p:pic>
          <p:nvPicPr>
            <p:cNvPr id="235" name="object 105">
              <a:extLst>
                <a:ext uri="{FF2B5EF4-FFF2-40B4-BE49-F238E27FC236}">
                  <a16:creationId xmlns:a16="http://schemas.microsoft.com/office/drawing/2014/main" id="{F3CBEC3D-F0CE-5061-9B3E-66A1EA06065F}"/>
                </a:ext>
              </a:extLst>
            </p:cNvPr>
            <p:cNvPicPr/>
            <p:nvPr/>
          </p:nvPicPr>
          <p:blipFill>
            <a:blip r:embed="rId85" cstate="print"/>
            <a:stretch>
              <a:fillRect/>
            </a:stretch>
          </p:blipFill>
          <p:spPr>
            <a:xfrm>
              <a:off x="2349131" y="5752399"/>
              <a:ext cx="224318" cy="73442"/>
            </a:xfrm>
            <a:prstGeom prst="rect">
              <a:avLst/>
            </a:prstGeom>
          </p:spPr>
        </p:pic>
        <p:pic>
          <p:nvPicPr>
            <p:cNvPr id="236" name="object 106">
              <a:extLst>
                <a:ext uri="{FF2B5EF4-FFF2-40B4-BE49-F238E27FC236}">
                  <a16:creationId xmlns:a16="http://schemas.microsoft.com/office/drawing/2014/main" id="{D78760A0-5E56-1463-B37B-FFF3A353C6E7}"/>
                </a:ext>
              </a:extLst>
            </p:cNvPr>
            <p:cNvPicPr/>
            <p:nvPr/>
          </p:nvPicPr>
          <p:blipFill>
            <a:blip r:embed="rId86" cstate="print"/>
            <a:stretch>
              <a:fillRect/>
            </a:stretch>
          </p:blipFill>
          <p:spPr>
            <a:xfrm>
              <a:off x="2622145" y="5714879"/>
              <a:ext cx="620267" cy="189193"/>
            </a:xfrm>
            <a:prstGeom prst="rect">
              <a:avLst/>
            </a:prstGeom>
          </p:spPr>
        </p:pic>
        <p:pic>
          <p:nvPicPr>
            <p:cNvPr id="237" name="object 107">
              <a:extLst>
                <a:ext uri="{FF2B5EF4-FFF2-40B4-BE49-F238E27FC236}">
                  <a16:creationId xmlns:a16="http://schemas.microsoft.com/office/drawing/2014/main" id="{B3AC53D1-8134-F353-6F4A-5E8CADF45C78}"/>
                </a:ext>
              </a:extLst>
            </p:cNvPr>
            <p:cNvPicPr/>
            <p:nvPr/>
          </p:nvPicPr>
          <p:blipFill>
            <a:blip r:embed="rId87" cstate="print"/>
            <a:stretch>
              <a:fillRect/>
            </a:stretch>
          </p:blipFill>
          <p:spPr>
            <a:xfrm>
              <a:off x="2876000" y="5636648"/>
              <a:ext cx="356035" cy="63862"/>
            </a:xfrm>
            <a:prstGeom prst="rect">
              <a:avLst/>
            </a:prstGeom>
          </p:spPr>
        </p:pic>
        <p:pic>
          <p:nvPicPr>
            <p:cNvPr id="238" name="object 108">
              <a:extLst>
                <a:ext uri="{FF2B5EF4-FFF2-40B4-BE49-F238E27FC236}">
                  <a16:creationId xmlns:a16="http://schemas.microsoft.com/office/drawing/2014/main" id="{D4E66F9E-097E-C8EB-88A4-58AEDC1001AF}"/>
                </a:ext>
              </a:extLst>
            </p:cNvPr>
            <p:cNvPicPr/>
            <p:nvPr/>
          </p:nvPicPr>
          <p:blipFill>
            <a:blip r:embed="rId88" cstate="print"/>
            <a:stretch>
              <a:fillRect/>
            </a:stretch>
          </p:blipFill>
          <p:spPr>
            <a:xfrm>
              <a:off x="2658871" y="5618289"/>
              <a:ext cx="170827" cy="74231"/>
            </a:xfrm>
            <a:prstGeom prst="rect">
              <a:avLst/>
            </a:prstGeom>
          </p:spPr>
        </p:pic>
        <p:pic>
          <p:nvPicPr>
            <p:cNvPr id="239" name="object 109">
              <a:extLst>
                <a:ext uri="{FF2B5EF4-FFF2-40B4-BE49-F238E27FC236}">
                  <a16:creationId xmlns:a16="http://schemas.microsoft.com/office/drawing/2014/main" id="{E042D24D-8DB7-6758-4D30-D00203C00539}"/>
                </a:ext>
              </a:extLst>
            </p:cNvPr>
            <p:cNvPicPr/>
            <p:nvPr/>
          </p:nvPicPr>
          <p:blipFill>
            <a:blip r:embed="rId89" cstate="print"/>
            <a:stretch>
              <a:fillRect/>
            </a:stretch>
          </p:blipFill>
          <p:spPr>
            <a:xfrm>
              <a:off x="2357920" y="5628665"/>
              <a:ext cx="186791" cy="79828"/>
            </a:xfrm>
            <a:prstGeom prst="rect">
              <a:avLst/>
            </a:prstGeom>
          </p:spPr>
        </p:pic>
        <p:pic>
          <p:nvPicPr>
            <p:cNvPr id="240" name="object 110">
              <a:extLst>
                <a:ext uri="{FF2B5EF4-FFF2-40B4-BE49-F238E27FC236}">
                  <a16:creationId xmlns:a16="http://schemas.microsoft.com/office/drawing/2014/main" id="{FD2CEBF6-640C-482F-3590-A8B14EC78B4B}"/>
                </a:ext>
              </a:extLst>
            </p:cNvPr>
            <p:cNvPicPr/>
            <p:nvPr/>
          </p:nvPicPr>
          <p:blipFill>
            <a:blip r:embed="rId90" cstate="print"/>
            <a:stretch>
              <a:fillRect/>
            </a:stretch>
          </p:blipFill>
          <p:spPr>
            <a:xfrm>
              <a:off x="5635674" y="6447590"/>
              <a:ext cx="226713" cy="51090"/>
            </a:xfrm>
            <a:prstGeom prst="rect">
              <a:avLst/>
            </a:prstGeom>
          </p:spPr>
        </p:pic>
        <p:pic>
          <p:nvPicPr>
            <p:cNvPr id="241" name="object 111">
              <a:extLst>
                <a:ext uri="{FF2B5EF4-FFF2-40B4-BE49-F238E27FC236}">
                  <a16:creationId xmlns:a16="http://schemas.microsoft.com/office/drawing/2014/main" id="{73CB6859-3BE7-5457-6D24-1C2F73670501}"/>
                </a:ext>
              </a:extLst>
            </p:cNvPr>
            <p:cNvPicPr/>
            <p:nvPr/>
          </p:nvPicPr>
          <p:blipFill>
            <a:blip r:embed="rId91" cstate="print"/>
            <a:stretch>
              <a:fillRect/>
            </a:stretch>
          </p:blipFill>
          <p:spPr>
            <a:xfrm>
              <a:off x="3291109" y="6414071"/>
              <a:ext cx="124530" cy="118135"/>
            </a:xfrm>
            <a:prstGeom prst="rect">
              <a:avLst/>
            </a:prstGeom>
          </p:spPr>
        </p:pic>
        <p:pic>
          <p:nvPicPr>
            <p:cNvPr id="242" name="object 112">
              <a:extLst>
                <a:ext uri="{FF2B5EF4-FFF2-40B4-BE49-F238E27FC236}">
                  <a16:creationId xmlns:a16="http://schemas.microsoft.com/office/drawing/2014/main" id="{B60977D2-CD1E-15F5-4D7D-5181AE31DE76}"/>
                </a:ext>
              </a:extLst>
            </p:cNvPr>
            <p:cNvPicPr/>
            <p:nvPr/>
          </p:nvPicPr>
          <p:blipFill>
            <a:blip r:embed="rId92" cstate="print"/>
            <a:stretch>
              <a:fillRect/>
            </a:stretch>
          </p:blipFill>
          <p:spPr>
            <a:xfrm>
              <a:off x="3707814" y="6422045"/>
              <a:ext cx="510902" cy="102180"/>
            </a:xfrm>
            <a:prstGeom prst="rect">
              <a:avLst/>
            </a:prstGeom>
          </p:spPr>
        </p:pic>
        <p:pic>
          <p:nvPicPr>
            <p:cNvPr id="243" name="object 113">
              <a:extLst>
                <a:ext uri="{FF2B5EF4-FFF2-40B4-BE49-F238E27FC236}">
                  <a16:creationId xmlns:a16="http://schemas.microsoft.com/office/drawing/2014/main" id="{FF355B72-05B9-7596-05D5-8926FC7515A5}"/>
                </a:ext>
              </a:extLst>
            </p:cNvPr>
            <p:cNvPicPr/>
            <p:nvPr/>
          </p:nvPicPr>
          <p:blipFill>
            <a:blip r:embed="rId93" cstate="print"/>
            <a:stretch>
              <a:fillRect/>
            </a:stretch>
          </p:blipFill>
          <p:spPr>
            <a:xfrm>
              <a:off x="3008516" y="6415659"/>
              <a:ext cx="120541" cy="115751"/>
            </a:xfrm>
            <a:prstGeom prst="rect">
              <a:avLst/>
            </a:prstGeom>
          </p:spPr>
        </p:pic>
        <p:pic>
          <p:nvPicPr>
            <p:cNvPr id="244" name="object 114">
              <a:extLst>
                <a:ext uri="{FF2B5EF4-FFF2-40B4-BE49-F238E27FC236}">
                  <a16:creationId xmlns:a16="http://schemas.microsoft.com/office/drawing/2014/main" id="{52FE658B-6F75-5ED5-7725-E759A72F4991}"/>
                </a:ext>
              </a:extLst>
            </p:cNvPr>
            <p:cNvPicPr/>
            <p:nvPr/>
          </p:nvPicPr>
          <p:blipFill>
            <a:blip r:embed="rId94" cstate="print"/>
            <a:stretch>
              <a:fillRect/>
            </a:stretch>
          </p:blipFill>
          <p:spPr>
            <a:xfrm>
              <a:off x="3149812" y="6415659"/>
              <a:ext cx="121339" cy="115751"/>
            </a:xfrm>
            <a:prstGeom prst="rect">
              <a:avLst/>
            </a:prstGeom>
          </p:spPr>
        </p:pic>
        <p:pic>
          <p:nvPicPr>
            <p:cNvPr id="245" name="object 115">
              <a:extLst>
                <a:ext uri="{FF2B5EF4-FFF2-40B4-BE49-F238E27FC236}">
                  <a16:creationId xmlns:a16="http://schemas.microsoft.com/office/drawing/2014/main" id="{1E6BE7EF-833C-898B-7ADE-E1EBBFA9CA0F}"/>
                </a:ext>
              </a:extLst>
            </p:cNvPr>
            <p:cNvPicPr/>
            <p:nvPr/>
          </p:nvPicPr>
          <p:blipFill>
            <a:blip r:embed="rId95" cstate="print"/>
            <a:stretch>
              <a:fillRect/>
            </a:stretch>
          </p:blipFill>
          <p:spPr>
            <a:xfrm>
              <a:off x="3565719" y="6424440"/>
              <a:ext cx="122137" cy="97390"/>
            </a:xfrm>
            <a:prstGeom prst="rect">
              <a:avLst/>
            </a:prstGeom>
          </p:spPr>
        </p:pic>
        <p:pic>
          <p:nvPicPr>
            <p:cNvPr id="246" name="object 116">
              <a:extLst>
                <a:ext uri="{FF2B5EF4-FFF2-40B4-BE49-F238E27FC236}">
                  <a16:creationId xmlns:a16="http://schemas.microsoft.com/office/drawing/2014/main" id="{849A1898-F0A7-9934-A38C-9C25F0A5CC83}"/>
                </a:ext>
              </a:extLst>
            </p:cNvPr>
            <p:cNvPicPr/>
            <p:nvPr/>
          </p:nvPicPr>
          <p:blipFill>
            <a:blip r:embed="rId96" cstate="print"/>
            <a:stretch>
              <a:fillRect/>
            </a:stretch>
          </p:blipFill>
          <p:spPr>
            <a:xfrm>
              <a:off x="2515175" y="6422045"/>
              <a:ext cx="314524" cy="102180"/>
            </a:xfrm>
            <a:prstGeom prst="rect">
              <a:avLst/>
            </a:prstGeom>
          </p:spPr>
        </p:pic>
        <p:pic>
          <p:nvPicPr>
            <p:cNvPr id="247" name="object 117">
              <a:extLst>
                <a:ext uri="{FF2B5EF4-FFF2-40B4-BE49-F238E27FC236}">
                  <a16:creationId xmlns:a16="http://schemas.microsoft.com/office/drawing/2014/main" id="{4A3281A0-4851-0191-9EA3-EC0103CE8B22}"/>
                </a:ext>
              </a:extLst>
            </p:cNvPr>
            <p:cNvPicPr/>
            <p:nvPr/>
          </p:nvPicPr>
          <p:blipFill>
            <a:blip r:embed="rId97" cstate="print"/>
            <a:stretch>
              <a:fillRect/>
            </a:stretch>
          </p:blipFill>
          <p:spPr>
            <a:xfrm>
              <a:off x="2860833" y="6416457"/>
              <a:ext cx="126927" cy="113356"/>
            </a:xfrm>
            <a:prstGeom prst="rect">
              <a:avLst/>
            </a:prstGeom>
          </p:spPr>
        </p:pic>
        <p:pic>
          <p:nvPicPr>
            <p:cNvPr id="248" name="object 118">
              <a:extLst>
                <a:ext uri="{FF2B5EF4-FFF2-40B4-BE49-F238E27FC236}">
                  <a16:creationId xmlns:a16="http://schemas.microsoft.com/office/drawing/2014/main" id="{2E6BEED8-6481-4F58-B508-B8CE3929D615}"/>
                </a:ext>
              </a:extLst>
            </p:cNvPr>
            <p:cNvPicPr/>
            <p:nvPr/>
          </p:nvPicPr>
          <p:blipFill>
            <a:blip r:embed="rId98" cstate="print"/>
            <a:stretch>
              <a:fillRect/>
            </a:stretch>
          </p:blipFill>
          <p:spPr>
            <a:xfrm>
              <a:off x="2338753" y="6400491"/>
              <a:ext cx="174026" cy="145287"/>
            </a:xfrm>
            <a:prstGeom prst="rect">
              <a:avLst/>
            </a:prstGeom>
          </p:spPr>
        </p:pic>
        <p:pic>
          <p:nvPicPr>
            <p:cNvPr id="249" name="object 119">
              <a:extLst>
                <a:ext uri="{FF2B5EF4-FFF2-40B4-BE49-F238E27FC236}">
                  <a16:creationId xmlns:a16="http://schemas.microsoft.com/office/drawing/2014/main" id="{47D1A4BA-7A69-797B-3D31-71FAF32B03C2}"/>
                </a:ext>
              </a:extLst>
            </p:cNvPr>
            <p:cNvPicPr/>
            <p:nvPr/>
          </p:nvPicPr>
          <p:blipFill>
            <a:blip r:embed="rId99" cstate="print"/>
            <a:stretch>
              <a:fillRect/>
            </a:stretch>
          </p:blipFill>
          <p:spPr>
            <a:xfrm>
              <a:off x="5373839" y="6434817"/>
              <a:ext cx="132499" cy="76635"/>
            </a:xfrm>
            <a:prstGeom prst="rect">
              <a:avLst/>
            </a:prstGeom>
          </p:spPr>
        </p:pic>
        <p:pic>
          <p:nvPicPr>
            <p:cNvPr id="250" name="object 120">
              <a:extLst>
                <a:ext uri="{FF2B5EF4-FFF2-40B4-BE49-F238E27FC236}">
                  <a16:creationId xmlns:a16="http://schemas.microsoft.com/office/drawing/2014/main" id="{85CFB5B1-9C49-31C0-6A52-E9976E4C6C36}"/>
                </a:ext>
              </a:extLst>
            </p:cNvPr>
            <p:cNvPicPr/>
            <p:nvPr/>
          </p:nvPicPr>
          <p:blipFill>
            <a:blip r:embed="rId100" cstate="print"/>
            <a:stretch>
              <a:fillRect/>
            </a:stretch>
          </p:blipFill>
          <p:spPr>
            <a:xfrm>
              <a:off x="5133555" y="6441211"/>
              <a:ext cx="193979" cy="63855"/>
            </a:xfrm>
            <a:prstGeom prst="rect">
              <a:avLst/>
            </a:prstGeom>
          </p:spPr>
        </p:pic>
        <p:pic>
          <p:nvPicPr>
            <p:cNvPr id="251" name="object 121">
              <a:extLst>
                <a:ext uri="{FF2B5EF4-FFF2-40B4-BE49-F238E27FC236}">
                  <a16:creationId xmlns:a16="http://schemas.microsoft.com/office/drawing/2014/main" id="{149A73BB-D473-9C4A-8567-3E909F8CC821}"/>
                </a:ext>
              </a:extLst>
            </p:cNvPr>
            <p:cNvPicPr/>
            <p:nvPr/>
          </p:nvPicPr>
          <p:blipFill>
            <a:blip r:embed="rId101" cstate="print"/>
            <a:stretch>
              <a:fillRect/>
            </a:stretch>
          </p:blipFill>
          <p:spPr>
            <a:xfrm>
              <a:off x="4724032" y="6447590"/>
              <a:ext cx="290574" cy="51090"/>
            </a:xfrm>
            <a:prstGeom prst="rect">
              <a:avLst/>
            </a:prstGeom>
          </p:spPr>
        </p:pic>
        <p:pic>
          <p:nvPicPr>
            <p:cNvPr id="252" name="object 122">
              <a:extLst>
                <a:ext uri="{FF2B5EF4-FFF2-40B4-BE49-F238E27FC236}">
                  <a16:creationId xmlns:a16="http://schemas.microsoft.com/office/drawing/2014/main" id="{13C038E8-EB1B-DB43-7E04-25EADE4A80AD}"/>
                </a:ext>
              </a:extLst>
            </p:cNvPr>
            <p:cNvPicPr/>
            <p:nvPr/>
          </p:nvPicPr>
          <p:blipFill>
            <a:blip r:embed="rId102" cstate="print"/>
            <a:stretch>
              <a:fillRect/>
            </a:stretch>
          </p:blipFill>
          <p:spPr>
            <a:xfrm>
              <a:off x="4316906" y="6434818"/>
              <a:ext cx="376790" cy="76635"/>
            </a:xfrm>
            <a:prstGeom prst="rect">
              <a:avLst/>
            </a:prstGeom>
          </p:spPr>
        </p:pic>
        <p:pic>
          <p:nvPicPr>
            <p:cNvPr id="253" name="object 123">
              <a:extLst>
                <a:ext uri="{FF2B5EF4-FFF2-40B4-BE49-F238E27FC236}">
                  <a16:creationId xmlns:a16="http://schemas.microsoft.com/office/drawing/2014/main" id="{E8B3F32E-A928-D896-8EDD-C32DE9C0F04B}"/>
                </a:ext>
              </a:extLst>
            </p:cNvPr>
            <p:cNvPicPr/>
            <p:nvPr/>
          </p:nvPicPr>
          <p:blipFill>
            <a:blip r:embed="rId103" cstate="print"/>
            <a:stretch>
              <a:fillRect/>
            </a:stretch>
          </p:blipFill>
          <p:spPr>
            <a:xfrm>
              <a:off x="3436397" y="6432423"/>
              <a:ext cx="109353" cy="82223"/>
            </a:xfrm>
            <a:prstGeom prst="rect">
              <a:avLst/>
            </a:prstGeom>
          </p:spPr>
        </p:pic>
        <p:sp>
          <p:nvSpPr>
            <p:cNvPr id="254" name="object 124">
              <a:extLst>
                <a:ext uri="{FF2B5EF4-FFF2-40B4-BE49-F238E27FC236}">
                  <a16:creationId xmlns:a16="http://schemas.microsoft.com/office/drawing/2014/main" id="{DEBDBFC1-1391-4D4B-568C-E52F19AC32D7}"/>
                </a:ext>
              </a:extLst>
            </p:cNvPr>
            <p:cNvSpPr/>
            <p:nvPr/>
          </p:nvSpPr>
          <p:spPr>
            <a:xfrm>
              <a:off x="4212022" y="6120898"/>
              <a:ext cx="3810" cy="3810"/>
            </a:xfrm>
            <a:custGeom>
              <a:avLst/>
              <a:gdLst/>
              <a:ahLst/>
              <a:cxnLst/>
              <a:rect l="l" t="t" r="r" b="b"/>
              <a:pathLst>
                <a:path w="3810" h="3810">
                  <a:moveTo>
                    <a:pt x="0" y="1904"/>
                  </a:moveTo>
                  <a:lnTo>
                    <a:pt x="557" y="557"/>
                  </a:lnTo>
                  <a:lnTo>
                    <a:pt x="1904" y="0"/>
                  </a:lnTo>
                  <a:lnTo>
                    <a:pt x="3252" y="557"/>
                  </a:lnTo>
                  <a:lnTo>
                    <a:pt x="3809" y="1904"/>
                  </a:lnTo>
                  <a:lnTo>
                    <a:pt x="3252" y="3252"/>
                  </a:lnTo>
                  <a:lnTo>
                    <a:pt x="1904" y="3809"/>
                  </a:lnTo>
                  <a:lnTo>
                    <a:pt x="557" y="3252"/>
                  </a:lnTo>
                  <a:lnTo>
                    <a:pt x="0" y="1904"/>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object 125">
              <a:extLst>
                <a:ext uri="{FF2B5EF4-FFF2-40B4-BE49-F238E27FC236}">
                  <a16:creationId xmlns:a16="http://schemas.microsoft.com/office/drawing/2014/main" id="{9A5DBD1F-D3F6-B613-3285-6D5BEEDE5CA5}"/>
                </a:ext>
              </a:extLst>
            </p:cNvPr>
            <p:cNvSpPr/>
            <p:nvPr/>
          </p:nvSpPr>
          <p:spPr>
            <a:xfrm>
              <a:off x="4213927" y="6130586"/>
              <a:ext cx="0" cy="167640"/>
            </a:xfrm>
            <a:custGeom>
              <a:avLst/>
              <a:gdLst/>
              <a:ahLst/>
              <a:cxnLst/>
              <a:rect l="l" t="t" r="r" b="b"/>
              <a:pathLst>
                <a:path h="167639">
                  <a:moveTo>
                    <a:pt x="0" y="0"/>
                  </a:moveTo>
                  <a:lnTo>
                    <a:pt x="0" y="167297"/>
                  </a:lnTo>
                </a:path>
              </a:pathLst>
            </a:custGeom>
            <a:ln w="3810">
              <a:solidFill>
                <a:srgbClr val="231F2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object 126">
              <a:extLst>
                <a:ext uri="{FF2B5EF4-FFF2-40B4-BE49-F238E27FC236}">
                  <a16:creationId xmlns:a16="http://schemas.microsoft.com/office/drawing/2014/main" id="{8EF6C622-9E8F-45CB-69FF-81B165C47550}"/>
                </a:ext>
              </a:extLst>
            </p:cNvPr>
            <p:cNvSpPr/>
            <p:nvPr/>
          </p:nvSpPr>
          <p:spPr>
            <a:xfrm>
              <a:off x="4212022" y="6299874"/>
              <a:ext cx="3810" cy="3810"/>
            </a:xfrm>
            <a:custGeom>
              <a:avLst/>
              <a:gdLst/>
              <a:ahLst/>
              <a:cxnLst/>
              <a:rect l="l" t="t" r="r" b="b"/>
              <a:pathLst>
                <a:path w="3810" h="3810">
                  <a:moveTo>
                    <a:pt x="0" y="1904"/>
                  </a:moveTo>
                  <a:lnTo>
                    <a:pt x="557" y="557"/>
                  </a:lnTo>
                  <a:lnTo>
                    <a:pt x="1904" y="0"/>
                  </a:lnTo>
                  <a:lnTo>
                    <a:pt x="3252" y="557"/>
                  </a:lnTo>
                  <a:lnTo>
                    <a:pt x="3809" y="1904"/>
                  </a:lnTo>
                  <a:lnTo>
                    <a:pt x="3252" y="3252"/>
                  </a:lnTo>
                  <a:lnTo>
                    <a:pt x="1904" y="3809"/>
                  </a:lnTo>
                  <a:lnTo>
                    <a:pt x="557" y="3252"/>
                  </a:lnTo>
                  <a:lnTo>
                    <a:pt x="0" y="1904"/>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57" name="object 127">
              <a:extLst>
                <a:ext uri="{FF2B5EF4-FFF2-40B4-BE49-F238E27FC236}">
                  <a16:creationId xmlns:a16="http://schemas.microsoft.com/office/drawing/2014/main" id="{A6FD25FA-64A3-BE17-8AB2-C81B26DBFFC2}"/>
                </a:ext>
              </a:extLst>
            </p:cNvPr>
            <p:cNvPicPr/>
            <p:nvPr/>
          </p:nvPicPr>
          <p:blipFill>
            <a:blip r:embed="rId104" cstate="print"/>
            <a:stretch>
              <a:fillRect/>
            </a:stretch>
          </p:blipFill>
          <p:spPr>
            <a:xfrm>
              <a:off x="5772181" y="6244941"/>
              <a:ext cx="307339" cy="67055"/>
            </a:xfrm>
            <a:prstGeom prst="rect">
              <a:avLst/>
            </a:prstGeom>
          </p:spPr>
        </p:pic>
        <p:pic>
          <p:nvPicPr>
            <p:cNvPr id="258" name="object 128">
              <a:extLst>
                <a:ext uri="{FF2B5EF4-FFF2-40B4-BE49-F238E27FC236}">
                  <a16:creationId xmlns:a16="http://schemas.microsoft.com/office/drawing/2014/main" id="{1AED83AE-CB0A-8AA1-3899-8F9559FCA30C}"/>
                </a:ext>
              </a:extLst>
            </p:cNvPr>
            <p:cNvPicPr/>
            <p:nvPr/>
          </p:nvPicPr>
          <p:blipFill>
            <a:blip r:embed="rId105" cstate="print"/>
            <a:stretch>
              <a:fillRect/>
            </a:stretch>
          </p:blipFill>
          <p:spPr>
            <a:xfrm>
              <a:off x="5385015" y="6247346"/>
              <a:ext cx="305739" cy="63055"/>
            </a:xfrm>
            <a:prstGeom prst="rect">
              <a:avLst/>
            </a:prstGeom>
          </p:spPr>
        </p:pic>
        <p:pic>
          <p:nvPicPr>
            <p:cNvPr id="259" name="object 129">
              <a:extLst>
                <a:ext uri="{FF2B5EF4-FFF2-40B4-BE49-F238E27FC236}">
                  <a16:creationId xmlns:a16="http://schemas.microsoft.com/office/drawing/2014/main" id="{808F3215-90CA-AB23-EEFF-A42FE359A8D1}"/>
                </a:ext>
              </a:extLst>
            </p:cNvPr>
            <p:cNvPicPr/>
            <p:nvPr/>
          </p:nvPicPr>
          <p:blipFill>
            <a:blip r:embed="rId106" cstate="print"/>
            <a:stretch>
              <a:fillRect/>
            </a:stretch>
          </p:blipFill>
          <p:spPr>
            <a:xfrm>
              <a:off x="4664160" y="6240152"/>
              <a:ext cx="300155" cy="76635"/>
            </a:xfrm>
            <a:prstGeom prst="rect">
              <a:avLst/>
            </a:prstGeom>
          </p:spPr>
        </p:pic>
        <p:pic>
          <p:nvPicPr>
            <p:cNvPr id="260" name="object 130">
              <a:extLst>
                <a:ext uri="{FF2B5EF4-FFF2-40B4-BE49-F238E27FC236}">
                  <a16:creationId xmlns:a16="http://schemas.microsoft.com/office/drawing/2014/main" id="{E78340E4-ACED-9EB7-6FAC-EA3258CF8CCD}"/>
                </a:ext>
              </a:extLst>
            </p:cNvPr>
            <p:cNvPicPr/>
            <p:nvPr/>
          </p:nvPicPr>
          <p:blipFill>
            <a:blip r:embed="rId107" cstate="print"/>
            <a:stretch>
              <a:fillRect/>
            </a:stretch>
          </p:blipFill>
          <p:spPr>
            <a:xfrm>
              <a:off x="5045741" y="6236959"/>
              <a:ext cx="257846" cy="83021"/>
            </a:xfrm>
            <a:prstGeom prst="rect">
              <a:avLst/>
            </a:prstGeom>
          </p:spPr>
        </p:pic>
        <p:pic>
          <p:nvPicPr>
            <p:cNvPr id="261" name="object 131">
              <a:extLst>
                <a:ext uri="{FF2B5EF4-FFF2-40B4-BE49-F238E27FC236}">
                  <a16:creationId xmlns:a16="http://schemas.microsoft.com/office/drawing/2014/main" id="{5BD99808-45D8-D129-8ECB-FBD0C09C23B2}"/>
                </a:ext>
              </a:extLst>
            </p:cNvPr>
            <p:cNvPicPr/>
            <p:nvPr/>
          </p:nvPicPr>
          <p:blipFill>
            <a:blip r:embed="rId108" cstate="print"/>
            <a:stretch>
              <a:fillRect/>
            </a:stretch>
          </p:blipFill>
          <p:spPr>
            <a:xfrm>
              <a:off x="4299343" y="6252934"/>
              <a:ext cx="283387" cy="51080"/>
            </a:xfrm>
            <a:prstGeom prst="rect">
              <a:avLst/>
            </a:prstGeom>
          </p:spPr>
        </p:pic>
        <p:pic>
          <p:nvPicPr>
            <p:cNvPr id="262" name="object 132">
              <a:extLst>
                <a:ext uri="{FF2B5EF4-FFF2-40B4-BE49-F238E27FC236}">
                  <a16:creationId xmlns:a16="http://schemas.microsoft.com/office/drawing/2014/main" id="{63A83D0A-12BE-F4B2-BCB6-3F9DBE7F2D67}"/>
                </a:ext>
              </a:extLst>
            </p:cNvPr>
            <p:cNvPicPr/>
            <p:nvPr/>
          </p:nvPicPr>
          <p:blipFill>
            <a:blip r:embed="rId109" cstate="print"/>
            <a:stretch>
              <a:fillRect/>
            </a:stretch>
          </p:blipFill>
          <p:spPr>
            <a:xfrm>
              <a:off x="5193423" y="6117221"/>
              <a:ext cx="276999" cy="106959"/>
            </a:xfrm>
            <a:prstGeom prst="rect">
              <a:avLst/>
            </a:prstGeom>
          </p:spPr>
        </p:pic>
        <p:pic>
          <p:nvPicPr>
            <p:cNvPr id="263" name="object 133">
              <a:extLst>
                <a:ext uri="{FF2B5EF4-FFF2-40B4-BE49-F238E27FC236}">
                  <a16:creationId xmlns:a16="http://schemas.microsoft.com/office/drawing/2014/main" id="{7898B6EA-34F3-99E0-A892-BA4A2E53F427}"/>
                </a:ext>
              </a:extLst>
            </p:cNvPr>
            <p:cNvPicPr/>
            <p:nvPr/>
          </p:nvPicPr>
          <p:blipFill>
            <a:blip r:embed="rId110" cstate="print"/>
            <a:stretch>
              <a:fillRect/>
            </a:stretch>
          </p:blipFill>
          <p:spPr>
            <a:xfrm>
              <a:off x="5535891" y="6117221"/>
              <a:ext cx="223516" cy="106959"/>
            </a:xfrm>
            <a:prstGeom prst="rect">
              <a:avLst/>
            </a:prstGeom>
          </p:spPr>
        </p:pic>
        <p:pic>
          <p:nvPicPr>
            <p:cNvPr id="264" name="object 134">
              <a:extLst>
                <a:ext uri="{FF2B5EF4-FFF2-40B4-BE49-F238E27FC236}">
                  <a16:creationId xmlns:a16="http://schemas.microsoft.com/office/drawing/2014/main" id="{198903A3-7293-B967-7222-CF42B475DCB0}"/>
                </a:ext>
              </a:extLst>
            </p:cNvPr>
            <p:cNvPicPr/>
            <p:nvPr/>
          </p:nvPicPr>
          <p:blipFill>
            <a:blip r:embed="rId111" cstate="print"/>
            <a:stretch>
              <a:fillRect/>
            </a:stretch>
          </p:blipFill>
          <p:spPr>
            <a:xfrm>
              <a:off x="5824867" y="6134778"/>
              <a:ext cx="255451" cy="71845"/>
            </a:xfrm>
            <a:prstGeom prst="rect">
              <a:avLst/>
            </a:prstGeom>
          </p:spPr>
        </p:pic>
        <p:pic>
          <p:nvPicPr>
            <p:cNvPr id="265" name="object 135">
              <a:extLst>
                <a:ext uri="{FF2B5EF4-FFF2-40B4-BE49-F238E27FC236}">
                  <a16:creationId xmlns:a16="http://schemas.microsoft.com/office/drawing/2014/main" id="{347648B2-41C4-A88C-E0E9-D2865C6FA57D}"/>
                </a:ext>
              </a:extLst>
            </p:cNvPr>
            <p:cNvPicPr/>
            <p:nvPr/>
          </p:nvPicPr>
          <p:blipFill>
            <a:blip r:embed="rId112" cstate="print"/>
            <a:stretch>
              <a:fillRect/>
            </a:stretch>
          </p:blipFill>
          <p:spPr>
            <a:xfrm>
              <a:off x="4803860" y="6132383"/>
              <a:ext cx="324103" cy="76635"/>
            </a:xfrm>
            <a:prstGeom prst="rect">
              <a:avLst/>
            </a:prstGeom>
          </p:spPr>
        </p:pic>
        <p:pic>
          <p:nvPicPr>
            <p:cNvPr id="266" name="object 136">
              <a:extLst>
                <a:ext uri="{FF2B5EF4-FFF2-40B4-BE49-F238E27FC236}">
                  <a16:creationId xmlns:a16="http://schemas.microsoft.com/office/drawing/2014/main" id="{B8907A3F-1E8F-23A2-8B37-1B8B918164FA}"/>
                </a:ext>
              </a:extLst>
            </p:cNvPr>
            <p:cNvPicPr/>
            <p:nvPr/>
          </p:nvPicPr>
          <p:blipFill>
            <a:blip r:embed="rId113" cstate="print"/>
            <a:stretch>
              <a:fillRect/>
            </a:stretch>
          </p:blipFill>
          <p:spPr>
            <a:xfrm>
              <a:off x="4506899" y="6128397"/>
              <a:ext cx="231501" cy="85410"/>
            </a:xfrm>
            <a:prstGeom prst="rect">
              <a:avLst/>
            </a:prstGeom>
          </p:spPr>
        </p:pic>
        <p:pic>
          <p:nvPicPr>
            <p:cNvPr id="267" name="object 137">
              <a:extLst>
                <a:ext uri="{FF2B5EF4-FFF2-40B4-BE49-F238E27FC236}">
                  <a16:creationId xmlns:a16="http://schemas.microsoft.com/office/drawing/2014/main" id="{25B62162-73B6-D306-9E59-577AC76FE82C}"/>
                </a:ext>
              </a:extLst>
            </p:cNvPr>
            <p:cNvPicPr/>
            <p:nvPr/>
          </p:nvPicPr>
          <p:blipFill>
            <a:blip r:embed="rId114" cstate="print"/>
            <a:stretch>
              <a:fillRect/>
            </a:stretch>
          </p:blipFill>
          <p:spPr>
            <a:xfrm>
              <a:off x="4305731" y="6136386"/>
              <a:ext cx="135706" cy="68641"/>
            </a:xfrm>
            <a:prstGeom prst="rect">
              <a:avLst/>
            </a:prstGeom>
          </p:spPr>
        </p:pic>
        <p:pic>
          <p:nvPicPr>
            <p:cNvPr id="268" name="object 138">
              <a:extLst>
                <a:ext uri="{FF2B5EF4-FFF2-40B4-BE49-F238E27FC236}">
                  <a16:creationId xmlns:a16="http://schemas.microsoft.com/office/drawing/2014/main" id="{D03B1448-1853-0AA4-3A3F-60F73FBAFD7A}"/>
                </a:ext>
              </a:extLst>
            </p:cNvPr>
            <p:cNvPicPr/>
            <p:nvPr/>
          </p:nvPicPr>
          <p:blipFill>
            <a:blip r:embed="rId115" cstate="print"/>
            <a:stretch>
              <a:fillRect/>
            </a:stretch>
          </p:blipFill>
          <p:spPr>
            <a:xfrm>
              <a:off x="3807600" y="6229774"/>
              <a:ext cx="328891" cy="84602"/>
            </a:xfrm>
            <a:prstGeom prst="rect">
              <a:avLst/>
            </a:prstGeom>
          </p:spPr>
        </p:pic>
        <p:pic>
          <p:nvPicPr>
            <p:cNvPr id="269" name="object 139">
              <a:extLst>
                <a:ext uri="{FF2B5EF4-FFF2-40B4-BE49-F238E27FC236}">
                  <a16:creationId xmlns:a16="http://schemas.microsoft.com/office/drawing/2014/main" id="{088900D4-681C-2941-198B-7F7C4BF802FA}"/>
                </a:ext>
              </a:extLst>
            </p:cNvPr>
            <p:cNvPicPr/>
            <p:nvPr/>
          </p:nvPicPr>
          <p:blipFill>
            <a:blip r:embed="rId116" cstate="print"/>
            <a:stretch>
              <a:fillRect/>
            </a:stretch>
          </p:blipFill>
          <p:spPr>
            <a:xfrm>
              <a:off x="3323040" y="6240152"/>
              <a:ext cx="344061" cy="64661"/>
            </a:xfrm>
            <a:prstGeom prst="rect">
              <a:avLst/>
            </a:prstGeom>
          </p:spPr>
        </p:pic>
        <p:pic>
          <p:nvPicPr>
            <p:cNvPr id="270" name="object 140">
              <a:extLst>
                <a:ext uri="{FF2B5EF4-FFF2-40B4-BE49-F238E27FC236}">
                  <a16:creationId xmlns:a16="http://schemas.microsoft.com/office/drawing/2014/main" id="{ABFB4635-220E-C236-2124-1867BACBD9FC}"/>
                </a:ext>
              </a:extLst>
            </p:cNvPr>
            <p:cNvPicPr/>
            <p:nvPr/>
          </p:nvPicPr>
          <p:blipFill>
            <a:blip r:embed="rId117" cstate="print"/>
            <a:stretch>
              <a:fillRect/>
            </a:stretch>
          </p:blipFill>
          <p:spPr>
            <a:xfrm>
              <a:off x="2796970" y="6242547"/>
              <a:ext cx="385571" cy="59073"/>
            </a:xfrm>
            <a:prstGeom prst="rect">
              <a:avLst/>
            </a:prstGeom>
          </p:spPr>
        </p:pic>
        <p:pic>
          <p:nvPicPr>
            <p:cNvPr id="271" name="object 141">
              <a:extLst>
                <a:ext uri="{FF2B5EF4-FFF2-40B4-BE49-F238E27FC236}">
                  <a16:creationId xmlns:a16="http://schemas.microsoft.com/office/drawing/2014/main" id="{B97F5215-B1A3-9B93-BE07-36DBB002C5B9}"/>
                </a:ext>
              </a:extLst>
            </p:cNvPr>
            <p:cNvPicPr/>
            <p:nvPr/>
          </p:nvPicPr>
          <p:blipFill>
            <a:blip r:embed="rId118" cstate="print"/>
            <a:stretch>
              <a:fillRect/>
            </a:stretch>
          </p:blipFill>
          <p:spPr>
            <a:xfrm>
              <a:off x="2341956" y="6228181"/>
              <a:ext cx="314502" cy="87807"/>
            </a:xfrm>
            <a:prstGeom prst="rect">
              <a:avLst/>
            </a:prstGeom>
          </p:spPr>
        </p:pic>
        <p:pic>
          <p:nvPicPr>
            <p:cNvPr id="272" name="object 142">
              <a:extLst>
                <a:ext uri="{FF2B5EF4-FFF2-40B4-BE49-F238E27FC236}">
                  <a16:creationId xmlns:a16="http://schemas.microsoft.com/office/drawing/2014/main" id="{E1CF04C8-7CD0-7431-3658-744B296BD807}"/>
                </a:ext>
              </a:extLst>
            </p:cNvPr>
            <p:cNvPicPr/>
            <p:nvPr/>
          </p:nvPicPr>
          <p:blipFill>
            <a:blip r:embed="rId119" cstate="print"/>
            <a:stretch>
              <a:fillRect/>
            </a:stretch>
          </p:blipFill>
          <p:spPr>
            <a:xfrm>
              <a:off x="3908183" y="6117216"/>
              <a:ext cx="228309" cy="88609"/>
            </a:xfrm>
            <a:prstGeom prst="rect">
              <a:avLst/>
            </a:prstGeom>
          </p:spPr>
        </p:pic>
        <p:pic>
          <p:nvPicPr>
            <p:cNvPr id="273" name="object 143">
              <a:extLst>
                <a:ext uri="{FF2B5EF4-FFF2-40B4-BE49-F238E27FC236}">
                  <a16:creationId xmlns:a16="http://schemas.microsoft.com/office/drawing/2014/main" id="{B106F63C-56E1-3FB2-8942-039E17EA9673}"/>
                </a:ext>
              </a:extLst>
            </p:cNvPr>
            <p:cNvPicPr/>
            <p:nvPr/>
          </p:nvPicPr>
          <p:blipFill>
            <a:blip r:embed="rId120" cstate="print"/>
            <a:stretch>
              <a:fillRect/>
            </a:stretch>
          </p:blipFill>
          <p:spPr>
            <a:xfrm>
              <a:off x="3544164" y="6122804"/>
              <a:ext cx="282593" cy="75038"/>
            </a:xfrm>
            <a:prstGeom prst="rect">
              <a:avLst/>
            </a:prstGeom>
          </p:spPr>
        </p:pic>
        <p:pic>
          <p:nvPicPr>
            <p:cNvPr id="274" name="object 144">
              <a:extLst>
                <a:ext uri="{FF2B5EF4-FFF2-40B4-BE49-F238E27FC236}">
                  <a16:creationId xmlns:a16="http://schemas.microsoft.com/office/drawing/2014/main" id="{A1F10D50-BC5D-8AA8-8471-3778DB31B711}"/>
                </a:ext>
              </a:extLst>
            </p:cNvPr>
            <p:cNvPicPr/>
            <p:nvPr/>
          </p:nvPicPr>
          <p:blipFill>
            <a:blip r:embed="rId121" cstate="print"/>
            <a:stretch>
              <a:fillRect/>
            </a:stretch>
          </p:blipFill>
          <p:spPr>
            <a:xfrm>
              <a:off x="3259177" y="6123602"/>
              <a:ext cx="203562" cy="80626"/>
            </a:xfrm>
            <a:prstGeom prst="rect">
              <a:avLst/>
            </a:prstGeom>
          </p:spPr>
        </p:pic>
        <p:pic>
          <p:nvPicPr>
            <p:cNvPr id="275" name="object 145">
              <a:extLst>
                <a:ext uri="{FF2B5EF4-FFF2-40B4-BE49-F238E27FC236}">
                  <a16:creationId xmlns:a16="http://schemas.microsoft.com/office/drawing/2014/main" id="{D98E5F8A-D73C-2683-5013-0E74B964EDE4}"/>
                </a:ext>
              </a:extLst>
            </p:cNvPr>
            <p:cNvPicPr/>
            <p:nvPr/>
          </p:nvPicPr>
          <p:blipFill>
            <a:blip r:embed="rId122" cstate="print"/>
            <a:stretch>
              <a:fillRect/>
            </a:stretch>
          </p:blipFill>
          <p:spPr>
            <a:xfrm>
              <a:off x="2976584" y="6121207"/>
              <a:ext cx="200369" cy="87811"/>
            </a:xfrm>
            <a:prstGeom prst="rect">
              <a:avLst/>
            </a:prstGeom>
          </p:spPr>
        </p:pic>
        <p:pic>
          <p:nvPicPr>
            <p:cNvPr id="276" name="object 146">
              <a:extLst>
                <a:ext uri="{FF2B5EF4-FFF2-40B4-BE49-F238E27FC236}">
                  <a16:creationId xmlns:a16="http://schemas.microsoft.com/office/drawing/2014/main" id="{54C043DC-34BA-067C-4B95-432FDBF33615}"/>
                </a:ext>
              </a:extLst>
            </p:cNvPr>
            <p:cNvPicPr/>
            <p:nvPr/>
          </p:nvPicPr>
          <p:blipFill>
            <a:blip r:embed="rId123" cstate="print"/>
            <a:stretch>
              <a:fillRect/>
            </a:stretch>
          </p:blipFill>
          <p:spPr>
            <a:xfrm>
              <a:off x="2659665" y="6122804"/>
              <a:ext cx="235494" cy="82223"/>
            </a:xfrm>
            <a:prstGeom prst="rect">
              <a:avLst/>
            </a:prstGeom>
          </p:spPr>
        </p:pic>
        <p:pic>
          <p:nvPicPr>
            <p:cNvPr id="277" name="object 147">
              <a:extLst>
                <a:ext uri="{FF2B5EF4-FFF2-40B4-BE49-F238E27FC236}">
                  <a16:creationId xmlns:a16="http://schemas.microsoft.com/office/drawing/2014/main" id="{1B75DC75-6A7A-4BCA-0073-32907F8112CB}"/>
                </a:ext>
              </a:extLst>
            </p:cNvPr>
            <p:cNvPicPr/>
            <p:nvPr/>
          </p:nvPicPr>
          <p:blipFill>
            <a:blip r:embed="rId124" cstate="print"/>
            <a:stretch>
              <a:fillRect/>
            </a:stretch>
          </p:blipFill>
          <p:spPr>
            <a:xfrm>
              <a:off x="2341947" y="6122005"/>
              <a:ext cx="236292" cy="87811"/>
            </a:xfrm>
            <a:prstGeom prst="rect">
              <a:avLst/>
            </a:prstGeom>
          </p:spPr>
        </p:pic>
        <p:sp>
          <p:nvSpPr>
            <p:cNvPr id="278" name="object 148">
              <a:extLst>
                <a:ext uri="{FF2B5EF4-FFF2-40B4-BE49-F238E27FC236}">
                  <a16:creationId xmlns:a16="http://schemas.microsoft.com/office/drawing/2014/main" id="{CE38F3CB-DA5F-4765-E40A-3D45580A3099}"/>
                </a:ext>
              </a:extLst>
            </p:cNvPr>
            <p:cNvSpPr/>
            <p:nvPr/>
          </p:nvSpPr>
          <p:spPr>
            <a:xfrm>
              <a:off x="2326341" y="5583646"/>
              <a:ext cx="4445" cy="4445"/>
            </a:xfrm>
            <a:custGeom>
              <a:avLst/>
              <a:gdLst/>
              <a:ahLst/>
              <a:cxnLst/>
              <a:rect l="l" t="t" r="r" b="b"/>
              <a:pathLst>
                <a:path w="4444" h="4445">
                  <a:moveTo>
                    <a:pt x="0" y="1911"/>
                  </a:moveTo>
                  <a:lnTo>
                    <a:pt x="559" y="559"/>
                  </a:lnTo>
                  <a:lnTo>
                    <a:pt x="1911" y="0"/>
                  </a:lnTo>
                  <a:lnTo>
                    <a:pt x="3262" y="559"/>
                  </a:lnTo>
                  <a:lnTo>
                    <a:pt x="3822" y="1911"/>
                  </a:lnTo>
                  <a:lnTo>
                    <a:pt x="3262" y="3262"/>
                  </a:lnTo>
                  <a:lnTo>
                    <a:pt x="1911" y="3822"/>
                  </a:lnTo>
                  <a:lnTo>
                    <a:pt x="559" y="3262"/>
                  </a:lnTo>
                  <a:lnTo>
                    <a:pt x="0" y="1911"/>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object 149">
              <a:extLst>
                <a:ext uri="{FF2B5EF4-FFF2-40B4-BE49-F238E27FC236}">
                  <a16:creationId xmlns:a16="http://schemas.microsoft.com/office/drawing/2014/main" id="{DA2F37AC-663E-7AD5-257E-7F9003AE4E1D}"/>
                </a:ext>
              </a:extLst>
            </p:cNvPr>
            <p:cNvSpPr/>
            <p:nvPr/>
          </p:nvSpPr>
          <p:spPr>
            <a:xfrm>
              <a:off x="2335888" y="5585557"/>
              <a:ext cx="3760470" cy="0"/>
            </a:xfrm>
            <a:custGeom>
              <a:avLst/>
              <a:gdLst/>
              <a:ahLst/>
              <a:cxnLst/>
              <a:rect l="l" t="t" r="r" b="b"/>
              <a:pathLst>
                <a:path w="3760470">
                  <a:moveTo>
                    <a:pt x="0" y="0"/>
                  </a:moveTo>
                  <a:lnTo>
                    <a:pt x="3759974" y="0"/>
                  </a:lnTo>
                </a:path>
              </a:pathLst>
            </a:custGeom>
            <a:ln w="3822">
              <a:solidFill>
                <a:srgbClr val="231F2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object 150">
              <a:extLst>
                <a:ext uri="{FF2B5EF4-FFF2-40B4-BE49-F238E27FC236}">
                  <a16:creationId xmlns:a16="http://schemas.microsoft.com/office/drawing/2014/main" id="{F369336A-478B-A134-54B7-F8DC8B105400}"/>
                </a:ext>
              </a:extLst>
            </p:cNvPr>
            <p:cNvSpPr/>
            <p:nvPr/>
          </p:nvSpPr>
          <p:spPr>
            <a:xfrm>
              <a:off x="2326335" y="5583656"/>
              <a:ext cx="3775710" cy="500380"/>
            </a:xfrm>
            <a:custGeom>
              <a:avLst/>
              <a:gdLst/>
              <a:ahLst/>
              <a:cxnLst/>
              <a:rect l="l" t="t" r="r" b="b"/>
              <a:pathLst>
                <a:path w="3775710" h="500379">
                  <a:moveTo>
                    <a:pt x="3822" y="498436"/>
                  </a:moveTo>
                  <a:lnTo>
                    <a:pt x="3263" y="497090"/>
                  </a:lnTo>
                  <a:lnTo>
                    <a:pt x="1917" y="496531"/>
                  </a:lnTo>
                  <a:lnTo>
                    <a:pt x="558" y="497090"/>
                  </a:lnTo>
                  <a:lnTo>
                    <a:pt x="0" y="498436"/>
                  </a:lnTo>
                  <a:lnTo>
                    <a:pt x="558" y="499795"/>
                  </a:lnTo>
                  <a:lnTo>
                    <a:pt x="1917" y="500354"/>
                  </a:lnTo>
                  <a:lnTo>
                    <a:pt x="3263" y="499795"/>
                  </a:lnTo>
                  <a:lnTo>
                    <a:pt x="3822" y="498436"/>
                  </a:lnTo>
                  <a:close/>
                </a:path>
                <a:path w="3775710" h="500379">
                  <a:moveTo>
                    <a:pt x="3775252" y="1905"/>
                  </a:moveTo>
                  <a:lnTo>
                    <a:pt x="3774694" y="558"/>
                  </a:lnTo>
                  <a:lnTo>
                    <a:pt x="3773335" y="0"/>
                  </a:lnTo>
                  <a:lnTo>
                    <a:pt x="3771989" y="558"/>
                  </a:lnTo>
                  <a:lnTo>
                    <a:pt x="3771430" y="1905"/>
                  </a:lnTo>
                  <a:lnTo>
                    <a:pt x="3771989" y="3263"/>
                  </a:lnTo>
                  <a:lnTo>
                    <a:pt x="3773335" y="3822"/>
                  </a:lnTo>
                  <a:lnTo>
                    <a:pt x="3774694" y="3263"/>
                  </a:lnTo>
                  <a:lnTo>
                    <a:pt x="3775252" y="1905"/>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object 151">
              <a:extLst>
                <a:ext uri="{FF2B5EF4-FFF2-40B4-BE49-F238E27FC236}">
                  <a16:creationId xmlns:a16="http://schemas.microsoft.com/office/drawing/2014/main" id="{9E3E13C2-3E53-8C86-8F6A-897F0D4CEEDB}"/>
                </a:ext>
              </a:extLst>
            </p:cNvPr>
            <p:cNvSpPr/>
            <p:nvPr/>
          </p:nvSpPr>
          <p:spPr>
            <a:xfrm>
              <a:off x="2335888" y="6082091"/>
              <a:ext cx="3760470" cy="0"/>
            </a:xfrm>
            <a:custGeom>
              <a:avLst/>
              <a:gdLst/>
              <a:ahLst/>
              <a:cxnLst/>
              <a:rect l="l" t="t" r="r" b="b"/>
              <a:pathLst>
                <a:path w="3760470">
                  <a:moveTo>
                    <a:pt x="0" y="0"/>
                  </a:moveTo>
                  <a:lnTo>
                    <a:pt x="3759974" y="0"/>
                  </a:lnTo>
                </a:path>
              </a:pathLst>
            </a:custGeom>
            <a:ln w="3822">
              <a:solidFill>
                <a:srgbClr val="231F2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2" name="object 152">
              <a:extLst>
                <a:ext uri="{FF2B5EF4-FFF2-40B4-BE49-F238E27FC236}">
                  <a16:creationId xmlns:a16="http://schemas.microsoft.com/office/drawing/2014/main" id="{A9749522-4B64-7259-78FB-9FDADFE79132}"/>
                </a:ext>
              </a:extLst>
            </p:cNvPr>
            <p:cNvSpPr/>
            <p:nvPr/>
          </p:nvSpPr>
          <p:spPr>
            <a:xfrm>
              <a:off x="2326335" y="6080188"/>
              <a:ext cx="3775710" cy="264160"/>
            </a:xfrm>
            <a:custGeom>
              <a:avLst/>
              <a:gdLst/>
              <a:ahLst/>
              <a:cxnLst/>
              <a:rect l="l" t="t" r="r" b="b"/>
              <a:pathLst>
                <a:path w="3775710" h="264160">
                  <a:moveTo>
                    <a:pt x="3822" y="262153"/>
                  </a:moveTo>
                  <a:lnTo>
                    <a:pt x="3263" y="260794"/>
                  </a:lnTo>
                  <a:lnTo>
                    <a:pt x="1917" y="260235"/>
                  </a:lnTo>
                  <a:lnTo>
                    <a:pt x="558" y="260794"/>
                  </a:lnTo>
                  <a:lnTo>
                    <a:pt x="0" y="262153"/>
                  </a:lnTo>
                  <a:lnTo>
                    <a:pt x="558" y="263499"/>
                  </a:lnTo>
                  <a:lnTo>
                    <a:pt x="1917" y="264058"/>
                  </a:lnTo>
                  <a:lnTo>
                    <a:pt x="3263" y="263499"/>
                  </a:lnTo>
                  <a:lnTo>
                    <a:pt x="3822" y="262153"/>
                  </a:lnTo>
                  <a:close/>
                </a:path>
                <a:path w="3775710" h="264160">
                  <a:moveTo>
                    <a:pt x="3775252" y="1905"/>
                  </a:moveTo>
                  <a:lnTo>
                    <a:pt x="3774694" y="558"/>
                  </a:lnTo>
                  <a:lnTo>
                    <a:pt x="3773335" y="0"/>
                  </a:lnTo>
                  <a:lnTo>
                    <a:pt x="3771989" y="558"/>
                  </a:lnTo>
                  <a:lnTo>
                    <a:pt x="3771430" y="1905"/>
                  </a:lnTo>
                  <a:lnTo>
                    <a:pt x="3771989" y="3263"/>
                  </a:lnTo>
                  <a:lnTo>
                    <a:pt x="3773335" y="3822"/>
                  </a:lnTo>
                  <a:lnTo>
                    <a:pt x="3774694" y="3263"/>
                  </a:lnTo>
                  <a:lnTo>
                    <a:pt x="3775252" y="1905"/>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3" name="object 153">
              <a:extLst>
                <a:ext uri="{FF2B5EF4-FFF2-40B4-BE49-F238E27FC236}">
                  <a16:creationId xmlns:a16="http://schemas.microsoft.com/office/drawing/2014/main" id="{36EEBE31-B195-5A5F-A22D-7AFDBE848DAC}"/>
                </a:ext>
              </a:extLst>
            </p:cNvPr>
            <p:cNvSpPr/>
            <p:nvPr/>
          </p:nvSpPr>
          <p:spPr>
            <a:xfrm>
              <a:off x="2335888" y="6342333"/>
              <a:ext cx="3760470" cy="0"/>
            </a:xfrm>
            <a:custGeom>
              <a:avLst/>
              <a:gdLst/>
              <a:ahLst/>
              <a:cxnLst/>
              <a:rect l="l" t="t" r="r" b="b"/>
              <a:pathLst>
                <a:path w="3760470">
                  <a:moveTo>
                    <a:pt x="0" y="0"/>
                  </a:moveTo>
                  <a:lnTo>
                    <a:pt x="3759974" y="0"/>
                  </a:lnTo>
                </a:path>
              </a:pathLst>
            </a:custGeom>
            <a:ln w="3822">
              <a:solidFill>
                <a:srgbClr val="231F2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4" name="object 154">
              <a:extLst>
                <a:ext uri="{FF2B5EF4-FFF2-40B4-BE49-F238E27FC236}">
                  <a16:creationId xmlns:a16="http://schemas.microsoft.com/office/drawing/2014/main" id="{C6DDED71-2936-B931-50D0-09F17E8AD771}"/>
                </a:ext>
              </a:extLst>
            </p:cNvPr>
            <p:cNvSpPr/>
            <p:nvPr/>
          </p:nvSpPr>
          <p:spPr>
            <a:xfrm>
              <a:off x="6097770" y="6340421"/>
              <a:ext cx="4445" cy="4445"/>
            </a:xfrm>
            <a:custGeom>
              <a:avLst/>
              <a:gdLst/>
              <a:ahLst/>
              <a:cxnLst/>
              <a:rect l="l" t="t" r="r" b="b"/>
              <a:pathLst>
                <a:path w="4445" h="4445">
                  <a:moveTo>
                    <a:pt x="0" y="1911"/>
                  </a:moveTo>
                  <a:lnTo>
                    <a:pt x="559" y="559"/>
                  </a:lnTo>
                  <a:lnTo>
                    <a:pt x="1911" y="0"/>
                  </a:lnTo>
                  <a:lnTo>
                    <a:pt x="3262" y="559"/>
                  </a:lnTo>
                  <a:lnTo>
                    <a:pt x="3822" y="1911"/>
                  </a:lnTo>
                  <a:lnTo>
                    <a:pt x="3262" y="3262"/>
                  </a:lnTo>
                  <a:lnTo>
                    <a:pt x="1911" y="3822"/>
                  </a:lnTo>
                  <a:lnTo>
                    <a:pt x="559" y="3262"/>
                  </a:lnTo>
                  <a:lnTo>
                    <a:pt x="0" y="1911"/>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85" name="object 155">
              <a:extLst>
                <a:ext uri="{FF2B5EF4-FFF2-40B4-BE49-F238E27FC236}">
                  <a16:creationId xmlns:a16="http://schemas.microsoft.com/office/drawing/2014/main" id="{CBE32C4E-2507-0F16-4CD2-3A98CE208CF2}"/>
                </a:ext>
              </a:extLst>
            </p:cNvPr>
            <p:cNvPicPr/>
            <p:nvPr/>
          </p:nvPicPr>
          <p:blipFill>
            <a:blip r:embed="rId125" cstate="print"/>
            <a:stretch>
              <a:fillRect/>
            </a:stretch>
          </p:blipFill>
          <p:spPr>
            <a:xfrm>
              <a:off x="5112804" y="5034740"/>
              <a:ext cx="1012219" cy="537232"/>
            </a:xfrm>
            <a:prstGeom prst="rect">
              <a:avLst/>
            </a:prstGeom>
          </p:spPr>
        </p:pic>
      </p:grpSp>
    </p:spTree>
    <p:extLst>
      <p:ext uri="{BB962C8B-B14F-4D97-AF65-F5344CB8AC3E}">
        <p14:creationId xmlns:p14="http://schemas.microsoft.com/office/powerpoint/2010/main" val="26670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5708-1FA2-5BFA-5139-79F5820A42CB}"/>
            </a:ext>
          </a:extLst>
        </p:cNvPr>
        <p:cNvGrpSpPr/>
        <p:nvPr/>
      </p:nvGrpSpPr>
      <p:grpSpPr>
        <a:xfrm>
          <a:off x="0" y="0"/>
          <a:ext cx="0" cy="0"/>
          <a:chOff x="0" y="0"/>
          <a:chExt cx="0" cy="0"/>
        </a:xfrm>
      </p:grpSpPr>
      <p:sp>
        <p:nvSpPr>
          <p:cNvPr id="76" name="角丸四角形 75">
            <a:extLst>
              <a:ext uri="{FF2B5EF4-FFF2-40B4-BE49-F238E27FC236}">
                <a16:creationId xmlns:a16="http://schemas.microsoft.com/office/drawing/2014/main" id="{379DC940-18E4-1253-3136-A2FC610E63D3}"/>
              </a:ext>
            </a:extLst>
          </p:cNvPr>
          <p:cNvSpPr/>
          <p:nvPr/>
        </p:nvSpPr>
        <p:spPr>
          <a:xfrm>
            <a:off x="805310" y="2557614"/>
            <a:ext cx="9217228" cy="1223986"/>
          </a:xfrm>
          <a:prstGeom prst="roundRect">
            <a:avLst>
              <a:gd name="adj" fmla="val 10828"/>
            </a:avLst>
          </a:prstGeom>
          <a:solidFill>
            <a:srgbClr val="E7EA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5" name="角丸四角形 74">
            <a:extLst>
              <a:ext uri="{FF2B5EF4-FFF2-40B4-BE49-F238E27FC236}">
                <a16:creationId xmlns:a16="http://schemas.microsoft.com/office/drawing/2014/main" id="{2A17578E-2715-E8D2-A394-167E68F9A5D5}"/>
              </a:ext>
            </a:extLst>
          </p:cNvPr>
          <p:cNvSpPr/>
          <p:nvPr/>
        </p:nvSpPr>
        <p:spPr>
          <a:xfrm>
            <a:off x="826769" y="3912171"/>
            <a:ext cx="9217228" cy="1223986"/>
          </a:xfrm>
          <a:prstGeom prst="roundRect">
            <a:avLst>
              <a:gd name="adj" fmla="val 10828"/>
            </a:avLst>
          </a:prstGeom>
          <a:solidFill>
            <a:srgbClr val="E7EA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object 6">
            <a:extLst>
              <a:ext uri="{FF2B5EF4-FFF2-40B4-BE49-F238E27FC236}">
                <a16:creationId xmlns:a16="http://schemas.microsoft.com/office/drawing/2014/main" id="{76EC6342-5674-FE40-8402-517500FE5FB9}"/>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0070C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25" name="object 25">
            <a:extLst>
              <a:ext uri="{FF2B5EF4-FFF2-40B4-BE49-F238E27FC236}">
                <a16:creationId xmlns:a16="http://schemas.microsoft.com/office/drawing/2014/main" id="{F17F189D-BCE3-9935-D8F6-41DA297A74D9}"/>
              </a:ext>
            </a:extLst>
          </p:cNvPr>
          <p:cNvGraphicFramePr>
            <a:graphicFrameLocks noGrp="1"/>
          </p:cNvGraphicFramePr>
          <p:nvPr>
            <p:extLst>
              <p:ext uri="{D42A27DB-BD31-4B8C-83A1-F6EECF244321}">
                <p14:modId xmlns:p14="http://schemas.microsoft.com/office/powerpoint/2010/main" val="1822852804"/>
              </p:ext>
            </p:extLst>
          </p:nvPr>
        </p:nvGraphicFramePr>
        <p:xfrm>
          <a:off x="641654" y="5393766"/>
          <a:ext cx="9393553" cy="1259205"/>
        </p:xfrm>
        <a:graphic>
          <a:graphicData uri="http://schemas.openxmlformats.org/drawingml/2006/table">
            <a:tbl>
              <a:tblPr firstRow="1" bandRow="1"/>
              <a:tblGrid>
                <a:gridCol w="169100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51889">
                  <a:extLst>
                    <a:ext uri="{9D8B030D-6E8A-4147-A177-3AD203B41FA5}">
                      <a16:colId xmlns:a16="http://schemas.microsoft.com/office/drawing/2014/main" val="20002"/>
                    </a:ext>
                  </a:extLst>
                </a:gridCol>
                <a:gridCol w="1799589">
                  <a:extLst>
                    <a:ext uri="{9D8B030D-6E8A-4147-A177-3AD203B41FA5}">
                      <a16:colId xmlns:a16="http://schemas.microsoft.com/office/drawing/2014/main" val="20003"/>
                    </a:ext>
                  </a:extLst>
                </a:gridCol>
                <a:gridCol w="1799590">
                  <a:extLst>
                    <a:ext uri="{9D8B030D-6E8A-4147-A177-3AD203B41FA5}">
                      <a16:colId xmlns:a16="http://schemas.microsoft.com/office/drawing/2014/main" val="20004"/>
                    </a:ext>
                  </a:extLst>
                </a:gridCol>
                <a:gridCol w="1799590">
                  <a:extLst>
                    <a:ext uri="{9D8B030D-6E8A-4147-A177-3AD203B41FA5}">
                      <a16:colId xmlns:a16="http://schemas.microsoft.com/office/drawing/2014/main" val="20005"/>
                    </a:ext>
                  </a:extLst>
                </a:gridCol>
              </a:tblGrid>
              <a:tr h="17970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0320"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メニュー名</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課金形態</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solidFill>
                      <a:srgbClr val="0070C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sz="600" b="1" i="0" spc="0" dirty="0">
                          <a:solidFill>
                            <a:srgbClr val="FFFFFF"/>
                          </a:solidFill>
                          <a:latin typeface="Yu Gothic" panose="020B0400000000000000" pitchFamily="34" charset="-128"/>
                          <a:ea typeface="Yu Gothic" panose="020B0400000000000000" pitchFamily="34" charset="-128"/>
                          <a:cs typeface="Yu Gothic"/>
                        </a:rPr>
                        <a:t>想定クリック 単価</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0"/>
                        </a:spcBef>
                      </a:pPr>
                      <a:r>
                        <a:rPr sz="600" b="1" i="0" spc="0" dirty="0">
                          <a:solidFill>
                            <a:srgbClr val="FFFFFF"/>
                          </a:solidFill>
                          <a:latin typeface="Yu Gothic" panose="020B0400000000000000" pitchFamily="34" charset="-128"/>
                          <a:ea typeface="Yu Gothic" panose="020B0400000000000000" pitchFamily="34" charset="-128"/>
                          <a:cs typeface="Yu Gothic"/>
                        </a:rPr>
                        <a:t>最小対応エリア</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cap="flat" cmpd="sng" algn="ctr">
                      <a:solidFill>
                        <a:srgbClr val="F6F6F9"/>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53975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sz="900" b="1" i="0" spc="0" dirty="0">
                          <a:solidFill>
                            <a:srgbClr val="231F20"/>
                          </a:solidFill>
                          <a:latin typeface="Yu Gothic" panose="020B0400000000000000" pitchFamily="34" charset="-128"/>
                          <a:ea typeface="Yu Gothic" panose="020B0400000000000000" pitchFamily="34" charset="-128"/>
                          <a:cs typeface="Yu Gothic"/>
                        </a:rPr>
                        <a:t>ミドルレンジ層リーチ</a:t>
                      </a:r>
                    </a:p>
                    <a:p>
                      <a:pPr marL="0" algn="ctr">
                        <a:lnSpc>
                          <a:spcPct val="100000"/>
                        </a:lnSpc>
                      </a:pPr>
                      <a:r>
                        <a:rPr sz="900" b="1" i="0" spc="0" dirty="0">
                          <a:solidFill>
                            <a:srgbClr val="231F20"/>
                          </a:solidFill>
                          <a:latin typeface="Yu Gothic" panose="020B0400000000000000" pitchFamily="34" charset="-128"/>
                          <a:ea typeface="Yu Gothic" panose="020B0400000000000000" pitchFamily="34" charset="-128"/>
                        </a:rPr>
                        <a:t>（中間所得層）</a:t>
                      </a:r>
                      <a:endParaRPr sz="900" b="1" i="0" spc="0" dirty="0">
                        <a:latin typeface="Yu Gothic" panose="020B0400000000000000" pitchFamily="34" charset="-128"/>
                        <a:ea typeface="Yu Gothic" panose="020B0400000000000000" pitchFamily="34" charset="-128"/>
                      </a:endParaRPr>
                    </a:p>
                  </a:txBody>
                  <a:tcPr marL="0" marR="0" marT="0" marB="0" anchor="ctr">
                    <a:lnL>
                      <a:noFill/>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0"/>
                        </a:spcBef>
                      </a:pPr>
                      <a:endParaRPr sz="1000" b="1" i="0" dirty="0">
                        <a:latin typeface="Yu Gothic" panose="020B0400000000000000" pitchFamily="34" charset="-128"/>
                        <a:ea typeface="Yu Gothic" panose="020B0400000000000000" pitchFamily="34" charset="-128"/>
                        <a:cs typeface="Times New Roman"/>
                      </a:endParaRPr>
                    </a:p>
                    <a:p>
                      <a:pPr algn="ctr">
                        <a:lnSpc>
                          <a:spcPct val="100000"/>
                        </a:lnSpc>
                        <a:spcBef>
                          <a:spcPts val="5"/>
                        </a:spcBef>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dirty="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dirty="0">
                        <a:latin typeface="Yu Gothic" panose="020B0400000000000000" pitchFamily="34" charset="-128"/>
                        <a:ea typeface="Yu Gothic" panose="020B0400000000000000" pitchFamily="34" charset="-128"/>
                        <a:cs typeface="Yu Gothic"/>
                      </a:endParaRPr>
                    </a:p>
                  </a:txBody>
                  <a:tcPr marL="0" marR="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pPr>
                      <a:r>
                        <a:rPr sz="700" b="1" i="0" spc="0" dirty="0">
                          <a:solidFill>
                            <a:srgbClr val="231F20"/>
                          </a:solidFill>
                          <a:latin typeface="Yu Gothic" panose="020B0400000000000000" pitchFamily="34" charset="-128"/>
                          <a:ea typeface="Yu Gothic" panose="020B0400000000000000" pitchFamily="34" charset="-128"/>
                          <a:cs typeface="Yu Gothic"/>
                        </a:rPr>
                        <a:t>100円～200円</a:t>
                      </a:r>
                      <a:endParaRPr sz="700" b="1"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700" b="1" i="0" spc="-10" dirty="0">
                          <a:solidFill>
                            <a:srgbClr val="231F20"/>
                          </a:solidFill>
                          <a:latin typeface="Yu Gothic" panose="020B0400000000000000" pitchFamily="34" charset="-128"/>
                          <a:ea typeface="Yu Gothic" panose="020B0400000000000000" pitchFamily="34" charset="-128"/>
                          <a:cs typeface="Yu Gothic"/>
                        </a:rPr>
                        <a:t>市単位  都内</a:t>
                      </a:r>
                      <a:r>
                        <a:rPr lang="en-US" altLang="ja-JP" sz="700" b="1" i="0" spc="-10" dirty="0">
                          <a:solidFill>
                            <a:srgbClr val="231F20"/>
                          </a:solidFill>
                          <a:latin typeface="Yu Gothic" panose="020B0400000000000000" pitchFamily="34" charset="-128"/>
                          <a:ea typeface="Yu Gothic" panose="020B0400000000000000" pitchFamily="34" charset="-128"/>
                          <a:cs typeface="Yu Gothic"/>
                        </a:rPr>
                        <a:t>23</a:t>
                      </a:r>
                      <a:r>
                        <a:rPr lang="ja-JP" altLang="en-US" sz="700" b="1" i="0" spc="-10" dirty="0">
                          <a:solidFill>
                            <a:srgbClr val="231F20"/>
                          </a:solidFill>
                          <a:latin typeface="Yu Gothic" panose="020B0400000000000000" pitchFamily="34" charset="-128"/>
                          <a:ea typeface="Yu Gothic" panose="020B0400000000000000" pitchFamily="34" charset="-128"/>
                          <a:cs typeface="Yu Gothic"/>
                        </a:rPr>
                        <a:t>区</a:t>
                      </a:r>
                      <a:endParaRPr lang="en-US" altLang="ja-JP" sz="700" b="1" i="0" spc="-10" dirty="0">
                        <a:solidFill>
                          <a:srgbClr val="231F20"/>
                        </a:solidFill>
                        <a:latin typeface="Yu Gothic" panose="020B0400000000000000" pitchFamily="34" charset="-128"/>
                        <a:ea typeface="Yu Gothic" panose="020B0400000000000000" pitchFamily="34" charset="-128"/>
                        <a:cs typeface="Yu 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sz="700" b="1" i="0" spc="0" dirty="0">
                          <a:solidFill>
                            <a:srgbClr val="231F20"/>
                          </a:solidFill>
                          <a:latin typeface="Yu Gothic" panose="020B0400000000000000" pitchFamily="34" charset="-128"/>
                          <a:ea typeface="Yu Gothic" panose="020B0400000000000000" pitchFamily="34" charset="-128"/>
                          <a:cs typeface="Yu Gothic"/>
                        </a:rPr>
                        <a:t>特定地点から半径3km</a:t>
                      </a:r>
                      <a:endParaRPr sz="700" b="1"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lang="en-US" altLang="ja-JP" sz="900" b="1" i="0" spc="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0" dirty="0">
                          <a:solidFill>
                            <a:srgbClr val="231F20"/>
                          </a:solidFill>
                          <a:latin typeface="Yu Gothic" panose="020B0400000000000000" pitchFamily="34" charset="-128"/>
                          <a:ea typeface="Yu Gothic" panose="020B0400000000000000" pitchFamily="34" charset="-128"/>
                          <a:cs typeface="Yu Gothic"/>
                        </a:rPr>
                        <a:t>円</a:t>
                      </a:r>
                      <a:endParaRPr sz="700" b="0"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lang="en-US" altLang="ja-JP" sz="900" b="0" i="0" spc="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spc="0" dirty="0">
                          <a:solidFill>
                            <a:srgbClr val="231F20"/>
                          </a:solidFill>
                          <a:latin typeface="Yu Gothic" panose="020B0400000000000000" pitchFamily="34" charset="-128"/>
                          <a:ea typeface="Yu Gothic" panose="020B0400000000000000" pitchFamily="34" charset="-128"/>
                          <a:cs typeface="Hypatia Sans Pro"/>
                        </a:rPr>
                        <a:t>200,000</a:t>
                      </a:r>
                      <a:r>
                        <a:rPr lang="ja-JP" altLang="en-US" sz="700" b="0" i="0"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a:noFill/>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10001"/>
                  </a:ext>
                </a:extLst>
              </a:tr>
              <a:tr h="53975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sz="900" b="1" i="0" spc="0" dirty="0">
                          <a:solidFill>
                            <a:srgbClr val="231F20"/>
                          </a:solidFill>
                          <a:latin typeface="Yu Gothic" panose="020B0400000000000000" pitchFamily="34" charset="-128"/>
                          <a:ea typeface="Yu Gothic" panose="020B0400000000000000" pitchFamily="34" charset="-128"/>
                          <a:cs typeface="Yu Gothic"/>
                        </a:rPr>
                        <a:t>ミドルシニア層リーチ</a:t>
                      </a:r>
                    </a:p>
                    <a:p>
                      <a:pPr marL="0" algn="ctr">
                        <a:lnSpc>
                          <a:spcPct val="100000"/>
                        </a:lnSpc>
                      </a:pPr>
                      <a:r>
                        <a:rPr sz="900" b="1" i="0" spc="0" dirty="0">
                          <a:solidFill>
                            <a:srgbClr val="231F20"/>
                          </a:solidFill>
                          <a:latin typeface="Yu Gothic" panose="020B0400000000000000" pitchFamily="34" charset="-128"/>
                          <a:ea typeface="Yu Gothic" panose="020B0400000000000000" pitchFamily="34" charset="-128"/>
                        </a:rPr>
                        <a:t>（40~50代）</a:t>
                      </a:r>
                      <a:endParaRPr sz="900" b="1" i="0" spc="0" dirty="0">
                        <a:latin typeface="Yu Gothic" panose="020B0400000000000000" pitchFamily="34" charset="-128"/>
                        <a:ea typeface="Yu Gothic" panose="020B0400000000000000" pitchFamily="34" charset="-128"/>
                      </a:endParaRPr>
                    </a:p>
                  </a:txBody>
                  <a:tcPr marL="0" marR="0" marT="0" marB="0" anchor="ctr">
                    <a:lnL>
                      <a:noFill/>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chemeClr val="accent1">
                        <a:lumMod val="40000"/>
                        <a:lumOff val="60000"/>
                      </a:schemeClr>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0"/>
                        </a:spcBef>
                      </a:pPr>
                      <a:endParaRPr sz="1000" b="1" i="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a:latin typeface="Yu Gothic" panose="020B0400000000000000" pitchFamily="34" charset="-128"/>
                        <a:ea typeface="Yu Gothic" panose="020B0400000000000000" pitchFamily="34" charset="-128"/>
                        <a:cs typeface="Yu Gothic"/>
                      </a:endParaRPr>
                    </a:p>
                  </a:txBody>
                  <a:tcPr marL="0" marR="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sz="700" b="1" i="0" spc="0" dirty="0">
                          <a:solidFill>
                            <a:srgbClr val="231F20"/>
                          </a:solidFill>
                          <a:latin typeface="Yu Gothic" panose="020B0400000000000000" pitchFamily="34" charset="-128"/>
                          <a:ea typeface="Yu Gothic" panose="020B0400000000000000" pitchFamily="34" charset="-128"/>
                          <a:cs typeface="Yu Gothic"/>
                        </a:rPr>
                        <a:t>100円～200円</a:t>
                      </a:r>
                      <a:endParaRPr sz="700" b="1" i="0" spc="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700" b="1" i="0" spc="-10" dirty="0">
                          <a:solidFill>
                            <a:srgbClr val="231F20"/>
                          </a:solidFill>
                          <a:latin typeface="Yu Gothic" panose="020B0400000000000000" pitchFamily="34" charset="-128"/>
                          <a:ea typeface="Yu Gothic" panose="020B0400000000000000" pitchFamily="34" charset="-128"/>
                          <a:cs typeface="Yu Gothic"/>
                        </a:rPr>
                        <a:t>市単位  都内</a:t>
                      </a:r>
                      <a:r>
                        <a:rPr lang="en-US" altLang="ja-JP" sz="700" b="1" i="0" spc="-10" dirty="0">
                          <a:solidFill>
                            <a:srgbClr val="231F20"/>
                          </a:solidFill>
                          <a:latin typeface="Yu Gothic" panose="020B0400000000000000" pitchFamily="34" charset="-128"/>
                          <a:ea typeface="Yu Gothic" panose="020B0400000000000000" pitchFamily="34" charset="-128"/>
                          <a:cs typeface="Yu Gothic"/>
                        </a:rPr>
                        <a:t>23</a:t>
                      </a:r>
                      <a:r>
                        <a:rPr lang="ja-JP" altLang="en-US" sz="700" b="1" i="0" spc="-10" dirty="0">
                          <a:solidFill>
                            <a:srgbClr val="231F20"/>
                          </a:solidFill>
                          <a:latin typeface="Yu Gothic" panose="020B0400000000000000" pitchFamily="34" charset="-128"/>
                          <a:ea typeface="Yu Gothic" panose="020B0400000000000000" pitchFamily="34" charset="-128"/>
                          <a:cs typeface="Yu Gothic"/>
                        </a:rPr>
                        <a:t>区</a:t>
                      </a:r>
                    </a:p>
                    <a:p>
                      <a:pPr marL="0" algn="ctr">
                        <a:lnSpc>
                          <a:spcPct val="100000"/>
                        </a:lnSpc>
                        <a:spcBef>
                          <a:spcPts val="0"/>
                        </a:spcBef>
                      </a:pPr>
                      <a:r>
                        <a:rPr sz="700" b="1" i="0" spc="0" dirty="0">
                          <a:solidFill>
                            <a:srgbClr val="231F20"/>
                          </a:solidFill>
                          <a:latin typeface="Yu Gothic" panose="020B0400000000000000" pitchFamily="34" charset="-128"/>
                          <a:ea typeface="Yu Gothic" panose="020B0400000000000000" pitchFamily="34" charset="-128"/>
                          <a:cs typeface="Yu Gothic"/>
                        </a:rPr>
                        <a:t> 特定地点から半径3km</a:t>
                      </a:r>
                      <a:endParaRPr sz="700" b="1"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lang="en-US" altLang="ja-JP" sz="900" b="1" i="0" spc="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0" algn="ctr">
                        <a:lnSpc>
                          <a:spcPct val="100000"/>
                        </a:lnSpc>
                        <a:spcBef>
                          <a:spcPts val="0"/>
                        </a:spcBef>
                      </a:pPr>
                      <a:r>
                        <a:rPr lang="en-US" altLang="ja-JP" sz="900" b="0" i="0" spc="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spc="0" dirty="0">
                          <a:solidFill>
                            <a:srgbClr val="231F20"/>
                          </a:solidFill>
                          <a:latin typeface="Yu Gothic" panose="020B0400000000000000" pitchFamily="34" charset="-128"/>
                          <a:ea typeface="Yu Gothic" panose="020B0400000000000000" pitchFamily="34" charset="-128"/>
                          <a:cs typeface="Hypatia Sans Pro"/>
                        </a:rPr>
                        <a:t>200,000</a:t>
                      </a:r>
                      <a:r>
                        <a:rPr lang="ja-JP" altLang="en-US" sz="700" b="0" i="0" spc="0" dirty="0">
                          <a:solidFill>
                            <a:srgbClr val="231F20"/>
                          </a:solidFill>
                          <a:latin typeface="Yu Gothic" panose="020B0400000000000000" pitchFamily="34" charset="-128"/>
                          <a:ea typeface="Yu Gothic" panose="020B0400000000000000" pitchFamily="34" charset="-128"/>
                          <a:cs typeface="Yu Gothic"/>
                        </a:rPr>
                        <a:t>円</a:t>
                      </a:r>
                      <a:endParaRPr lang="ja-JP" altLang="en-US" sz="700" b="0" i="0" spc="0" dirty="0">
                        <a:latin typeface="Yu Gothic" panose="020B0400000000000000" pitchFamily="34" charset="-128"/>
                        <a:ea typeface="Yu Gothic" panose="020B0400000000000000" pitchFamily="34" charset="-128"/>
                        <a:cs typeface="Yu Gothic"/>
                      </a:endParaRPr>
                    </a:p>
                  </a:txBody>
                  <a:tcPr marL="0" marR="0" marT="0" marB="0" anchor="ctr">
                    <a:lnL w="3175" cap="flat" cmpd="sng" algn="ctr">
                      <a:solidFill>
                        <a:schemeClr val="tx1"/>
                      </a:solidFill>
                      <a:prstDash val="solid"/>
                      <a:round/>
                      <a:headEnd type="none" w="med" len="med"/>
                      <a:tailEnd type="none" w="med" len="med"/>
                    </a:lnL>
                    <a:lnR>
                      <a:noFill/>
                    </a:lnR>
                    <a:lnT w="12700">
                      <a:solidFill>
                        <a:srgbClr val="FFFFFF"/>
                      </a:solidFill>
                      <a:prstDash val="solid"/>
                    </a:lnT>
                    <a:lnB>
                      <a:noFill/>
                    </a:lnB>
                    <a:lnTlToBr w="12700" cmpd="sng">
                      <a:noFill/>
                      <a:prstDash val="solid"/>
                    </a:lnTlToBr>
                    <a:lnBlToTr w="12700" cmpd="sng">
                      <a:noFill/>
                      <a:prstDash val="solid"/>
                    </a:lnBlToTr>
                    <a:solidFill>
                      <a:srgbClr val="D3D5D6"/>
                    </a:solidFill>
                  </a:tcPr>
                </a:tc>
                <a:extLst>
                  <a:ext uri="{0D108BD9-81ED-4DB2-BD59-A6C34878D82A}">
                    <a16:rowId xmlns:a16="http://schemas.microsoft.com/office/drawing/2014/main" val="10002"/>
                  </a:ext>
                </a:extLst>
              </a:tr>
            </a:tbl>
          </a:graphicData>
        </a:graphic>
      </p:graphicFrame>
      <p:sp>
        <p:nvSpPr>
          <p:cNvPr id="26" name="object 26">
            <a:extLst>
              <a:ext uri="{FF2B5EF4-FFF2-40B4-BE49-F238E27FC236}">
                <a16:creationId xmlns:a16="http://schemas.microsoft.com/office/drawing/2014/main" id="{8932FFD7-B282-2DBF-9AF3-1F68A6EC465D}"/>
              </a:ext>
            </a:extLst>
          </p:cNvPr>
          <p:cNvSpPr txBox="1"/>
          <p:nvPr/>
        </p:nvSpPr>
        <p:spPr>
          <a:xfrm>
            <a:off x="3649835" y="1187569"/>
            <a:ext cx="3364121" cy="539378"/>
          </a:xfrm>
          <a:prstGeom prst="rect">
            <a:avLst/>
          </a:prstGeom>
        </p:spPr>
        <p:txBody>
          <a:bodyPr vert="horz" wrap="square" lIns="0" tIns="12700" rIns="0" bIns="0" rtlCol="0">
            <a:spAutoFit/>
          </a:bodyPr>
          <a:lstStyle/>
          <a:p>
            <a:pPr marL="12700">
              <a:spcBef>
                <a:spcPts val="400"/>
              </a:spcBef>
            </a:pPr>
            <a:r>
              <a:rPr lang="ja-JP" altLang="en-US" sz="1000" b="1" dirty="0">
                <a:solidFill>
                  <a:schemeClr val="tx1"/>
                </a:solidFill>
                <a:latin typeface="Yu Gothic"/>
                <a:cs typeface="Yu Gothic"/>
              </a:rPr>
              <a:t>全国累積</a:t>
            </a:r>
            <a:r>
              <a:rPr lang="en-US" altLang="ja-JP" sz="1000" b="1" dirty="0">
                <a:solidFill>
                  <a:schemeClr val="tx1"/>
                </a:solidFill>
                <a:latin typeface="Yu Gothic"/>
                <a:cs typeface="Yu Gothic"/>
              </a:rPr>
              <a:t>6,000</a:t>
            </a:r>
            <a:r>
              <a:rPr lang="ja-JP" altLang="en-US" sz="1000" b="1" dirty="0">
                <a:solidFill>
                  <a:schemeClr val="tx1"/>
                </a:solidFill>
                <a:latin typeface="Yu Gothic"/>
                <a:cs typeface="Yu Gothic"/>
              </a:rPr>
              <a:t>案件以上の</a:t>
            </a:r>
            <a:endParaRPr lang="ja-JP" altLang="en-US" sz="1000" dirty="0">
              <a:solidFill>
                <a:schemeClr val="tx1"/>
              </a:solidFill>
              <a:latin typeface="Yu Gothic"/>
              <a:cs typeface="Yu Gothic"/>
            </a:endParaRPr>
          </a:p>
          <a:p>
            <a:pPr marL="12700" marR="5080">
              <a:lnSpc>
                <a:spcPct val="125000"/>
              </a:lnSpc>
            </a:pPr>
            <a:r>
              <a:rPr lang="ja-JP" altLang="en-US" sz="1000" b="1" dirty="0">
                <a:solidFill>
                  <a:schemeClr val="tx1"/>
                </a:solidFill>
                <a:latin typeface="Yu Gothic"/>
                <a:cs typeface="Yu Gothic"/>
              </a:rPr>
              <a:t>不動産広告掲載実績から得た弊社独自データを利用し、</a:t>
            </a:r>
            <a:br>
              <a:rPr lang="ja-JP" altLang="en-US" sz="1000" b="1" dirty="0">
                <a:solidFill>
                  <a:schemeClr val="tx1"/>
                </a:solidFill>
                <a:latin typeface="Yu Gothic"/>
                <a:cs typeface="Yu Gothic"/>
              </a:rPr>
            </a:br>
            <a:r>
              <a:rPr lang="ja-JP" altLang="en-US" sz="1000" b="1" dirty="0">
                <a:solidFill>
                  <a:schemeClr val="tx1"/>
                </a:solidFill>
                <a:latin typeface="Yu Gothic"/>
                <a:cs typeface="Yu Gothic"/>
              </a:rPr>
              <a:t>不動産検討中のユーザーにリーチできるコースです。</a:t>
            </a:r>
            <a:endParaRPr lang="ja-JP" altLang="en-US" sz="1000" dirty="0">
              <a:solidFill>
                <a:schemeClr val="tx1"/>
              </a:solidFill>
              <a:latin typeface="Yu Gothic"/>
              <a:cs typeface="Yu Gothic"/>
            </a:endParaRPr>
          </a:p>
        </p:txBody>
      </p:sp>
      <p:sp>
        <p:nvSpPr>
          <p:cNvPr id="43" name="object 43">
            <a:extLst>
              <a:ext uri="{FF2B5EF4-FFF2-40B4-BE49-F238E27FC236}">
                <a16:creationId xmlns:a16="http://schemas.microsoft.com/office/drawing/2014/main" id="{ADB6A7DD-E78A-363D-364B-D098205F6D04}"/>
              </a:ext>
            </a:extLst>
          </p:cNvPr>
          <p:cNvSpPr txBox="1"/>
          <p:nvPr/>
        </p:nvSpPr>
        <p:spPr>
          <a:xfrm>
            <a:off x="337132" y="301328"/>
            <a:ext cx="1630045" cy="228268"/>
          </a:xfrm>
          <a:prstGeom prst="rect">
            <a:avLst/>
          </a:prstGeom>
        </p:spPr>
        <p:txBody>
          <a:bodyPr vert="horz" wrap="square" lIns="0" tIns="12700" rIns="0" bIns="0" rtlCol="0">
            <a:spAutoFit/>
          </a:bodyPr>
          <a:lstStyle/>
          <a:p>
            <a:pPr marL="12700">
              <a:spcBef>
                <a:spcPts val="100"/>
              </a:spcBef>
            </a:pPr>
            <a:r>
              <a:rPr lang="en-US" altLang="ja-JP" sz="1400" b="1" spc="110" dirty="0">
                <a:solidFill>
                  <a:srgbClr val="FFFFFF"/>
                </a:solidFill>
                <a:latin typeface="Yu Gothic"/>
                <a:cs typeface="Yu Gothic"/>
              </a:rPr>
              <a:t>Dream</a:t>
            </a:r>
            <a:r>
              <a:rPr sz="1400" b="1" spc="295"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
        <p:nvSpPr>
          <p:cNvPr id="44" name="object 44">
            <a:extLst>
              <a:ext uri="{FF2B5EF4-FFF2-40B4-BE49-F238E27FC236}">
                <a16:creationId xmlns:a16="http://schemas.microsoft.com/office/drawing/2014/main" id="{C1D0DD19-1AAC-EBC9-2100-6C50A719F2D0}"/>
              </a:ext>
            </a:extLst>
          </p:cNvPr>
          <p:cNvSpPr txBox="1"/>
          <p:nvPr/>
        </p:nvSpPr>
        <p:spPr>
          <a:xfrm>
            <a:off x="2111983" y="352128"/>
            <a:ext cx="2477770" cy="166712"/>
          </a:xfrm>
          <a:prstGeom prst="rect">
            <a:avLst/>
          </a:prstGeom>
        </p:spPr>
        <p:txBody>
          <a:bodyPr vert="horz" wrap="square" lIns="0" tIns="12700" rIns="0" bIns="0" rtlCol="0">
            <a:spAutoFit/>
          </a:bodyPr>
          <a:lstStyle/>
          <a:p>
            <a:pPr marL="12700">
              <a:spcBef>
                <a:spcPts val="100"/>
              </a:spcBef>
            </a:pPr>
            <a:r>
              <a:rPr sz="1000" b="1" dirty="0">
                <a:solidFill>
                  <a:srgbClr val="FFFFFF"/>
                </a:solidFill>
                <a:latin typeface="Yu Gothic"/>
                <a:cs typeface="Yu Gothic"/>
              </a:rPr>
              <a:t>～</a:t>
            </a:r>
            <a:r>
              <a:rPr lang="ja-JP" altLang="en-US" sz="1000" b="1" spc="45" dirty="0">
                <a:solidFill>
                  <a:srgbClr val="FFFFFF"/>
                </a:solidFill>
                <a:latin typeface="Yu Gothic"/>
                <a:cs typeface="Yu Gothic"/>
              </a:rPr>
              <a:t>不動産検討層へのリーチを最大化</a:t>
            </a:r>
            <a:r>
              <a:rPr lang="ja-JP" altLang="en-US" sz="1000" b="1" spc="-50" dirty="0">
                <a:solidFill>
                  <a:srgbClr val="FFFFFF"/>
                </a:solidFill>
                <a:latin typeface="Yu Gothic"/>
                <a:cs typeface="Yu Gothic"/>
              </a:rPr>
              <a:t>～ </a:t>
            </a:r>
            <a:endParaRPr lang="ja-JP" altLang="en-US" sz="1000" dirty="0">
              <a:latin typeface="Yu Gothic"/>
              <a:cs typeface="Yu Gothic"/>
            </a:endParaRPr>
          </a:p>
        </p:txBody>
      </p:sp>
      <p:sp>
        <p:nvSpPr>
          <p:cNvPr id="67" name="object 67">
            <a:extLst>
              <a:ext uri="{FF2B5EF4-FFF2-40B4-BE49-F238E27FC236}">
                <a16:creationId xmlns:a16="http://schemas.microsoft.com/office/drawing/2014/main" id="{6A976C7E-9152-C64A-B7AE-A293ABFC56B8}"/>
              </a:ext>
            </a:extLst>
          </p:cNvPr>
          <p:cNvSpPr txBox="1"/>
          <p:nvPr/>
        </p:nvSpPr>
        <p:spPr>
          <a:xfrm>
            <a:off x="1400293" y="2023226"/>
            <a:ext cx="1112520" cy="166712"/>
          </a:xfrm>
          <a:prstGeom prst="rect">
            <a:avLst/>
          </a:prstGeom>
        </p:spPr>
        <p:txBody>
          <a:bodyPr vert="horz" wrap="square" lIns="0" tIns="12700" rIns="0" bIns="0" rtlCol="0">
            <a:spAutoFit/>
          </a:bodyPr>
          <a:lstStyle/>
          <a:p>
            <a:pPr marL="12700">
              <a:spcBef>
                <a:spcPts val="100"/>
              </a:spcBef>
            </a:pPr>
            <a:r>
              <a:rPr lang="ja-JP" altLang="en-US" sz="1000" b="1" spc="-65" dirty="0">
                <a:solidFill>
                  <a:srgbClr val="231F20"/>
                </a:solidFill>
                <a:latin typeface="Yu Gothic"/>
                <a:cs typeface="Yu Gothic"/>
              </a:rPr>
              <a:t>ドリーム</a:t>
            </a:r>
            <a:r>
              <a:rPr sz="1000" b="1" spc="-65" dirty="0" err="1">
                <a:solidFill>
                  <a:srgbClr val="231F20"/>
                </a:solidFill>
                <a:latin typeface="Yu Gothic"/>
                <a:cs typeface="Yu Gothic"/>
              </a:rPr>
              <a:t>ネクサス</a:t>
            </a:r>
            <a:endParaRPr sz="1000" dirty="0">
              <a:latin typeface="Yu Gothic"/>
              <a:cs typeface="Yu Gothic"/>
            </a:endParaRPr>
          </a:p>
        </p:txBody>
      </p:sp>
      <p:sp>
        <p:nvSpPr>
          <p:cNvPr id="68" name="object 68">
            <a:extLst>
              <a:ext uri="{FF2B5EF4-FFF2-40B4-BE49-F238E27FC236}">
                <a16:creationId xmlns:a16="http://schemas.microsoft.com/office/drawing/2014/main" id="{FB7BAFED-EEF7-B87A-A233-D622ED92ECFA}"/>
              </a:ext>
            </a:extLst>
          </p:cNvPr>
          <p:cNvSpPr txBox="1"/>
          <p:nvPr/>
        </p:nvSpPr>
        <p:spPr>
          <a:xfrm>
            <a:off x="635297" y="5230336"/>
            <a:ext cx="1621155" cy="135935"/>
          </a:xfrm>
          <a:prstGeom prst="rect">
            <a:avLst/>
          </a:prstGeom>
        </p:spPr>
        <p:txBody>
          <a:bodyPr vert="horz" wrap="square" lIns="0" tIns="12700" rIns="0" bIns="0" rtlCol="0">
            <a:spAutoFit/>
          </a:bodyPr>
          <a:lstStyle/>
          <a:p>
            <a:pPr marL="114935" indent="-102870">
              <a:spcBef>
                <a:spcPts val="100"/>
              </a:spcBef>
              <a:buClr>
                <a:srgbClr val="0070C0"/>
              </a:buClr>
              <a:buSzPct val="87500"/>
              <a:buFontTx/>
              <a:buChar char="■"/>
              <a:tabLst>
                <a:tab pos="115570" algn="l"/>
              </a:tabLst>
            </a:pPr>
            <a:r>
              <a:rPr lang="ja-JP" altLang="en-US" sz="800" b="1" spc="-55" dirty="0">
                <a:solidFill>
                  <a:srgbClr val="231F20"/>
                </a:solidFill>
                <a:latin typeface="Yu Gothic"/>
                <a:cs typeface="Yu Gothic"/>
              </a:rPr>
              <a:t>ドリームネクサス メニュー詳細</a:t>
            </a:r>
            <a:endParaRPr sz="800" dirty="0">
              <a:latin typeface="Yu Gothic"/>
              <a:cs typeface="Yu Gothic"/>
            </a:endParaRPr>
          </a:p>
        </p:txBody>
      </p:sp>
      <p:sp>
        <p:nvSpPr>
          <p:cNvPr id="2" name="object 49">
            <a:extLst>
              <a:ext uri="{FF2B5EF4-FFF2-40B4-BE49-F238E27FC236}">
                <a16:creationId xmlns:a16="http://schemas.microsoft.com/office/drawing/2014/main" id="{5EACF738-F378-F07E-3B25-3A69A09AE5C9}"/>
              </a:ext>
            </a:extLst>
          </p:cNvPr>
          <p:cNvSpPr txBox="1"/>
          <p:nvPr/>
        </p:nvSpPr>
        <p:spPr>
          <a:xfrm>
            <a:off x="4002938" y="2929690"/>
            <a:ext cx="1292021" cy="553998"/>
          </a:xfrm>
          <a:prstGeom prst="rect">
            <a:avLst/>
          </a:prstGeom>
          <a:noFill/>
        </p:spPr>
        <p:txBody>
          <a:bodyPr wrap="none" lIns="0" tIns="0" rIns="0" bIns="0" rtlCol="0">
            <a:spAutoFit/>
          </a:bodyPr>
          <a:lstStyle>
            <a:defPPr>
              <a:defRPr kern="0"/>
            </a:defPPr>
            <a:lvl1pPr algn="ctr">
              <a:defRPr kumimoji="1" sz="1000" b="1">
                <a:latin typeface="Yu Gothic" panose="020B0400000000000000" pitchFamily="34" charset="-128"/>
                <a:ea typeface="Yu Gothic" panose="020B0400000000000000" pitchFamily="34" charset="-128"/>
              </a:defRPr>
            </a:lvl1pPr>
          </a:lstStyle>
          <a:p>
            <a:r>
              <a:rPr dirty="0"/>
              <a:t>ドリームネクサス</a:t>
            </a:r>
            <a:endParaRPr lang="en-US" dirty="0"/>
          </a:p>
          <a:p>
            <a:r>
              <a:rPr dirty="0"/>
              <a:t>不動産検討層データ</a:t>
            </a:r>
          </a:p>
          <a:p>
            <a:r>
              <a:rPr lang="en-US" sz="800" dirty="0"/>
              <a:t>6</a:t>
            </a:r>
            <a:r>
              <a:rPr sz="800" dirty="0"/>
              <a:t>,000案件以上の配信実績を</a:t>
            </a:r>
            <a:endParaRPr lang="en-US" sz="800" dirty="0"/>
          </a:p>
          <a:p>
            <a:r>
              <a:rPr sz="800" dirty="0"/>
              <a:t>基にしたオリジナルデータ</a:t>
            </a:r>
          </a:p>
        </p:txBody>
      </p:sp>
      <p:sp>
        <p:nvSpPr>
          <p:cNvPr id="4" name="object 50">
            <a:extLst>
              <a:ext uri="{FF2B5EF4-FFF2-40B4-BE49-F238E27FC236}">
                <a16:creationId xmlns:a16="http://schemas.microsoft.com/office/drawing/2014/main" id="{CC169CCC-3758-0661-88C0-AAC6290F4DD2}"/>
              </a:ext>
            </a:extLst>
          </p:cNvPr>
          <p:cNvSpPr txBox="1"/>
          <p:nvPr/>
        </p:nvSpPr>
        <p:spPr>
          <a:xfrm>
            <a:off x="6216201" y="3284493"/>
            <a:ext cx="238760" cy="135935"/>
          </a:xfrm>
          <a:prstGeom prst="rect">
            <a:avLst/>
          </a:prstGeom>
        </p:spPr>
        <p:txBody>
          <a:bodyPr vert="horz" wrap="square" lIns="0" tIns="12700" rIns="0" bIns="0" rtlCol="0">
            <a:spAutoFit/>
          </a:bodyPr>
          <a:lstStyle/>
          <a:p>
            <a:pPr marL="12700">
              <a:spcBef>
                <a:spcPts val="100"/>
              </a:spcBef>
            </a:pPr>
            <a:r>
              <a:rPr sz="800" b="1" spc="-30" dirty="0">
                <a:solidFill>
                  <a:srgbClr val="231F20"/>
                </a:solidFill>
                <a:latin typeface="Yu Gothic" panose="020B0400000000000000" pitchFamily="34" charset="-128"/>
                <a:ea typeface="Yu Gothic" panose="020B0400000000000000" pitchFamily="34" charset="-128"/>
                <a:cs typeface="Yu Gothic"/>
              </a:rPr>
              <a:t>年収</a:t>
            </a:r>
            <a:endParaRPr sz="800">
              <a:latin typeface="Yu Gothic" panose="020B0400000000000000" pitchFamily="34" charset="-128"/>
              <a:ea typeface="Yu Gothic" panose="020B0400000000000000" pitchFamily="34" charset="-128"/>
              <a:cs typeface="Yu Gothic"/>
            </a:endParaRPr>
          </a:p>
        </p:txBody>
      </p:sp>
      <p:sp>
        <p:nvSpPr>
          <p:cNvPr id="5" name="object 51">
            <a:extLst>
              <a:ext uri="{FF2B5EF4-FFF2-40B4-BE49-F238E27FC236}">
                <a16:creationId xmlns:a16="http://schemas.microsoft.com/office/drawing/2014/main" id="{D8735491-36C2-FBA9-149D-96AFC91C21B6}"/>
              </a:ext>
            </a:extLst>
          </p:cNvPr>
          <p:cNvSpPr txBox="1"/>
          <p:nvPr/>
        </p:nvSpPr>
        <p:spPr>
          <a:xfrm>
            <a:off x="6002948" y="3386113"/>
            <a:ext cx="660437" cy="166712"/>
          </a:xfrm>
          <a:prstGeom prst="rect">
            <a:avLst/>
          </a:prstGeom>
        </p:spPr>
        <p:txBody>
          <a:bodyPr vert="horz" wrap="none" lIns="0" tIns="12700" rIns="0" bIns="0" rtlCol="0">
            <a:spAutoFit/>
          </a:bodyPr>
          <a:lstStyle/>
          <a:p>
            <a:pPr marL="12700" algn="ctr">
              <a:spcBef>
                <a:spcPts val="100"/>
              </a:spcBef>
            </a:pPr>
            <a:r>
              <a:rPr sz="1000" b="1" dirty="0">
                <a:solidFill>
                  <a:srgbClr val="231F20"/>
                </a:solidFill>
                <a:latin typeface="Yu Gothic" panose="020B0400000000000000" pitchFamily="34" charset="-128"/>
                <a:ea typeface="Yu Gothic" panose="020B0400000000000000" pitchFamily="34" charset="-128"/>
                <a:cs typeface="Hypatia Sans Pro"/>
              </a:rPr>
              <a:t>400</a:t>
            </a:r>
            <a:r>
              <a:rPr sz="800" b="1" dirty="0">
                <a:solidFill>
                  <a:srgbClr val="231F20"/>
                </a:solidFill>
                <a:latin typeface="Yu Gothic" panose="020B0400000000000000" pitchFamily="34" charset="-128"/>
                <a:ea typeface="Yu Gothic" panose="020B0400000000000000" pitchFamily="34" charset="-128"/>
                <a:cs typeface="Yu Gothic"/>
              </a:rPr>
              <a:t>～</a:t>
            </a:r>
            <a:r>
              <a:rPr sz="1000" b="1" dirty="0">
                <a:solidFill>
                  <a:srgbClr val="231F20"/>
                </a:solidFill>
                <a:latin typeface="Yu Gothic" panose="020B0400000000000000" pitchFamily="34" charset="-128"/>
                <a:ea typeface="Yu Gothic" panose="020B0400000000000000" pitchFamily="34" charset="-128"/>
                <a:cs typeface="Hypatia Sans Pro"/>
              </a:rPr>
              <a:t>900</a:t>
            </a:r>
            <a:r>
              <a:rPr sz="800" b="1" dirty="0">
                <a:solidFill>
                  <a:srgbClr val="231F20"/>
                </a:solidFill>
                <a:latin typeface="Yu Gothic" panose="020B0400000000000000" pitchFamily="34" charset="-128"/>
                <a:ea typeface="Yu Gothic" panose="020B0400000000000000" pitchFamily="34" charset="-128"/>
                <a:cs typeface="Yu Gothic"/>
              </a:rPr>
              <a:t>万</a:t>
            </a:r>
            <a:endParaRPr sz="800">
              <a:latin typeface="Yu Gothic" panose="020B0400000000000000" pitchFamily="34" charset="-128"/>
              <a:ea typeface="Yu Gothic" panose="020B0400000000000000" pitchFamily="34" charset="-128"/>
              <a:cs typeface="Yu Gothic"/>
            </a:endParaRPr>
          </a:p>
        </p:txBody>
      </p:sp>
      <p:sp>
        <p:nvSpPr>
          <p:cNvPr id="7" name="object 52">
            <a:extLst>
              <a:ext uri="{FF2B5EF4-FFF2-40B4-BE49-F238E27FC236}">
                <a16:creationId xmlns:a16="http://schemas.microsoft.com/office/drawing/2014/main" id="{37F266B0-3250-9A3A-4C7F-7D36BA47DD5D}"/>
              </a:ext>
            </a:extLst>
          </p:cNvPr>
          <p:cNvSpPr txBox="1"/>
          <p:nvPr/>
        </p:nvSpPr>
        <p:spPr>
          <a:xfrm>
            <a:off x="6966825" y="3243873"/>
            <a:ext cx="705321" cy="294953"/>
          </a:xfrm>
          <a:prstGeom prst="rect">
            <a:avLst/>
          </a:prstGeom>
        </p:spPr>
        <p:txBody>
          <a:bodyPr vert="horz" wrap="none" lIns="0" tIns="53340" rIns="0" bIns="0" rtlCol="0">
            <a:spAutoFit/>
          </a:bodyPr>
          <a:lstStyle/>
          <a:p>
            <a:pPr marL="26034" algn="ctr">
              <a:spcBef>
                <a:spcPts val="420"/>
              </a:spcBef>
            </a:pPr>
            <a:r>
              <a:rPr sz="800" b="1" dirty="0">
                <a:solidFill>
                  <a:srgbClr val="231F20"/>
                </a:solidFill>
                <a:latin typeface="Yu Gothic" panose="020B0400000000000000" pitchFamily="34" charset="-128"/>
                <a:ea typeface="Yu Gothic" panose="020B0400000000000000" pitchFamily="34" charset="-128"/>
                <a:cs typeface="Yu Gothic"/>
              </a:rPr>
              <a:t>公務員</a:t>
            </a:r>
            <a:r>
              <a:rPr lang="en-US" altLang="ja-JP" sz="800" b="1" dirty="0">
                <a:solidFill>
                  <a:srgbClr val="231F20"/>
                </a:solidFill>
                <a:latin typeface="Yu Gothic" panose="020B0400000000000000" pitchFamily="34" charset="-128"/>
                <a:ea typeface="Yu Gothic" panose="020B0400000000000000" pitchFamily="34" charset="-128"/>
                <a:cs typeface="Yu Gothic"/>
              </a:rPr>
              <a:t>､</a:t>
            </a:r>
            <a:r>
              <a:rPr sz="800" b="1" dirty="0">
                <a:solidFill>
                  <a:srgbClr val="231F20"/>
                </a:solidFill>
                <a:latin typeface="Yu Gothic" panose="020B0400000000000000" pitchFamily="34" charset="-128"/>
                <a:ea typeface="Yu Gothic" panose="020B0400000000000000" pitchFamily="34" charset="-128"/>
                <a:cs typeface="Yu Gothic"/>
              </a:rPr>
              <a:t>管理職</a:t>
            </a:r>
            <a:endParaRPr sz="800">
              <a:latin typeface="Yu Gothic" panose="020B0400000000000000" pitchFamily="34" charset="-128"/>
              <a:ea typeface="Yu Gothic" panose="020B0400000000000000" pitchFamily="34" charset="-128"/>
              <a:cs typeface="Yu Gothic"/>
            </a:endParaRPr>
          </a:p>
          <a:p>
            <a:pPr marL="12700" algn="ctr">
              <a:spcBef>
                <a:spcPts val="240"/>
              </a:spcBef>
            </a:pPr>
            <a:r>
              <a:rPr sz="600" b="1" dirty="0">
                <a:solidFill>
                  <a:srgbClr val="231F20"/>
                </a:solidFill>
                <a:latin typeface="Yu Gothic" panose="020B0400000000000000" pitchFamily="34" charset="-128"/>
                <a:ea typeface="Yu Gothic" panose="020B0400000000000000" pitchFamily="34" charset="-128"/>
                <a:cs typeface="Yu Gothic"/>
              </a:rPr>
              <a:t>（企業規模問わず）</a:t>
            </a:r>
            <a:endParaRPr sz="600">
              <a:latin typeface="Yu Gothic" panose="020B0400000000000000" pitchFamily="34" charset="-128"/>
              <a:ea typeface="Yu Gothic" panose="020B0400000000000000" pitchFamily="34" charset="-128"/>
              <a:cs typeface="Yu Gothic"/>
            </a:endParaRPr>
          </a:p>
        </p:txBody>
      </p:sp>
      <p:sp>
        <p:nvSpPr>
          <p:cNvPr id="8" name="object 53">
            <a:extLst>
              <a:ext uri="{FF2B5EF4-FFF2-40B4-BE49-F238E27FC236}">
                <a16:creationId xmlns:a16="http://schemas.microsoft.com/office/drawing/2014/main" id="{EBF1DB7D-371C-4486-F9FA-DA63D908214C}"/>
              </a:ext>
            </a:extLst>
          </p:cNvPr>
          <p:cNvSpPr txBox="1"/>
          <p:nvPr/>
        </p:nvSpPr>
        <p:spPr>
          <a:xfrm>
            <a:off x="8974355" y="3348013"/>
            <a:ext cx="628377" cy="135935"/>
          </a:xfrm>
          <a:prstGeom prst="rect">
            <a:avLst/>
          </a:prstGeom>
        </p:spPr>
        <p:txBody>
          <a:bodyPr vert="horz" wrap="none" lIns="0" tIns="12700" rIns="0" bIns="0" rtlCol="0">
            <a:spAutoFit/>
          </a:bodyPr>
          <a:lstStyle/>
          <a:p>
            <a:pPr marL="12700" algn="ctr">
              <a:spcBef>
                <a:spcPts val="100"/>
              </a:spcBef>
            </a:pPr>
            <a:r>
              <a:rPr sz="800" b="1" dirty="0">
                <a:solidFill>
                  <a:srgbClr val="231F20"/>
                </a:solidFill>
                <a:latin typeface="Yu Gothic" panose="020B0400000000000000" pitchFamily="34" charset="-128"/>
                <a:ea typeface="Yu Gothic" panose="020B0400000000000000" pitchFamily="34" charset="-128"/>
                <a:cs typeface="Yu Gothic"/>
              </a:rPr>
              <a:t>ファミリー層</a:t>
            </a:r>
            <a:endParaRPr sz="800">
              <a:latin typeface="Yu Gothic" panose="020B0400000000000000" pitchFamily="34" charset="-128"/>
              <a:ea typeface="Yu Gothic" panose="020B0400000000000000" pitchFamily="34" charset="-128"/>
              <a:cs typeface="Yu Gothic"/>
            </a:endParaRPr>
          </a:p>
        </p:txBody>
      </p:sp>
      <p:sp>
        <p:nvSpPr>
          <p:cNvPr id="9" name="object 54">
            <a:extLst>
              <a:ext uri="{FF2B5EF4-FFF2-40B4-BE49-F238E27FC236}">
                <a16:creationId xmlns:a16="http://schemas.microsoft.com/office/drawing/2014/main" id="{8C16837E-6D0D-8C55-E5FF-6955E6D11540}"/>
              </a:ext>
            </a:extLst>
          </p:cNvPr>
          <p:cNvSpPr txBox="1"/>
          <p:nvPr/>
        </p:nvSpPr>
        <p:spPr>
          <a:xfrm>
            <a:off x="8135195" y="3348013"/>
            <a:ext cx="346249" cy="135935"/>
          </a:xfrm>
          <a:prstGeom prst="rect">
            <a:avLst/>
          </a:prstGeom>
        </p:spPr>
        <p:txBody>
          <a:bodyPr vert="horz" wrap="none" lIns="0" tIns="12700" rIns="0" bIns="0" rtlCol="0">
            <a:spAutoFit/>
          </a:bodyPr>
          <a:lstStyle/>
          <a:p>
            <a:pPr marL="12700" algn="ctr">
              <a:spcBef>
                <a:spcPts val="100"/>
              </a:spcBef>
            </a:pPr>
            <a:r>
              <a:rPr sz="800" b="1" dirty="0">
                <a:solidFill>
                  <a:srgbClr val="231F20"/>
                </a:solidFill>
                <a:latin typeface="Yu Gothic" panose="020B0400000000000000" pitchFamily="34" charset="-128"/>
                <a:ea typeface="Yu Gothic" panose="020B0400000000000000" pitchFamily="34" charset="-128"/>
                <a:cs typeface="Yu Gothic"/>
              </a:rPr>
              <a:t>DINKS</a:t>
            </a:r>
            <a:endParaRPr sz="800">
              <a:latin typeface="Yu Gothic" panose="020B0400000000000000" pitchFamily="34" charset="-128"/>
              <a:ea typeface="Yu Gothic" panose="020B0400000000000000" pitchFamily="34" charset="-128"/>
              <a:cs typeface="Yu Gothic"/>
            </a:endParaRPr>
          </a:p>
        </p:txBody>
      </p:sp>
      <p:grpSp>
        <p:nvGrpSpPr>
          <p:cNvPr id="10" name="object 55">
            <a:extLst>
              <a:ext uri="{FF2B5EF4-FFF2-40B4-BE49-F238E27FC236}">
                <a16:creationId xmlns:a16="http://schemas.microsoft.com/office/drawing/2014/main" id="{497B5AEB-10BD-EC4D-BCDD-15F8ED094021}"/>
              </a:ext>
            </a:extLst>
          </p:cNvPr>
          <p:cNvGrpSpPr/>
          <p:nvPr/>
        </p:nvGrpSpPr>
        <p:grpSpPr>
          <a:xfrm>
            <a:off x="5465179" y="3033766"/>
            <a:ext cx="307975" cy="307975"/>
            <a:chOff x="5465179" y="2701986"/>
            <a:chExt cx="307975" cy="307975"/>
          </a:xfrm>
        </p:grpSpPr>
        <p:sp>
          <p:nvSpPr>
            <p:cNvPr id="11" name="object 56">
              <a:extLst>
                <a:ext uri="{FF2B5EF4-FFF2-40B4-BE49-F238E27FC236}">
                  <a16:creationId xmlns:a16="http://schemas.microsoft.com/office/drawing/2014/main" id="{ACADC6D8-A8AF-7C1A-6737-ED32DFBF95E2}"/>
                </a:ext>
              </a:extLst>
            </p:cNvPr>
            <p:cNvSpPr/>
            <p:nvPr/>
          </p:nvSpPr>
          <p:spPr>
            <a:xfrm>
              <a:off x="5471529" y="2708341"/>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57">
              <a:extLst>
                <a:ext uri="{FF2B5EF4-FFF2-40B4-BE49-F238E27FC236}">
                  <a16:creationId xmlns:a16="http://schemas.microsoft.com/office/drawing/2014/main" id="{F138AAA5-4C1E-0B80-4D78-25CE9B074F3C}"/>
                </a:ext>
              </a:extLst>
            </p:cNvPr>
            <p:cNvSpPr/>
            <p:nvPr/>
          </p:nvSpPr>
          <p:spPr>
            <a:xfrm>
              <a:off x="5471529" y="2708336"/>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 name="object 58">
            <a:extLst>
              <a:ext uri="{FF2B5EF4-FFF2-40B4-BE49-F238E27FC236}">
                <a16:creationId xmlns:a16="http://schemas.microsoft.com/office/drawing/2014/main" id="{6E6C0773-7D02-9C45-288E-2A5F8C21754E}"/>
              </a:ext>
            </a:extLst>
          </p:cNvPr>
          <p:cNvPicPr/>
          <p:nvPr/>
        </p:nvPicPr>
        <p:blipFill>
          <a:blip r:embed="rId2" cstate="email">
            <a:extLst>
              <a:ext uri="{28A0092B-C50C-407E-A947-70E740481C1C}">
                <a14:useLocalDpi xmlns:a14="http://schemas.microsoft.com/office/drawing/2010/main"/>
              </a:ext>
            </a:extLst>
          </a:blip>
          <a:srcRect/>
          <a:stretch/>
        </p:blipFill>
        <p:spPr>
          <a:xfrm>
            <a:off x="3496564" y="3015808"/>
            <a:ext cx="368807" cy="356089"/>
          </a:xfrm>
          <a:prstGeom prst="rect">
            <a:avLst/>
          </a:prstGeom>
        </p:spPr>
      </p:pic>
      <p:pic>
        <p:nvPicPr>
          <p:cNvPr id="14" name="object 77">
            <a:extLst>
              <a:ext uri="{FF2B5EF4-FFF2-40B4-BE49-F238E27FC236}">
                <a16:creationId xmlns:a16="http://schemas.microsoft.com/office/drawing/2014/main" id="{3811D0E1-CD9E-88CD-EB5D-1B1012F60A96}"/>
              </a:ext>
            </a:extLst>
          </p:cNvPr>
          <p:cNvPicPr/>
          <p:nvPr/>
        </p:nvPicPr>
        <p:blipFill>
          <a:blip r:embed="rId3" cstate="email">
            <a:extLst>
              <a:ext uri="{28A0092B-C50C-407E-A947-70E740481C1C}">
                <a14:useLocalDpi xmlns:a14="http://schemas.microsoft.com/office/drawing/2010/main"/>
              </a:ext>
            </a:extLst>
          </a:blip>
          <a:srcRect/>
          <a:stretch/>
        </p:blipFill>
        <p:spPr>
          <a:xfrm>
            <a:off x="6117844" y="2939434"/>
            <a:ext cx="435863" cy="307668"/>
          </a:xfrm>
          <a:prstGeom prst="rect">
            <a:avLst/>
          </a:prstGeom>
        </p:spPr>
      </p:pic>
      <p:pic>
        <p:nvPicPr>
          <p:cNvPr id="15" name="object 78">
            <a:extLst>
              <a:ext uri="{FF2B5EF4-FFF2-40B4-BE49-F238E27FC236}">
                <a16:creationId xmlns:a16="http://schemas.microsoft.com/office/drawing/2014/main" id="{163977C1-9FED-0F54-F776-136F94566A67}"/>
              </a:ext>
            </a:extLst>
          </p:cNvPr>
          <p:cNvPicPr/>
          <p:nvPr/>
        </p:nvPicPr>
        <p:blipFill>
          <a:blip r:embed="rId4" cstate="email">
            <a:extLst>
              <a:ext uri="{28A0092B-C50C-407E-A947-70E740481C1C}">
                <a14:useLocalDpi xmlns:a14="http://schemas.microsoft.com/office/drawing/2010/main"/>
              </a:ext>
            </a:extLst>
          </a:blip>
          <a:srcRect/>
          <a:stretch/>
        </p:blipFill>
        <p:spPr>
          <a:xfrm>
            <a:off x="7143114" y="2834189"/>
            <a:ext cx="357377" cy="408431"/>
          </a:xfrm>
          <a:prstGeom prst="rect">
            <a:avLst/>
          </a:prstGeom>
        </p:spPr>
      </p:pic>
      <p:pic>
        <p:nvPicPr>
          <p:cNvPr id="16" name="object 79">
            <a:extLst>
              <a:ext uri="{FF2B5EF4-FFF2-40B4-BE49-F238E27FC236}">
                <a16:creationId xmlns:a16="http://schemas.microsoft.com/office/drawing/2014/main" id="{B3D790A9-6293-7E6F-E9F9-52B7D0A66658}"/>
              </a:ext>
            </a:extLst>
          </p:cNvPr>
          <p:cNvPicPr/>
          <p:nvPr/>
        </p:nvPicPr>
        <p:blipFill>
          <a:blip r:embed="rId5" cstate="email">
            <a:extLst>
              <a:ext uri="{28A0092B-C50C-407E-A947-70E740481C1C}">
                <a14:useLocalDpi xmlns:a14="http://schemas.microsoft.com/office/drawing/2010/main"/>
              </a:ext>
            </a:extLst>
          </a:blip>
          <a:srcRect/>
          <a:stretch/>
        </p:blipFill>
        <p:spPr>
          <a:xfrm>
            <a:off x="8958580" y="2839365"/>
            <a:ext cx="673607" cy="419415"/>
          </a:xfrm>
          <a:prstGeom prst="rect">
            <a:avLst/>
          </a:prstGeom>
        </p:spPr>
      </p:pic>
      <p:pic>
        <p:nvPicPr>
          <p:cNvPr id="17" name="object 81">
            <a:extLst>
              <a:ext uri="{FF2B5EF4-FFF2-40B4-BE49-F238E27FC236}">
                <a16:creationId xmlns:a16="http://schemas.microsoft.com/office/drawing/2014/main" id="{1A0DDEF5-EDE1-C33A-600D-EEF6E3EF2693}"/>
              </a:ext>
            </a:extLst>
          </p:cNvPr>
          <p:cNvPicPr/>
          <p:nvPr/>
        </p:nvPicPr>
        <p:blipFill>
          <a:blip r:embed="rId6" cstate="email">
            <a:extLst>
              <a:ext uri="{28A0092B-C50C-407E-A947-70E740481C1C}">
                <a14:useLocalDpi xmlns:a14="http://schemas.microsoft.com/office/drawing/2010/main"/>
              </a:ext>
            </a:extLst>
          </a:blip>
          <a:srcRect/>
          <a:stretch/>
        </p:blipFill>
        <p:spPr>
          <a:xfrm>
            <a:off x="8026591" y="2809805"/>
            <a:ext cx="565529" cy="445007"/>
          </a:xfrm>
          <a:prstGeom prst="rect">
            <a:avLst/>
          </a:prstGeom>
        </p:spPr>
      </p:pic>
      <p:sp>
        <p:nvSpPr>
          <p:cNvPr id="18" name="object 85">
            <a:extLst>
              <a:ext uri="{FF2B5EF4-FFF2-40B4-BE49-F238E27FC236}">
                <a16:creationId xmlns:a16="http://schemas.microsoft.com/office/drawing/2014/main" id="{31FCCD05-5D43-91B4-6B04-2A412A64EEB3}"/>
              </a:ext>
            </a:extLst>
          </p:cNvPr>
          <p:cNvSpPr txBox="1"/>
          <p:nvPr/>
        </p:nvSpPr>
        <p:spPr>
          <a:xfrm>
            <a:off x="6747171" y="3119190"/>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19" name="object 86">
            <a:extLst>
              <a:ext uri="{FF2B5EF4-FFF2-40B4-BE49-F238E27FC236}">
                <a16:creationId xmlns:a16="http://schemas.microsoft.com/office/drawing/2014/main" id="{891DD13E-CE53-6E2E-9671-B68DD00F31AF}"/>
              </a:ext>
            </a:extLst>
          </p:cNvPr>
          <p:cNvSpPr txBox="1"/>
          <p:nvPr/>
        </p:nvSpPr>
        <p:spPr>
          <a:xfrm>
            <a:off x="7733581" y="3119190"/>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20" name="object 87">
            <a:extLst>
              <a:ext uri="{FF2B5EF4-FFF2-40B4-BE49-F238E27FC236}">
                <a16:creationId xmlns:a16="http://schemas.microsoft.com/office/drawing/2014/main" id="{7C9CB28E-F7AD-B154-EF72-07C09703E866}"/>
              </a:ext>
            </a:extLst>
          </p:cNvPr>
          <p:cNvSpPr txBox="1"/>
          <p:nvPr/>
        </p:nvSpPr>
        <p:spPr>
          <a:xfrm>
            <a:off x="8719990" y="3119190"/>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21" name="object 66">
            <a:extLst>
              <a:ext uri="{FF2B5EF4-FFF2-40B4-BE49-F238E27FC236}">
                <a16:creationId xmlns:a16="http://schemas.microsoft.com/office/drawing/2014/main" id="{F400ABA7-55C7-F963-5585-3BC2EFCF5231}"/>
              </a:ext>
            </a:extLst>
          </p:cNvPr>
          <p:cNvSpPr txBox="1"/>
          <p:nvPr/>
        </p:nvSpPr>
        <p:spPr>
          <a:xfrm>
            <a:off x="4244992" y="4374865"/>
            <a:ext cx="807913" cy="153888"/>
          </a:xfrm>
          <a:prstGeom prst="rect">
            <a:avLst/>
          </a:prstGeom>
          <a:noFill/>
        </p:spPr>
        <p:txBody>
          <a:bodyPr wrap="none" lIns="0" tIns="0" rIns="0" bIns="0" rtlCol="0">
            <a:spAutoFit/>
          </a:bodyPr>
          <a:lstStyle>
            <a:defPPr>
              <a:defRPr kern="0"/>
            </a:defPPr>
            <a:lvl1pPr algn="ctr">
              <a:defRPr kumimoji="1" sz="1000" b="1">
                <a:latin typeface="Yu Gothic" panose="020B0400000000000000" pitchFamily="34" charset="-128"/>
                <a:ea typeface="Yu Gothic" panose="020B0400000000000000" pitchFamily="34" charset="-128"/>
              </a:defRPr>
            </a:lvl1pPr>
          </a:lstStyle>
          <a:p>
            <a:r>
              <a:rPr dirty="0"/>
              <a:t>年齢40～50代</a:t>
            </a:r>
            <a:endParaRPr/>
          </a:p>
        </p:txBody>
      </p:sp>
      <p:sp>
        <p:nvSpPr>
          <p:cNvPr id="22" name="object 67">
            <a:extLst>
              <a:ext uri="{FF2B5EF4-FFF2-40B4-BE49-F238E27FC236}">
                <a16:creationId xmlns:a16="http://schemas.microsoft.com/office/drawing/2014/main" id="{6118AEB8-1E82-4CAA-F7F0-9502BA68C327}"/>
              </a:ext>
            </a:extLst>
          </p:cNvPr>
          <p:cNvSpPr txBox="1"/>
          <p:nvPr/>
        </p:nvSpPr>
        <p:spPr>
          <a:xfrm>
            <a:off x="8029696" y="4581485"/>
            <a:ext cx="530273" cy="266740"/>
          </a:xfrm>
          <a:prstGeom prst="rect">
            <a:avLst/>
          </a:prstGeom>
        </p:spPr>
        <p:txBody>
          <a:bodyPr vert="horz" wrap="none" lIns="0" tIns="7620" rIns="0" bIns="0" rtlCol="0">
            <a:spAutoFit/>
          </a:bodyPr>
          <a:lstStyle/>
          <a:p>
            <a:pPr marL="92710" marR="5080" indent="-80645" algn="ctr">
              <a:spcBef>
                <a:spcPts val="60"/>
              </a:spcBef>
            </a:pPr>
            <a:r>
              <a:rPr sz="800" b="1" dirty="0">
                <a:solidFill>
                  <a:srgbClr val="231F20"/>
                </a:solidFill>
                <a:latin typeface="Yu Gothic" panose="020B0400000000000000" pitchFamily="34" charset="-128"/>
                <a:ea typeface="Yu Gothic" panose="020B0400000000000000" pitchFamily="34" charset="-128"/>
                <a:cs typeface="Yu Gothic"/>
              </a:rPr>
              <a:t>リフォーム</a:t>
            </a:r>
            <a:endParaRPr lang="en-US" sz="800" b="1" dirty="0">
              <a:solidFill>
                <a:srgbClr val="231F20"/>
              </a:solidFill>
              <a:latin typeface="Yu Gothic" panose="020B0400000000000000" pitchFamily="34" charset="-128"/>
              <a:ea typeface="Yu Gothic" panose="020B0400000000000000" pitchFamily="34" charset="-128"/>
              <a:cs typeface="Yu Gothic"/>
            </a:endParaRPr>
          </a:p>
          <a:p>
            <a:pPr marL="92710" marR="5080" indent="-80645" algn="ctr">
              <a:spcBef>
                <a:spcPts val="60"/>
              </a:spcBef>
            </a:pPr>
            <a:r>
              <a:rPr sz="800" b="1" dirty="0">
                <a:solidFill>
                  <a:srgbClr val="231F20"/>
                </a:solidFill>
                <a:latin typeface="Yu Gothic" panose="020B0400000000000000" pitchFamily="34" charset="-128"/>
                <a:ea typeface="Yu Gothic" panose="020B0400000000000000" pitchFamily="34" charset="-128"/>
                <a:cs typeface="Yu Gothic"/>
              </a:rPr>
              <a:t>検討層</a:t>
            </a:r>
            <a:endParaRPr sz="800">
              <a:latin typeface="Yu Gothic" panose="020B0400000000000000" pitchFamily="34" charset="-128"/>
              <a:ea typeface="Yu Gothic" panose="020B0400000000000000" pitchFamily="34" charset="-128"/>
              <a:cs typeface="Yu Gothic"/>
            </a:endParaRPr>
          </a:p>
        </p:txBody>
      </p:sp>
      <p:sp>
        <p:nvSpPr>
          <p:cNvPr id="23" name="object 68">
            <a:extLst>
              <a:ext uri="{FF2B5EF4-FFF2-40B4-BE49-F238E27FC236}">
                <a16:creationId xmlns:a16="http://schemas.microsoft.com/office/drawing/2014/main" id="{D7C9B426-3C96-81EC-C990-6E871FBF1947}"/>
              </a:ext>
            </a:extLst>
          </p:cNvPr>
          <p:cNvSpPr txBox="1"/>
          <p:nvPr/>
        </p:nvSpPr>
        <p:spPr>
          <a:xfrm>
            <a:off x="8754389" y="4540448"/>
            <a:ext cx="1077219" cy="294953"/>
          </a:xfrm>
          <a:prstGeom prst="rect">
            <a:avLst/>
          </a:prstGeom>
        </p:spPr>
        <p:txBody>
          <a:bodyPr vert="horz" wrap="none" lIns="0" tIns="53340" rIns="0" bIns="0" rtlCol="0">
            <a:spAutoFit/>
          </a:bodyPr>
          <a:lstStyle/>
          <a:p>
            <a:pPr marL="4445" algn="ctr">
              <a:spcBef>
                <a:spcPts val="420"/>
              </a:spcBef>
            </a:pPr>
            <a:r>
              <a:rPr sz="800" b="1" dirty="0">
                <a:solidFill>
                  <a:srgbClr val="231F20"/>
                </a:solidFill>
                <a:latin typeface="Yu Gothic" panose="020B0400000000000000" pitchFamily="34" charset="-128"/>
                <a:ea typeface="Yu Gothic" panose="020B0400000000000000" pitchFamily="34" charset="-128"/>
                <a:cs typeface="Yu Gothic"/>
              </a:rPr>
              <a:t>住宅所有</a:t>
            </a:r>
            <a:endParaRPr sz="800">
              <a:latin typeface="Yu Gothic" panose="020B0400000000000000" pitchFamily="34" charset="-128"/>
              <a:ea typeface="Yu Gothic" panose="020B0400000000000000" pitchFamily="34" charset="-128"/>
              <a:cs typeface="Yu Gothic"/>
            </a:endParaRPr>
          </a:p>
          <a:p>
            <a:pPr algn="ctr">
              <a:spcBef>
                <a:spcPts val="240"/>
              </a:spcBef>
            </a:pPr>
            <a:r>
              <a:rPr sz="600" b="1" dirty="0">
                <a:solidFill>
                  <a:srgbClr val="231F20"/>
                </a:solidFill>
                <a:latin typeface="Yu Gothic" panose="020B0400000000000000" pitchFamily="34" charset="-128"/>
                <a:ea typeface="Yu Gothic" panose="020B0400000000000000" pitchFamily="34" charset="-128"/>
                <a:cs typeface="Yu Gothic"/>
              </a:rPr>
              <a:t>（戸建て・マンション問わず）</a:t>
            </a:r>
            <a:endParaRPr sz="600">
              <a:latin typeface="Yu Gothic" panose="020B0400000000000000" pitchFamily="34" charset="-128"/>
              <a:ea typeface="Yu Gothic" panose="020B0400000000000000" pitchFamily="34" charset="-128"/>
              <a:cs typeface="Yu Gothic"/>
            </a:endParaRPr>
          </a:p>
        </p:txBody>
      </p:sp>
      <p:grpSp>
        <p:nvGrpSpPr>
          <p:cNvPr id="24" name="object 69">
            <a:extLst>
              <a:ext uri="{FF2B5EF4-FFF2-40B4-BE49-F238E27FC236}">
                <a16:creationId xmlns:a16="http://schemas.microsoft.com/office/drawing/2014/main" id="{615DA299-5267-58A6-E744-7FEA35A5F82F}"/>
              </a:ext>
            </a:extLst>
          </p:cNvPr>
          <p:cNvGrpSpPr/>
          <p:nvPr/>
        </p:nvGrpSpPr>
        <p:grpSpPr>
          <a:xfrm>
            <a:off x="5465179" y="4301543"/>
            <a:ext cx="307975" cy="307975"/>
            <a:chOff x="5465179" y="3713344"/>
            <a:chExt cx="307975" cy="307975"/>
          </a:xfrm>
        </p:grpSpPr>
        <p:sp>
          <p:nvSpPr>
            <p:cNvPr id="51" name="object 70">
              <a:extLst>
                <a:ext uri="{FF2B5EF4-FFF2-40B4-BE49-F238E27FC236}">
                  <a16:creationId xmlns:a16="http://schemas.microsoft.com/office/drawing/2014/main" id="{27A36C40-D898-93E4-04AF-E94AC0803596}"/>
                </a:ext>
              </a:extLst>
            </p:cNvPr>
            <p:cNvSpPr/>
            <p:nvPr/>
          </p:nvSpPr>
          <p:spPr>
            <a:xfrm>
              <a:off x="5471529" y="3719699"/>
              <a:ext cx="295275" cy="295275"/>
            </a:xfrm>
            <a:custGeom>
              <a:avLst/>
              <a:gdLst/>
              <a:ahLst/>
              <a:cxnLst/>
              <a:rect l="l" t="t" r="r" b="b"/>
              <a:pathLst>
                <a:path w="295275" h="295275">
                  <a:moveTo>
                    <a:pt x="0" y="0"/>
                  </a:moveTo>
                  <a:lnTo>
                    <a:pt x="295071" y="295071"/>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sp>
          <p:nvSpPr>
            <p:cNvPr id="52" name="object 71">
              <a:extLst>
                <a:ext uri="{FF2B5EF4-FFF2-40B4-BE49-F238E27FC236}">
                  <a16:creationId xmlns:a16="http://schemas.microsoft.com/office/drawing/2014/main" id="{9C12F3C0-3598-822D-301D-7B46B9DCC343}"/>
                </a:ext>
              </a:extLst>
            </p:cNvPr>
            <p:cNvSpPr/>
            <p:nvPr/>
          </p:nvSpPr>
          <p:spPr>
            <a:xfrm>
              <a:off x="5471529" y="3719694"/>
              <a:ext cx="295275" cy="295275"/>
            </a:xfrm>
            <a:custGeom>
              <a:avLst/>
              <a:gdLst/>
              <a:ahLst/>
              <a:cxnLst/>
              <a:rect l="l" t="t" r="r" b="b"/>
              <a:pathLst>
                <a:path w="295275" h="295275">
                  <a:moveTo>
                    <a:pt x="0" y="295071"/>
                  </a:moveTo>
                  <a:lnTo>
                    <a:pt x="295071" y="0"/>
                  </a:lnTo>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Yu Gothic" panose="020B0400000000000000" pitchFamily="34" charset="-128"/>
                <a:ea typeface="Yu Gothic" panose="020B0400000000000000" pitchFamily="34" charset="-128"/>
              </a:endParaRPr>
            </a:p>
          </p:txBody>
        </p:sp>
      </p:grpSp>
      <p:pic>
        <p:nvPicPr>
          <p:cNvPr id="56" name="object 74">
            <a:extLst>
              <a:ext uri="{FF2B5EF4-FFF2-40B4-BE49-F238E27FC236}">
                <a16:creationId xmlns:a16="http://schemas.microsoft.com/office/drawing/2014/main" id="{B5B9CBD2-934E-0D98-1CC2-98291FF62BDF}"/>
              </a:ext>
            </a:extLst>
          </p:cNvPr>
          <p:cNvPicPr/>
          <p:nvPr/>
        </p:nvPicPr>
        <p:blipFill>
          <a:blip r:embed="rId7" cstate="email">
            <a:extLst>
              <a:ext uri="{28A0092B-C50C-407E-A947-70E740481C1C}">
                <a14:useLocalDpi xmlns:a14="http://schemas.microsoft.com/office/drawing/2010/main"/>
              </a:ext>
            </a:extLst>
          </a:blip>
          <a:srcRect/>
          <a:stretch/>
        </p:blipFill>
        <p:spPr>
          <a:xfrm>
            <a:off x="7013956" y="4166235"/>
            <a:ext cx="615695" cy="320674"/>
          </a:xfrm>
          <a:prstGeom prst="rect">
            <a:avLst/>
          </a:prstGeom>
        </p:spPr>
      </p:pic>
      <p:pic>
        <p:nvPicPr>
          <p:cNvPr id="57" name="object 75">
            <a:extLst>
              <a:ext uri="{FF2B5EF4-FFF2-40B4-BE49-F238E27FC236}">
                <a16:creationId xmlns:a16="http://schemas.microsoft.com/office/drawing/2014/main" id="{3DCAC1AE-7734-A469-9A85-8601BCC70B68}"/>
              </a:ext>
            </a:extLst>
          </p:cNvPr>
          <p:cNvPicPr/>
          <p:nvPr/>
        </p:nvPicPr>
        <p:blipFill>
          <a:blip r:embed="rId8" cstate="email">
            <a:extLst>
              <a:ext uri="{28A0092B-C50C-407E-A947-70E740481C1C}">
                <a14:useLocalDpi xmlns:a14="http://schemas.microsoft.com/office/drawing/2010/main"/>
              </a:ext>
            </a:extLst>
          </a:blip>
          <a:srcRect/>
          <a:stretch/>
        </p:blipFill>
        <p:spPr>
          <a:xfrm>
            <a:off x="8906764" y="4104967"/>
            <a:ext cx="777239" cy="382248"/>
          </a:xfrm>
          <a:prstGeom prst="rect">
            <a:avLst/>
          </a:prstGeom>
        </p:spPr>
      </p:pic>
      <p:pic>
        <p:nvPicPr>
          <p:cNvPr id="62" name="object 76">
            <a:extLst>
              <a:ext uri="{FF2B5EF4-FFF2-40B4-BE49-F238E27FC236}">
                <a16:creationId xmlns:a16="http://schemas.microsoft.com/office/drawing/2014/main" id="{26E326D4-8662-03DF-F43E-BD3F89663E48}"/>
              </a:ext>
            </a:extLst>
          </p:cNvPr>
          <p:cNvPicPr/>
          <p:nvPr/>
        </p:nvPicPr>
        <p:blipFill>
          <a:blip r:embed="rId9" cstate="email">
            <a:extLst>
              <a:ext uri="{28A0092B-C50C-407E-A947-70E740481C1C}">
                <a14:useLocalDpi xmlns:a14="http://schemas.microsoft.com/office/drawing/2010/main"/>
              </a:ext>
            </a:extLst>
          </a:blip>
          <a:srcRect/>
          <a:stretch/>
        </p:blipFill>
        <p:spPr>
          <a:xfrm>
            <a:off x="8138668" y="4088945"/>
            <a:ext cx="335279" cy="386860"/>
          </a:xfrm>
          <a:prstGeom prst="rect">
            <a:avLst/>
          </a:prstGeom>
        </p:spPr>
      </p:pic>
      <p:sp>
        <p:nvSpPr>
          <p:cNvPr id="70" name="object 84">
            <a:extLst>
              <a:ext uri="{FF2B5EF4-FFF2-40B4-BE49-F238E27FC236}">
                <a16:creationId xmlns:a16="http://schemas.microsoft.com/office/drawing/2014/main" id="{E4F3DD35-8A90-422C-B5E2-8A8933E03DD0}"/>
              </a:ext>
            </a:extLst>
          </p:cNvPr>
          <p:cNvSpPr txBox="1"/>
          <p:nvPr/>
        </p:nvSpPr>
        <p:spPr>
          <a:xfrm>
            <a:off x="5838127" y="4562185"/>
            <a:ext cx="940643" cy="266740"/>
          </a:xfrm>
          <a:prstGeom prst="rect">
            <a:avLst/>
          </a:prstGeom>
        </p:spPr>
        <p:txBody>
          <a:bodyPr vert="horz" wrap="none" lIns="0" tIns="7620" rIns="0" bIns="0" rtlCol="0">
            <a:spAutoFit/>
          </a:bodyPr>
          <a:lstStyle>
            <a:defPPr>
              <a:defRPr kern="0"/>
            </a:defPPr>
            <a:lvl1pPr marL="92710" marR="5080" indent="-80645">
              <a:lnSpc>
                <a:spcPct val="104200"/>
              </a:lnSpc>
              <a:spcBef>
                <a:spcPts val="60"/>
              </a:spcBef>
              <a:defRPr sz="800" b="1" spc="-80">
                <a:solidFill>
                  <a:srgbClr val="231F20"/>
                </a:solidFill>
                <a:latin typeface="Yu Gothic"/>
                <a:cs typeface="Yu Gothic"/>
              </a:defRPr>
            </a:lvl1pPr>
          </a:lstStyle>
          <a:p>
            <a:pPr algn="ctr">
              <a:lnSpc>
                <a:spcPct val="100000"/>
              </a:lnSpc>
            </a:pPr>
            <a:r>
              <a:rPr spc="0" dirty="0">
                <a:latin typeface="Yu Gothic" panose="020B0400000000000000" pitchFamily="34" charset="-128"/>
                <a:ea typeface="Yu Gothic" panose="020B0400000000000000" pitchFamily="34" charset="-128"/>
              </a:rPr>
              <a:t>親の介護・福祉施設</a:t>
            </a:r>
            <a:endParaRPr lang="en-US" spc="0" dirty="0">
              <a:latin typeface="Yu Gothic" panose="020B0400000000000000" pitchFamily="34" charset="-128"/>
              <a:ea typeface="Yu Gothic" panose="020B0400000000000000" pitchFamily="34" charset="-128"/>
            </a:endParaRPr>
          </a:p>
          <a:p>
            <a:pPr algn="ctr">
              <a:lnSpc>
                <a:spcPct val="100000"/>
              </a:lnSpc>
            </a:pPr>
            <a:r>
              <a:rPr spc="0" dirty="0">
                <a:latin typeface="Yu Gothic" panose="020B0400000000000000" pitchFamily="34" charset="-128"/>
                <a:ea typeface="Yu Gothic" panose="020B0400000000000000" pitchFamily="34" charset="-128"/>
              </a:rPr>
              <a:t>興味層</a:t>
            </a:r>
            <a:endParaRPr spc="0">
              <a:latin typeface="Yu Gothic" panose="020B0400000000000000" pitchFamily="34" charset="-128"/>
              <a:ea typeface="Yu Gothic" panose="020B0400000000000000" pitchFamily="34" charset="-128"/>
            </a:endParaRPr>
          </a:p>
        </p:txBody>
      </p:sp>
      <p:sp>
        <p:nvSpPr>
          <p:cNvPr id="72" name="object 88">
            <a:extLst>
              <a:ext uri="{FF2B5EF4-FFF2-40B4-BE49-F238E27FC236}">
                <a16:creationId xmlns:a16="http://schemas.microsoft.com/office/drawing/2014/main" id="{0BD1A615-95AB-313D-1644-B4FAD721B535}"/>
              </a:ext>
            </a:extLst>
          </p:cNvPr>
          <p:cNvSpPr txBox="1"/>
          <p:nvPr/>
        </p:nvSpPr>
        <p:spPr>
          <a:xfrm>
            <a:off x="7733708" y="4345127"/>
            <a:ext cx="163830" cy="166712"/>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panose="020B0400000000000000" pitchFamily="34" charset="-128"/>
                <a:ea typeface="Yu Gothic" panose="020B0400000000000000" pitchFamily="34" charset="-128"/>
                <a:cs typeface="Yu Gothic"/>
              </a:rPr>
              <a:t>or</a:t>
            </a:r>
            <a:endParaRPr sz="1000">
              <a:latin typeface="Yu Gothic" panose="020B0400000000000000" pitchFamily="34" charset="-128"/>
              <a:ea typeface="Yu Gothic" panose="020B0400000000000000" pitchFamily="34" charset="-128"/>
              <a:cs typeface="Yu Gothic"/>
            </a:endParaRPr>
          </a:p>
        </p:txBody>
      </p:sp>
      <p:sp>
        <p:nvSpPr>
          <p:cNvPr id="73" name="object 89">
            <a:extLst>
              <a:ext uri="{FF2B5EF4-FFF2-40B4-BE49-F238E27FC236}">
                <a16:creationId xmlns:a16="http://schemas.microsoft.com/office/drawing/2014/main" id="{98A17FF1-C14A-F648-C115-4DB1DA77BD93}"/>
              </a:ext>
            </a:extLst>
          </p:cNvPr>
          <p:cNvSpPr txBox="1"/>
          <p:nvPr/>
        </p:nvSpPr>
        <p:spPr>
          <a:xfrm>
            <a:off x="8720117" y="4345127"/>
            <a:ext cx="163830" cy="166712"/>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panose="020B0400000000000000" pitchFamily="34" charset="-128"/>
                <a:ea typeface="Yu Gothic" panose="020B0400000000000000" pitchFamily="34" charset="-128"/>
                <a:cs typeface="Yu Gothic"/>
              </a:rPr>
              <a:t>or</a:t>
            </a:r>
            <a:endParaRPr sz="1000">
              <a:latin typeface="Yu Gothic" panose="020B0400000000000000" pitchFamily="34" charset="-128"/>
              <a:ea typeface="Yu Gothic" panose="020B0400000000000000" pitchFamily="34" charset="-128"/>
              <a:cs typeface="Yu Gothic"/>
            </a:endParaRPr>
          </a:p>
        </p:txBody>
      </p:sp>
      <p:pic>
        <p:nvPicPr>
          <p:cNvPr id="77" name="object 90">
            <a:extLst>
              <a:ext uri="{FF2B5EF4-FFF2-40B4-BE49-F238E27FC236}">
                <a16:creationId xmlns:a16="http://schemas.microsoft.com/office/drawing/2014/main" id="{68C36E72-2741-BC3E-BBE5-61E1D8D2D706}"/>
              </a:ext>
            </a:extLst>
          </p:cNvPr>
          <p:cNvPicPr/>
          <p:nvPr/>
        </p:nvPicPr>
        <p:blipFill>
          <a:blip r:embed="rId10" cstate="email">
            <a:extLst>
              <a:ext uri="{28A0092B-C50C-407E-A947-70E740481C1C}">
                <a14:useLocalDpi xmlns:a14="http://schemas.microsoft.com/office/drawing/2010/main"/>
              </a:ext>
            </a:extLst>
          </a:blip>
          <a:srcRect/>
          <a:stretch/>
        </p:blipFill>
        <p:spPr>
          <a:xfrm>
            <a:off x="3456940" y="4169800"/>
            <a:ext cx="774191" cy="609199"/>
          </a:xfrm>
          <a:prstGeom prst="rect">
            <a:avLst/>
          </a:prstGeom>
        </p:spPr>
      </p:pic>
      <p:sp>
        <p:nvSpPr>
          <p:cNvPr id="78" name="object 84">
            <a:extLst>
              <a:ext uri="{FF2B5EF4-FFF2-40B4-BE49-F238E27FC236}">
                <a16:creationId xmlns:a16="http://schemas.microsoft.com/office/drawing/2014/main" id="{7ACA01A4-7B48-0C31-B679-9BF2B421822B}"/>
              </a:ext>
            </a:extLst>
          </p:cNvPr>
          <p:cNvSpPr txBox="1"/>
          <p:nvPr/>
        </p:nvSpPr>
        <p:spPr>
          <a:xfrm>
            <a:off x="6958873" y="4553914"/>
            <a:ext cx="820738" cy="281487"/>
          </a:xfrm>
          <a:prstGeom prst="rect">
            <a:avLst/>
          </a:prstGeom>
        </p:spPr>
        <p:txBody>
          <a:bodyPr vert="horz" wrap="none" lIns="0" tIns="34925" rIns="0" bIns="0" rtlCol="0">
            <a:spAutoFit/>
          </a:bodyPr>
          <a:lstStyle/>
          <a:p>
            <a:pPr algn="ctr"/>
            <a:r>
              <a:rPr sz="800" b="1" dirty="0">
                <a:solidFill>
                  <a:srgbClr val="231F20"/>
                </a:solidFill>
                <a:latin typeface="Yu Gothic" panose="020B0400000000000000" pitchFamily="34" charset="-128"/>
                <a:ea typeface="Yu Gothic" panose="020B0400000000000000" pitchFamily="34" charset="-128"/>
                <a:cs typeface="Yu Gothic"/>
              </a:rPr>
              <a:t>土地・不動産売却</a:t>
            </a:r>
            <a:endParaRPr lang="en-US" sz="800" b="1" dirty="0">
              <a:solidFill>
                <a:srgbClr val="231F20"/>
              </a:solidFill>
              <a:latin typeface="Yu Gothic" panose="020B0400000000000000" pitchFamily="34" charset="-128"/>
              <a:ea typeface="Yu Gothic" panose="020B0400000000000000" pitchFamily="34" charset="-128"/>
              <a:cs typeface="Yu Gothic"/>
            </a:endParaRPr>
          </a:p>
          <a:p>
            <a:pPr algn="ctr"/>
            <a:r>
              <a:rPr sz="800" b="1" dirty="0">
                <a:solidFill>
                  <a:srgbClr val="231F20"/>
                </a:solidFill>
                <a:latin typeface="Yu Gothic" panose="020B0400000000000000" pitchFamily="34" charset="-128"/>
                <a:ea typeface="Yu Gothic" panose="020B0400000000000000" pitchFamily="34" charset="-128"/>
                <a:cs typeface="Yu Gothic"/>
              </a:rPr>
              <a:t>検討層</a:t>
            </a:r>
            <a:endParaRPr sz="800">
              <a:latin typeface="Yu Gothic" panose="020B0400000000000000" pitchFamily="34" charset="-128"/>
              <a:ea typeface="Yu Gothic" panose="020B0400000000000000" pitchFamily="34" charset="-128"/>
              <a:cs typeface="Yu Gothic"/>
            </a:endParaRPr>
          </a:p>
        </p:txBody>
      </p:sp>
      <p:sp>
        <p:nvSpPr>
          <p:cNvPr id="79" name="object 88">
            <a:extLst>
              <a:ext uri="{FF2B5EF4-FFF2-40B4-BE49-F238E27FC236}">
                <a16:creationId xmlns:a16="http://schemas.microsoft.com/office/drawing/2014/main" id="{F0EE3A75-CDE2-F2BE-7ACE-0881AF65A78B}"/>
              </a:ext>
            </a:extLst>
          </p:cNvPr>
          <p:cNvSpPr txBox="1"/>
          <p:nvPr/>
        </p:nvSpPr>
        <p:spPr>
          <a:xfrm>
            <a:off x="6747171" y="4345127"/>
            <a:ext cx="163830" cy="166712"/>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panose="020B0400000000000000" pitchFamily="34" charset="-128"/>
                <a:ea typeface="Yu Gothic" panose="020B0400000000000000" pitchFamily="34" charset="-128"/>
                <a:cs typeface="Yu Gothic"/>
              </a:rPr>
              <a:t>or</a:t>
            </a:r>
            <a:endParaRPr sz="1000">
              <a:latin typeface="Yu Gothic" panose="020B0400000000000000" pitchFamily="34" charset="-128"/>
              <a:ea typeface="Yu Gothic" panose="020B0400000000000000" pitchFamily="34" charset="-128"/>
              <a:cs typeface="Yu Gothic"/>
            </a:endParaRPr>
          </a:p>
        </p:txBody>
      </p:sp>
      <p:pic>
        <p:nvPicPr>
          <p:cNvPr id="80" name="object 83">
            <a:extLst>
              <a:ext uri="{FF2B5EF4-FFF2-40B4-BE49-F238E27FC236}">
                <a16:creationId xmlns:a16="http://schemas.microsoft.com/office/drawing/2014/main" id="{CC3394CF-18F8-D25A-D5FC-981AA9480A06}"/>
              </a:ext>
            </a:extLst>
          </p:cNvPr>
          <p:cNvPicPr/>
          <p:nvPr/>
        </p:nvPicPr>
        <p:blipFill>
          <a:blip r:embed="rId11" cstate="print">
            <a:extLst>
              <a:ext uri="{28A0092B-C50C-407E-A947-70E740481C1C}">
                <a14:useLocalDpi xmlns:a14="http://schemas.microsoft.com/office/drawing/2010/main" val="0"/>
              </a:ext>
            </a:extLst>
          </a:blip>
          <a:srcRect/>
          <a:stretch/>
        </p:blipFill>
        <p:spPr>
          <a:xfrm>
            <a:off x="6137825" y="4056824"/>
            <a:ext cx="398949" cy="463296"/>
          </a:xfrm>
          <a:prstGeom prst="rect">
            <a:avLst/>
          </a:prstGeom>
        </p:spPr>
      </p:pic>
      <p:sp>
        <p:nvSpPr>
          <p:cNvPr id="82" name="object 7">
            <a:extLst>
              <a:ext uri="{FF2B5EF4-FFF2-40B4-BE49-F238E27FC236}">
                <a16:creationId xmlns:a16="http://schemas.microsoft.com/office/drawing/2014/main" id="{34D4AAEE-44D1-ADAB-27D7-CC0B6FF9490F}"/>
              </a:ext>
            </a:extLst>
          </p:cNvPr>
          <p:cNvSpPr/>
          <p:nvPr/>
        </p:nvSpPr>
        <p:spPr>
          <a:xfrm>
            <a:off x="641654" y="2784536"/>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0074B3"/>
              </a:gs>
              <a:gs pos="100000">
                <a:srgbClr val="024EA2"/>
              </a:gs>
            </a:gsLst>
            <a:lin ang="5400000" scaled="0"/>
          </a:gradFill>
          <a:ln w="12699">
            <a:solidFill>
              <a:srgbClr val="F6F6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object 9">
            <a:extLst>
              <a:ext uri="{FF2B5EF4-FFF2-40B4-BE49-F238E27FC236}">
                <a16:creationId xmlns:a16="http://schemas.microsoft.com/office/drawing/2014/main" id="{EA6CB71A-02DA-EF93-DD82-21982CA3A28C}"/>
              </a:ext>
            </a:extLst>
          </p:cNvPr>
          <p:cNvSpPr/>
          <p:nvPr/>
        </p:nvSpPr>
        <p:spPr>
          <a:xfrm>
            <a:off x="653098" y="4117336"/>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0074B3"/>
              </a:gs>
              <a:gs pos="100000">
                <a:srgbClr val="024EA2"/>
              </a:gs>
            </a:gsLst>
            <a:lin ang="5400000" scaled="0"/>
          </a:gradFill>
          <a:ln w="12699">
            <a:solidFill>
              <a:srgbClr val="F6F6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4" name="object 10">
            <a:extLst>
              <a:ext uri="{FF2B5EF4-FFF2-40B4-BE49-F238E27FC236}">
                <a16:creationId xmlns:a16="http://schemas.microsoft.com/office/drawing/2014/main" id="{9FCCB733-5866-7E7F-F7DD-793791A6E28E}"/>
              </a:ext>
            </a:extLst>
          </p:cNvPr>
          <p:cNvGrpSpPr/>
          <p:nvPr/>
        </p:nvGrpSpPr>
        <p:grpSpPr>
          <a:xfrm>
            <a:off x="635293" y="2778189"/>
            <a:ext cx="661035" cy="661035"/>
            <a:chOff x="646737" y="2525522"/>
            <a:chExt cx="661035" cy="661035"/>
          </a:xfrm>
        </p:grpSpPr>
        <p:pic>
          <p:nvPicPr>
            <p:cNvPr id="85" name="object 11">
              <a:extLst>
                <a:ext uri="{FF2B5EF4-FFF2-40B4-BE49-F238E27FC236}">
                  <a16:creationId xmlns:a16="http://schemas.microsoft.com/office/drawing/2014/main" id="{C5AC17E8-4719-8A12-DC0B-BBAC0CB44EAA}"/>
                </a:ext>
              </a:extLst>
            </p:cNvPr>
            <p:cNvPicPr/>
            <p:nvPr/>
          </p:nvPicPr>
          <p:blipFill>
            <a:blip r:embed="rId12" cstate="email">
              <a:extLst>
                <a:ext uri="{28A0092B-C50C-407E-A947-70E740481C1C}">
                  <a14:useLocalDpi xmlns:a14="http://schemas.microsoft.com/office/drawing/2010/main"/>
                </a:ext>
              </a:extLst>
            </a:blip>
            <a:stretch>
              <a:fillRect/>
            </a:stretch>
          </p:blipFill>
          <p:spPr>
            <a:xfrm>
              <a:off x="653084" y="2531872"/>
              <a:ext cx="648007" cy="648004"/>
            </a:xfrm>
            <a:prstGeom prst="rect">
              <a:avLst/>
            </a:prstGeom>
          </p:spPr>
        </p:pic>
        <p:sp>
          <p:nvSpPr>
            <p:cNvPr id="86" name="object 12">
              <a:extLst>
                <a:ext uri="{FF2B5EF4-FFF2-40B4-BE49-F238E27FC236}">
                  <a16:creationId xmlns:a16="http://schemas.microsoft.com/office/drawing/2014/main" id="{B83FB8D7-8466-5EA5-6DFE-11EA6F6AEBBA}"/>
                </a:ext>
              </a:extLst>
            </p:cNvPr>
            <p:cNvSpPr/>
            <p:nvPr/>
          </p:nvSpPr>
          <p:spPr>
            <a:xfrm>
              <a:off x="653087" y="2531872"/>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77B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 name="object 13">
            <a:extLst>
              <a:ext uri="{FF2B5EF4-FFF2-40B4-BE49-F238E27FC236}">
                <a16:creationId xmlns:a16="http://schemas.microsoft.com/office/drawing/2014/main" id="{C7E9C822-B0F3-AFA6-EEE5-4181FBC5ADE1}"/>
              </a:ext>
            </a:extLst>
          </p:cNvPr>
          <p:cNvGrpSpPr/>
          <p:nvPr/>
        </p:nvGrpSpPr>
        <p:grpSpPr>
          <a:xfrm>
            <a:off x="646737" y="4110990"/>
            <a:ext cx="661035" cy="661035"/>
            <a:chOff x="646737" y="3536881"/>
            <a:chExt cx="661035" cy="661035"/>
          </a:xfrm>
        </p:grpSpPr>
        <p:pic>
          <p:nvPicPr>
            <p:cNvPr id="88" name="object 14">
              <a:extLst>
                <a:ext uri="{FF2B5EF4-FFF2-40B4-BE49-F238E27FC236}">
                  <a16:creationId xmlns:a16="http://schemas.microsoft.com/office/drawing/2014/main" id="{1E4DDC2F-09C5-0511-DD6C-943121FECB46}"/>
                </a:ext>
              </a:extLst>
            </p:cNvPr>
            <p:cNvPicPr/>
            <p:nvPr/>
          </p:nvPicPr>
          <p:blipFill>
            <a:blip r:embed="rId13" cstate="email">
              <a:extLst>
                <a:ext uri="{28A0092B-C50C-407E-A947-70E740481C1C}">
                  <a14:useLocalDpi xmlns:a14="http://schemas.microsoft.com/office/drawing/2010/main"/>
                </a:ext>
              </a:extLst>
            </a:blip>
            <a:stretch>
              <a:fillRect/>
            </a:stretch>
          </p:blipFill>
          <p:spPr>
            <a:xfrm>
              <a:off x="653084" y="3543223"/>
              <a:ext cx="648007" cy="648012"/>
            </a:xfrm>
            <a:prstGeom prst="rect">
              <a:avLst/>
            </a:prstGeom>
          </p:spPr>
        </p:pic>
        <p:sp>
          <p:nvSpPr>
            <p:cNvPr id="89" name="object 15">
              <a:extLst>
                <a:ext uri="{FF2B5EF4-FFF2-40B4-BE49-F238E27FC236}">
                  <a16:creationId xmlns:a16="http://schemas.microsoft.com/office/drawing/2014/main" id="{6D51B6A1-3151-7E58-A68D-D7A4CDB8B3D4}"/>
                </a:ext>
              </a:extLst>
            </p:cNvPr>
            <p:cNvSpPr/>
            <p:nvPr/>
          </p:nvSpPr>
          <p:spPr>
            <a:xfrm>
              <a:off x="653087" y="3543231"/>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0077B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0" name="object 48">
            <a:extLst>
              <a:ext uri="{FF2B5EF4-FFF2-40B4-BE49-F238E27FC236}">
                <a16:creationId xmlns:a16="http://schemas.microsoft.com/office/drawing/2014/main" id="{07EC9886-DC5E-F1FD-F859-60F554F8FE26}"/>
              </a:ext>
            </a:extLst>
          </p:cNvPr>
          <p:cNvSpPr txBox="1"/>
          <p:nvPr/>
        </p:nvSpPr>
        <p:spPr>
          <a:xfrm>
            <a:off x="1308100" y="3019425"/>
            <a:ext cx="1979709" cy="208390"/>
          </a:xfrm>
          <a:prstGeom prst="rect">
            <a:avLst/>
          </a:prstGeom>
        </p:spPr>
        <p:txBody>
          <a:bodyPr vert="horz" wrap="none" lIns="0" tIns="23495" rIns="0" bIns="0" rtlCol="0">
            <a:spAutoFit/>
          </a:bodyPr>
          <a:lstStyle/>
          <a:p>
            <a:pPr marL="12700">
              <a:spcBef>
                <a:spcPts val="185"/>
              </a:spcBef>
            </a:pPr>
            <a:r>
              <a:rPr sz="1200" b="1" spc="-150" dirty="0">
                <a:solidFill>
                  <a:srgbClr val="FFFFFF"/>
                </a:solidFill>
                <a:latin typeface="Yu Gothic"/>
                <a:cs typeface="Yu Gothic"/>
              </a:rPr>
              <a:t>ミドルレン</a:t>
            </a:r>
            <a:r>
              <a:rPr sz="1200" b="1" dirty="0">
                <a:solidFill>
                  <a:srgbClr val="FFFFFF"/>
                </a:solidFill>
                <a:latin typeface="Yu Gothic"/>
                <a:cs typeface="Yu Gothic"/>
              </a:rPr>
              <a:t>ジ層</a:t>
            </a:r>
            <a:r>
              <a:rPr lang="en-US" altLang="ja-JP" sz="1200" b="1" dirty="0">
                <a:solidFill>
                  <a:srgbClr val="FFFFFF"/>
                </a:solidFill>
                <a:latin typeface="Yu Gothic"/>
                <a:cs typeface="Yu Gothic"/>
              </a:rPr>
              <a:t>(</a:t>
            </a:r>
            <a:r>
              <a:rPr sz="1200" b="1" dirty="0" err="1">
                <a:solidFill>
                  <a:srgbClr val="FFFFFF"/>
                </a:solidFill>
                <a:latin typeface="Yu Gothic"/>
                <a:cs typeface="Yu Gothic"/>
              </a:rPr>
              <a:t>中間所得層</a:t>
            </a:r>
            <a:r>
              <a:rPr sz="1200" b="1" dirty="0">
                <a:solidFill>
                  <a:srgbClr val="FFFFFF"/>
                </a:solidFill>
                <a:latin typeface="Yu Gothic"/>
                <a:cs typeface="Yu Gothic"/>
              </a:rPr>
              <a:t>）</a:t>
            </a:r>
            <a:endParaRPr sz="1200" dirty="0">
              <a:latin typeface="Yu Gothic"/>
              <a:cs typeface="Yu Gothic"/>
            </a:endParaRPr>
          </a:p>
        </p:txBody>
      </p:sp>
      <p:sp>
        <p:nvSpPr>
          <p:cNvPr id="91" name="object 65">
            <a:extLst>
              <a:ext uri="{FF2B5EF4-FFF2-40B4-BE49-F238E27FC236}">
                <a16:creationId xmlns:a16="http://schemas.microsoft.com/office/drawing/2014/main" id="{52349CC6-6666-C07C-D2E8-4FC67CD21B42}"/>
              </a:ext>
            </a:extLst>
          </p:cNvPr>
          <p:cNvSpPr txBox="1"/>
          <p:nvPr/>
        </p:nvSpPr>
        <p:spPr>
          <a:xfrm>
            <a:off x="1318688" y="4335035"/>
            <a:ext cx="1827423" cy="208390"/>
          </a:xfrm>
          <a:prstGeom prst="rect">
            <a:avLst/>
          </a:prstGeom>
        </p:spPr>
        <p:txBody>
          <a:bodyPr vert="horz" wrap="none" lIns="0" tIns="23495" rIns="0" bIns="0" rtlCol="0">
            <a:spAutoFit/>
          </a:bodyPr>
          <a:lstStyle/>
          <a:p>
            <a:pPr marL="12700">
              <a:spcBef>
                <a:spcPts val="185"/>
              </a:spcBef>
            </a:pPr>
            <a:r>
              <a:rPr sz="1200" b="1" spc="-150" dirty="0">
                <a:solidFill>
                  <a:srgbClr val="FFFFFF"/>
                </a:solidFill>
                <a:latin typeface="Yu Gothic"/>
                <a:cs typeface="Yu Gothic"/>
              </a:rPr>
              <a:t>ミドルシニ</a:t>
            </a:r>
            <a:r>
              <a:rPr sz="1200" b="1" dirty="0">
                <a:solidFill>
                  <a:srgbClr val="FFFFFF"/>
                </a:solidFill>
                <a:latin typeface="Yu Gothic"/>
                <a:cs typeface="Yu Gothic"/>
              </a:rPr>
              <a:t>ア層</a:t>
            </a:r>
            <a:r>
              <a:rPr lang="en-US" altLang="ja-JP" sz="1200" b="1" dirty="0">
                <a:solidFill>
                  <a:srgbClr val="FFFFFF"/>
                </a:solidFill>
                <a:latin typeface="Yu Gothic"/>
                <a:cs typeface="Yu Gothic"/>
              </a:rPr>
              <a:t>(</a:t>
            </a:r>
            <a:r>
              <a:rPr sz="1200" b="1" dirty="0">
                <a:solidFill>
                  <a:srgbClr val="FFFFFF"/>
                </a:solidFill>
                <a:latin typeface="Yu Gothic"/>
                <a:cs typeface="Yu Gothic"/>
              </a:rPr>
              <a:t>40~50代）</a:t>
            </a:r>
            <a:endParaRPr sz="1200" dirty="0">
              <a:latin typeface="Yu Gothic"/>
              <a:cs typeface="Yu Gothic"/>
            </a:endParaRPr>
          </a:p>
        </p:txBody>
      </p:sp>
      <p:pic>
        <p:nvPicPr>
          <p:cNvPr id="92" name="object 93">
            <a:extLst>
              <a:ext uri="{FF2B5EF4-FFF2-40B4-BE49-F238E27FC236}">
                <a16:creationId xmlns:a16="http://schemas.microsoft.com/office/drawing/2014/main" id="{881F569A-4578-5A28-5069-4D6444CBD45F}"/>
              </a:ext>
            </a:extLst>
          </p:cNvPr>
          <p:cNvPicPr/>
          <p:nvPr/>
        </p:nvPicPr>
        <p:blipFill>
          <a:blip r:embed="rId14" cstate="email">
            <a:extLst>
              <a:ext uri="{28A0092B-C50C-407E-A947-70E740481C1C}">
                <a14:useLocalDpi xmlns:a14="http://schemas.microsoft.com/office/drawing/2010/main"/>
              </a:ext>
            </a:extLst>
          </a:blip>
          <a:stretch>
            <a:fillRect/>
          </a:stretch>
        </p:blipFill>
        <p:spPr>
          <a:xfrm>
            <a:off x="649731" y="1005841"/>
            <a:ext cx="2740151" cy="807719"/>
          </a:xfrm>
          <a:prstGeom prst="rect">
            <a:avLst/>
          </a:prstGeom>
        </p:spPr>
      </p:pic>
      <p:pic>
        <p:nvPicPr>
          <p:cNvPr id="93" name="object 3">
            <a:extLst>
              <a:ext uri="{FF2B5EF4-FFF2-40B4-BE49-F238E27FC236}">
                <a16:creationId xmlns:a16="http://schemas.microsoft.com/office/drawing/2014/main" id="{783750C8-E72D-F156-F658-9F6982A7111D}"/>
              </a:ext>
            </a:extLst>
          </p:cNvPr>
          <p:cNvPicPr/>
          <p:nvPr/>
        </p:nvPicPr>
        <p:blipFill>
          <a:blip r:embed="rId15" cstate="email">
            <a:extLst>
              <a:ext uri="{28A0092B-C50C-407E-A947-70E740481C1C}">
                <a14:useLocalDpi xmlns:a14="http://schemas.microsoft.com/office/drawing/2010/main"/>
              </a:ext>
            </a:extLst>
          </a:blip>
          <a:stretch>
            <a:fillRect/>
          </a:stretch>
        </p:blipFill>
        <p:spPr>
          <a:xfrm>
            <a:off x="6732001" y="585736"/>
            <a:ext cx="3959988" cy="1978634"/>
          </a:xfrm>
          <a:prstGeom prst="rect">
            <a:avLst/>
          </a:prstGeom>
        </p:spPr>
      </p:pic>
      <p:sp>
        <p:nvSpPr>
          <p:cNvPr id="3" name="テキスト ボックス 2">
            <a:extLst>
              <a:ext uri="{FF2B5EF4-FFF2-40B4-BE49-F238E27FC236}">
                <a16:creationId xmlns:a16="http://schemas.microsoft.com/office/drawing/2014/main" id="{3FEF7F77-01E4-C50B-DFB1-0D6A9B8FFFDF}"/>
              </a:ext>
            </a:extLst>
          </p:cNvPr>
          <p:cNvSpPr txBox="1"/>
          <p:nvPr/>
        </p:nvSpPr>
        <p:spPr>
          <a:xfrm>
            <a:off x="635302" y="6719471"/>
            <a:ext cx="9387235" cy="338554"/>
          </a:xfrm>
          <a:prstGeom prst="rect">
            <a:avLst/>
          </a:prstGeom>
          <a:noFill/>
        </p:spPr>
        <p:txBody>
          <a:bodyPr wrap="square" rtlCol="0">
            <a:spAutoFit/>
          </a:bodyPr>
          <a:lstStyle/>
          <a:p>
            <a:r>
              <a:rPr kumimoji="1" lang="en-US" altLang="ja-JP" sz="800" b="1" dirty="0">
                <a:latin typeface="+mn-ea"/>
                <a:ea typeface="+mn-ea"/>
              </a:rPr>
              <a:t>※</a:t>
            </a:r>
            <a:r>
              <a:rPr kumimoji="1" lang="ja-JP" altLang="en-US" sz="800" b="1" dirty="0">
                <a:latin typeface="+mn-ea"/>
                <a:ea typeface="+mn-ea"/>
              </a:rPr>
              <a:t>弊社独自のドリームネクサス不動産検討層データのみを使用した配信の場合、課金形態をクリック保証型にすることも可能です。詳細はお問い合わせください。</a:t>
            </a:r>
            <a:endParaRPr kumimoji="1" lang="en-US" altLang="ja-JP" sz="800" b="1" dirty="0">
              <a:latin typeface="+mn-ea"/>
              <a:ea typeface="+mn-ea"/>
            </a:endParaRPr>
          </a:p>
          <a:p>
            <a:r>
              <a:rPr kumimoji="1" lang="ja-JP" altLang="en-US" sz="800" b="1" dirty="0">
                <a:latin typeface="+mn-ea"/>
                <a:ea typeface="+mn-ea"/>
              </a:rPr>
              <a:t>　</a:t>
            </a:r>
            <a:r>
              <a:rPr kumimoji="1" lang="en-US" altLang="ja-JP" sz="800" b="1" dirty="0">
                <a:latin typeface="+mn-ea"/>
                <a:ea typeface="+mn-ea"/>
              </a:rPr>
              <a:t>PC</a:t>
            </a:r>
            <a:r>
              <a:rPr kumimoji="1" lang="ja-JP" altLang="en-US" sz="800" b="1" dirty="0">
                <a:latin typeface="+mn-ea"/>
                <a:ea typeface="+mn-ea"/>
              </a:rPr>
              <a:t>配信：</a:t>
            </a:r>
            <a:r>
              <a:rPr kumimoji="1" lang="en-US" altLang="ja-JP" sz="800" b="1" dirty="0">
                <a:latin typeface="+mn-ea"/>
                <a:ea typeface="+mn-ea"/>
              </a:rPr>
              <a:t>1</a:t>
            </a:r>
            <a:r>
              <a:rPr kumimoji="1" lang="ja-JP" altLang="en-US" sz="800" b="1" dirty="0">
                <a:latin typeface="+mn-ea"/>
                <a:ea typeface="+mn-ea"/>
              </a:rPr>
              <a:t>クリック </a:t>
            </a:r>
            <a:r>
              <a:rPr kumimoji="1" lang="en-US" altLang="ja-JP" sz="800" b="1" dirty="0">
                <a:latin typeface="+mn-ea"/>
                <a:ea typeface="+mn-ea"/>
              </a:rPr>
              <a:t>150</a:t>
            </a:r>
            <a:r>
              <a:rPr kumimoji="1" lang="ja-JP" altLang="en-US" sz="800" b="1" dirty="0">
                <a:latin typeface="+mn-ea"/>
                <a:ea typeface="+mn-ea"/>
              </a:rPr>
              <a:t>円　</a:t>
            </a:r>
            <a:r>
              <a:rPr kumimoji="1" lang="en-US" altLang="ja-JP" sz="800" b="1" dirty="0">
                <a:latin typeface="+mn-ea"/>
                <a:ea typeface="+mn-ea"/>
              </a:rPr>
              <a:t>SP</a:t>
            </a:r>
            <a:r>
              <a:rPr kumimoji="1" lang="ja-JP" altLang="en-US" sz="800" b="1" dirty="0">
                <a:latin typeface="+mn-ea"/>
                <a:ea typeface="+mn-ea"/>
              </a:rPr>
              <a:t>配信：</a:t>
            </a:r>
            <a:r>
              <a:rPr kumimoji="1" lang="en-US" altLang="ja-JP" sz="800" b="1" dirty="0">
                <a:latin typeface="+mn-ea"/>
                <a:ea typeface="+mn-ea"/>
              </a:rPr>
              <a:t>1</a:t>
            </a:r>
            <a:r>
              <a:rPr kumimoji="1" lang="ja-JP" altLang="en-US" sz="800" b="1" dirty="0">
                <a:latin typeface="+mn-ea"/>
                <a:ea typeface="+mn-ea"/>
              </a:rPr>
              <a:t>クリック </a:t>
            </a:r>
            <a:r>
              <a:rPr kumimoji="1" lang="en-US" altLang="ja-JP" sz="800" b="1" dirty="0">
                <a:latin typeface="+mn-ea"/>
                <a:ea typeface="+mn-ea"/>
              </a:rPr>
              <a:t>100</a:t>
            </a:r>
            <a:r>
              <a:rPr kumimoji="1" lang="ja-JP" altLang="en-US" sz="800" b="1" dirty="0">
                <a:latin typeface="+mn-ea"/>
                <a:ea typeface="+mn-ea"/>
              </a:rPr>
              <a:t>円</a:t>
            </a:r>
            <a:endParaRPr kumimoji="1" lang="en-US" altLang="ja-JP" sz="800" b="1" dirty="0">
              <a:latin typeface="+mn-ea"/>
              <a:ea typeface="+mn-ea"/>
            </a:endParaRPr>
          </a:p>
        </p:txBody>
      </p:sp>
    </p:spTree>
    <p:extLst>
      <p:ext uri="{BB962C8B-B14F-4D97-AF65-F5344CB8AC3E}">
        <p14:creationId xmlns:p14="http://schemas.microsoft.com/office/powerpoint/2010/main" val="322036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86">
            <a:extLst>
              <a:ext uri="{FF2B5EF4-FFF2-40B4-BE49-F238E27FC236}">
                <a16:creationId xmlns:a16="http://schemas.microsoft.com/office/drawing/2014/main" id="{676C4435-E1B9-5F2A-05EE-8F1EE6304AF8}"/>
              </a:ext>
            </a:extLst>
          </p:cNvPr>
          <p:cNvSpPr/>
          <p:nvPr/>
        </p:nvSpPr>
        <p:spPr>
          <a:xfrm>
            <a:off x="5706008" y="5046231"/>
            <a:ext cx="4103992" cy="2087994"/>
          </a:xfrm>
          <a:prstGeom prst="roundRect">
            <a:avLst>
              <a:gd name="adj" fmla="val 4838"/>
            </a:avLst>
          </a:prstGeom>
          <a:gradFill>
            <a:gsLst>
              <a:gs pos="0">
                <a:srgbClr val="EEEFF5"/>
              </a:gs>
              <a:gs pos="99000">
                <a:srgbClr val="E7EA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1" name="円/楕円 90">
            <a:extLst>
              <a:ext uri="{FF2B5EF4-FFF2-40B4-BE49-F238E27FC236}">
                <a16:creationId xmlns:a16="http://schemas.microsoft.com/office/drawing/2014/main" id="{927565FF-4D0A-48DA-9196-87CBAF11000C}"/>
              </a:ext>
            </a:extLst>
          </p:cNvPr>
          <p:cNvSpPr/>
          <p:nvPr/>
        </p:nvSpPr>
        <p:spPr>
          <a:xfrm>
            <a:off x="5849759" y="4983683"/>
            <a:ext cx="575995" cy="576008"/>
          </a:xfrm>
          <a:prstGeom prst="ellipse">
            <a:avLst/>
          </a:prstGeom>
          <a:gradFill>
            <a:gsLst>
              <a:gs pos="0">
                <a:srgbClr val="0074B3"/>
              </a:gs>
              <a:gs pos="100000">
                <a:srgbClr val="024EA2"/>
              </a:gs>
            </a:gsLst>
            <a:lin ang="5400000" scaled="0"/>
          </a:gra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角丸四角形 85">
            <a:extLst>
              <a:ext uri="{FF2B5EF4-FFF2-40B4-BE49-F238E27FC236}">
                <a16:creationId xmlns:a16="http://schemas.microsoft.com/office/drawing/2014/main" id="{216AB68B-C69C-7300-A56C-DD812B19EBAF}"/>
              </a:ext>
            </a:extLst>
          </p:cNvPr>
          <p:cNvSpPr/>
          <p:nvPr/>
        </p:nvSpPr>
        <p:spPr>
          <a:xfrm>
            <a:off x="882001" y="5046231"/>
            <a:ext cx="4103992" cy="2087994"/>
          </a:xfrm>
          <a:prstGeom prst="roundRect">
            <a:avLst>
              <a:gd name="adj" fmla="val 4838"/>
            </a:avLst>
          </a:prstGeom>
          <a:gradFill>
            <a:gsLst>
              <a:gs pos="0">
                <a:srgbClr val="EEEFF5"/>
              </a:gs>
              <a:gs pos="99000">
                <a:srgbClr val="E7EAF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0" name="円/楕円 89">
            <a:extLst>
              <a:ext uri="{FF2B5EF4-FFF2-40B4-BE49-F238E27FC236}">
                <a16:creationId xmlns:a16="http://schemas.microsoft.com/office/drawing/2014/main" id="{1149713C-A1B1-EBE9-A267-B6A4DEAAD982}"/>
              </a:ext>
            </a:extLst>
          </p:cNvPr>
          <p:cNvSpPr/>
          <p:nvPr/>
        </p:nvSpPr>
        <p:spPr>
          <a:xfrm>
            <a:off x="1025753" y="4983683"/>
            <a:ext cx="575995" cy="576008"/>
          </a:xfrm>
          <a:prstGeom prst="ellipse">
            <a:avLst/>
          </a:prstGeom>
          <a:gradFill>
            <a:gsLst>
              <a:gs pos="0">
                <a:srgbClr val="0074B3"/>
              </a:gs>
              <a:gs pos="100000">
                <a:srgbClr val="024EA2"/>
              </a:gs>
            </a:gsLst>
            <a:lin ang="5400000" scaled="0"/>
          </a:gra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a:extLst>
              <a:ext uri="{FF2B5EF4-FFF2-40B4-BE49-F238E27FC236}">
                <a16:creationId xmlns:a16="http://schemas.microsoft.com/office/drawing/2014/main" id="{67503093-B4E5-3501-6225-9CC7C128FC57}"/>
              </a:ext>
            </a:extLst>
          </p:cNvPr>
          <p:cNvSpPr txBox="1"/>
          <p:nvPr/>
        </p:nvSpPr>
        <p:spPr>
          <a:xfrm>
            <a:off x="3277121" y="956846"/>
            <a:ext cx="6532880" cy="1742120"/>
          </a:xfrm>
          <a:prstGeom prst="rect">
            <a:avLst/>
          </a:prstGeom>
          <a:ln w="50800">
            <a:solidFill>
              <a:srgbClr val="E5E6EC"/>
            </a:solidFill>
          </a:ln>
        </p:spPr>
        <p:txBody>
          <a:bodyPr vert="horz" wrap="square" lIns="0" tIns="0" rIns="0" bIns="0" rtlCol="0">
            <a:noAutofit/>
          </a:bodyPr>
          <a:lstStyle/>
          <a:p>
            <a:endParaRPr lang="en" sz="700">
              <a:latin typeface="Yu Gothic"/>
              <a:cs typeface="Yu Gothic"/>
            </a:endParaRPr>
          </a:p>
        </p:txBody>
      </p:sp>
      <p:sp>
        <p:nvSpPr>
          <p:cNvPr id="9" name="object 9">
            <a:extLst>
              <a:ext uri="{FF2B5EF4-FFF2-40B4-BE49-F238E27FC236}">
                <a16:creationId xmlns:a16="http://schemas.microsoft.com/office/drawing/2014/main" id="{F2D0400F-B0D3-E4E6-F7C2-D3D1C7D865E1}"/>
              </a:ext>
            </a:extLst>
          </p:cNvPr>
          <p:cNvSpPr txBox="1"/>
          <p:nvPr/>
        </p:nvSpPr>
        <p:spPr>
          <a:xfrm>
            <a:off x="1652809" y="1363046"/>
            <a:ext cx="403860" cy="147320"/>
          </a:xfrm>
          <a:prstGeom prst="rect">
            <a:avLst/>
          </a:prstGeom>
        </p:spPr>
        <p:txBody>
          <a:bodyPr vert="horz" wrap="square" lIns="0" tIns="12700" rIns="0" bIns="0" rtlCol="0">
            <a:spAutoFit/>
          </a:bodyPr>
          <a:lstStyle/>
          <a:p>
            <a:pPr>
              <a:spcBef>
                <a:spcPts val="100"/>
              </a:spcBef>
            </a:pPr>
            <a:r>
              <a:rPr sz="800" b="1" spc="-40" dirty="0">
                <a:solidFill>
                  <a:srgbClr val="002E6E"/>
                </a:solidFill>
                <a:latin typeface="Yu Gothic"/>
                <a:cs typeface="Yu Gothic"/>
              </a:rPr>
              <a:t>デバイス</a:t>
            </a:r>
            <a:endParaRPr sz="800" dirty="0">
              <a:latin typeface="Yu Gothic"/>
              <a:cs typeface="Yu Gothic"/>
            </a:endParaRPr>
          </a:p>
        </p:txBody>
      </p:sp>
      <p:sp>
        <p:nvSpPr>
          <p:cNvPr id="10" name="object 10">
            <a:extLst>
              <a:ext uri="{FF2B5EF4-FFF2-40B4-BE49-F238E27FC236}">
                <a16:creationId xmlns:a16="http://schemas.microsoft.com/office/drawing/2014/main" id="{C1EC2DC3-5A0C-64B2-EC09-8118278D60A6}"/>
              </a:ext>
            </a:extLst>
          </p:cNvPr>
          <p:cNvSpPr txBox="1"/>
          <p:nvPr/>
        </p:nvSpPr>
        <p:spPr>
          <a:xfrm>
            <a:off x="1754750" y="3388236"/>
            <a:ext cx="226060" cy="147320"/>
          </a:xfrm>
          <a:prstGeom prst="rect">
            <a:avLst/>
          </a:prstGeom>
        </p:spPr>
        <p:txBody>
          <a:bodyPr vert="horz" wrap="square" lIns="0" tIns="12700" rIns="0" bIns="0" rtlCol="0">
            <a:spAutoFit/>
          </a:bodyPr>
          <a:lstStyle/>
          <a:p>
            <a:pPr>
              <a:spcBef>
                <a:spcPts val="100"/>
              </a:spcBef>
            </a:pPr>
            <a:r>
              <a:rPr sz="800" b="1" spc="-30" dirty="0">
                <a:solidFill>
                  <a:srgbClr val="002E6E"/>
                </a:solidFill>
                <a:latin typeface="Yu Gothic"/>
                <a:cs typeface="Yu Gothic"/>
              </a:rPr>
              <a:t>性別</a:t>
            </a:r>
            <a:endParaRPr sz="800">
              <a:latin typeface="Yu Gothic"/>
              <a:cs typeface="Yu Gothic"/>
            </a:endParaRPr>
          </a:p>
        </p:txBody>
      </p:sp>
      <p:sp>
        <p:nvSpPr>
          <p:cNvPr id="11" name="object 11">
            <a:extLst>
              <a:ext uri="{FF2B5EF4-FFF2-40B4-BE49-F238E27FC236}">
                <a16:creationId xmlns:a16="http://schemas.microsoft.com/office/drawing/2014/main" id="{369373C0-5052-16CC-099A-0A89005599DC}"/>
              </a:ext>
            </a:extLst>
          </p:cNvPr>
          <p:cNvSpPr txBox="1"/>
          <p:nvPr/>
        </p:nvSpPr>
        <p:spPr>
          <a:xfrm>
            <a:off x="1880610" y="5244799"/>
            <a:ext cx="218008" cy="135935"/>
          </a:xfrm>
          <a:prstGeom prst="rect">
            <a:avLst/>
          </a:prstGeom>
        </p:spPr>
        <p:txBody>
          <a:bodyPr vert="horz" wrap="none" lIns="0" tIns="12700" rIns="0" bIns="0" rtlCol="0">
            <a:spAutoFit/>
          </a:bodyPr>
          <a:lstStyle/>
          <a:p>
            <a:pPr marL="12700">
              <a:spcBef>
                <a:spcPts val="100"/>
              </a:spcBef>
            </a:pPr>
            <a:r>
              <a:rPr sz="800" b="1" dirty="0">
                <a:solidFill>
                  <a:srgbClr val="002E6E"/>
                </a:solidFill>
                <a:latin typeface="Yu Gothic"/>
                <a:cs typeface="Yu Gothic"/>
              </a:rPr>
              <a:t>対象</a:t>
            </a:r>
            <a:endParaRPr sz="800">
              <a:latin typeface="Yu Gothic"/>
              <a:cs typeface="Yu Gothic"/>
            </a:endParaRPr>
          </a:p>
        </p:txBody>
      </p:sp>
      <p:sp>
        <p:nvSpPr>
          <p:cNvPr id="12" name="object 12">
            <a:extLst>
              <a:ext uri="{FF2B5EF4-FFF2-40B4-BE49-F238E27FC236}">
                <a16:creationId xmlns:a16="http://schemas.microsoft.com/office/drawing/2014/main" id="{62D174B5-705A-9DF8-C6D4-2F84B6A73D3E}"/>
              </a:ext>
            </a:extLst>
          </p:cNvPr>
          <p:cNvSpPr txBox="1"/>
          <p:nvPr/>
        </p:nvSpPr>
        <p:spPr>
          <a:xfrm>
            <a:off x="2231130" y="5189732"/>
            <a:ext cx="1482457" cy="260649"/>
          </a:xfrm>
          <a:prstGeom prst="rect">
            <a:avLst/>
          </a:prstGeom>
        </p:spPr>
        <p:txBody>
          <a:bodyPr vert="horz" wrap="none" lIns="0" tIns="7620" rIns="0" bIns="0" rtlCol="0">
            <a:spAutoFit/>
          </a:bodyPr>
          <a:lstStyle/>
          <a:p>
            <a:pPr marL="19685" marR="5080" indent="-7620">
              <a:lnSpc>
                <a:spcPct val="104200"/>
              </a:lnSpc>
              <a:spcBef>
                <a:spcPts val="60"/>
              </a:spcBef>
            </a:pPr>
            <a:r>
              <a:rPr sz="800" b="1" dirty="0">
                <a:solidFill>
                  <a:srgbClr val="002E6E"/>
                </a:solidFill>
                <a:latin typeface="Yu Gothic"/>
                <a:cs typeface="Yu Gothic"/>
              </a:rPr>
              <a:t>ファミリー向け新築マンション </a:t>
            </a:r>
            <a:br>
              <a:rPr lang="en-US" sz="800" b="1" dirty="0">
                <a:solidFill>
                  <a:srgbClr val="002E6E"/>
                </a:solidFill>
                <a:latin typeface="Yu Gothic"/>
                <a:cs typeface="Yu Gothic"/>
              </a:rPr>
            </a:br>
            <a:r>
              <a:rPr lang="en-US" sz="800" b="1" dirty="0">
                <a:solidFill>
                  <a:srgbClr val="002E6E"/>
                </a:solidFill>
                <a:latin typeface="Yu Gothic"/>
                <a:cs typeface="Yu Gothic"/>
              </a:rPr>
              <a:t>4</a:t>
            </a:r>
            <a:r>
              <a:rPr sz="800" b="1" dirty="0">
                <a:solidFill>
                  <a:srgbClr val="002E6E"/>
                </a:solidFill>
                <a:latin typeface="Yu Gothic"/>
                <a:cs typeface="Yu Gothic"/>
              </a:rPr>
              <a:t>,</a:t>
            </a:r>
            <a:r>
              <a:rPr lang="en-US" sz="800" b="1" dirty="0">
                <a:solidFill>
                  <a:srgbClr val="002E6E"/>
                </a:solidFill>
                <a:latin typeface="Yu Gothic"/>
                <a:cs typeface="Yu Gothic"/>
              </a:rPr>
              <a:t>0</a:t>
            </a:r>
            <a:r>
              <a:rPr sz="800" b="1" dirty="0">
                <a:solidFill>
                  <a:srgbClr val="002E6E"/>
                </a:solidFill>
                <a:latin typeface="Yu Gothic"/>
                <a:cs typeface="Yu Gothic"/>
              </a:rPr>
              <a:t>00万円～5,</a:t>
            </a:r>
            <a:r>
              <a:rPr lang="en-US" sz="800" b="1" dirty="0">
                <a:solidFill>
                  <a:srgbClr val="002E6E"/>
                </a:solidFill>
                <a:latin typeface="Yu Gothic"/>
                <a:cs typeface="Yu Gothic"/>
              </a:rPr>
              <a:t>0</a:t>
            </a:r>
            <a:r>
              <a:rPr sz="800" b="1" dirty="0">
                <a:solidFill>
                  <a:srgbClr val="002E6E"/>
                </a:solidFill>
                <a:latin typeface="Yu Gothic"/>
                <a:cs typeface="Yu Gothic"/>
              </a:rPr>
              <a:t>00万円台</a:t>
            </a:r>
            <a:endParaRPr sz="800" dirty="0">
              <a:latin typeface="Yu Gothic"/>
              <a:cs typeface="Yu Gothic"/>
            </a:endParaRPr>
          </a:p>
        </p:txBody>
      </p:sp>
      <p:sp>
        <p:nvSpPr>
          <p:cNvPr id="13" name="object 13">
            <a:extLst>
              <a:ext uri="{FF2B5EF4-FFF2-40B4-BE49-F238E27FC236}">
                <a16:creationId xmlns:a16="http://schemas.microsoft.com/office/drawing/2014/main" id="{800ED66A-365E-8188-EEE5-1BCE5FCA93A1}"/>
              </a:ext>
            </a:extLst>
          </p:cNvPr>
          <p:cNvSpPr txBox="1"/>
          <p:nvPr/>
        </p:nvSpPr>
        <p:spPr>
          <a:xfrm>
            <a:off x="1880712" y="5608730"/>
            <a:ext cx="218008" cy="135935"/>
          </a:xfrm>
          <a:prstGeom prst="rect">
            <a:avLst/>
          </a:prstGeom>
        </p:spPr>
        <p:txBody>
          <a:bodyPr vert="horz" wrap="none" lIns="0" tIns="12700" rIns="0" bIns="0" rtlCol="0">
            <a:spAutoFit/>
          </a:bodyPr>
          <a:lstStyle/>
          <a:p>
            <a:pPr marL="12700">
              <a:spcBef>
                <a:spcPts val="100"/>
              </a:spcBef>
            </a:pPr>
            <a:r>
              <a:rPr sz="800" b="1" dirty="0">
                <a:solidFill>
                  <a:srgbClr val="002E6E"/>
                </a:solidFill>
                <a:latin typeface="Yu Gothic"/>
                <a:cs typeface="Yu Gothic"/>
              </a:rPr>
              <a:t>内容</a:t>
            </a:r>
            <a:endParaRPr sz="800">
              <a:latin typeface="Yu Gothic"/>
              <a:cs typeface="Yu Gothic"/>
            </a:endParaRPr>
          </a:p>
        </p:txBody>
      </p:sp>
      <p:sp>
        <p:nvSpPr>
          <p:cNvPr id="14" name="object 14">
            <a:extLst>
              <a:ext uri="{FF2B5EF4-FFF2-40B4-BE49-F238E27FC236}">
                <a16:creationId xmlns:a16="http://schemas.microsoft.com/office/drawing/2014/main" id="{0FF162BE-36EC-3D63-7013-C7D7542B43F6}"/>
              </a:ext>
            </a:extLst>
          </p:cNvPr>
          <p:cNvSpPr txBox="1"/>
          <p:nvPr/>
        </p:nvSpPr>
        <p:spPr>
          <a:xfrm>
            <a:off x="2238446" y="5553663"/>
            <a:ext cx="2069797" cy="260649"/>
          </a:xfrm>
          <a:prstGeom prst="rect">
            <a:avLst/>
          </a:prstGeom>
        </p:spPr>
        <p:txBody>
          <a:bodyPr vert="horz" wrap="none" lIns="0" tIns="7620" rIns="0" bIns="0" rtlCol="0">
            <a:spAutoFit/>
          </a:bodyPr>
          <a:lstStyle/>
          <a:p>
            <a:pPr marL="12700" marR="5080">
              <a:lnSpc>
                <a:spcPct val="104200"/>
              </a:lnSpc>
              <a:spcBef>
                <a:spcPts val="60"/>
              </a:spcBef>
            </a:pPr>
            <a:r>
              <a:rPr sz="800" b="1" dirty="0">
                <a:solidFill>
                  <a:srgbClr val="002E6E"/>
                </a:solidFill>
                <a:latin typeface="Yu Gothic"/>
                <a:cs typeface="Yu Gothic"/>
              </a:rPr>
              <a:t>物件の最寄り駅を中心に、沿線に住んでいる</a:t>
            </a:r>
            <a:br>
              <a:rPr lang="en-US" sz="800" b="1" dirty="0">
                <a:solidFill>
                  <a:srgbClr val="002E6E"/>
                </a:solidFill>
                <a:latin typeface="Yu Gothic"/>
                <a:cs typeface="Yu Gothic"/>
              </a:rPr>
            </a:br>
            <a:r>
              <a:rPr sz="800" b="1" dirty="0">
                <a:solidFill>
                  <a:srgbClr val="002E6E"/>
                </a:solidFill>
                <a:latin typeface="Yu Gothic"/>
                <a:cs typeface="Yu Gothic"/>
              </a:rPr>
              <a:t>不動産検討層に配信</a:t>
            </a:r>
            <a:endParaRPr sz="800">
              <a:latin typeface="Yu Gothic"/>
              <a:cs typeface="Yu Gothic"/>
            </a:endParaRPr>
          </a:p>
        </p:txBody>
      </p:sp>
      <p:sp>
        <p:nvSpPr>
          <p:cNvPr id="22" name="object 22">
            <a:extLst>
              <a:ext uri="{FF2B5EF4-FFF2-40B4-BE49-F238E27FC236}">
                <a16:creationId xmlns:a16="http://schemas.microsoft.com/office/drawing/2014/main" id="{8AF1A5B4-CE68-BB19-0451-829EB13D4BB0}"/>
              </a:ext>
            </a:extLst>
          </p:cNvPr>
          <p:cNvSpPr/>
          <p:nvPr/>
        </p:nvSpPr>
        <p:spPr>
          <a:xfrm>
            <a:off x="882001" y="956845"/>
            <a:ext cx="1944370" cy="3645731"/>
          </a:xfrm>
          <a:custGeom>
            <a:avLst/>
            <a:gdLst/>
            <a:ahLst/>
            <a:cxnLst/>
            <a:rect l="l" t="t" r="r" b="b"/>
            <a:pathLst>
              <a:path w="1944370" h="2831465">
                <a:moveTo>
                  <a:pt x="1944001" y="2831058"/>
                </a:moveTo>
                <a:lnTo>
                  <a:pt x="0" y="2831058"/>
                </a:lnTo>
                <a:lnTo>
                  <a:pt x="0" y="0"/>
                </a:lnTo>
                <a:lnTo>
                  <a:pt x="1944001" y="0"/>
                </a:lnTo>
                <a:lnTo>
                  <a:pt x="1944001" y="2831058"/>
                </a:lnTo>
                <a:close/>
              </a:path>
            </a:pathLst>
          </a:custGeom>
          <a:ln w="49657">
            <a:solidFill>
              <a:srgbClr val="E5E6E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a:extLst>
              <a:ext uri="{FF2B5EF4-FFF2-40B4-BE49-F238E27FC236}">
                <a16:creationId xmlns:a16="http://schemas.microsoft.com/office/drawing/2014/main" id="{91B3DF91-CB2A-C808-979F-5A92A6F5B58D}"/>
              </a:ext>
            </a:extLst>
          </p:cNvPr>
          <p:cNvPicPr/>
          <p:nvPr/>
        </p:nvPicPr>
        <p:blipFill>
          <a:blip r:embed="rId2" cstate="email">
            <a:extLst>
              <a:ext uri="{28A0092B-C50C-407E-A947-70E740481C1C}">
                <a14:useLocalDpi xmlns:a14="http://schemas.microsoft.com/office/drawing/2010/main"/>
              </a:ext>
            </a:extLst>
          </a:blip>
          <a:srcRect/>
          <a:stretch/>
        </p:blipFill>
        <p:spPr>
          <a:xfrm>
            <a:off x="1379386" y="1596994"/>
            <a:ext cx="231648" cy="360341"/>
          </a:xfrm>
          <a:prstGeom prst="rect">
            <a:avLst/>
          </a:prstGeom>
        </p:spPr>
      </p:pic>
      <p:pic>
        <p:nvPicPr>
          <p:cNvPr id="24" name="object 24">
            <a:extLst>
              <a:ext uri="{FF2B5EF4-FFF2-40B4-BE49-F238E27FC236}">
                <a16:creationId xmlns:a16="http://schemas.microsoft.com/office/drawing/2014/main" id="{7586ADB8-73CC-C84D-CB3A-2163C6EFA2FE}"/>
              </a:ext>
            </a:extLst>
          </p:cNvPr>
          <p:cNvPicPr/>
          <p:nvPr/>
        </p:nvPicPr>
        <p:blipFill>
          <a:blip r:embed="rId3" cstate="email">
            <a:extLst>
              <a:ext uri="{28A0092B-C50C-407E-A947-70E740481C1C}">
                <a14:useLocalDpi xmlns:a14="http://schemas.microsoft.com/office/drawing/2010/main"/>
              </a:ext>
            </a:extLst>
          </a:blip>
          <a:srcRect/>
          <a:stretch/>
        </p:blipFill>
        <p:spPr>
          <a:xfrm>
            <a:off x="2000520" y="1638481"/>
            <a:ext cx="428042" cy="289558"/>
          </a:xfrm>
          <a:prstGeom prst="rect">
            <a:avLst/>
          </a:prstGeom>
        </p:spPr>
      </p:pic>
      <p:pic>
        <p:nvPicPr>
          <p:cNvPr id="27" name="object 27">
            <a:extLst>
              <a:ext uri="{FF2B5EF4-FFF2-40B4-BE49-F238E27FC236}">
                <a16:creationId xmlns:a16="http://schemas.microsoft.com/office/drawing/2014/main" id="{77B7F036-170A-3244-AFA7-C70988CAE266}"/>
              </a:ext>
            </a:extLst>
          </p:cNvPr>
          <p:cNvPicPr/>
          <p:nvPr/>
        </p:nvPicPr>
        <p:blipFill>
          <a:blip r:embed="rId4" cstate="email">
            <a:extLst>
              <a:ext uri="{28A0092B-C50C-407E-A947-70E740481C1C}">
                <a14:useLocalDpi xmlns:a14="http://schemas.microsoft.com/office/drawing/2010/main"/>
              </a:ext>
            </a:extLst>
          </a:blip>
          <a:srcRect/>
          <a:stretch/>
        </p:blipFill>
        <p:spPr>
          <a:xfrm>
            <a:off x="5413258" y="1074500"/>
            <a:ext cx="710183" cy="266318"/>
          </a:xfrm>
          <a:prstGeom prst="rect">
            <a:avLst/>
          </a:prstGeom>
        </p:spPr>
      </p:pic>
      <p:sp>
        <p:nvSpPr>
          <p:cNvPr id="30" name="object 30">
            <a:extLst>
              <a:ext uri="{FF2B5EF4-FFF2-40B4-BE49-F238E27FC236}">
                <a16:creationId xmlns:a16="http://schemas.microsoft.com/office/drawing/2014/main" id="{344BB5A0-A78D-4029-E3CD-469E76F67E96}"/>
              </a:ext>
            </a:extLst>
          </p:cNvPr>
          <p:cNvSpPr/>
          <p:nvPr/>
        </p:nvSpPr>
        <p:spPr>
          <a:xfrm>
            <a:off x="1027770" y="1526949"/>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a:extLst>
              <a:ext uri="{FF2B5EF4-FFF2-40B4-BE49-F238E27FC236}">
                <a16:creationId xmlns:a16="http://schemas.microsoft.com/office/drawing/2014/main" id="{F910CC80-33CD-4AAD-5FF9-8851297A103B}"/>
              </a:ext>
            </a:extLst>
          </p:cNvPr>
          <p:cNvSpPr/>
          <p:nvPr/>
        </p:nvSpPr>
        <p:spPr>
          <a:xfrm>
            <a:off x="1034003" y="3552121"/>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3" name="object 33">
            <a:extLst>
              <a:ext uri="{FF2B5EF4-FFF2-40B4-BE49-F238E27FC236}">
                <a16:creationId xmlns:a16="http://schemas.microsoft.com/office/drawing/2014/main" id="{2171A311-6D88-E22F-E3B2-01E7BD7B5C73}"/>
              </a:ext>
            </a:extLst>
          </p:cNvPr>
          <p:cNvPicPr/>
          <p:nvPr/>
        </p:nvPicPr>
        <p:blipFill>
          <a:blip r:embed="rId5" cstate="email">
            <a:extLst>
              <a:ext uri="{28A0092B-C50C-407E-A947-70E740481C1C}">
                <a14:useLocalDpi xmlns:a14="http://schemas.microsoft.com/office/drawing/2010/main"/>
              </a:ext>
            </a:extLst>
          </a:blip>
          <a:srcRect/>
          <a:stretch/>
        </p:blipFill>
        <p:spPr>
          <a:xfrm>
            <a:off x="1272853" y="3664845"/>
            <a:ext cx="533387" cy="495287"/>
          </a:xfrm>
          <a:prstGeom prst="rect">
            <a:avLst/>
          </a:prstGeom>
        </p:spPr>
      </p:pic>
      <p:sp>
        <p:nvSpPr>
          <p:cNvPr id="34" name="object 34">
            <a:extLst>
              <a:ext uri="{FF2B5EF4-FFF2-40B4-BE49-F238E27FC236}">
                <a16:creationId xmlns:a16="http://schemas.microsoft.com/office/drawing/2014/main" id="{607D27F7-8A0D-EA21-3693-8DDC645B705C}"/>
              </a:ext>
            </a:extLst>
          </p:cNvPr>
          <p:cNvSpPr/>
          <p:nvPr/>
        </p:nvSpPr>
        <p:spPr>
          <a:xfrm>
            <a:off x="1867626" y="4157127"/>
            <a:ext cx="3810" cy="635"/>
          </a:xfrm>
          <a:custGeom>
            <a:avLst/>
            <a:gdLst/>
            <a:ahLst/>
            <a:cxnLst/>
            <a:rect l="l" t="t" r="r" b="b"/>
            <a:pathLst>
              <a:path w="3810" h="635">
                <a:moveTo>
                  <a:pt x="3517" y="0"/>
                </a:moveTo>
                <a:lnTo>
                  <a:pt x="0" y="0"/>
                </a:lnTo>
                <a:lnTo>
                  <a:pt x="1168" y="266"/>
                </a:lnTo>
                <a:lnTo>
                  <a:pt x="2387" y="292"/>
                </a:lnTo>
                <a:lnTo>
                  <a:pt x="3517" y="0"/>
                </a:lnTo>
                <a:close/>
              </a:path>
            </a:pathLst>
          </a:custGeom>
          <a:solidFill>
            <a:srgbClr val="777F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5" name="object 35">
            <a:extLst>
              <a:ext uri="{FF2B5EF4-FFF2-40B4-BE49-F238E27FC236}">
                <a16:creationId xmlns:a16="http://schemas.microsoft.com/office/drawing/2014/main" id="{51EF52E4-C189-66A8-BCB3-475AE2F4D79F}"/>
              </a:ext>
            </a:extLst>
          </p:cNvPr>
          <p:cNvPicPr/>
          <p:nvPr/>
        </p:nvPicPr>
        <p:blipFill>
          <a:blip r:embed="rId6" cstate="email">
            <a:extLst>
              <a:ext uri="{28A0092B-C50C-407E-A947-70E740481C1C}">
                <a14:useLocalDpi xmlns:a14="http://schemas.microsoft.com/office/drawing/2010/main"/>
              </a:ext>
            </a:extLst>
          </a:blip>
          <a:srcRect/>
          <a:stretch/>
        </p:blipFill>
        <p:spPr>
          <a:xfrm>
            <a:off x="1910597" y="3671698"/>
            <a:ext cx="464899" cy="490727"/>
          </a:xfrm>
          <a:prstGeom prst="rect">
            <a:avLst/>
          </a:prstGeom>
        </p:spPr>
      </p:pic>
      <p:pic>
        <p:nvPicPr>
          <p:cNvPr id="36" name="object 36">
            <a:extLst>
              <a:ext uri="{FF2B5EF4-FFF2-40B4-BE49-F238E27FC236}">
                <a16:creationId xmlns:a16="http://schemas.microsoft.com/office/drawing/2014/main" id="{526A90B1-ED68-6B26-83BC-94A70C644C3B}"/>
              </a:ext>
            </a:extLst>
          </p:cNvPr>
          <p:cNvPicPr/>
          <p:nvPr/>
        </p:nvPicPr>
        <p:blipFill>
          <a:blip r:embed="rId7" cstate="email">
            <a:extLst>
              <a:ext uri="{28A0092B-C50C-407E-A947-70E740481C1C}">
                <a14:useLocalDpi xmlns:a14="http://schemas.microsoft.com/office/drawing/2010/main"/>
              </a:ext>
            </a:extLst>
          </a:blip>
          <a:srcRect/>
          <a:stretch/>
        </p:blipFill>
        <p:spPr>
          <a:xfrm>
            <a:off x="1067691" y="5998084"/>
            <a:ext cx="1776984" cy="977341"/>
          </a:xfrm>
          <a:prstGeom prst="rect">
            <a:avLst/>
          </a:prstGeom>
        </p:spPr>
      </p:pic>
      <p:sp>
        <p:nvSpPr>
          <p:cNvPr id="37" name="object 37">
            <a:extLst>
              <a:ext uri="{FF2B5EF4-FFF2-40B4-BE49-F238E27FC236}">
                <a16:creationId xmlns:a16="http://schemas.microsoft.com/office/drawing/2014/main" id="{1D35C995-658A-7B1A-9D94-BEC6D98188CE}"/>
              </a:ext>
            </a:extLst>
          </p:cNvPr>
          <p:cNvSpPr/>
          <p:nvPr/>
        </p:nvSpPr>
        <p:spPr>
          <a:xfrm>
            <a:off x="2189355" y="5186167"/>
            <a:ext cx="0" cy="288290"/>
          </a:xfrm>
          <a:custGeom>
            <a:avLst/>
            <a:gdLst/>
            <a:ahLst/>
            <a:cxnLst/>
            <a:rect l="l" t="t" r="r" b="b"/>
            <a:pathLst>
              <a:path h="288289">
                <a:moveTo>
                  <a:pt x="0" y="0"/>
                </a:moveTo>
                <a:lnTo>
                  <a:pt x="0" y="287997"/>
                </a:lnTo>
              </a:path>
            </a:pathLst>
          </a:custGeom>
          <a:ln w="11150">
            <a:solidFill>
              <a:srgbClr val="002E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a:extLst>
              <a:ext uri="{FF2B5EF4-FFF2-40B4-BE49-F238E27FC236}">
                <a16:creationId xmlns:a16="http://schemas.microsoft.com/office/drawing/2014/main" id="{88B651F7-C415-B45A-41BD-C2227A2145F6}"/>
              </a:ext>
            </a:extLst>
          </p:cNvPr>
          <p:cNvSpPr/>
          <p:nvPr/>
        </p:nvSpPr>
        <p:spPr>
          <a:xfrm>
            <a:off x="2189355" y="5550153"/>
            <a:ext cx="0" cy="288290"/>
          </a:xfrm>
          <a:custGeom>
            <a:avLst/>
            <a:gdLst/>
            <a:ahLst/>
            <a:cxnLst/>
            <a:rect l="l" t="t" r="r" b="b"/>
            <a:pathLst>
              <a:path h="288289">
                <a:moveTo>
                  <a:pt x="0" y="0"/>
                </a:moveTo>
                <a:lnTo>
                  <a:pt x="0" y="287997"/>
                </a:lnTo>
              </a:path>
            </a:pathLst>
          </a:custGeom>
          <a:ln w="11150">
            <a:solidFill>
              <a:srgbClr val="002E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a:extLst>
              <a:ext uri="{FF2B5EF4-FFF2-40B4-BE49-F238E27FC236}">
                <a16:creationId xmlns:a16="http://schemas.microsoft.com/office/drawing/2014/main" id="{36924BDD-079D-7A0D-B7F6-A4086F22BBE0}"/>
              </a:ext>
            </a:extLst>
          </p:cNvPr>
          <p:cNvSpPr txBox="1"/>
          <p:nvPr/>
        </p:nvSpPr>
        <p:spPr>
          <a:xfrm>
            <a:off x="6704509" y="5244776"/>
            <a:ext cx="218008" cy="135935"/>
          </a:xfrm>
          <a:prstGeom prst="rect">
            <a:avLst/>
          </a:prstGeom>
        </p:spPr>
        <p:txBody>
          <a:bodyPr vert="horz" wrap="none" lIns="0" tIns="12700" rIns="0" bIns="0" rtlCol="0">
            <a:spAutoFit/>
          </a:bodyPr>
          <a:lstStyle/>
          <a:p>
            <a:pPr marL="12700">
              <a:spcBef>
                <a:spcPts val="100"/>
              </a:spcBef>
              <a:tabLst>
                <a:tab pos="370205" algn="l"/>
              </a:tabLst>
            </a:pPr>
            <a:r>
              <a:rPr sz="800" b="1" dirty="0">
                <a:solidFill>
                  <a:srgbClr val="002E6E"/>
                </a:solidFill>
                <a:latin typeface="Yu Gothic"/>
                <a:cs typeface="Yu Gothic"/>
              </a:rPr>
              <a:t>対象</a:t>
            </a:r>
            <a:endParaRPr sz="800">
              <a:latin typeface="Yu Gothic"/>
              <a:cs typeface="Yu Gothic"/>
            </a:endParaRPr>
          </a:p>
        </p:txBody>
      </p:sp>
      <p:sp>
        <p:nvSpPr>
          <p:cNvPr id="45" name="object 45">
            <a:extLst>
              <a:ext uri="{FF2B5EF4-FFF2-40B4-BE49-F238E27FC236}">
                <a16:creationId xmlns:a16="http://schemas.microsoft.com/office/drawing/2014/main" id="{F9EB23F2-E2DF-6B0C-05C3-F6ED61A23AB7}"/>
              </a:ext>
            </a:extLst>
          </p:cNvPr>
          <p:cNvSpPr txBox="1"/>
          <p:nvPr/>
        </p:nvSpPr>
        <p:spPr>
          <a:xfrm>
            <a:off x="6704509" y="5608707"/>
            <a:ext cx="218008" cy="135935"/>
          </a:xfrm>
          <a:prstGeom prst="rect">
            <a:avLst/>
          </a:prstGeom>
        </p:spPr>
        <p:txBody>
          <a:bodyPr vert="horz" wrap="none" lIns="0" tIns="12700" rIns="0" bIns="0" rtlCol="0">
            <a:spAutoFit/>
          </a:bodyPr>
          <a:lstStyle/>
          <a:p>
            <a:pPr marL="12700">
              <a:spcBef>
                <a:spcPts val="100"/>
              </a:spcBef>
            </a:pPr>
            <a:r>
              <a:rPr sz="800" b="1" dirty="0">
                <a:solidFill>
                  <a:srgbClr val="002E6E"/>
                </a:solidFill>
                <a:latin typeface="Yu Gothic"/>
                <a:cs typeface="Yu Gothic"/>
              </a:rPr>
              <a:t>内容</a:t>
            </a:r>
            <a:endParaRPr sz="800">
              <a:latin typeface="Yu Gothic"/>
              <a:cs typeface="Yu Gothic"/>
            </a:endParaRPr>
          </a:p>
        </p:txBody>
      </p:sp>
      <p:sp>
        <p:nvSpPr>
          <p:cNvPr id="46" name="object 46">
            <a:extLst>
              <a:ext uri="{FF2B5EF4-FFF2-40B4-BE49-F238E27FC236}">
                <a16:creationId xmlns:a16="http://schemas.microsoft.com/office/drawing/2014/main" id="{39CBA25A-6597-73E8-C58B-5DE66A291F26}"/>
              </a:ext>
            </a:extLst>
          </p:cNvPr>
          <p:cNvSpPr txBox="1"/>
          <p:nvPr/>
        </p:nvSpPr>
        <p:spPr>
          <a:xfrm>
            <a:off x="7062242" y="5553640"/>
            <a:ext cx="2377574" cy="260649"/>
          </a:xfrm>
          <a:prstGeom prst="rect">
            <a:avLst/>
          </a:prstGeom>
        </p:spPr>
        <p:txBody>
          <a:bodyPr vert="horz" wrap="none" lIns="0" tIns="7620" rIns="0" bIns="0" rtlCol="0">
            <a:spAutoFit/>
          </a:bodyPr>
          <a:lstStyle/>
          <a:p>
            <a:pPr marL="12700" marR="5080">
              <a:lnSpc>
                <a:spcPct val="104200"/>
              </a:lnSpc>
              <a:spcBef>
                <a:spcPts val="60"/>
              </a:spcBef>
            </a:pPr>
            <a:r>
              <a:rPr sz="800" b="1" dirty="0">
                <a:solidFill>
                  <a:srgbClr val="002E6E"/>
                </a:solidFill>
                <a:latin typeface="Yu Gothic"/>
                <a:cs typeface="Yu Gothic"/>
              </a:rPr>
              <a:t>物件所在エリアに興味があり、物件所在エリア外に</a:t>
            </a:r>
            <a:br>
              <a:rPr lang="en-US" sz="800" b="1" dirty="0">
                <a:solidFill>
                  <a:srgbClr val="002E6E"/>
                </a:solidFill>
                <a:latin typeface="Yu Gothic"/>
                <a:cs typeface="Yu Gothic"/>
              </a:rPr>
            </a:br>
            <a:r>
              <a:rPr sz="800" b="1" dirty="0">
                <a:solidFill>
                  <a:srgbClr val="002E6E"/>
                </a:solidFill>
                <a:latin typeface="Yu Gothic"/>
                <a:cs typeface="Yu Gothic"/>
              </a:rPr>
              <a:t>住んでいる不動産検討層に配信</a:t>
            </a:r>
            <a:endParaRPr sz="800">
              <a:latin typeface="Yu Gothic"/>
              <a:cs typeface="Yu Gothic"/>
            </a:endParaRPr>
          </a:p>
        </p:txBody>
      </p:sp>
      <p:sp>
        <p:nvSpPr>
          <p:cNvPr id="48" name="object 48">
            <a:extLst>
              <a:ext uri="{FF2B5EF4-FFF2-40B4-BE49-F238E27FC236}">
                <a16:creationId xmlns:a16="http://schemas.microsoft.com/office/drawing/2014/main" id="{448F3B31-FC0F-DAB9-DB66-46C777E5E7FC}"/>
              </a:ext>
            </a:extLst>
          </p:cNvPr>
          <p:cNvSpPr/>
          <p:nvPr/>
        </p:nvSpPr>
        <p:spPr>
          <a:xfrm>
            <a:off x="7013355" y="5186167"/>
            <a:ext cx="0" cy="288290"/>
          </a:xfrm>
          <a:custGeom>
            <a:avLst/>
            <a:gdLst/>
            <a:ahLst/>
            <a:cxnLst/>
            <a:rect l="l" t="t" r="r" b="b"/>
            <a:pathLst>
              <a:path h="288289">
                <a:moveTo>
                  <a:pt x="0" y="0"/>
                </a:moveTo>
                <a:lnTo>
                  <a:pt x="0" y="287997"/>
                </a:lnTo>
              </a:path>
            </a:pathLst>
          </a:custGeom>
          <a:ln w="11150">
            <a:solidFill>
              <a:srgbClr val="002E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a:extLst>
              <a:ext uri="{FF2B5EF4-FFF2-40B4-BE49-F238E27FC236}">
                <a16:creationId xmlns:a16="http://schemas.microsoft.com/office/drawing/2014/main" id="{F64640C9-3A24-6AE8-A88E-08301D13EDED}"/>
              </a:ext>
            </a:extLst>
          </p:cNvPr>
          <p:cNvSpPr/>
          <p:nvPr/>
        </p:nvSpPr>
        <p:spPr>
          <a:xfrm>
            <a:off x="7013355" y="5550153"/>
            <a:ext cx="0" cy="288290"/>
          </a:xfrm>
          <a:custGeom>
            <a:avLst/>
            <a:gdLst/>
            <a:ahLst/>
            <a:cxnLst/>
            <a:rect l="l" t="t" r="r" b="b"/>
            <a:pathLst>
              <a:path h="288289">
                <a:moveTo>
                  <a:pt x="0" y="0"/>
                </a:moveTo>
                <a:lnTo>
                  <a:pt x="0" y="287997"/>
                </a:lnTo>
              </a:path>
            </a:pathLst>
          </a:custGeom>
          <a:ln w="11150">
            <a:solidFill>
              <a:srgbClr val="002E6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4" name="object 54">
            <a:extLst>
              <a:ext uri="{FF2B5EF4-FFF2-40B4-BE49-F238E27FC236}">
                <a16:creationId xmlns:a16="http://schemas.microsoft.com/office/drawing/2014/main" id="{514FC06B-912D-CB06-0BC1-A3398298D5D1}"/>
              </a:ext>
            </a:extLst>
          </p:cNvPr>
          <p:cNvPicPr/>
          <p:nvPr/>
        </p:nvPicPr>
        <p:blipFill>
          <a:blip r:embed="rId8" cstate="email">
            <a:extLst>
              <a:ext uri="{28A0092B-C50C-407E-A947-70E740481C1C}">
                <a14:useLocalDpi xmlns:a14="http://schemas.microsoft.com/office/drawing/2010/main"/>
              </a:ext>
            </a:extLst>
          </a:blip>
          <a:srcRect/>
          <a:stretch/>
        </p:blipFill>
        <p:spPr>
          <a:xfrm>
            <a:off x="5843908" y="6426517"/>
            <a:ext cx="1932431" cy="559387"/>
          </a:xfrm>
          <a:prstGeom prst="rect">
            <a:avLst/>
          </a:prstGeom>
        </p:spPr>
      </p:pic>
      <p:sp>
        <p:nvSpPr>
          <p:cNvPr id="57" name="object 57">
            <a:extLst>
              <a:ext uri="{FF2B5EF4-FFF2-40B4-BE49-F238E27FC236}">
                <a16:creationId xmlns:a16="http://schemas.microsoft.com/office/drawing/2014/main" id="{A2746B8F-8DE0-A496-66AD-EE93CFE53B18}"/>
              </a:ext>
            </a:extLst>
          </p:cNvPr>
          <p:cNvSpPr txBox="1"/>
          <p:nvPr/>
        </p:nvSpPr>
        <p:spPr>
          <a:xfrm>
            <a:off x="2366682" y="3810040"/>
            <a:ext cx="226060" cy="147320"/>
          </a:xfrm>
          <a:prstGeom prst="rect">
            <a:avLst/>
          </a:prstGeom>
        </p:spPr>
        <p:txBody>
          <a:bodyPr vert="horz" wrap="square" lIns="0" tIns="12700" rIns="0" bIns="0" rtlCol="0">
            <a:spAutoFit/>
          </a:bodyPr>
          <a:lstStyle/>
          <a:p>
            <a:pPr>
              <a:spcBef>
                <a:spcPts val="100"/>
              </a:spcBef>
            </a:pPr>
            <a:r>
              <a:rPr sz="800" b="1" spc="-30" dirty="0">
                <a:solidFill>
                  <a:srgbClr val="231F20"/>
                </a:solidFill>
                <a:latin typeface="Yu Gothic"/>
                <a:cs typeface="Yu Gothic"/>
              </a:rPr>
              <a:t>女性</a:t>
            </a:r>
            <a:endParaRPr sz="800">
              <a:latin typeface="Yu Gothic"/>
              <a:cs typeface="Yu Gothic"/>
            </a:endParaRPr>
          </a:p>
        </p:txBody>
      </p:sp>
      <p:sp>
        <p:nvSpPr>
          <p:cNvPr id="58" name="object 58">
            <a:extLst>
              <a:ext uri="{FF2B5EF4-FFF2-40B4-BE49-F238E27FC236}">
                <a16:creationId xmlns:a16="http://schemas.microsoft.com/office/drawing/2014/main" id="{9C06B57E-35F4-2FCE-E23D-E135001CA90A}"/>
              </a:ext>
            </a:extLst>
          </p:cNvPr>
          <p:cNvSpPr txBox="1"/>
          <p:nvPr/>
        </p:nvSpPr>
        <p:spPr>
          <a:xfrm>
            <a:off x="1142708" y="3810040"/>
            <a:ext cx="226060" cy="147320"/>
          </a:xfrm>
          <a:prstGeom prst="rect">
            <a:avLst/>
          </a:prstGeom>
        </p:spPr>
        <p:txBody>
          <a:bodyPr vert="horz" wrap="square" lIns="0" tIns="12700" rIns="0" bIns="0" rtlCol="0">
            <a:spAutoFit/>
          </a:bodyPr>
          <a:lstStyle/>
          <a:p>
            <a:pPr>
              <a:spcBef>
                <a:spcPts val="100"/>
              </a:spcBef>
            </a:pPr>
            <a:r>
              <a:rPr sz="800" b="1" spc="-30" dirty="0">
                <a:solidFill>
                  <a:srgbClr val="231F20"/>
                </a:solidFill>
                <a:latin typeface="Yu Gothic"/>
                <a:cs typeface="Yu Gothic"/>
              </a:rPr>
              <a:t>男性</a:t>
            </a:r>
            <a:endParaRPr sz="800">
              <a:latin typeface="Yu Gothic"/>
              <a:cs typeface="Yu Gothic"/>
            </a:endParaRPr>
          </a:p>
        </p:txBody>
      </p:sp>
      <p:sp>
        <p:nvSpPr>
          <p:cNvPr id="62" name="object 62">
            <a:extLst>
              <a:ext uri="{FF2B5EF4-FFF2-40B4-BE49-F238E27FC236}">
                <a16:creationId xmlns:a16="http://schemas.microsoft.com/office/drawing/2014/main" id="{BB17BD67-34A3-D19A-E754-3591771CB6CF}"/>
              </a:ext>
            </a:extLst>
          </p:cNvPr>
          <p:cNvSpPr txBox="1"/>
          <p:nvPr/>
        </p:nvSpPr>
        <p:spPr>
          <a:xfrm>
            <a:off x="869304" y="4782058"/>
            <a:ext cx="558800" cy="147320"/>
          </a:xfrm>
          <a:prstGeom prst="rect">
            <a:avLst/>
          </a:prstGeom>
        </p:spPr>
        <p:txBody>
          <a:bodyPr vert="horz" wrap="square" lIns="0" tIns="12700" rIns="0" bIns="0" rtlCol="0">
            <a:spAutoFit/>
          </a:bodyPr>
          <a:lstStyle/>
          <a:p>
            <a:pPr marL="119380" indent="-106680">
              <a:spcBef>
                <a:spcPts val="100"/>
              </a:spcBef>
              <a:buClr>
                <a:srgbClr val="034EA2"/>
              </a:buClr>
              <a:buSzPct val="87500"/>
              <a:buFontTx/>
              <a:buChar char="■"/>
              <a:tabLst>
                <a:tab pos="119380" algn="l"/>
              </a:tabLst>
            </a:pPr>
            <a:r>
              <a:rPr sz="800" b="1" spc="-15" dirty="0">
                <a:solidFill>
                  <a:srgbClr val="231F20"/>
                </a:solidFill>
                <a:latin typeface="Yu Gothic"/>
                <a:cs typeface="Yu Gothic"/>
              </a:rPr>
              <a:t>導入事例</a:t>
            </a:r>
            <a:endParaRPr sz="800">
              <a:latin typeface="Yu Gothic"/>
              <a:cs typeface="Yu Gothic"/>
            </a:endParaRPr>
          </a:p>
        </p:txBody>
      </p:sp>
      <p:sp>
        <p:nvSpPr>
          <p:cNvPr id="63" name="object 63">
            <a:extLst>
              <a:ext uri="{FF2B5EF4-FFF2-40B4-BE49-F238E27FC236}">
                <a16:creationId xmlns:a16="http://schemas.microsoft.com/office/drawing/2014/main" id="{2508E00F-C7F4-44E0-B9C9-9670C5505EF5}"/>
              </a:ext>
            </a:extLst>
          </p:cNvPr>
          <p:cNvSpPr txBox="1"/>
          <p:nvPr/>
        </p:nvSpPr>
        <p:spPr>
          <a:xfrm>
            <a:off x="1123473" y="5102845"/>
            <a:ext cx="381000" cy="120546"/>
          </a:xfrm>
          <a:prstGeom prst="rect">
            <a:avLst/>
          </a:prstGeom>
        </p:spPr>
        <p:txBody>
          <a:bodyPr vert="horz" wrap="square" lIns="0" tIns="12700" rIns="0" bIns="0" rtlCol="0">
            <a:spAutoFit/>
          </a:bodyPr>
          <a:lstStyle/>
          <a:p>
            <a:pPr marL="12700" algn="ctr">
              <a:spcBef>
                <a:spcPts val="100"/>
              </a:spcBef>
            </a:pPr>
            <a:r>
              <a:rPr sz="700" b="1" dirty="0">
                <a:solidFill>
                  <a:srgbClr val="FFFFFF"/>
                </a:solidFill>
                <a:latin typeface="Yu Gothic"/>
                <a:cs typeface="Yu Gothic"/>
              </a:rPr>
              <a:t>導入事例</a:t>
            </a:r>
            <a:endParaRPr sz="700">
              <a:latin typeface="Yu Gothic"/>
              <a:cs typeface="Yu Gothic"/>
            </a:endParaRPr>
          </a:p>
        </p:txBody>
      </p:sp>
      <p:sp>
        <p:nvSpPr>
          <p:cNvPr id="65" name="object 65">
            <a:extLst>
              <a:ext uri="{FF2B5EF4-FFF2-40B4-BE49-F238E27FC236}">
                <a16:creationId xmlns:a16="http://schemas.microsoft.com/office/drawing/2014/main" id="{55A4826F-DAC3-38C6-1686-8F910DCB6EBA}"/>
              </a:ext>
            </a:extLst>
          </p:cNvPr>
          <p:cNvSpPr txBox="1"/>
          <p:nvPr/>
        </p:nvSpPr>
        <p:spPr>
          <a:xfrm>
            <a:off x="5947258" y="5102845"/>
            <a:ext cx="381000" cy="120546"/>
          </a:xfrm>
          <a:prstGeom prst="rect">
            <a:avLst/>
          </a:prstGeom>
        </p:spPr>
        <p:txBody>
          <a:bodyPr vert="horz" wrap="square" lIns="0" tIns="12700" rIns="0" bIns="0" rtlCol="0">
            <a:spAutoFit/>
          </a:bodyPr>
          <a:lstStyle/>
          <a:p>
            <a:pPr marL="12700" algn="ctr">
              <a:spcBef>
                <a:spcPts val="100"/>
              </a:spcBef>
            </a:pPr>
            <a:r>
              <a:rPr sz="700" b="1" dirty="0">
                <a:solidFill>
                  <a:srgbClr val="FFFFFF"/>
                </a:solidFill>
                <a:latin typeface="Yu Gothic"/>
                <a:cs typeface="Yu Gothic"/>
              </a:rPr>
              <a:t>導入事例</a:t>
            </a:r>
            <a:endParaRPr sz="700">
              <a:latin typeface="Yu Gothic"/>
              <a:cs typeface="Yu Gothic"/>
            </a:endParaRPr>
          </a:p>
        </p:txBody>
      </p:sp>
      <p:sp>
        <p:nvSpPr>
          <p:cNvPr id="67" name="object 69">
            <a:extLst>
              <a:ext uri="{FF2B5EF4-FFF2-40B4-BE49-F238E27FC236}">
                <a16:creationId xmlns:a16="http://schemas.microsoft.com/office/drawing/2014/main" id="{896CD549-4771-4362-551A-529C8682D321}"/>
              </a:ext>
            </a:extLst>
          </p:cNvPr>
          <p:cNvSpPr txBox="1"/>
          <p:nvPr/>
        </p:nvSpPr>
        <p:spPr>
          <a:xfrm>
            <a:off x="1246906" y="51985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1</a:t>
            </a:r>
            <a:endParaRPr sz="1600">
              <a:latin typeface="Trebuchet MS" panose="020B0703020202090204" pitchFamily="34" charset="0"/>
              <a:cs typeface="Arial Black"/>
            </a:endParaRPr>
          </a:p>
        </p:txBody>
      </p:sp>
      <p:sp>
        <p:nvSpPr>
          <p:cNvPr id="68" name="object 74">
            <a:extLst>
              <a:ext uri="{FF2B5EF4-FFF2-40B4-BE49-F238E27FC236}">
                <a16:creationId xmlns:a16="http://schemas.microsoft.com/office/drawing/2014/main" id="{AA38C87D-5A26-1A50-A896-E08F88B557AD}"/>
              </a:ext>
            </a:extLst>
          </p:cNvPr>
          <p:cNvSpPr txBox="1"/>
          <p:nvPr/>
        </p:nvSpPr>
        <p:spPr>
          <a:xfrm>
            <a:off x="6070910" y="51985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2</a:t>
            </a:r>
            <a:endParaRPr sz="1600">
              <a:latin typeface="Trebuchet MS" panose="020B0703020202090204" pitchFamily="34" charset="0"/>
              <a:cs typeface="Arial Black"/>
            </a:endParaRPr>
          </a:p>
        </p:txBody>
      </p:sp>
      <p:grpSp>
        <p:nvGrpSpPr>
          <p:cNvPr id="69" name="グループ化 68">
            <a:extLst>
              <a:ext uri="{FF2B5EF4-FFF2-40B4-BE49-F238E27FC236}">
                <a16:creationId xmlns:a16="http://schemas.microsoft.com/office/drawing/2014/main" id="{26DB8728-D511-C3CC-27ED-CCB4EC6A5B7B}"/>
              </a:ext>
            </a:extLst>
          </p:cNvPr>
          <p:cNvGrpSpPr/>
          <p:nvPr/>
        </p:nvGrpSpPr>
        <p:grpSpPr>
          <a:xfrm>
            <a:off x="1041491" y="2430552"/>
            <a:ext cx="1656080" cy="674600"/>
            <a:chOff x="3998771" y="2844772"/>
            <a:chExt cx="1656080" cy="674600"/>
          </a:xfrm>
        </p:grpSpPr>
        <p:sp>
          <p:nvSpPr>
            <p:cNvPr id="70" name="object 14">
              <a:extLst>
                <a:ext uri="{FF2B5EF4-FFF2-40B4-BE49-F238E27FC236}">
                  <a16:creationId xmlns:a16="http://schemas.microsoft.com/office/drawing/2014/main" id="{E926F728-938F-1EEE-C59A-F022C6CE3D2D}"/>
                </a:ext>
              </a:extLst>
            </p:cNvPr>
            <p:cNvSpPr txBox="1"/>
            <p:nvPr/>
          </p:nvSpPr>
          <p:spPr>
            <a:xfrm>
              <a:off x="4454159" y="2844772"/>
              <a:ext cx="790281" cy="135935"/>
            </a:xfrm>
            <a:prstGeom prst="rect">
              <a:avLst/>
            </a:prstGeom>
          </p:spPr>
          <p:txBody>
            <a:bodyPr vert="horz" wrap="none" lIns="0" tIns="12700" rIns="0" bIns="0" rtlCol="0">
              <a:spAutoFit/>
            </a:bodyPr>
            <a:lstStyle/>
            <a:p>
              <a:pPr marL="12700" algn="ctr">
                <a:spcBef>
                  <a:spcPts val="100"/>
                </a:spcBef>
              </a:pPr>
              <a:r>
                <a:rPr sz="800" b="1" dirty="0">
                  <a:solidFill>
                    <a:srgbClr val="002E6E"/>
                  </a:solidFill>
                  <a:latin typeface="Yu Gothic"/>
                  <a:cs typeface="Yu Gothic"/>
                </a:rPr>
                <a:t>年齢（5歳刻み）</a:t>
              </a:r>
              <a:endParaRPr sz="800">
                <a:solidFill>
                  <a:srgbClr val="002E6E"/>
                </a:solidFill>
                <a:latin typeface="Yu Gothic"/>
                <a:cs typeface="Yu Gothic"/>
              </a:endParaRPr>
            </a:p>
          </p:txBody>
        </p:sp>
        <p:sp>
          <p:nvSpPr>
            <p:cNvPr id="71" name="object 30">
              <a:extLst>
                <a:ext uri="{FF2B5EF4-FFF2-40B4-BE49-F238E27FC236}">
                  <a16:creationId xmlns:a16="http://schemas.microsoft.com/office/drawing/2014/main" id="{479E6ACB-50D6-B85E-D1EE-F12B06BC0F05}"/>
                </a:ext>
              </a:extLst>
            </p:cNvPr>
            <p:cNvSpPr txBox="1"/>
            <p:nvPr/>
          </p:nvSpPr>
          <p:spPr>
            <a:xfrm>
              <a:off x="4016768" y="3086938"/>
              <a:ext cx="324485" cy="432434"/>
            </a:xfrm>
            <a:prstGeom prst="rect">
              <a:avLst/>
            </a:prstGeom>
            <a:solidFill>
              <a:srgbClr val="C5C9D9"/>
            </a:solidFill>
          </p:spPr>
          <p:txBody>
            <a:bodyPr vert="horz" wrap="square" lIns="0" tIns="3175" rIns="0" bIns="0" rtlCol="0">
              <a:spAutoFit/>
            </a:bodyPr>
            <a:lstStyle/>
            <a:p>
              <a:pPr>
                <a:spcBef>
                  <a:spcPts val="25"/>
                </a:spcBef>
              </a:pPr>
              <a:endParaRPr sz="600" dirty="0">
                <a:latin typeface="Times New Roman"/>
                <a:cs typeface="Times New Roman"/>
              </a:endParaRPr>
            </a:p>
            <a:p>
              <a:pPr marL="64769"/>
              <a:r>
                <a:rPr sz="700" b="1" spc="-25" dirty="0">
                  <a:solidFill>
                    <a:srgbClr val="231F20"/>
                  </a:solidFill>
                  <a:latin typeface="Yu Gothic"/>
                  <a:cs typeface="Yu Gothic"/>
                </a:rPr>
                <a:t>20～</a:t>
              </a:r>
              <a:endParaRPr sz="700" dirty="0">
                <a:latin typeface="Yu Gothic"/>
                <a:cs typeface="Yu Gothic"/>
              </a:endParaRPr>
            </a:p>
            <a:p>
              <a:pPr marL="64769">
                <a:spcBef>
                  <a:spcPts val="160"/>
                </a:spcBef>
              </a:pPr>
              <a:r>
                <a:rPr sz="700" b="1" dirty="0">
                  <a:solidFill>
                    <a:srgbClr val="231F20"/>
                  </a:solidFill>
                  <a:latin typeface="Yu Gothic"/>
                  <a:cs typeface="Yu Gothic"/>
                </a:rPr>
                <a:t>24</a:t>
              </a:r>
              <a:r>
                <a:rPr sz="700" b="1" spc="-50" dirty="0">
                  <a:solidFill>
                    <a:srgbClr val="231F20"/>
                  </a:solidFill>
                  <a:latin typeface="Yu Gothic"/>
                  <a:cs typeface="Yu Gothic"/>
                </a:rPr>
                <a:t>歳</a:t>
              </a:r>
              <a:endParaRPr sz="700" dirty="0">
                <a:latin typeface="Yu Gothic"/>
                <a:cs typeface="Yu Gothic"/>
              </a:endParaRPr>
            </a:p>
          </p:txBody>
        </p:sp>
        <p:sp>
          <p:nvSpPr>
            <p:cNvPr id="72" name="object 31">
              <a:extLst>
                <a:ext uri="{FF2B5EF4-FFF2-40B4-BE49-F238E27FC236}">
                  <a16:creationId xmlns:a16="http://schemas.microsoft.com/office/drawing/2014/main" id="{6A757416-7DA7-B2D5-E458-69C56B20E8D6}"/>
                </a:ext>
              </a:extLst>
            </p:cNvPr>
            <p:cNvSpPr txBox="1"/>
            <p:nvPr/>
          </p:nvSpPr>
          <p:spPr>
            <a:xfrm>
              <a:off x="4376763" y="3086938"/>
              <a:ext cx="324485" cy="432434"/>
            </a:xfrm>
            <a:prstGeom prst="rect">
              <a:avLst/>
            </a:prstGeom>
            <a:solidFill>
              <a:srgbClr val="C5C9D9"/>
            </a:solidFill>
          </p:spPr>
          <p:txBody>
            <a:bodyPr vert="horz" wrap="square" lIns="0" tIns="3175" rIns="0" bIns="0" rtlCol="0">
              <a:spAutoFit/>
            </a:bodyPr>
            <a:lstStyle/>
            <a:p>
              <a:pPr>
                <a:spcBef>
                  <a:spcPts val="25"/>
                </a:spcBef>
              </a:pPr>
              <a:endParaRPr sz="600" dirty="0">
                <a:latin typeface="Times New Roman"/>
                <a:cs typeface="Times New Roman"/>
              </a:endParaRPr>
            </a:p>
            <a:p>
              <a:pPr marL="64769"/>
              <a:r>
                <a:rPr sz="700" b="1" spc="-25" dirty="0">
                  <a:solidFill>
                    <a:srgbClr val="231F20"/>
                  </a:solidFill>
                  <a:latin typeface="Yu Gothic"/>
                  <a:cs typeface="Yu Gothic"/>
                </a:rPr>
                <a:t>25～</a:t>
              </a:r>
              <a:endParaRPr sz="700" dirty="0">
                <a:latin typeface="Yu Gothic"/>
                <a:cs typeface="Yu Gothic"/>
              </a:endParaRPr>
            </a:p>
            <a:p>
              <a:pPr marL="64769">
                <a:spcBef>
                  <a:spcPts val="160"/>
                </a:spcBef>
              </a:pPr>
              <a:r>
                <a:rPr sz="700" b="1" dirty="0">
                  <a:solidFill>
                    <a:srgbClr val="231F20"/>
                  </a:solidFill>
                  <a:latin typeface="Yu Gothic"/>
                  <a:cs typeface="Yu Gothic"/>
                </a:rPr>
                <a:t>29</a:t>
              </a:r>
              <a:r>
                <a:rPr sz="700" b="1" spc="-50" dirty="0">
                  <a:solidFill>
                    <a:srgbClr val="231F20"/>
                  </a:solidFill>
                  <a:latin typeface="Yu Gothic"/>
                  <a:cs typeface="Yu Gothic"/>
                </a:rPr>
                <a:t>歳</a:t>
              </a:r>
              <a:endParaRPr sz="700" dirty="0">
                <a:latin typeface="Yu Gothic"/>
                <a:cs typeface="Yu Gothic"/>
              </a:endParaRPr>
            </a:p>
          </p:txBody>
        </p:sp>
        <p:sp>
          <p:nvSpPr>
            <p:cNvPr id="73" name="object 32">
              <a:extLst>
                <a:ext uri="{FF2B5EF4-FFF2-40B4-BE49-F238E27FC236}">
                  <a16:creationId xmlns:a16="http://schemas.microsoft.com/office/drawing/2014/main" id="{C502EA99-89C6-41B0-3A6C-0CA50FB03E65}"/>
                </a:ext>
              </a:extLst>
            </p:cNvPr>
            <p:cNvSpPr txBox="1"/>
            <p:nvPr/>
          </p:nvSpPr>
          <p:spPr>
            <a:xfrm>
              <a:off x="4934762" y="3086938"/>
              <a:ext cx="324485" cy="432434"/>
            </a:xfrm>
            <a:prstGeom prst="rect">
              <a:avLst/>
            </a:prstGeom>
            <a:solidFill>
              <a:srgbClr val="C5C9D9"/>
            </a:solidFill>
          </p:spPr>
          <p:txBody>
            <a:bodyPr vert="horz" wrap="square" lIns="0" tIns="3175" rIns="0" bIns="0" rtlCol="0">
              <a:spAutoFit/>
            </a:bodyPr>
            <a:lstStyle/>
            <a:p>
              <a:pPr>
                <a:spcBef>
                  <a:spcPts val="25"/>
                </a:spcBef>
              </a:pPr>
              <a:endParaRPr sz="600" dirty="0">
                <a:latin typeface="Times New Roman"/>
                <a:cs typeface="Times New Roman"/>
              </a:endParaRPr>
            </a:p>
            <a:p>
              <a:pPr marL="64769"/>
              <a:r>
                <a:rPr sz="700" b="1" spc="-25" dirty="0">
                  <a:solidFill>
                    <a:srgbClr val="231F20"/>
                  </a:solidFill>
                  <a:latin typeface="Yu Gothic"/>
                  <a:cs typeface="Yu Gothic"/>
                </a:rPr>
                <a:t>55～</a:t>
              </a:r>
              <a:endParaRPr sz="700" dirty="0">
                <a:latin typeface="Yu Gothic"/>
                <a:cs typeface="Yu Gothic"/>
              </a:endParaRPr>
            </a:p>
            <a:p>
              <a:pPr marL="64769">
                <a:spcBef>
                  <a:spcPts val="160"/>
                </a:spcBef>
              </a:pPr>
              <a:r>
                <a:rPr sz="700" b="1" dirty="0">
                  <a:solidFill>
                    <a:srgbClr val="231F20"/>
                  </a:solidFill>
                  <a:latin typeface="Yu Gothic"/>
                  <a:cs typeface="Yu Gothic"/>
                </a:rPr>
                <a:t>59</a:t>
              </a:r>
              <a:r>
                <a:rPr sz="700" b="1" spc="-50" dirty="0">
                  <a:solidFill>
                    <a:srgbClr val="231F20"/>
                  </a:solidFill>
                  <a:latin typeface="Yu Gothic"/>
                  <a:cs typeface="Yu Gothic"/>
                </a:rPr>
                <a:t>歳</a:t>
              </a:r>
              <a:endParaRPr sz="700" dirty="0">
                <a:latin typeface="Yu Gothic"/>
                <a:cs typeface="Yu Gothic"/>
              </a:endParaRPr>
            </a:p>
          </p:txBody>
        </p:sp>
        <p:sp>
          <p:nvSpPr>
            <p:cNvPr id="74" name="object 33">
              <a:extLst>
                <a:ext uri="{FF2B5EF4-FFF2-40B4-BE49-F238E27FC236}">
                  <a16:creationId xmlns:a16="http://schemas.microsoft.com/office/drawing/2014/main" id="{1131C490-FD34-302D-BE37-E0186EB294B5}"/>
                </a:ext>
              </a:extLst>
            </p:cNvPr>
            <p:cNvSpPr txBox="1"/>
            <p:nvPr/>
          </p:nvSpPr>
          <p:spPr>
            <a:xfrm>
              <a:off x="4769623" y="3237603"/>
              <a:ext cx="114300" cy="132080"/>
            </a:xfrm>
            <a:prstGeom prst="rect">
              <a:avLst/>
            </a:prstGeom>
          </p:spPr>
          <p:txBody>
            <a:bodyPr vert="horz" wrap="square" lIns="0" tIns="12700" rIns="0" bIns="0" rtlCol="0">
              <a:spAutoFit/>
            </a:bodyPr>
            <a:lstStyle/>
            <a:p>
              <a:pPr marL="12700">
                <a:spcBef>
                  <a:spcPts val="100"/>
                </a:spcBef>
              </a:pPr>
              <a:r>
                <a:rPr sz="700" b="1" dirty="0">
                  <a:solidFill>
                    <a:srgbClr val="231F20"/>
                  </a:solidFill>
                  <a:latin typeface="Yu Gothic"/>
                  <a:cs typeface="Yu Gothic"/>
                </a:rPr>
                <a:t>…</a:t>
              </a:r>
              <a:endParaRPr sz="700">
                <a:latin typeface="Yu Gothic"/>
                <a:cs typeface="Yu Gothic"/>
              </a:endParaRPr>
            </a:p>
          </p:txBody>
        </p:sp>
        <p:sp>
          <p:nvSpPr>
            <p:cNvPr id="75" name="object 34">
              <a:extLst>
                <a:ext uri="{FF2B5EF4-FFF2-40B4-BE49-F238E27FC236}">
                  <a16:creationId xmlns:a16="http://schemas.microsoft.com/office/drawing/2014/main" id="{085F7BB0-9793-FF47-1C26-91DA6F089F57}"/>
                </a:ext>
              </a:extLst>
            </p:cNvPr>
            <p:cNvSpPr txBox="1"/>
            <p:nvPr/>
          </p:nvSpPr>
          <p:spPr>
            <a:xfrm>
              <a:off x="5294769" y="3086938"/>
              <a:ext cx="324485" cy="432434"/>
            </a:xfrm>
            <a:prstGeom prst="rect">
              <a:avLst/>
            </a:prstGeom>
            <a:solidFill>
              <a:srgbClr val="C5C9D9"/>
            </a:solidFill>
          </p:spPr>
          <p:txBody>
            <a:bodyPr vert="horz" wrap="square" lIns="0" tIns="70485" rIns="0" bIns="0" rtlCol="0">
              <a:spAutoFit/>
            </a:bodyPr>
            <a:lstStyle/>
            <a:p>
              <a:pPr marL="71755" marR="55244" indent="-7620">
                <a:lnSpc>
                  <a:spcPct val="119100"/>
                </a:lnSpc>
                <a:spcBef>
                  <a:spcPts val="555"/>
                </a:spcBef>
              </a:pPr>
              <a:r>
                <a:rPr sz="700" b="1" dirty="0">
                  <a:solidFill>
                    <a:srgbClr val="231F20"/>
                  </a:solidFill>
                  <a:latin typeface="Yu Gothic"/>
                  <a:cs typeface="Yu Gothic"/>
                </a:rPr>
                <a:t>60</a:t>
              </a:r>
              <a:r>
                <a:rPr sz="700" b="1" spc="-50" dirty="0">
                  <a:solidFill>
                    <a:srgbClr val="231F20"/>
                  </a:solidFill>
                  <a:latin typeface="Yu Gothic"/>
                  <a:cs typeface="Yu Gothic"/>
                </a:rPr>
                <a:t>歳</a:t>
              </a:r>
              <a:r>
                <a:rPr sz="700" b="1" spc="-25" dirty="0">
                  <a:solidFill>
                    <a:srgbClr val="231F20"/>
                  </a:solidFill>
                  <a:latin typeface="Yu Gothic"/>
                  <a:cs typeface="Yu Gothic"/>
                </a:rPr>
                <a:t>以上</a:t>
              </a:r>
              <a:endParaRPr sz="700" dirty="0">
                <a:latin typeface="Yu Gothic"/>
                <a:cs typeface="Yu Gothic"/>
              </a:endParaRPr>
            </a:p>
          </p:txBody>
        </p:sp>
        <p:sp>
          <p:nvSpPr>
            <p:cNvPr id="76" name="object 42">
              <a:extLst>
                <a:ext uri="{FF2B5EF4-FFF2-40B4-BE49-F238E27FC236}">
                  <a16:creationId xmlns:a16="http://schemas.microsoft.com/office/drawing/2014/main" id="{68AA4604-3195-14BD-1BD0-A39FB25B6639}"/>
                </a:ext>
              </a:extLst>
            </p:cNvPr>
            <p:cNvSpPr/>
            <p:nvPr/>
          </p:nvSpPr>
          <p:spPr>
            <a:xfrm>
              <a:off x="3998771" y="3008683"/>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44">
            <a:extLst>
              <a:ext uri="{FF2B5EF4-FFF2-40B4-BE49-F238E27FC236}">
                <a16:creationId xmlns:a16="http://schemas.microsoft.com/office/drawing/2014/main" id="{04084339-D246-642A-E846-509ACD679B66}"/>
              </a:ext>
            </a:extLst>
          </p:cNvPr>
          <p:cNvSpPr txBox="1"/>
          <p:nvPr/>
        </p:nvSpPr>
        <p:spPr>
          <a:xfrm>
            <a:off x="7062242" y="5244776"/>
            <a:ext cx="833562" cy="135935"/>
          </a:xfrm>
          <a:prstGeom prst="rect">
            <a:avLst/>
          </a:prstGeom>
        </p:spPr>
        <p:txBody>
          <a:bodyPr vert="horz" wrap="none" lIns="0" tIns="12700" rIns="0" bIns="0" rtlCol="0">
            <a:spAutoFit/>
          </a:bodyPr>
          <a:lstStyle/>
          <a:p>
            <a:pPr marL="12700">
              <a:spcBef>
                <a:spcPts val="100"/>
              </a:spcBef>
              <a:tabLst>
                <a:tab pos="370205" algn="l"/>
              </a:tabLst>
            </a:pPr>
            <a:r>
              <a:rPr sz="800" b="1" dirty="0">
                <a:solidFill>
                  <a:srgbClr val="002E6E"/>
                </a:solidFill>
                <a:latin typeface="Yu Gothic"/>
                <a:cs typeface="Yu Gothic"/>
              </a:rPr>
              <a:t>地方の新築戸建て</a:t>
            </a:r>
            <a:endParaRPr sz="800">
              <a:latin typeface="Yu Gothic"/>
              <a:cs typeface="Yu Gothic"/>
            </a:endParaRPr>
          </a:p>
        </p:txBody>
      </p:sp>
      <p:sp>
        <p:nvSpPr>
          <p:cNvPr id="25" name="object 11">
            <a:extLst>
              <a:ext uri="{FF2B5EF4-FFF2-40B4-BE49-F238E27FC236}">
                <a16:creationId xmlns:a16="http://schemas.microsoft.com/office/drawing/2014/main" id="{2BCE0D61-7B8D-B182-AF28-1ACCD35D988B}"/>
              </a:ext>
            </a:extLst>
          </p:cNvPr>
          <p:cNvSpPr txBox="1"/>
          <p:nvPr/>
        </p:nvSpPr>
        <p:spPr>
          <a:xfrm>
            <a:off x="5148359" y="1386979"/>
            <a:ext cx="1238250" cy="177800"/>
          </a:xfrm>
          <a:prstGeom prst="rect">
            <a:avLst/>
          </a:prstGeom>
        </p:spPr>
        <p:txBody>
          <a:bodyPr vert="horz" wrap="square" lIns="0" tIns="12700" rIns="0" bIns="0" rtlCol="0">
            <a:spAutoFit/>
          </a:bodyPr>
          <a:lstStyle/>
          <a:p>
            <a:pPr marL="12700">
              <a:lnSpc>
                <a:spcPct val="100000"/>
              </a:lnSpc>
              <a:spcBef>
                <a:spcPts val="100"/>
              </a:spcBef>
            </a:pPr>
            <a:r>
              <a:rPr sz="1000" b="1" spc="-60" dirty="0">
                <a:solidFill>
                  <a:srgbClr val="002E6E"/>
                </a:solidFill>
                <a:latin typeface="Yu Gothic"/>
                <a:cs typeface="Yu Gothic"/>
              </a:rPr>
              <a:t>オーディエンスデータ</a:t>
            </a:r>
            <a:endParaRPr sz="1000" dirty="0">
              <a:latin typeface="Yu Gothic"/>
              <a:cs typeface="Yu Gothic"/>
            </a:endParaRPr>
          </a:p>
        </p:txBody>
      </p:sp>
      <p:sp>
        <p:nvSpPr>
          <p:cNvPr id="66" name="object 37">
            <a:extLst>
              <a:ext uri="{FF2B5EF4-FFF2-40B4-BE49-F238E27FC236}">
                <a16:creationId xmlns:a16="http://schemas.microsoft.com/office/drawing/2014/main" id="{4F7F33B0-B25C-6DA4-CC07-8F225E2ABAD8}"/>
              </a:ext>
            </a:extLst>
          </p:cNvPr>
          <p:cNvSpPr/>
          <p:nvPr/>
        </p:nvSpPr>
        <p:spPr>
          <a:xfrm>
            <a:off x="4251977" y="1584177"/>
            <a:ext cx="3034665"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sp>
        <p:nvSpPr>
          <p:cNvPr id="77" name="object 26">
            <a:extLst>
              <a:ext uri="{FF2B5EF4-FFF2-40B4-BE49-F238E27FC236}">
                <a16:creationId xmlns:a16="http://schemas.microsoft.com/office/drawing/2014/main" id="{765243BB-B6FC-D174-51FA-938EDC6E1EF9}"/>
              </a:ext>
            </a:extLst>
          </p:cNvPr>
          <p:cNvSpPr txBox="1"/>
          <p:nvPr/>
        </p:nvSpPr>
        <p:spPr>
          <a:xfrm>
            <a:off x="1426922" y="1969090"/>
            <a:ext cx="136576" cy="135935"/>
          </a:xfrm>
          <a:prstGeom prst="rect">
            <a:avLst/>
          </a:prstGeom>
        </p:spPr>
        <p:txBody>
          <a:bodyPr vert="horz" wrap="none" lIns="0" tIns="12700" rIns="0" bIns="0" rtlCol="0">
            <a:spAutoFit/>
          </a:bodyPr>
          <a:lstStyle/>
          <a:p>
            <a:pPr marL="5080" algn="ctr">
              <a:spcBef>
                <a:spcPts val="100"/>
              </a:spcBef>
              <a:tabLst>
                <a:tab pos="721995" algn="l"/>
              </a:tabLst>
            </a:pPr>
            <a:r>
              <a:rPr sz="800" b="1" spc="-25" dirty="0">
                <a:solidFill>
                  <a:srgbClr val="231F20"/>
                </a:solidFill>
                <a:latin typeface="Yu Gothic"/>
                <a:cs typeface="Yu Gothic"/>
              </a:rPr>
              <a:t>SP</a:t>
            </a:r>
            <a:endParaRPr sz="700">
              <a:latin typeface="Yu Gothic"/>
              <a:cs typeface="Yu Gothic"/>
            </a:endParaRPr>
          </a:p>
        </p:txBody>
      </p:sp>
      <p:sp>
        <p:nvSpPr>
          <p:cNvPr id="78" name="object 26">
            <a:extLst>
              <a:ext uri="{FF2B5EF4-FFF2-40B4-BE49-F238E27FC236}">
                <a16:creationId xmlns:a16="http://schemas.microsoft.com/office/drawing/2014/main" id="{A2A3A96A-068E-521E-AED3-6DFD27339FFB}"/>
              </a:ext>
            </a:extLst>
          </p:cNvPr>
          <p:cNvSpPr txBox="1"/>
          <p:nvPr/>
        </p:nvSpPr>
        <p:spPr>
          <a:xfrm>
            <a:off x="2143047" y="1969090"/>
            <a:ext cx="142988" cy="135935"/>
          </a:xfrm>
          <a:prstGeom prst="rect">
            <a:avLst/>
          </a:prstGeom>
        </p:spPr>
        <p:txBody>
          <a:bodyPr vert="horz" wrap="none" lIns="0" tIns="12700" rIns="0" bIns="0" rtlCol="0">
            <a:spAutoFit/>
          </a:bodyPr>
          <a:lstStyle/>
          <a:p>
            <a:pPr marL="5080" algn="ctr">
              <a:spcBef>
                <a:spcPts val="100"/>
              </a:spcBef>
              <a:tabLst>
                <a:tab pos="721995" algn="l"/>
              </a:tabLst>
            </a:pPr>
            <a:r>
              <a:rPr lang="en-US" sz="800" b="1" spc="-25" dirty="0">
                <a:solidFill>
                  <a:srgbClr val="231F20"/>
                </a:solidFill>
                <a:latin typeface="Yu Gothic"/>
                <a:cs typeface="Yu Gothic"/>
              </a:rPr>
              <a:t>PC</a:t>
            </a:r>
            <a:endParaRPr sz="700">
              <a:latin typeface="Yu Gothic"/>
              <a:cs typeface="Yu Gothic"/>
            </a:endParaRPr>
          </a:p>
        </p:txBody>
      </p:sp>
      <p:sp>
        <p:nvSpPr>
          <p:cNvPr id="79" name="object 53">
            <a:extLst>
              <a:ext uri="{FF2B5EF4-FFF2-40B4-BE49-F238E27FC236}">
                <a16:creationId xmlns:a16="http://schemas.microsoft.com/office/drawing/2014/main" id="{A125CC9A-C49B-466F-DBAF-BF3E0F9358A0}"/>
              </a:ext>
            </a:extLst>
          </p:cNvPr>
          <p:cNvSpPr txBox="1"/>
          <p:nvPr/>
        </p:nvSpPr>
        <p:spPr>
          <a:xfrm>
            <a:off x="7936001" y="6332779"/>
            <a:ext cx="1470660" cy="382270"/>
          </a:xfrm>
          <a:prstGeom prst="rect">
            <a:avLst/>
          </a:prstGeom>
          <a:solidFill>
            <a:schemeClr val="bg1"/>
          </a:solidFill>
          <a:ln>
            <a:solidFill>
              <a:srgbClr val="002E6E"/>
            </a:solidFill>
          </a:ln>
        </p:spPr>
        <p:txBody>
          <a:bodyPr vert="horz" wrap="none" lIns="0" tIns="36000" rIns="0" bIns="0" rtlCol="0" anchor="ctr" anchorCtr="0">
            <a:noAutofit/>
          </a:bodyPr>
          <a:lstStyle>
            <a:defPPr>
              <a:defRPr kern="0"/>
            </a:defPPr>
            <a:lvl1pPr marL="12700" algn="ctr">
              <a:lnSpc>
                <a:spcPct val="100000"/>
              </a:lnSpc>
              <a:spcBef>
                <a:spcPts val="100"/>
              </a:spcBef>
              <a:defRPr sz="800" b="1" spc="-30">
                <a:solidFill>
                  <a:srgbClr val="231F20"/>
                </a:solidFill>
                <a:latin typeface="Yu Gothic"/>
                <a:cs typeface="Yu Gothic"/>
              </a:defRPr>
            </a:lvl1pPr>
          </a:lstStyle>
          <a:p>
            <a:r>
              <a:rPr lang="ja-JP" altLang="en-US" dirty="0">
                <a:solidFill>
                  <a:srgbClr val="002E6E"/>
                </a:solidFill>
              </a:rPr>
              <a:t>ミドルレンジ層リーチ</a:t>
            </a:r>
          </a:p>
        </p:txBody>
      </p:sp>
      <p:sp>
        <p:nvSpPr>
          <p:cNvPr id="80" name="object 53">
            <a:extLst>
              <a:ext uri="{FF2B5EF4-FFF2-40B4-BE49-F238E27FC236}">
                <a16:creationId xmlns:a16="http://schemas.microsoft.com/office/drawing/2014/main" id="{2EC0FFDE-140E-877F-4C43-02C86DF4D215}"/>
              </a:ext>
            </a:extLst>
          </p:cNvPr>
          <p:cNvSpPr txBox="1"/>
          <p:nvPr/>
        </p:nvSpPr>
        <p:spPr>
          <a:xfrm>
            <a:off x="3111995" y="6332779"/>
            <a:ext cx="1470660" cy="382270"/>
          </a:xfrm>
          <a:prstGeom prst="rect">
            <a:avLst/>
          </a:prstGeom>
          <a:solidFill>
            <a:schemeClr val="bg1"/>
          </a:solidFill>
          <a:ln>
            <a:solidFill>
              <a:srgbClr val="002E6E"/>
            </a:solidFill>
          </a:ln>
        </p:spPr>
        <p:txBody>
          <a:bodyPr vert="horz" wrap="none" lIns="0" tIns="36000" rIns="0" bIns="0" rtlCol="0" anchor="ctr" anchorCtr="0">
            <a:noAutofit/>
          </a:bodyPr>
          <a:lstStyle>
            <a:defPPr>
              <a:defRPr kern="0"/>
            </a:defPPr>
            <a:lvl1pPr marL="12700">
              <a:lnSpc>
                <a:spcPct val="100000"/>
              </a:lnSpc>
              <a:spcBef>
                <a:spcPts val="100"/>
              </a:spcBef>
              <a:defRPr sz="800" b="1" spc="-30">
                <a:solidFill>
                  <a:srgbClr val="231F20"/>
                </a:solidFill>
                <a:latin typeface="Yu Gothic"/>
                <a:cs typeface="Yu Gothic"/>
              </a:defRPr>
            </a:lvl1pPr>
          </a:lstStyle>
          <a:p>
            <a:pPr algn="ctr"/>
            <a:r>
              <a:rPr lang="ja-JP" altLang="en-US" dirty="0">
                <a:solidFill>
                  <a:srgbClr val="002E6E"/>
                </a:solidFill>
              </a:rPr>
              <a:t>ミドルレンジ層リーチ</a:t>
            </a:r>
          </a:p>
        </p:txBody>
      </p:sp>
      <p:sp>
        <p:nvSpPr>
          <p:cNvPr id="81" name="object 52">
            <a:extLst>
              <a:ext uri="{FF2B5EF4-FFF2-40B4-BE49-F238E27FC236}">
                <a16:creationId xmlns:a16="http://schemas.microsoft.com/office/drawing/2014/main" id="{44AA12D1-996B-C879-40D8-AE61D9038902}"/>
              </a:ext>
            </a:extLst>
          </p:cNvPr>
          <p:cNvSpPr/>
          <p:nvPr/>
        </p:nvSpPr>
        <p:spPr>
          <a:xfrm>
            <a:off x="3086303"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002E6E"/>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cs typeface="Yu Gothic"/>
            </a:endParaRPr>
          </a:p>
        </p:txBody>
      </p:sp>
      <p:sp>
        <p:nvSpPr>
          <p:cNvPr id="82" name="object 52">
            <a:extLst>
              <a:ext uri="{FF2B5EF4-FFF2-40B4-BE49-F238E27FC236}">
                <a16:creationId xmlns:a16="http://schemas.microsoft.com/office/drawing/2014/main" id="{91ACB460-5941-3B7B-6E1D-B2E6D4E5AB90}"/>
              </a:ext>
            </a:extLst>
          </p:cNvPr>
          <p:cNvSpPr/>
          <p:nvPr/>
        </p:nvSpPr>
        <p:spPr>
          <a:xfrm>
            <a:off x="7910309"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002E6E"/>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endParaRPr>
          </a:p>
        </p:txBody>
      </p:sp>
      <p:grpSp>
        <p:nvGrpSpPr>
          <p:cNvPr id="17" name="グループ化 16">
            <a:extLst>
              <a:ext uri="{FF2B5EF4-FFF2-40B4-BE49-F238E27FC236}">
                <a16:creationId xmlns:a16="http://schemas.microsoft.com/office/drawing/2014/main" id="{106AB824-9072-1A9C-7549-927A08B5A7D8}"/>
              </a:ext>
            </a:extLst>
          </p:cNvPr>
          <p:cNvGrpSpPr/>
          <p:nvPr/>
        </p:nvGrpSpPr>
        <p:grpSpPr>
          <a:xfrm>
            <a:off x="3937623" y="3326297"/>
            <a:ext cx="1420776" cy="1176750"/>
            <a:chOff x="3677860" y="3142620"/>
            <a:chExt cx="1637897" cy="1360427"/>
          </a:xfrm>
        </p:grpSpPr>
        <p:sp>
          <p:nvSpPr>
            <p:cNvPr id="223" name="Freeform 3">
              <a:extLst>
                <a:ext uri="{FF2B5EF4-FFF2-40B4-BE49-F238E27FC236}">
                  <a16:creationId xmlns:a16="http://schemas.microsoft.com/office/drawing/2014/main" id="{67B3D615-A5CF-204A-6542-ABF93A15CC76}"/>
                </a:ext>
              </a:extLst>
            </p:cNvPr>
            <p:cNvSpPr/>
            <p:nvPr/>
          </p:nvSpPr>
          <p:spPr>
            <a:xfrm>
              <a:off x="3816569" y="3142620"/>
              <a:ext cx="1499188" cy="1249395"/>
            </a:xfrm>
            <a:custGeom>
              <a:avLst/>
              <a:gdLst/>
              <a:ahLst/>
              <a:cxnLst/>
              <a:rect l="l" t="t" r="r" b="b"/>
              <a:pathLst>
                <a:path w="3010210" h="3095332">
                  <a:moveTo>
                    <a:pt x="0" y="0"/>
                  </a:moveTo>
                  <a:lnTo>
                    <a:pt x="3010210" y="0"/>
                  </a:lnTo>
                  <a:lnTo>
                    <a:pt x="3010210" y="3095332"/>
                  </a:lnTo>
                  <a:lnTo>
                    <a:pt x="0" y="30953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ja-JP" altLang="en-US"/>
            </a:p>
          </p:txBody>
        </p:sp>
        <p:grpSp>
          <p:nvGrpSpPr>
            <p:cNvPr id="224" name="Group 6">
              <a:extLst>
                <a:ext uri="{FF2B5EF4-FFF2-40B4-BE49-F238E27FC236}">
                  <a16:creationId xmlns:a16="http://schemas.microsoft.com/office/drawing/2014/main" id="{D74BB4B2-8A4F-C24C-187B-5D517EBCECD5}"/>
                </a:ext>
              </a:extLst>
            </p:cNvPr>
            <p:cNvGrpSpPr/>
            <p:nvPr/>
          </p:nvGrpSpPr>
          <p:grpSpPr>
            <a:xfrm>
              <a:off x="4599034" y="3164379"/>
              <a:ext cx="591997" cy="586659"/>
              <a:chOff x="0" y="0"/>
              <a:chExt cx="812800" cy="812800"/>
            </a:xfrm>
          </p:grpSpPr>
          <p:sp>
            <p:nvSpPr>
              <p:cNvPr id="225" name="Freeform 7">
                <a:extLst>
                  <a:ext uri="{FF2B5EF4-FFF2-40B4-BE49-F238E27FC236}">
                    <a16:creationId xmlns:a16="http://schemas.microsoft.com/office/drawing/2014/main" id="{050AC30B-E055-F1F9-B1C6-8D3F2DAA608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25046" r="-25046"/>
                </a:stretch>
              </a:blipFill>
            </p:spPr>
            <p:txBody>
              <a:bodyPr/>
              <a:lstStyle/>
              <a:p>
                <a:endParaRPr lang="ja-JP" altLang="en-US"/>
              </a:p>
            </p:txBody>
          </p:sp>
        </p:grpSp>
        <p:grpSp>
          <p:nvGrpSpPr>
            <p:cNvPr id="226" name="Group 8">
              <a:extLst>
                <a:ext uri="{FF2B5EF4-FFF2-40B4-BE49-F238E27FC236}">
                  <a16:creationId xmlns:a16="http://schemas.microsoft.com/office/drawing/2014/main" id="{A1B03214-D7B1-E88E-CC9A-5E9D5A2A2BAA}"/>
                </a:ext>
              </a:extLst>
            </p:cNvPr>
            <p:cNvGrpSpPr/>
            <p:nvPr/>
          </p:nvGrpSpPr>
          <p:grpSpPr>
            <a:xfrm>
              <a:off x="3823198" y="3916388"/>
              <a:ext cx="558800" cy="586659"/>
              <a:chOff x="0" y="0"/>
              <a:chExt cx="812800" cy="812800"/>
            </a:xfrm>
          </p:grpSpPr>
          <p:sp>
            <p:nvSpPr>
              <p:cNvPr id="227" name="Freeform 9">
                <a:extLst>
                  <a:ext uri="{FF2B5EF4-FFF2-40B4-BE49-F238E27FC236}">
                    <a16:creationId xmlns:a16="http://schemas.microsoft.com/office/drawing/2014/main" id="{BD42D9B7-958B-37FF-83C6-80CA7C7DD3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25329" r="-25329"/>
                </a:stretch>
              </a:blipFill>
            </p:spPr>
            <p:txBody>
              <a:bodyPr/>
              <a:lstStyle/>
              <a:p>
                <a:endParaRPr lang="ja-JP" altLang="en-US"/>
              </a:p>
            </p:txBody>
          </p:sp>
        </p:grpSp>
        <p:grpSp>
          <p:nvGrpSpPr>
            <p:cNvPr id="228" name="Group 10">
              <a:extLst>
                <a:ext uri="{FF2B5EF4-FFF2-40B4-BE49-F238E27FC236}">
                  <a16:creationId xmlns:a16="http://schemas.microsoft.com/office/drawing/2014/main" id="{4B3DD79A-FD67-C007-5187-1C5A17B2F479}"/>
                </a:ext>
              </a:extLst>
            </p:cNvPr>
            <p:cNvGrpSpPr/>
            <p:nvPr/>
          </p:nvGrpSpPr>
          <p:grpSpPr>
            <a:xfrm>
              <a:off x="3677860" y="3150148"/>
              <a:ext cx="591997" cy="586659"/>
              <a:chOff x="0" y="0"/>
              <a:chExt cx="812800" cy="812800"/>
            </a:xfrm>
          </p:grpSpPr>
          <p:sp>
            <p:nvSpPr>
              <p:cNvPr id="229" name="Freeform 11">
                <a:extLst>
                  <a:ext uri="{FF2B5EF4-FFF2-40B4-BE49-F238E27FC236}">
                    <a16:creationId xmlns:a16="http://schemas.microsoft.com/office/drawing/2014/main" id="{81F041D0-0B5D-FE17-7C31-C472DDD501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25046" r="-25046"/>
                </a:stretch>
              </a:blipFill>
            </p:spPr>
            <p:txBody>
              <a:bodyPr/>
              <a:lstStyle/>
              <a:p>
                <a:endParaRPr lang="ja-JP" altLang="en-US"/>
              </a:p>
            </p:txBody>
          </p:sp>
        </p:grpSp>
        <p:grpSp>
          <p:nvGrpSpPr>
            <p:cNvPr id="230" name="Group 12">
              <a:extLst>
                <a:ext uri="{FF2B5EF4-FFF2-40B4-BE49-F238E27FC236}">
                  <a16:creationId xmlns:a16="http://schemas.microsoft.com/office/drawing/2014/main" id="{43A13A6A-5735-7C9E-8F8E-FBB258CC69F5}"/>
                </a:ext>
              </a:extLst>
            </p:cNvPr>
            <p:cNvGrpSpPr/>
            <p:nvPr/>
          </p:nvGrpSpPr>
          <p:grpSpPr>
            <a:xfrm>
              <a:off x="4723761" y="3699054"/>
              <a:ext cx="591996" cy="586659"/>
              <a:chOff x="0" y="0"/>
              <a:chExt cx="812800" cy="812800"/>
            </a:xfrm>
          </p:grpSpPr>
          <p:sp>
            <p:nvSpPr>
              <p:cNvPr id="231" name="Freeform 13">
                <a:extLst>
                  <a:ext uri="{FF2B5EF4-FFF2-40B4-BE49-F238E27FC236}">
                    <a16:creationId xmlns:a16="http://schemas.microsoft.com/office/drawing/2014/main" id="{C8763C09-2FAB-0D11-410B-8C2915D704C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25046" r="-25046"/>
                </a:stretch>
              </a:blipFill>
            </p:spPr>
            <p:txBody>
              <a:bodyPr/>
              <a:lstStyle/>
              <a:p>
                <a:endParaRPr lang="ja-JP" altLang="en-US"/>
              </a:p>
            </p:txBody>
          </p:sp>
        </p:grpSp>
      </p:grpSp>
      <p:sp>
        <p:nvSpPr>
          <p:cNvPr id="232" name="TextBox 21">
            <a:extLst>
              <a:ext uri="{FF2B5EF4-FFF2-40B4-BE49-F238E27FC236}">
                <a16:creationId xmlns:a16="http://schemas.microsoft.com/office/drawing/2014/main" id="{8628D1D9-9751-72E2-EC48-C9A33E53E7AA}"/>
              </a:ext>
            </a:extLst>
          </p:cNvPr>
          <p:cNvSpPr txBox="1"/>
          <p:nvPr/>
        </p:nvSpPr>
        <p:spPr>
          <a:xfrm>
            <a:off x="4203700" y="4282415"/>
            <a:ext cx="2357576" cy="244875"/>
          </a:xfrm>
          <a:prstGeom prst="rect">
            <a:avLst/>
          </a:prstGeom>
        </p:spPr>
        <p:txBody>
          <a:bodyPr wrap="square" lIns="0" tIns="0" rIns="0" bIns="0" rtlCol="0" anchor="t">
            <a:spAutoFit/>
          </a:bodyPr>
          <a:lstStyle/>
          <a:p>
            <a:pPr marL="0" lvl="0" indent="0" algn="ctr">
              <a:lnSpc>
                <a:spcPts val="2285"/>
              </a:lnSpc>
              <a:spcBef>
                <a:spcPct val="0"/>
              </a:spcBef>
            </a:pPr>
            <a:r>
              <a:rPr lang="en-US" sz="700" dirty="0" err="1">
                <a:solidFill>
                  <a:schemeClr val="tx1"/>
                </a:solidFill>
                <a:latin typeface="+mn-lt"/>
                <a:ea typeface="Meiryo UI" panose="020B0604030504040204" pitchFamily="50" charset="-128"/>
              </a:rPr>
              <a:t>ドリームネクサス</a:t>
            </a:r>
            <a:r>
              <a:rPr lang="en-US" sz="700" dirty="0">
                <a:solidFill>
                  <a:schemeClr val="tx1"/>
                </a:solidFill>
                <a:latin typeface="+mn-lt"/>
                <a:ea typeface="Meiryo UI" panose="020B0604030504040204" pitchFamily="50" charset="-128"/>
              </a:rPr>
              <a:t> × </a:t>
            </a:r>
            <a:r>
              <a:rPr lang="en-US" sz="700" dirty="0" err="1">
                <a:solidFill>
                  <a:schemeClr val="tx1"/>
                </a:solidFill>
                <a:latin typeface="+mn-lt"/>
                <a:ea typeface="Meiryo UI" panose="020B0604030504040204" pitchFamily="50" charset="-128"/>
              </a:rPr>
              <a:t>ビッグデータ</a:t>
            </a:r>
            <a:endParaRPr lang="en-US" sz="700" dirty="0">
              <a:solidFill>
                <a:schemeClr val="tx1"/>
              </a:solidFill>
              <a:latin typeface="+mn-lt"/>
              <a:ea typeface="Meiryo UI" panose="020B0604030504040204" pitchFamily="50" charset="-128"/>
            </a:endParaRPr>
          </a:p>
        </p:txBody>
      </p:sp>
      <p:sp>
        <p:nvSpPr>
          <p:cNvPr id="233" name="Freeform 4">
            <a:extLst>
              <a:ext uri="{FF2B5EF4-FFF2-40B4-BE49-F238E27FC236}">
                <a16:creationId xmlns:a16="http://schemas.microsoft.com/office/drawing/2014/main" id="{62A63F78-8C8D-AB57-251A-BE443A071E1A}"/>
              </a:ext>
            </a:extLst>
          </p:cNvPr>
          <p:cNvSpPr/>
          <p:nvPr/>
        </p:nvSpPr>
        <p:spPr>
          <a:xfrm>
            <a:off x="6175097" y="3600013"/>
            <a:ext cx="899587" cy="577258"/>
          </a:xfrm>
          <a:custGeom>
            <a:avLst/>
            <a:gdLst/>
            <a:ahLst/>
            <a:cxnLst/>
            <a:rect l="l" t="t" r="r" b="b"/>
            <a:pathLst>
              <a:path w="1366880" h="1195398">
                <a:moveTo>
                  <a:pt x="0" y="0"/>
                </a:moveTo>
                <a:lnTo>
                  <a:pt x="1366880" y="0"/>
                </a:lnTo>
                <a:lnTo>
                  <a:pt x="1366880" y="1195398"/>
                </a:lnTo>
                <a:lnTo>
                  <a:pt x="0" y="119539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ja-JP" altLang="en-US"/>
          </a:p>
        </p:txBody>
      </p:sp>
      <p:sp>
        <p:nvSpPr>
          <p:cNvPr id="4" name="object 8">
            <a:extLst>
              <a:ext uri="{FF2B5EF4-FFF2-40B4-BE49-F238E27FC236}">
                <a16:creationId xmlns:a16="http://schemas.microsoft.com/office/drawing/2014/main" id="{BAB9422F-7B6E-7534-168C-DC3D5F99DA5B}"/>
              </a:ext>
            </a:extLst>
          </p:cNvPr>
          <p:cNvSpPr txBox="1"/>
          <p:nvPr/>
        </p:nvSpPr>
        <p:spPr>
          <a:xfrm>
            <a:off x="3277121" y="2867509"/>
            <a:ext cx="6532879" cy="1742120"/>
          </a:xfrm>
          <a:prstGeom prst="rect">
            <a:avLst/>
          </a:prstGeom>
          <a:ln w="50800">
            <a:solidFill>
              <a:srgbClr val="E5E6EC"/>
            </a:solidFill>
          </a:ln>
        </p:spPr>
        <p:txBody>
          <a:bodyPr vert="horz" wrap="square" lIns="0" tIns="0" rIns="0" bIns="0" rtlCol="0">
            <a:noAutofit/>
          </a:bodyPr>
          <a:lstStyle/>
          <a:p>
            <a:endParaRPr lang="en" sz="700">
              <a:latin typeface="Yu Gothic"/>
              <a:cs typeface="Yu Gothic"/>
            </a:endParaRPr>
          </a:p>
        </p:txBody>
      </p:sp>
      <p:grpSp>
        <p:nvGrpSpPr>
          <p:cNvPr id="18" name="グループ化 17">
            <a:extLst>
              <a:ext uri="{FF2B5EF4-FFF2-40B4-BE49-F238E27FC236}">
                <a16:creationId xmlns:a16="http://schemas.microsoft.com/office/drawing/2014/main" id="{E4095146-0E21-60CA-0222-63AE87C14E66}"/>
              </a:ext>
            </a:extLst>
          </p:cNvPr>
          <p:cNvGrpSpPr/>
          <p:nvPr/>
        </p:nvGrpSpPr>
        <p:grpSpPr>
          <a:xfrm>
            <a:off x="7730632" y="3319631"/>
            <a:ext cx="1185874" cy="1171986"/>
            <a:chOff x="7596929" y="3103733"/>
            <a:chExt cx="1439692" cy="1439692"/>
          </a:xfrm>
        </p:grpSpPr>
        <p:pic>
          <p:nvPicPr>
            <p:cNvPr id="238" name="図 237" descr="アイコン&#10;&#10;自動的に生成された説明">
              <a:extLst>
                <a:ext uri="{FF2B5EF4-FFF2-40B4-BE49-F238E27FC236}">
                  <a16:creationId xmlns:a16="http://schemas.microsoft.com/office/drawing/2014/main" id="{EDE0A82A-9761-4E32-DD31-50E34FF589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96929" y="3103733"/>
              <a:ext cx="1439692" cy="1439692"/>
            </a:xfrm>
            <a:prstGeom prst="rect">
              <a:avLst/>
            </a:prstGeom>
          </p:spPr>
        </p:pic>
        <p:sp>
          <p:nvSpPr>
            <p:cNvPr id="217" name="Freeform 4">
              <a:extLst>
                <a:ext uri="{FF2B5EF4-FFF2-40B4-BE49-F238E27FC236}">
                  <a16:creationId xmlns:a16="http://schemas.microsoft.com/office/drawing/2014/main" id="{E80659E9-C252-2851-DF92-1F1AB0A9040F}"/>
                </a:ext>
              </a:extLst>
            </p:cNvPr>
            <p:cNvSpPr/>
            <p:nvPr/>
          </p:nvSpPr>
          <p:spPr>
            <a:xfrm>
              <a:off x="7724778" y="3856083"/>
              <a:ext cx="548750" cy="534942"/>
            </a:xfrm>
            <a:custGeom>
              <a:avLst/>
              <a:gdLst/>
              <a:ahLst/>
              <a:cxnLst/>
              <a:rect l="l" t="t" r="r" b="b"/>
              <a:pathLst>
                <a:path w="1037236" h="1037236">
                  <a:moveTo>
                    <a:pt x="0" y="0"/>
                  </a:moveTo>
                  <a:lnTo>
                    <a:pt x="1037236" y="0"/>
                  </a:lnTo>
                  <a:lnTo>
                    <a:pt x="1037236" y="1037236"/>
                  </a:lnTo>
                  <a:lnTo>
                    <a:pt x="0" y="103723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5" name="Freeform 20">
              <a:extLst>
                <a:ext uri="{FF2B5EF4-FFF2-40B4-BE49-F238E27FC236}">
                  <a16:creationId xmlns:a16="http://schemas.microsoft.com/office/drawing/2014/main" id="{45CE5FCA-04AA-59ED-38E4-732055CAE5CB}"/>
                </a:ext>
              </a:extLst>
            </p:cNvPr>
            <p:cNvSpPr/>
            <p:nvPr/>
          </p:nvSpPr>
          <p:spPr>
            <a:xfrm>
              <a:off x="7635933" y="3171825"/>
              <a:ext cx="548751" cy="534942"/>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20" cstate="print">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a:blipFill>
          </p:spPr>
          <p:txBody>
            <a:bodyPr/>
            <a:lstStyle/>
            <a:p>
              <a:endParaRPr lang="ja-JP" altLang="en-US" dirty="0">
                <a:latin typeface="Meiryo UI" panose="020B0604030504040204" pitchFamily="50" charset="-128"/>
                <a:ea typeface="Meiryo UI" panose="020B0604030504040204" pitchFamily="50" charset="-128"/>
              </a:endParaRPr>
            </a:p>
          </p:txBody>
        </p:sp>
        <p:sp>
          <p:nvSpPr>
            <p:cNvPr id="15" name="Freeform 21">
              <a:extLst>
                <a:ext uri="{FF2B5EF4-FFF2-40B4-BE49-F238E27FC236}">
                  <a16:creationId xmlns:a16="http://schemas.microsoft.com/office/drawing/2014/main" id="{95C9CBD7-7891-49F4-FF0B-D0818E7ECFCD}"/>
                </a:ext>
              </a:extLst>
            </p:cNvPr>
            <p:cNvSpPr/>
            <p:nvPr/>
          </p:nvSpPr>
          <p:spPr>
            <a:xfrm>
              <a:off x="8451708" y="3475082"/>
              <a:ext cx="548750" cy="534943"/>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22"/>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pSp>
      <p:sp>
        <p:nvSpPr>
          <p:cNvPr id="20" name="Rectangle 2">
            <a:extLst>
              <a:ext uri="{FF2B5EF4-FFF2-40B4-BE49-F238E27FC236}">
                <a16:creationId xmlns:a16="http://schemas.microsoft.com/office/drawing/2014/main" id="{E05F62CE-BEBC-4902-9008-ABE9EEC6DC3E}"/>
              </a:ext>
            </a:extLst>
          </p:cNvPr>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object 95">
            <a:extLst>
              <a:ext uri="{FF2B5EF4-FFF2-40B4-BE49-F238E27FC236}">
                <a16:creationId xmlns:a16="http://schemas.microsoft.com/office/drawing/2014/main" id="{030B2D07-FDC0-5D34-7C0B-25835A786072}"/>
              </a:ext>
            </a:extLst>
          </p:cNvPr>
          <p:cNvSpPr txBox="1"/>
          <p:nvPr/>
        </p:nvSpPr>
        <p:spPr>
          <a:xfrm>
            <a:off x="4455650" y="3018036"/>
            <a:ext cx="1940916" cy="138499"/>
          </a:xfrm>
          <a:prstGeom prst="rect">
            <a:avLst/>
          </a:prstGeom>
        </p:spPr>
        <p:txBody>
          <a:bodyPr vert="horz" wrap="none" lIns="0" tIns="0" rIns="0" bIns="0" rtlCol="0">
            <a:spAutoFit/>
          </a:bodyPr>
          <a:lstStyle/>
          <a:p>
            <a:pPr algn="ctr"/>
            <a:r>
              <a:rPr lang="ja-JP" altLang="en-US" sz="900" b="1" spc="-60" dirty="0">
                <a:solidFill>
                  <a:srgbClr val="002E6E"/>
                </a:solidFill>
                <a:latin typeface="Yu Gothic"/>
                <a:cs typeface="Yu Gothic"/>
              </a:rPr>
              <a:t>配信先に各種</a:t>
            </a:r>
            <a:r>
              <a:rPr lang="en-US" altLang="ja-JP" sz="900" b="1" spc="-60" dirty="0">
                <a:solidFill>
                  <a:srgbClr val="002E6E"/>
                </a:solidFill>
                <a:latin typeface="Yu Gothic"/>
                <a:cs typeface="Yu Gothic"/>
              </a:rPr>
              <a:t>SNS</a:t>
            </a:r>
            <a:r>
              <a:rPr lang="ja-JP" altLang="en-US" sz="900" b="1" spc="-60" dirty="0">
                <a:solidFill>
                  <a:srgbClr val="002E6E"/>
                </a:solidFill>
                <a:latin typeface="Yu Gothic"/>
                <a:cs typeface="Yu Gothic"/>
              </a:rPr>
              <a:t>を指定することが可能</a:t>
            </a:r>
            <a:endParaRPr lang="ja-JP" altLang="en-US" sz="900" b="1" dirty="0">
              <a:solidFill>
                <a:schemeClr val="tx1"/>
              </a:solidFill>
              <a:latin typeface="游ゴシック 本文"/>
            </a:endParaRPr>
          </a:p>
        </p:txBody>
      </p:sp>
      <p:sp>
        <p:nvSpPr>
          <p:cNvPr id="42" name="object 23">
            <a:extLst>
              <a:ext uri="{FF2B5EF4-FFF2-40B4-BE49-F238E27FC236}">
                <a16:creationId xmlns:a16="http://schemas.microsoft.com/office/drawing/2014/main" id="{4D9CC407-0630-3ECB-EEFC-5EFBCD942348}"/>
              </a:ext>
            </a:extLst>
          </p:cNvPr>
          <p:cNvSpPr txBox="1"/>
          <p:nvPr/>
        </p:nvSpPr>
        <p:spPr>
          <a:xfrm>
            <a:off x="7427514" y="4411392"/>
            <a:ext cx="2033986" cy="120546"/>
          </a:xfrm>
          <a:prstGeom prst="rect">
            <a:avLst/>
          </a:prstGeom>
        </p:spPr>
        <p:txBody>
          <a:bodyPr vert="horz" wrap="square" lIns="0" tIns="12700" rIns="0" bIns="0" rtlCol="0">
            <a:spAutoFit/>
          </a:bodyPr>
          <a:lstStyle/>
          <a:p>
            <a:pPr marL="12700">
              <a:spcBef>
                <a:spcPts val="100"/>
              </a:spcBef>
            </a:pPr>
            <a:r>
              <a:rPr sz="700" dirty="0">
                <a:solidFill>
                  <a:schemeClr val="tx1"/>
                </a:solidFill>
                <a:latin typeface="Yu Gothic"/>
                <a:cs typeface="Yu Gothic"/>
              </a:rPr>
              <a:t>※</a:t>
            </a:r>
            <a:r>
              <a:rPr lang="en-US" altLang="ja-JP" sz="700" dirty="0">
                <a:solidFill>
                  <a:schemeClr val="tx1"/>
                </a:solidFill>
                <a:latin typeface="Yu Gothic"/>
                <a:cs typeface="Yu Gothic"/>
              </a:rPr>
              <a:t>Meta</a:t>
            </a:r>
            <a:r>
              <a:rPr lang="ja-JP" altLang="en-US" sz="700" dirty="0">
                <a:solidFill>
                  <a:schemeClr val="tx1"/>
                </a:solidFill>
                <a:latin typeface="Yu Gothic"/>
                <a:cs typeface="Yu Gothic"/>
              </a:rPr>
              <a:t>（</a:t>
            </a:r>
            <a:r>
              <a:rPr lang="en-US" sz="700" dirty="0">
                <a:solidFill>
                  <a:schemeClr val="tx1"/>
                </a:solidFill>
                <a:latin typeface="Yu Gothic"/>
                <a:cs typeface="Yu Gothic"/>
              </a:rPr>
              <a:t>Facebook/Instagram</a:t>
            </a:r>
            <a:r>
              <a:rPr lang="ja-JP" altLang="en-US" sz="700" dirty="0">
                <a:solidFill>
                  <a:schemeClr val="tx1"/>
                </a:solidFill>
                <a:latin typeface="Yu Gothic"/>
                <a:cs typeface="Yu Gothic"/>
              </a:rPr>
              <a:t>）は配信先指定可</a:t>
            </a:r>
            <a:endParaRPr sz="700" dirty="0">
              <a:solidFill>
                <a:schemeClr val="tx1"/>
              </a:solidFill>
              <a:latin typeface="Yu Gothic"/>
              <a:cs typeface="Yu Gothic"/>
            </a:endParaRPr>
          </a:p>
        </p:txBody>
      </p:sp>
      <p:graphicFrame>
        <p:nvGraphicFramePr>
          <p:cNvPr id="235" name="表 234">
            <a:extLst>
              <a:ext uri="{FF2B5EF4-FFF2-40B4-BE49-F238E27FC236}">
                <a16:creationId xmlns:a16="http://schemas.microsoft.com/office/drawing/2014/main" id="{366A06D9-FB6B-E77C-1E38-720BDD95509B}"/>
              </a:ext>
            </a:extLst>
          </p:cNvPr>
          <p:cNvGraphicFramePr>
            <a:graphicFrameLocks noGrp="1"/>
          </p:cNvGraphicFramePr>
          <p:nvPr>
            <p:extLst>
              <p:ext uri="{D42A27DB-BD31-4B8C-83A1-F6EECF244321}">
                <p14:modId xmlns:p14="http://schemas.microsoft.com/office/powerpoint/2010/main" val="1240962172"/>
              </p:ext>
            </p:extLst>
          </p:nvPr>
        </p:nvGraphicFramePr>
        <p:xfrm>
          <a:off x="3517900" y="1676583"/>
          <a:ext cx="5833375" cy="900000"/>
        </p:xfrm>
        <a:graphic>
          <a:graphicData uri="http://schemas.openxmlformats.org/drawingml/2006/table">
            <a:tbl>
              <a:tblPr/>
              <a:tblGrid>
                <a:gridCol w="1166675">
                  <a:extLst>
                    <a:ext uri="{9D8B030D-6E8A-4147-A177-3AD203B41FA5}">
                      <a16:colId xmlns:a16="http://schemas.microsoft.com/office/drawing/2014/main" val="4176341428"/>
                    </a:ext>
                  </a:extLst>
                </a:gridCol>
                <a:gridCol w="1166675">
                  <a:extLst>
                    <a:ext uri="{9D8B030D-6E8A-4147-A177-3AD203B41FA5}">
                      <a16:colId xmlns:a16="http://schemas.microsoft.com/office/drawing/2014/main" val="3297006059"/>
                    </a:ext>
                  </a:extLst>
                </a:gridCol>
                <a:gridCol w="1166675">
                  <a:extLst>
                    <a:ext uri="{9D8B030D-6E8A-4147-A177-3AD203B41FA5}">
                      <a16:colId xmlns:a16="http://schemas.microsoft.com/office/drawing/2014/main" val="3476669616"/>
                    </a:ext>
                  </a:extLst>
                </a:gridCol>
                <a:gridCol w="1166675">
                  <a:extLst>
                    <a:ext uri="{9D8B030D-6E8A-4147-A177-3AD203B41FA5}">
                      <a16:colId xmlns:a16="http://schemas.microsoft.com/office/drawing/2014/main" val="2161683012"/>
                    </a:ext>
                  </a:extLst>
                </a:gridCol>
                <a:gridCol w="1166675">
                  <a:extLst>
                    <a:ext uri="{9D8B030D-6E8A-4147-A177-3AD203B41FA5}">
                      <a16:colId xmlns:a16="http://schemas.microsoft.com/office/drawing/2014/main" val="4235704969"/>
                    </a:ext>
                  </a:extLst>
                </a:gridCol>
              </a:tblGrid>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住宅ローン</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マイホーム購入予定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未就学児を持つ親</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国内旅行</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mn-ea"/>
                        </a:rPr>
                        <a:t>家事・料理</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住宅保有</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引越し予定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小学生の子を持つ親</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海外旅行</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家事代行</a:t>
                      </a: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戸建て</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結婚予定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中学生の子を持つ親</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アウトドア</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ペット愛好家</a:t>
                      </a: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賃貸</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生命保険</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高校生の子を持つ親</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ホテル</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幼児・子供向け商品</a:t>
                      </a: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土地</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自動車ローン</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世帯年収</a:t>
                      </a:r>
                      <a:r>
                        <a:rPr lang="en-US" altLang="ja-JP" sz="800" b="1" i="0" u="none" strike="noStrike" dirty="0">
                          <a:solidFill>
                            <a:srgbClr val="231F20"/>
                          </a:solidFill>
                          <a:effectLst/>
                          <a:latin typeface="游ゴシック" panose="020B0400000000000000" pitchFamily="50" charset="-128"/>
                          <a:ea typeface="游ゴシック" panose="020B0400000000000000" pitchFamily="50" charset="-128"/>
                        </a:rPr>
                        <a:t>600</a:t>
                      </a: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万円以上</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000000"/>
                          </a:solidFill>
                          <a:effectLst/>
                          <a:latin typeface="游ゴシック" panose="020B0400000000000000" pitchFamily="50" charset="-128"/>
                          <a:ea typeface="+mn-ea"/>
                        </a:rPr>
                        <a:t>家具・インテリア</a:t>
                      </a:r>
                    </a:p>
                  </a:txBody>
                  <a:tcPr marL="7620" marR="7620" marT="7620" marB="0" anchor="ctr">
                    <a:lnL>
                      <a:noFill/>
                    </a:lnL>
                    <a:lnR>
                      <a:noFill/>
                    </a:lnR>
                    <a:lnT>
                      <a:noFill/>
                    </a:lnT>
                    <a:lnB>
                      <a:noFill/>
                    </a:lnB>
                    <a:noFill/>
                  </a:tcPr>
                </a:tc>
                <a:tc>
                  <a:txBody>
                    <a:bodyPr/>
                    <a:lstStyle/>
                    <a:p>
                      <a:pPr algn="l" fontAlgn="ctr"/>
                      <a:r>
                        <a:rPr lang="en-US" sz="800" b="1" i="0" u="none" strike="noStrike" dirty="0" err="1">
                          <a:solidFill>
                            <a:srgbClr val="000000"/>
                          </a:solidFill>
                          <a:effectLst/>
                          <a:latin typeface="游ゴシック" panose="020B0400000000000000" pitchFamily="50" charset="-128"/>
                          <a:ea typeface="游ゴシック" panose="020B0400000000000000" pitchFamily="50" charset="-128"/>
                        </a:rPr>
                        <a:t>etc</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住宅・火災保険</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ふるさと納税</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ゴールドカード所持</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mn-ea"/>
                        </a:rPr>
                        <a:t>花・園芸・ガーデニング</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tc>
                  <a:txBody>
                    <a:bodyPr/>
                    <a:lstStyle/>
                    <a:p>
                      <a:pPr algn="l" fontAlgn="ct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sp>
        <p:nvSpPr>
          <p:cNvPr id="39" name="object 6">
            <a:extLst>
              <a:ext uri="{FF2B5EF4-FFF2-40B4-BE49-F238E27FC236}">
                <a16:creationId xmlns:a16="http://schemas.microsoft.com/office/drawing/2014/main" id="{C259B2BA-BDB3-2798-62EC-69310B8080E6}"/>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0070C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3">
            <a:extLst>
              <a:ext uri="{FF2B5EF4-FFF2-40B4-BE49-F238E27FC236}">
                <a16:creationId xmlns:a16="http://schemas.microsoft.com/office/drawing/2014/main" id="{811BD28C-BEF9-A6E1-98AD-5EC46B0CCA2C}"/>
              </a:ext>
            </a:extLst>
          </p:cNvPr>
          <p:cNvSpPr txBox="1"/>
          <p:nvPr/>
        </p:nvSpPr>
        <p:spPr>
          <a:xfrm>
            <a:off x="337132" y="301328"/>
            <a:ext cx="1630045" cy="228268"/>
          </a:xfrm>
          <a:prstGeom prst="rect">
            <a:avLst/>
          </a:prstGeom>
        </p:spPr>
        <p:txBody>
          <a:bodyPr vert="horz" wrap="square" lIns="0" tIns="12700" rIns="0" bIns="0" rtlCol="0">
            <a:spAutoFit/>
          </a:bodyPr>
          <a:lstStyle/>
          <a:p>
            <a:pPr marL="12700">
              <a:spcBef>
                <a:spcPts val="100"/>
              </a:spcBef>
            </a:pPr>
            <a:r>
              <a:rPr lang="en-US" altLang="ja-JP" sz="1400" b="1" spc="110" dirty="0">
                <a:solidFill>
                  <a:srgbClr val="FFFFFF"/>
                </a:solidFill>
                <a:latin typeface="Yu Gothic"/>
                <a:cs typeface="Yu Gothic"/>
              </a:rPr>
              <a:t>Dream</a:t>
            </a:r>
            <a:r>
              <a:rPr sz="1400" b="1" spc="295"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
        <p:nvSpPr>
          <p:cNvPr id="43" name="object 4">
            <a:extLst>
              <a:ext uri="{FF2B5EF4-FFF2-40B4-BE49-F238E27FC236}">
                <a16:creationId xmlns:a16="http://schemas.microsoft.com/office/drawing/2014/main" id="{D158919F-B489-DE9D-FC5B-688C859DA100}"/>
              </a:ext>
            </a:extLst>
          </p:cNvPr>
          <p:cNvSpPr txBox="1"/>
          <p:nvPr/>
        </p:nvSpPr>
        <p:spPr>
          <a:xfrm>
            <a:off x="2138455" y="301328"/>
            <a:ext cx="734695" cy="238760"/>
          </a:xfrm>
          <a:prstGeom prst="rect">
            <a:avLst/>
          </a:prstGeom>
        </p:spPr>
        <p:txBody>
          <a:bodyPr vert="horz" wrap="square" lIns="0" tIns="12700" rIns="0" bIns="0" rtlCol="0">
            <a:spAutoFit/>
          </a:bodyPr>
          <a:lstStyle/>
          <a:p>
            <a:pPr marL="12700">
              <a:spcBef>
                <a:spcPts val="100"/>
              </a:spcBef>
            </a:pPr>
            <a:r>
              <a:rPr sz="1400" b="1" spc="-30" dirty="0">
                <a:solidFill>
                  <a:srgbClr val="FFFFFF"/>
                </a:solidFill>
                <a:latin typeface="Yu Gothic"/>
                <a:cs typeface="Yu Gothic"/>
              </a:rPr>
              <a:t>カスタム</a:t>
            </a:r>
            <a:endParaRPr sz="1400" dirty="0">
              <a:latin typeface="Yu Gothic"/>
              <a:cs typeface="Yu Gothic"/>
            </a:endParaRPr>
          </a:p>
        </p:txBody>
      </p:sp>
    </p:spTree>
    <p:extLst>
      <p:ext uri="{BB962C8B-B14F-4D97-AF65-F5344CB8AC3E}">
        <p14:creationId xmlns:p14="http://schemas.microsoft.com/office/powerpoint/2010/main" val="163680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0134F6C5-49B1-77F8-743F-F66F5786C470}"/>
              </a:ext>
            </a:extLst>
          </p:cNvPr>
          <p:cNvPicPr/>
          <p:nvPr/>
        </p:nvPicPr>
        <p:blipFill>
          <a:blip r:embed="rId2" cstate="email">
            <a:extLst>
              <a:ext uri="{28A0092B-C50C-407E-A947-70E740481C1C}">
                <a14:useLocalDpi xmlns:a14="http://schemas.microsoft.com/office/drawing/2010/main"/>
              </a:ext>
            </a:extLst>
          </a:blip>
          <a:stretch>
            <a:fillRect/>
          </a:stretch>
        </p:blipFill>
        <p:spPr>
          <a:xfrm>
            <a:off x="6732001" y="467359"/>
            <a:ext cx="3959988" cy="2639996"/>
          </a:xfrm>
          <a:prstGeom prst="rect">
            <a:avLst/>
          </a:prstGeom>
        </p:spPr>
      </p:pic>
      <p:sp>
        <p:nvSpPr>
          <p:cNvPr id="76" name="角丸四角形 75">
            <a:extLst>
              <a:ext uri="{FF2B5EF4-FFF2-40B4-BE49-F238E27FC236}">
                <a16:creationId xmlns:a16="http://schemas.microsoft.com/office/drawing/2014/main" id="{9F52832F-0EF8-9B77-FFBF-8EFCE96DBBF7}"/>
              </a:ext>
            </a:extLst>
          </p:cNvPr>
          <p:cNvSpPr/>
          <p:nvPr/>
        </p:nvSpPr>
        <p:spPr>
          <a:xfrm>
            <a:off x="805310" y="2557614"/>
            <a:ext cx="9217228" cy="1223986"/>
          </a:xfrm>
          <a:prstGeom prst="roundRect">
            <a:avLst>
              <a:gd name="adj" fmla="val 10828"/>
            </a:avLst>
          </a:prstGeom>
          <a:gradFill>
            <a:gsLst>
              <a:gs pos="0">
                <a:srgbClr val="F1EBE1"/>
              </a:gs>
              <a:gs pos="99000">
                <a:srgbClr val="ECE3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5" name="角丸四角形 74">
            <a:extLst>
              <a:ext uri="{FF2B5EF4-FFF2-40B4-BE49-F238E27FC236}">
                <a16:creationId xmlns:a16="http://schemas.microsoft.com/office/drawing/2014/main" id="{309AEAA7-445E-863E-E3AD-82166A94CB4B}"/>
              </a:ext>
            </a:extLst>
          </p:cNvPr>
          <p:cNvSpPr/>
          <p:nvPr/>
        </p:nvSpPr>
        <p:spPr>
          <a:xfrm>
            <a:off x="826769" y="3912171"/>
            <a:ext cx="9217228" cy="1223986"/>
          </a:xfrm>
          <a:prstGeom prst="roundRect">
            <a:avLst>
              <a:gd name="adj" fmla="val 10828"/>
            </a:avLst>
          </a:prstGeom>
          <a:gradFill>
            <a:gsLst>
              <a:gs pos="0">
                <a:srgbClr val="F1EBE1"/>
              </a:gs>
              <a:gs pos="99000">
                <a:srgbClr val="ECE3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4" name="object 57">
            <a:extLst>
              <a:ext uri="{FF2B5EF4-FFF2-40B4-BE49-F238E27FC236}">
                <a16:creationId xmlns:a16="http://schemas.microsoft.com/office/drawing/2014/main" id="{3DC7B893-4272-D000-90F4-AA1381ECBF58}"/>
              </a:ext>
            </a:extLst>
          </p:cNvPr>
          <p:cNvSpPr/>
          <p:nvPr/>
        </p:nvSpPr>
        <p:spPr>
          <a:xfrm>
            <a:off x="653098" y="4200156"/>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535050"/>
              </a:gs>
              <a:gs pos="98000">
                <a:srgbClr val="0D0708"/>
              </a:gs>
            </a:gsLst>
            <a:lin ang="5400000" scaled="0"/>
          </a:gradFill>
          <a:ln w="12699">
            <a:solidFill>
              <a:srgbClr val="F6F6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a:extLst>
              <a:ext uri="{FF2B5EF4-FFF2-40B4-BE49-F238E27FC236}">
                <a16:creationId xmlns:a16="http://schemas.microsoft.com/office/drawing/2014/main" id="{B1923394-E3E1-95C0-0D90-2B3C7A661F1D}"/>
              </a:ext>
            </a:extLst>
          </p:cNvPr>
          <p:cNvSpPr/>
          <p:nvPr/>
        </p:nvSpPr>
        <p:spPr>
          <a:xfrm>
            <a:off x="0" y="0"/>
            <a:ext cx="10692130" cy="586105"/>
          </a:xfrm>
          <a:custGeom>
            <a:avLst/>
            <a:gdLst/>
            <a:ahLst/>
            <a:cxnLst/>
            <a:rect l="l" t="t" r="r" b="b"/>
            <a:pathLst>
              <a:path w="10692130" h="586105">
                <a:moveTo>
                  <a:pt x="0" y="0"/>
                </a:moveTo>
                <a:lnTo>
                  <a:pt x="10692003" y="0"/>
                </a:lnTo>
                <a:lnTo>
                  <a:pt x="10692003" y="585724"/>
                </a:lnTo>
                <a:lnTo>
                  <a:pt x="0" y="585724"/>
                </a:lnTo>
                <a:lnTo>
                  <a:pt x="0" y="0"/>
                </a:lnTo>
                <a:close/>
              </a:path>
            </a:pathLst>
          </a:custGeom>
          <a:solidFill>
            <a:srgbClr val="A382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a:extLst>
              <a:ext uri="{FF2B5EF4-FFF2-40B4-BE49-F238E27FC236}">
                <a16:creationId xmlns:a16="http://schemas.microsoft.com/office/drawing/2014/main" id="{209F8F9C-2F4E-CC30-4CDA-F7D9A2B94321}"/>
              </a:ext>
            </a:extLst>
          </p:cNvPr>
          <p:cNvSpPr txBox="1"/>
          <p:nvPr/>
        </p:nvSpPr>
        <p:spPr>
          <a:xfrm>
            <a:off x="3649835" y="1187569"/>
            <a:ext cx="2666127" cy="589905"/>
          </a:xfrm>
          <a:prstGeom prst="rect">
            <a:avLst/>
          </a:prstGeom>
        </p:spPr>
        <p:txBody>
          <a:bodyPr vert="horz" wrap="square" lIns="0" tIns="12700" rIns="0" bIns="0" rtlCol="0">
            <a:spAutoFit/>
          </a:bodyPr>
          <a:lstStyle/>
          <a:p>
            <a:pPr marL="12700" marR="5080" indent="9525">
              <a:lnSpc>
                <a:spcPct val="125000"/>
              </a:lnSpc>
              <a:spcBef>
                <a:spcPts val="100"/>
              </a:spcBef>
            </a:pPr>
            <a:r>
              <a:rPr sz="1000" b="1" dirty="0">
                <a:solidFill>
                  <a:schemeClr val="tx1"/>
                </a:solidFill>
                <a:latin typeface="Yu Gothic"/>
                <a:cs typeface="Yu Gothic"/>
              </a:rPr>
              <a:t>経営者・役員・医師や高年収層に該当する</a:t>
            </a:r>
            <a:br>
              <a:rPr lang="en-US" sz="1000" b="1" dirty="0">
                <a:solidFill>
                  <a:schemeClr val="tx1"/>
                </a:solidFill>
                <a:latin typeface="Yu Gothic"/>
                <a:cs typeface="Yu Gothic"/>
              </a:rPr>
            </a:br>
            <a:r>
              <a:rPr sz="1000" b="1" dirty="0">
                <a:solidFill>
                  <a:schemeClr val="tx1"/>
                </a:solidFill>
                <a:latin typeface="Yu Gothic"/>
                <a:cs typeface="Yu Gothic"/>
              </a:rPr>
              <a:t>ビッグデータを活用し、</a:t>
            </a:r>
            <a:endParaRPr sz="1000">
              <a:solidFill>
                <a:schemeClr val="tx1"/>
              </a:solidFill>
              <a:latin typeface="Yu Gothic"/>
              <a:cs typeface="Yu Gothic"/>
            </a:endParaRPr>
          </a:p>
          <a:p>
            <a:pPr marL="22225">
              <a:spcBef>
                <a:spcPts val="300"/>
              </a:spcBef>
            </a:pPr>
            <a:r>
              <a:rPr sz="1000" b="1" dirty="0">
                <a:solidFill>
                  <a:schemeClr val="tx1"/>
                </a:solidFill>
                <a:latin typeface="Yu Gothic"/>
                <a:cs typeface="Yu Gothic"/>
              </a:rPr>
              <a:t>富裕層に対してリーチできるコースです。</a:t>
            </a:r>
            <a:endParaRPr sz="1000">
              <a:solidFill>
                <a:schemeClr val="tx1"/>
              </a:solidFill>
              <a:latin typeface="Yu Gothic"/>
              <a:cs typeface="Yu Gothic"/>
            </a:endParaRPr>
          </a:p>
        </p:txBody>
      </p:sp>
      <p:sp>
        <p:nvSpPr>
          <p:cNvPr id="27" name="object 27">
            <a:extLst>
              <a:ext uri="{FF2B5EF4-FFF2-40B4-BE49-F238E27FC236}">
                <a16:creationId xmlns:a16="http://schemas.microsoft.com/office/drawing/2014/main" id="{C23DC30C-88E5-E092-01F1-0E1906207F9C}"/>
              </a:ext>
            </a:extLst>
          </p:cNvPr>
          <p:cNvSpPr txBox="1"/>
          <p:nvPr/>
        </p:nvSpPr>
        <p:spPr>
          <a:xfrm>
            <a:off x="4732567" y="3458401"/>
            <a:ext cx="465455" cy="193040"/>
          </a:xfrm>
          <a:prstGeom prst="rect">
            <a:avLst/>
          </a:prstGeom>
        </p:spPr>
        <p:txBody>
          <a:bodyPr vert="horz" wrap="square" lIns="0" tIns="12700" rIns="0" bIns="0" rtlCol="0">
            <a:spAutoFit/>
          </a:bodyPr>
          <a:lstStyle/>
          <a:p>
            <a:pPr marL="12700">
              <a:spcBef>
                <a:spcPts val="100"/>
              </a:spcBef>
            </a:pPr>
            <a:r>
              <a:rPr sz="1100" b="1" spc="35" dirty="0">
                <a:solidFill>
                  <a:srgbClr val="231F20"/>
                </a:solidFill>
                <a:latin typeface="Yu Gothic"/>
                <a:cs typeface="Yu Gothic"/>
              </a:rPr>
              <a:t>経営者</a:t>
            </a:r>
            <a:endParaRPr sz="1100" dirty="0">
              <a:latin typeface="Yu Gothic"/>
              <a:cs typeface="Yu Gothic"/>
            </a:endParaRPr>
          </a:p>
        </p:txBody>
      </p:sp>
      <p:sp>
        <p:nvSpPr>
          <p:cNvPr id="28" name="object 28">
            <a:extLst>
              <a:ext uri="{FF2B5EF4-FFF2-40B4-BE49-F238E27FC236}">
                <a16:creationId xmlns:a16="http://schemas.microsoft.com/office/drawing/2014/main" id="{6B26BD2D-DC8B-6B6D-2EB5-A2FF471A5398}"/>
              </a:ext>
            </a:extLst>
          </p:cNvPr>
          <p:cNvSpPr txBox="1"/>
          <p:nvPr/>
        </p:nvSpPr>
        <p:spPr>
          <a:xfrm>
            <a:off x="5914149" y="3458401"/>
            <a:ext cx="318770" cy="193040"/>
          </a:xfrm>
          <a:prstGeom prst="rect">
            <a:avLst/>
          </a:prstGeom>
        </p:spPr>
        <p:txBody>
          <a:bodyPr vert="horz" wrap="square" lIns="0" tIns="12700" rIns="0" bIns="0" rtlCol="0">
            <a:spAutoFit/>
          </a:bodyPr>
          <a:lstStyle/>
          <a:p>
            <a:pPr marL="12700">
              <a:spcBef>
                <a:spcPts val="100"/>
              </a:spcBef>
            </a:pPr>
            <a:r>
              <a:rPr sz="1100" b="1" spc="30" dirty="0">
                <a:solidFill>
                  <a:srgbClr val="231F20"/>
                </a:solidFill>
                <a:latin typeface="Yu Gothic"/>
                <a:cs typeface="Yu Gothic"/>
              </a:rPr>
              <a:t>役員</a:t>
            </a:r>
            <a:endParaRPr sz="1100">
              <a:latin typeface="Yu Gothic"/>
              <a:cs typeface="Yu Gothic"/>
            </a:endParaRPr>
          </a:p>
        </p:txBody>
      </p:sp>
      <p:sp>
        <p:nvSpPr>
          <p:cNvPr id="29" name="object 29">
            <a:extLst>
              <a:ext uri="{FF2B5EF4-FFF2-40B4-BE49-F238E27FC236}">
                <a16:creationId xmlns:a16="http://schemas.microsoft.com/office/drawing/2014/main" id="{75854EA4-1608-F809-8958-2DD4E942775E}"/>
              </a:ext>
            </a:extLst>
          </p:cNvPr>
          <p:cNvSpPr txBox="1"/>
          <p:nvPr/>
        </p:nvSpPr>
        <p:spPr>
          <a:xfrm>
            <a:off x="7022389" y="3458401"/>
            <a:ext cx="318770" cy="193040"/>
          </a:xfrm>
          <a:prstGeom prst="rect">
            <a:avLst/>
          </a:prstGeom>
        </p:spPr>
        <p:txBody>
          <a:bodyPr vert="horz" wrap="square" lIns="0" tIns="12700" rIns="0" bIns="0" rtlCol="0">
            <a:spAutoFit/>
          </a:bodyPr>
          <a:lstStyle/>
          <a:p>
            <a:pPr marL="12700">
              <a:spcBef>
                <a:spcPts val="100"/>
              </a:spcBef>
            </a:pPr>
            <a:r>
              <a:rPr sz="1100" b="1" spc="30" dirty="0">
                <a:solidFill>
                  <a:srgbClr val="231F20"/>
                </a:solidFill>
                <a:latin typeface="Yu Gothic"/>
                <a:cs typeface="Yu Gothic"/>
              </a:rPr>
              <a:t>医師</a:t>
            </a:r>
            <a:endParaRPr sz="1100">
              <a:latin typeface="Yu Gothic"/>
              <a:cs typeface="Yu Gothic"/>
            </a:endParaRPr>
          </a:p>
        </p:txBody>
      </p:sp>
      <p:sp>
        <p:nvSpPr>
          <p:cNvPr id="30" name="object 30">
            <a:extLst>
              <a:ext uri="{FF2B5EF4-FFF2-40B4-BE49-F238E27FC236}">
                <a16:creationId xmlns:a16="http://schemas.microsoft.com/office/drawing/2014/main" id="{D2965C64-F038-E334-7D0F-27C1965E420D}"/>
              </a:ext>
            </a:extLst>
          </p:cNvPr>
          <p:cNvSpPr txBox="1"/>
          <p:nvPr/>
        </p:nvSpPr>
        <p:spPr>
          <a:xfrm>
            <a:off x="8130630" y="3458401"/>
            <a:ext cx="318770" cy="193040"/>
          </a:xfrm>
          <a:prstGeom prst="rect">
            <a:avLst/>
          </a:prstGeom>
        </p:spPr>
        <p:txBody>
          <a:bodyPr vert="horz" wrap="square" lIns="0" tIns="12700" rIns="0" bIns="0" rtlCol="0">
            <a:spAutoFit/>
          </a:bodyPr>
          <a:lstStyle/>
          <a:p>
            <a:pPr marL="12700">
              <a:spcBef>
                <a:spcPts val="100"/>
              </a:spcBef>
            </a:pPr>
            <a:r>
              <a:rPr sz="1100" b="1" spc="30" dirty="0">
                <a:solidFill>
                  <a:srgbClr val="231F20"/>
                </a:solidFill>
                <a:latin typeface="Yu Gothic"/>
                <a:cs typeface="Yu Gothic"/>
              </a:rPr>
              <a:t>士業</a:t>
            </a:r>
            <a:endParaRPr sz="1100">
              <a:latin typeface="Yu Gothic"/>
              <a:cs typeface="Yu Gothic"/>
            </a:endParaRPr>
          </a:p>
        </p:txBody>
      </p:sp>
      <p:sp>
        <p:nvSpPr>
          <p:cNvPr id="31" name="object 31">
            <a:extLst>
              <a:ext uri="{FF2B5EF4-FFF2-40B4-BE49-F238E27FC236}">
                <a16:creationId xmlns:a16="http://schemas.microsoft.com/office/drawing/2014/main" id="{E0315288-B94B-C503-C71B-18B2054A40B5}"/>
              </a:ext>
            </a:extLst>
          </p:cNvPr>
          <p:cNvSpPr txBox="1"/>
          <p:nvPr/>
        </p:nvSpPr>
        <p:spPr>
          <a:xfrm>
            <a:off x="8965195" y="3324753"/>
            <a:ext cx="864235" cy="329565"/>
          </a:xfrm>
          <a:prstGeom prst="rect">
            <a:avLst/>
          </a:prstGeom>
        </p:spPr>
        <p:txBody>
          <a:bodyPr vert="horz" wrap="square" lIns="0" tIns="12700" rIns="0" bIns="0" rtlCol="0">
            <a:spAutoFit/>
          </a:bodyPr>
          <a:lstStyle/>
          <a:p>
            <a:pPr algn="ctr">
              <a:lnSpc>
                <a:spcPts val="955"/>
              </a:lnSpc>
              <a:spcBef>
                <a:spcPts val="100"/>
              </a:spcBef>
            </a:pPr>
            <a:r>
              <a:rPr sz="800" b="1" spc="-15" dirty="0">
                <a:solidFill>
                  <a:srgbClr val="231F20"/>
                </a:solidFill>
                <a:latin typeface="Yu Gothic"/>
                <a:cs typeface="Yu Gothic"/>
              </a:rPr>
              <a:t>保有資産</a:t>
            </a:r>
            <a:endParaRPr sz="800" dirty="0">
              <a:latin typeface="Yu Gothic"/>
              <a:cs typeface="Yu Gothic"/>
            </a:endParaRPr>
          </a:p>
          <a:p>
            <a:pPr algn="ctr">
              <a:lnSpc>
                <a:spcPts val="1435"/>
              </a:lnSpc>
            </a:pPr>
            <a:r>
              <a:rPr sz="1200" b="1" spc="50" dirty="0">
                <a:solidFill>
                  <a:srgbClr val="231F20"/>
                </a:solidFill>
                <a:latin typeface="Hypatia Sans Pro"/>
                <a:cs typeface="Hypatia Sans Pro"/>
              </a:rPr>
              <a:t>5,000</a:t>
            </a:r>
            <a:r>
              <a:rPr sz="800" b="1" spc="-15" dirty="0">
                <a:solidFill>
                  <a:srgbClr val="231F20"/>
                </a:solidFill>
                <a:latin typeface="Yu Gothic"/>
                <a:cs typeface="Yu Gothic"/>
              </a:rPr>
              <a:t>万円以上</a:t>
            </a:r>
            <a:endParaRPr sz="800" dirty="0">
              <a:latin typeface="Yu Gothic"/>
              <a:cs typeface="Yu Gothic"/>
            </a:endParaRPr>
          </a:p>
        </p:txBody>
      </p:sp>
      <p:sp>
        <p:nvSpPr>
          <p:cNvPr id="32" name="object 32">
            <a:extLst>
              <a:ext uri="{FF2B5EF4-FFF2-40B4-BE49-F238E27FC236}">
                <a16:creationId xmlns:a16="http://schemas.microsoft.com/office/drawing/2014/main" id="{3749CC43-D544-D482-05AE-AD017B612CEF}"/>
              </a:ext>
            </a:extLst>
          </p:cNvPr>
          <p:cNvSpPr txBox="1"/>
          <p:nvPr/>
        </p:nvSpPr>
        <p:spPr>
          <a:xfrm>
            <a:off x="4329292" y="314804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dirty="0">
              <a:latin typeface="Yu Gothic"/>
              <a:cs typeface="Yu Gothic"/>
            </a:endParaRPr>
          </a:p>
        </p:txBody>
      </p:sp>
      <p:sp>
        <p:nvSpPr>
          <p:cNvPr id="33" name="object 33">
            <a:extLst>
              <a:ext uri="{FF2B5EF4-FFF2-40B4-BE49-F238E27FC236}">
                <a16:creationId xmlns:a16="http://schemas.microsoft.com/office/drawing/2014/main" id="{59BDC57D-000F-CCEB-D677-A3C3211CCA4E}"/>
              </a:ext>
            </a:extLst>
          </p:cNvPr>
          <p:cNvSpPr txBox="1"/>
          <p:nvPr/>
        </p:nvSpPr>
        <p:spPr>
          <a:xfrm>
            <a:off x="5437494" y="314804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34" name="object 34">
            <a:extLst>
              <a:ext uri="{FF2B5EF4-FFF2-40B4-BE49-F238E27FC236}">
                <a16:creationId xmlns:a16="http://schemas.microsoft.com/office/drawing/2014/main" id="{B58B99AA-2D99-0861-B50E-888B420FD561}"/>
              </a:ext>
            </a:extLst>
          </p:cNvPr>
          <p:cNvSpPr txBox="1"/>
          <p:nvPr/>
        </p:nvSpPr>
        <p:spPr>
          <a:xfrm>
            <a:off x="6545696" y="314804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35" name="object 35">
            <a:extLst>
              <a:ext uri="{FF2B5EF4-FFF2-40B4-BE49-F238E27FC236}">
                <a16:creationId xmlns:a16="http://schemas.microsoft.com/office/drawing/2014/main" id="{9EB13F50-F1D4-88A4-9E98-0A264038545F}"/>
              </a:ext>
            </a:extLst>
          </p:cNvPr>
          <p:cNvSpPr txBox="1"/>
          <p:nvPr/>
        </p:nvSpPr>
        <p:spPr>
          <a:xfrm>
            <a:off x="7653898" y="314804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36" name="object 36">
            <a:extLst>
              <a:ext uri="{FF2B5EF4-FFF2-40B4-BE49-F238E27FC236}">
                <a16:creationId xmlns:a16="http://schemas.microsoft.com/office/drawing/2014/main" id="{0B69531C-8783-A148-9F63-71386F1019BF}"/>
              </a:ext>
            </a:extLst>
          </p:cNvPr>
          <p:cNvSpPr txBox="1"/>
          <p:nvPr/>
        </p:nvSpPr>
        <p:spPr>
          <a:xfrm>
            <a:off x="8762100" y="314804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37" name="object 37">
            <a:extLst>
              <a:ext uri="{FF2B5EF4-FFF2-40B4-BE49-F238E27FC236}">
                <a16:creationId xmlns:a16="http://schemas.microsoft.com/office/drawing/2014/main" id="{6AC9E7C5-B273-B593-1727-602AC764476F}"/>
              </a:ext>
            </a:extLst>
          </p:cNvPr>
          <p:cNvSpPr txBox="1"/>
          <p:nvPr/>
        </p:nvSpPr>
        <p:spPr>
          <a:xfrm>
            <a:off x="3424280" y="3324769"/>
            <a:ext cx="864235" cy="329565"/>
          </a:xfrm>
          <a:prstGeom prst="rect">
            <a:avLst/>
          </a:prstGeom>
        </p:spPr>
        <p:txBody>
          <a:bodyPr vert="horz" wrap="square" lIns="0" tIns="12700" rIns="0" bIns="0" rtlCol="0">
            <a:spAutoFit/>
          </a:bodyPr>
          <a:lstStyle/>
          <a:p>
            <a:pPr algn="ctr">
              <a:lnSpc>
                <a:spcPts val="955"/>
              </a:lnSpc>
              <a:spcBef>
                <a:spcPts val="100"/>
              </a:spcBef>
            </a:pPr>
            <a:r>
              <a:rPr sz="800" b="1" spc="-30" dirty="0">
                <a:solidFill>
                  <a:srgbClr val="231F20"/>
                </a:solidFill>
                <a:latin typeface="Yu Gothic"/>
                <a:cs typeface="Yu Gothic"/>
              </a:rPr>
              <a:t>年収</a:t>
            </a:r>
            <a:endParaRPr sz="800">
              <a:latin typeface="Yu Gothic"/>
              <a:cs typeface="Yu Gothic"/>
            </a:endParaRPr>
          </a:p>
          <a:p>
            <a:pPr algn="ctr">
              <a:lnSpc>
                <a:spcPts val="1435"/>
              </a:lnSpc>
            </a:pPr>
            <a:r>
              <a:rPr sz="1200" b="1" spc="50" dirty="0">
                <a:solidFill>
                  <a:srgbClr val="231F20"/>
                </a:solidFill>
                <a:latin typeface="Hypatia Sans Pro"/>
                <a:cs typeface="Hypatia Sans Pro"/>
              </a:rPr>
              <a:t>1,000</a:t>
            </a:r>
            <a:r>
              <a:rPr sz="800" b="1" spc="-15" dirty="0">
                <a:solidFill>
                  <a:srgbClr val="231F20"/>
                </a:solidFill>
                <a:latin typeface="Yu Gothic"/>
                <a:cs typeface="Yu Gothic"/>
              </a:rPr>
              <a:t>万円以上</a:t>
            </a:r>
            <a:endParaRPr sz="800">
              <a:latin typeface="Yu Gothic"/>
              <a:cs typeface="Yu Gothic"/>
            </a:endParaRPr>
          </a:p>
        </p:txBody>
      </p:sp>
      <p:sp>
        <p:nvSpPr>
          <p:cNvPr id="38" name="object 38">
            <a:extLst>
              <a:ext uri="{FF2B5EF4-FFF2-40B4-BE49-F238E27FC236}">
                <a16:creationId xmlns:a16="http://schemas.microsoft.com/office/drawing/2014/main" id="{84BE14D9-7992-39D6-34F1-B9E558718602}"/>
              </a:ext>
            </a:extLst>
          </p:cNvPr>
          <p:cNvSpPr txBox="1"/>
          <p:nvPr/>
        </p:nvSpPr>
        <p:spPr>
          <a:xfrm>
            <a:off x="4533416" y="4678996"/>
            <a:ext cx="864235" cy="329565"/>
          </a:xfrm>
          <a:prstGeom prst="rect">
            <a:avLst/>
          </a:prstGeom>
        </p:spPr>
        <p:txBody>
          <a:bodyPr vert="horz" wrap="square" lIns="0" tIns="12700" rIns="0" bIns="0" rtlCol="0">
            <a:spAutoFit/>
          </a:bodyPr>
          <a:lstStyle/>
          <a:p>
            <a:pPr algn="ctr">
              <a:lnSpc>
                <a:spcPts val="955"/>
              </a:lnSpc>
              <a:spcBef>
                <a:spcPts val="100"/>
              </a:spcBef>
            </a:pPr>
            <a:r>
              <a:rPr sz="800" b="1" spc="-30" dirty="0">
                <a:solidFill>
                  <a:srgbClr val="231F20"/>
                </a:solidFill>
                <a:latin typeface="Yu Gothic"/>
                <a:cs typeface="Yu Gothic"/>
              </a:rPr>
              <a:t>年収</a:t>
            </a:r>
            <a:endParaRPr sz="800">
              <a:latin typeface="Yu Gothic"/>
              <a:cs typeface="Yu Gothic"/>
            </a:endParaRPr>
          </a:p>
          <a:p>
            <a:pPr algn="ctr">
              <a:lnSpc>
                <a:spcPts val="1435"/>
              </a:lnSpc>
            </a:pPr>
            <a:r>
              <a:rPr sz="1200" b="1" spc="50" dirty="0">
                <a:solidFill>
                  <a:srgbClr val="231F20"/>
                </a:solidFill>
                <a:latin typeface="Hypatia Sans Pro"/>
                <a:cs typeface="Hypatia Sans Pro"/>
              </a:rPr>
              <a:t>2,000</a:t>
            </a:r>
            <a:r>
              <a:rPr sz="800" b="1" spc="-15" dirty="0">
                <a:solidFill>
                  <a:srgbClr val="231F20"/>
                </a:solidFill>
                <a:latin typeface="Yu Gothic"/>
                <a:cs typeface="Yu Gothic"/>
              </a:rPr>
              <a:t>万円以上</a:t>
            </a:r>
            <a:endParaRPr sz="800">
              <a:latin typeface="Yu Gothic"/>
              <a:cs typeface="Yu Gothic"/>
            </a:endParaRPr>
          </a:p>
        </p:txBody>
      </p:sp>
      <p:sp>
        <p:nvSpPr>
          <p:cNvPr id="39" name="object 39">
            <a:extLst>
              <a:ext uri="{FF2B5EF4-FFF2-40B4-BE49-F238E27FC236}">
                <a16:creationId xmlns:a16="http://schemas.microsoft.com/office/drawing/2014/main" id="{06409E05-4879-C4BA-5C9E-2F359C5EA60F}"/>
              </a:ext>
            </a:extLst>
          </p:cNvPr>
          <p:cNvSpPr txBox="1"/>
          <p:nvPr/>
        </p:nvSpPr>
        <p:spPr>
          <a:xfrm>
            <a:off x="6290010" y="4674377"/>
            <a:ext cx="750570" cy="346075"/>
          </a:xfrm>
          <a:prstGeom prst="rect">
            <a:avLst/>
          </a:prstGeom>
        </p:spPr>
        <p:txBody>
          <a:bodyPr vert="horz" wrap="square" lIns="0" tIns="30480" rIns="0" bIns="0" rtlCol="0">
            <a:spAutoFit/>
          </a:bodyPr>
          <a:lstStyle/>
          <a:p>
            <a:pPr marL="158115" marR="5080" indent="-146050">
              <a:lnSpc>
                <a:spcPts val="1200"/>
              </a:lnSpc>
              <a:spcBef>
                <a:spcPts val="240"/>
              </a:spcBef>
            </a:pPr>
            <a:r>
              <a:rPr sz="1100" b="1" spc="20" dirty="0">
                <a:solidFill>
                  <a:srgbClr val="231F20"/>
                </a:solidFill>
                <a:latin typeface="Yu Gothic"/>
                <a:cs typeface="Yu Gothic"/>
              </a:rPr>
              <a:t>上場企業の</a:t>
            </a:r>
            <a:r>
              <a:rPr sz="1100" b="1" spc="35" dirty="0">
                <a:solidFill>
                  <a:srgbClr val="231F20"/>
                </a:solidFill>
                <a:latin typeface="Yu Gothic"/>
                <a:cs typeface="Yu Gothic"/>
              </a:rPr>
              <a:t>経営層</a:t>
            </a:r>
            <a:endParaRPr sz="1100">
              <a:latin typeface="Yu Gothic"/>
              <a:cs typeface="Yu Gothic"/>
            </a:endParaRPr>
          </a:p>
        </p:txBody>
      </p:sp>
      <p:sp>
        <p:nvSpPr>
          <p:cNvPr id="40" name="object 40">
            <a:extLst>
              <a:ext uri="{FF2B5EF4-FFF2-40B4-BE49-F238E27FC236}">
                <a16:creationId xmlns:a16="http://schemas.microsoft.com/office/drawing/2014/main" id="{BCD866D2-CA5A-A649-2C19-4351D115839E}"/>
              </a:ext>
            </a:extLst>
          </p:cNvPr>
          <p:cNvSpPr txBox="1"/>
          <p:nvPr/>
        </p:nvSpPr>
        <p:spPr>
          <a:xfrm>
            <a:off x="8147112" y="4678953"/>
            <a:ext cx="702945" cy="329565"/>
          </a:xfrm>
          <a:prstGeom prst="rect">
            <a:avLst/>
          </a:prstGeom>
        </p:spPr>
        <p:txBody>
          <a:bodyPr vert="horz" wrap="square" lIns="0" tIns="12700" rIns="0" bIns="0" rtlCol="0">
            <a:spAutoFit/>
          </a:bodyPr>
          <a:lstStyle/>
          <a:p>
            <a:pPr algn="ctr">
              <a:lnSpc>
                <a:spcPts val="955"/>
              </a:lnSpc>
              <a:spcBef>
                <a:spcPts val="100"/>
              </a:spcBef>
            </a:pPr>
            <a:r>
              <a:rPr sz="800" b="1" spc="-15" dirty="0">
                <a:solidFill>
                  <a:srgbClr val="231F20"/>
                </a:solidFill>
                <a:latin typeface="Yu Gothic"/>
                <a:cs typeface="Yu Gothic"/>
              </a:rPr>
              <a:t>保有資産</a:t>
            </a:r>
            <a:endParaRPr sz="800">
              <a:latin typeface="Yu Gothic"/>
              <a:cs typeface="Yu Gothic"/>
            </a:endParaRPr>
          </a:p>
          <a:p>
            <a:pPr algn="ctr">
              <a:lnSpc>
                <a:spcPts val="1435"/>
              </a:lnSpc>
            </a:pPr>
            <a:r>
              <a:rPr sz="1200" b="1" spc="50" dirty="0">
                <a:solidFill>
                  <a:srgbClr val="231F20"/>
                </a:solidFill>
                <a:latin typeface="Hypatia Sans Pro"/>
                <a:cs typeface="Hypatia Sans Pro"/>
              </a:rPr>
              <a:t>1</a:t>
            </a:r>
            <a:r>
              <a:rPr sz="1100" b="1" spc="40" dirty="0">
                <a:solidFill>
                  <a:srgbClr val="231F20"/>
                </a:solidFill>
                <a:latin typeface="Yu Gothic"/>
                <a:cs typeface="Yu Gothic"/>
              </a:rPr>
              <a:t>億円以上</a:t>
            </a:r>
            <a:endParaRPr sz="1100">
              <a:latin typeface="Yu Gothic"/>
              <a:cs typeface="Yu Gothic"/>
            </a:endParaRPr>
          </a:p>
        </p:txBody>
      </p:sp>
      <p:sp>
        <p:nvSpPr>
          <p:cNvPr id="41" name="object 41">
            <a:extLst>
              <a:ext uri="{FF2B5EF4-FFF2-40B4-BE49-F238E27FC236}">
                <a16:creationId xmlns:a16="http://schemas.microsoft.com/office/drawing/2014/main" id="{D5EFEEB2-9F0A-2A21-EFCF-A55197A02328}"/>
              </a:ext>
            </a:extLst>
          </p:cNvPr>
          <p:cNvSpPr txBox="1"/>
          <p:nvPr/>
        </p:nvSpPr>
        <p:spPr>
          <a:xfrm>
            <a:off x="5835383" y="4544486"/>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42" name="object 42">
            <a:extLst>
              <a:ext uri="{FF2B5EF4-FFF2-40B4-BE49-F238E27FC236}">
                <a16:creationId xmlns:a16="http://schemas.microsoft.com/office/drawing/2014/main" id="{F9D02826-A03D-D497-8470-6F38D9FBD33D}"/>
              </a:ext>
            </a:extLst>
          </p:cNvPr>
          <p:cNvSpPr txBox="1"/>
          <p:nvPr/>
        </p:nvSpPr>
        <p:spPr>
          <a:xfrm>
            <a:off x="7339190" y="4502195"/>
            <a:ext cx="163830" cy="177800"/>
          </a:xfrm>
          <a:prstGeom prst="rect">
            <a:avLst/>
          </a:prstGeom>
        </p:spPr>
        <p:txBody>
          <a:bodyPr vert="horz" wrap="square" lIns="0" tIns="12700" rIns="0" bIns="0" rtlCol="0">
            <a:spAutoFit/>
          </a:bodyPr>
          <a:lstStyle/>
          <a:p>
            <a:pPr marL="12700">
              <a:spcBef>
                <a:spcPts val="100"/>
              </a:spcBef>
            </a:pPr>
            <a:r>
              <a:rPr sz="1000" b="1" spc="25" dirty="0">
                <a:solidFill>
                  <a:srgbClr val="231F20"/>
                </a:solidFill>
                <a:latin typeface="Yu Gothic"/>
                <a:cs typeface="Yu Gothic"/>
              </a:rPr>
              <a:t>or</a:t>
            </a:r>
            <a:endParaRPr sz="1000">
              <a:latin typeface="Yu Gothic"/>
              <a:cs typeface="Yu Gothic"/>
            </a:endParaRPr>
          </a:p>
        </p:txBody>
      </p:sp>
      <p:sp>
        <p:nvSpPr>
          <p:cNvPr id="43" name="object 43">
            <a:extLst>
              <a:ext uri="{FF2B5EF4-FFF2-40B4-BE49-F238E27FC236}">
                <a16:creationId xmlns:a16="http://schemas.microsoft.com/office/drawing/2014/main" id="{A4550B9D-A2CA-2B2D-E3A5-0F62409FD7DF}"/>
              </a:ext>
            </a:extLst>
          </p:cNvPr>
          <p:cNvSpPr txBox="1"/>
          <p:nvPr/>
        </p:nvSpPr>
        <p:spPr>
          <a:xfrm>
            <a:off x="337132" y="301328"/>
            <a:ext cx="1630045" cy="238760"/>
          </a:xfrm>
          <a:prstGeom prst="rect">
            <a:avLst/>
          </a:prstGeom>
        </p:spPr>
        <p:txBody>
          <a:bodyPr vert="horz" wrap="square" lIns="0" tIns="12700" rIns="0" bIns="0" rtlCol="0">
            <a:spAutoFit/>
          </a:bodyPr>
          <a:lstStyle/>
          <a:p>
            <a:pPr marL="12700">
              <a:spcBef>
                <a:spcPts val="100"/>
              </a:spcBef>
            </a:pPr>
            <a:r>
              <a:rPr sz="1400" b="1" spc="110" dirty="0">
                <a:solidFill>
                  <a:srgbClr val="FFFFFF"/>
                </a:solidFill>
                <a:latin typeface="Yu Gothic"/>
                <a:cs typeface="Yu Gothic"/>
              </a:rPr>
              <a:t>Premium</a:t>
            </a:r>
            <a:r>
              <a:rPr sz="1400" b="1" spc="295"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
        <p:nvSpPr>
          <p:cNvPr id="44" name="object 44">
            <a:extLst>
              <a:ext uri="{FF2B5EF4-FFF2-40B4-BE49-F238E27FC236}">
                <a16:creationId xmlns:a16="http://schemas.microsoft.com/office/drawing/2014/main" id="{6CCF12BD-7D12-5FA8-CDF5-96872A8BE222}"/>
              </a:ext>
            </a:extLst>
          </p:cNvPr>
          <p:cNvSpPr txBox="1"/>
          <p:nvPr/>
        </p:nvSpPr>
        <p:spPr>
          <a:xfrm>
            <a:off x="2111983" y="352128"/>
            <a:ext cx="2477770" cy="166712"/>
          </a:xfrm>
          <a:prstGeom prst="rect">
            <a:avLst/>
          </a:prstGeom>
        </p:spPr>
        <p:txBody>
          <a:bodyPr vert="horz" wrap="square" lIns="0" tIns="12700" rIns="0" bIns="0" rtlCol="0">
            <a:spAutoFit/>
          </a:bodyPr>
          <a:lstStyle/>
          <a:p>
            <a:pPr marL="12700">
              <a:spcBef>
                <a:spcPts val="100"/>
              </a:spcBef>
            </a:pPr>
            <a:r>
              <a:rPr sz="1000" b="1" dirty="0">
                <a:solidFill>
                  <a:srgbClr val="FFFFFF"/>
                </a:solidFill>
                <a:latin typeface="Yu Gothic"/>
                <a:cs typeface="Yu Gothic"/>
              </a:rPr>
              <a:t>～</a:t>
            </a:r>
            <a:r>
              <a:rPr sz="1000" b="1" dirty="0" err="1">
                <a:solidFill>
                  <a:srgbClr val="FFFFFF"/>
                </a:solidFill>
                <a:latin typeface="Yu Gothic"/>
                <a:cs typeface="Yu Gothic"/>
              </a:rPr>
              <a:t>富裕層</a:t>
            </a:r>
            <a:r>
              <a:rPr lang="ja-JP" altLang="en-US" sz="1000" b="1" dirty="0">
                <a:solidFill>
                  <a:srgbClr val="FFFFFF"/>
                </a:solidFill>
                <a:latin typeface="Yu Gothic"/>
                <a:cs typeface="Yu Gothic"/>
              </a:rPr>
              <a:t>へのリ</a:t>
            </a:r>
            <a:r>
              <a:rPr sz="1000" b="1" dirty="0">
                <a:solidFill>
                  <a:srgbClr val="FFFFFF"/>
                </a:solidFill>
                <a:latin typeface="Yu Gothic"/>
                <a:cs typeface="Yu Gothic"/>
              </a:rPr>
              <a:t>ー</a:t>
            </a:r>
            <a:r>
              <a:rPr sz="1000" b="1" dirty="0" err="1">
                <a:solidFill>
                  <a:srgbClr val="FFFFFF"/>
                </a:solidFill>
                <a:latin typeface="Yu Gothic"/>
                <a:cs typeface="Yu Gothic"/>
              </a:rPr>
              <a:t>チを最大化</a:t>
            </a:r>
            <a:r>
              <a:rPr sz="1000" b="1" dirty="0">
                <a:solidFill>
                  <a:srgbClr val="FFFFFF"/>
                </a:solidFill>
                <a:latin typeface="Yu Gothic"/>
                <a:cs typeface="Yu Gothic"/>
              </a:rPr>
              <a:t>～ </a:t>
            </a:r>
            <a:endParaRPr sz="1000" dirty="0">
              <a:latin typeface="Yu Gothic"/>
              <a:cs typeface="Yu Gothic"/>
            </a:endParaRPr>
          </a:p>
        </p:txBody>
      </p:sp>
      <p:pic>
        <p:nvPicPr>
          <p:cNvPr id="45" name="object 45">
            <a:extLst>
              <a:ext uri="{FF2B5EF4-FFF2-40B4-BE49-F238E27FC236}">
                <a16:creationId xmlns:a16="http://schemas.microsoft.com/office/drawing/2014/main" id="{6A6CDB3C-F84C-3C53-988D-BA1D75597E05}"/>
              </a:ext>
            </a:extLst>
          </p:cNvPr>
          <p:cNvPicPr/>
          <p:nvPr/>
        </p:nvPicPr>
        <p:blipFill>
          <a:blip r:embed="rId3" cstate="email">
            <a:extLst>
              <a:ext uri="{28A0092B-C50C-407E-A947-70E740481C1C}">
                <a14:useLocalDpi xmlns:a14="http://schemas.microsoft.com/office/drawing/2010/main"/>
              </a:ext>
            </a:extLst>
          </a:blip>
          <a:srcRect/>
          <a:stretch/>
        </p:blipFill>
        <p:spPr>
          <a:xfrm>
            <a:off x="3639820" y="2948835"/>
            <a:ext cx="432815" cy="305516"/>
          </a:xfrm>
          <a:prstGeom prst="rect">
            <a:avLst/>
          </a:prstGeom>
        </p:spPr>
      </p:pic>
      <p:pic>
        <p:nvPicPr>
          <p:cNvPr id="46" name="object 46">
            <a:extLst>
              <a:ext uri="{FF2B5EF4-FFF2-40B4-BE49-F238E27FC236}">
                <a16:creationId xmlns:a16="http://schemas.microsoft.com/office/drawing/2014/main" id="{FE9414D5-B311-E334-108B-49D74842F8CD}"/>
              </a:ext>
            </a:extLst>
          </p:cNvPr>
          <p:cNvPicPr/>
          <p:nvPr/>
        </p:nvPicPr>
        <p:blipFill>
          <a:blip r:embed="rId4" cstate="email">
            <a:extLst>
              <a:ext uri="{28A0092B-C50C-407E-A947-70E740481C1C}">
                <a14:useLocalDpi xmlns:a14="http://schemas.microsoft.com/office/drawing/2010/main"/>
              </a:ext>
            </a:extLst>
          </a:blip>
          <a:srcRect/>
          <a:stretch/>
        </p:blipFill>
        <p:spPr>
          <a:xfrm>
            <a:off x="9071356" y="2833413"/>
            <a:ext cx="880872" cy="472351"/>
          </a:xfrm>
          <a:prstGeom prst="rect">
            <a:avLst/>
          </a:prstGeom>
        </p:spPr>
      </p:pic>
      <p:pic>
        <p:nvPicPr>
          <p:cNvPr id="47" name="object 47">
            <a:extLst>
              <a:ext uri="{FF2B5EF4-FFF2-40B4-BE49-F238E27FC236}">
                <a16:creationId xmlns:a16="http://schemas.microsoft.com/office/drawing/2014/main" id="{3E14FFA3-4640-7B1E-0A3A-76FA72E8466B}"/>
              </a:ext>
            </a:extLst>
          </p:cNvPr>
          <p:cNvPicPr/>
          <p:nvPr/>
        </p:nvPicPr>
        <p:blipFill>
          <a:blip r:embed="rId5" cstate="email">
            <a:extLst>
              <a:ext uri="{28A0092B-C50C-407E-A947-70E740481C1C}">
                <a14:useLocalDpi xmlns:a14="http://schemas.microsoft.com/office/drawing/2010/main"/>
              </a:ext>
            </a:extLst>
          </a:blip>
          <a:srcRect/>
          <a:stretch/>
        </p:blipFill>
        <p:spPr>
          <a:xfrm>
            <a:off x="4695047" y="4168394"/>
            <a:ext cx="715042" cy="472439"/>
          </a:xfrm>
          <a:prstGeom prst="rect">
            <a:avLst/>
          </a:prstGeom>
        </p:spPr>
      </p:pic>
      <p:pic>
        <p:nvPicPr>
          <p:cNvPr id="48" name="object 48">
            <a:extLst>
              <a:ext uri="{FF2B5EF4-FFF2-40B4-BE49-F238E27FC236}">
                <a16:creationId xmlns:a16="http://schemas.microsoft.com/office/drawing/2014/main" id="{A35AA623-94E0-CEBD-58B4-22709D143127}"/>
              </a:ext>
            </a:extLst>
          </p:cNvPr>
          <p:cNvPicPr/>
          <p:nvPr/>
        </p:nvPicPr>
        <p:blipFill>
          <a:blip r:embed="rId6" cstate="email">
            <a:extLst>
              <a:ext uri="{28A0092B-C50C-407E-A947-70E740481C1C}">
                <a14:useLocalDpi xmlns:a14="http://schemas.microsoft.com/office/drawing/2010/main"/>
              </a:ext>
            </a:extLst>
          </a:blip>
          <a:srcRect/>
          <a:stretch/>
        </p:blipFill>
        <p:spPr>
          <a:xfrm>
            <a:off x="7858705" y="4147058"/>
            <a:ext cx="1306685" cy="469392"/>
          </a:xfrm>
          <a:prstGeom prst="rect">
            <a:avLst/>
          </a:prstGeom>
        </p:spPr>
      </p:pic>
      <p:pic>
        <p:nvPicPr>
          <p:cNvPr id="49" name="object 49">
            <a:extLst>
              <a:ext uri="{FF2B5EF4-FFF2-40B4-BE49-F238E27FC236}">
                <a16:creationId xmlns:a16="http://schemas.microsoft.com/office/drawing/2014/main" id="{53490D09-01A5-D822-FD75-C3A86FC881AD}"/>
              </a:ext>
            </a:extLst>
          </p:cNvPr>
          <p:cNvPicPr/>
          <p:nvPr/>
        </p:nvPicPr>
        <p:blipFill>
          <a:blip r:embed="rId7" cstate="email">
            <a:extLst>
              <a:ext uri="{28A0092B-C50C-407E-A947-70E740481C1C}">
                <a14:useLocalDpi xmlns:a14="http://schemas.microsoft.com/office/drawing/2010/main"/>
              </a:ext>
            </a:extLst>
          </a:blip>
          <a:srcRect/>
          <a:stretch/>
        </p:blipFill>
        <p:spPr>
          <a:xfrm>
            <a:off x="6958283" y="2796794"/>
            <a:ext cx="507584" cy="621791"/>
          </a:xfrm>
          <a:prstGeom prst="rect">
            <a:avLst/>
          </a:prstGeom>
        </p:spPr>
      </p:pic>
      <p:pic>
        <p:nvPicPr>
          <p:cNvPr id="50" name="object 50">
            <a:extLst>
              <a:ext uri="{FF2B5EF4-FFF2-40B4-BE49-F238E27FC236}">
                <a16:creationId xmlns:a16="http://schemas.microsoft.com/office/drawing/2014/main" id="{BC00A9A6-67D2-C249-6AEF-292EEBB66156}"/>
              </a:ext>
            </a:extLst>
          </p:cNvPr>
          <p:cNvPicPr/>
          <p:nvPr/>
        </p:nvPicPr>
        <p:blipFill>
          <a:blip r:embed="rId8" cstate="email">
            <a:extLst>
              <a:ext uri="{28A0092B-C50C-407E-A947-70E740481C1C}">
                <a14:useLocalDpi xmlns:a14="http://schemas.microsoft.com/office/drawing/2010/main"/>
              </a:ext>
            </a:extLst>
          </a:blip>
          <a:srcRect/>
          <a:stretch/>
        </p:blipFill>
        <p:spPr>
          <a:xfrm>
            <a:off x="4723383" y="2836417"/>
            <a:ext cx="512063" cy="576071"/>
          </a:xfrm>
          <a:prstGeom prst="rect">
            <a:avLst/>
          </a:prstGeom>
        </p:spPr>
      </p:pic>
      <p:pic>
        <p:nvPicPr>
          <p:cNvPr id="53" name="object 53">
            <a:extLst>
              <a:ext uri="{FF2B5EF4-FFF2-40B4-BE49-F238E27FC236}">
                <a16:creationId xmlns:a16="http://schemas.microsoft.com/office/drawing/2014/main" id="{5933B9E1-16F9-6F35-DEC6-95AC0FE206B5}"/>
              </a:ext>
            </a:extLst>
          </p:cNvPr>
          <p:cNvPicPr/>
          <p:nvPr/>
        </p:nvPicPr>
        <p:blipFill>
          <a:blip r:embed="rId9" cstate="email">
            <a:extLst>
              <a:ext uri="{28A0092B-C50C-407E-A947-70E740481C1C}">
                <a14:useLocalDpi xmlns:a14="http://schemas.microsoft.com/office/drawing/2010/main"/>
              </a:ext>
            </a:extLst>
          </a:blip>
          <a:srcRect/>
          <a:stretch/>
        </p:blipFill>
        <p:spPr>
          <a:xfrm>
            <a:off x="8031988" y="2841751"/>
            <a:ext cx="457199" cy="571498"/>
          </a:xfrm>
          <a:prstGeom prst="rect">
            <a:avLst/>
          </a:prstGeom>
        </p:spPr>
      </p:pic>
      <p:pic>
        <p:nvPicPr>
          <p:cNvPr id="54" name="object 54">
            <a:extLst>
              <a:ext uri="{FF2B5EF4-FFF2-40B4-BE49-F238E27FC236}">
                <a16:creationId xmlns:a16="http://schemas.microsoft.com/office/drawing/2014/main" id="{7DCD3D76-17F7-7698-86E5-512BDCDAFADF}"/>
              </a:ext>
            </a:extLst>
          </p:cNvPr>
          <p:cNvPicPr/>
          <p:nvPr/>
        </p:nvPicPr>
        <p:blipFill>
          <a:blip r:embed="rId10" cstate="email">
            <a:extLst>
              <a:ext uri="{28A0092B-C50C-407E-A947-70E740481C1C}">
                <a14:useLocalDpi xmlns:a14="http://schemas.microsoft.com/office/drawing/2010/main"/>
              </a:ext>
            </a:extLst>
          </a:blip>
          <a:srcRect/>
          <a:stretch/>
        </p:blipFill>
        <p:spPr>
          <a:xfrm>
            <a:off x="5837428" y="2836500"/>
            <a:ext cx="478535" cy="582002"/>
          </a:xfrm>
          <a:prstGeom prst="rect">
            <a:avLst/>
          </a:prstGeom>
        </p:spPr>
      </p:pic>
      <p:grpSp>
        <p:nvGrpSpPr>
          <p:cNvPr id="55" name="object 55">
            <a:extLst>
              <a:ext uri="{FF2B5EF4-FFF2-40B4-BE49-F238E27FC236}">
                <a16:creationId xmlns:a16="http://schemas.microsoft.com/office/drawing/2014/main" id="{64266E64-27EB-D254-C854-8CFE39844495}"/>
              </a:ext>
            </a:extLst>
          </p:cNvPr>
          <p:cNvGrpSpPr/>
          <p:nvPr/>
        </p:nvGrpSpPr>
        <p:grpSpPr>
          <a:xfrm>
            <a:off x="653084" y="4200156"/>
            <a:ext cx="648338" cy="648338"/>
            <a:chOff x="653084" y="4200156"/>
            <a:chExt cx="648338" cy="648338"/>
          </a:xfrm>
        </p:grpSpPr>
        <p:pic>
          <p:nvPicPr>
            <p:cNvPr id="58" name="object 58">
              <a:extLst>
                <a:ext uri="{FF2B5EF4-FFF2-40B4-BE49-F238E27FC236}">
                  <a16:creationId xmlns:a16="http://schemas.microsoft.com/office/drawing/2014/main" id="{F82BA378-B0CF-BDC1-4552-6B3A253BB817}"/>
                </a:ext>
              </a:extLst>
            </p:cNvPr>
            <p:cNvPicPr/>
            <p:nvPr/>
          </p:nvPicPr>
          <p:blipFill>
            <a:blip r:embed="rId11" cstate="email">
              <a:extLst>
                <a:ext uri="{28A0092B-C50C-407E-A947-70E740481C1C}">
                  <a14:useLocalDpi xmlns:a14="http://schemas.microsoft.com/office/drawing/2010/main"/>
                </a:ext>
              </a:extLst>
            </a:blip>
            <a:stretch>
              <a:fillRect/>
            </a:stretch>
          </p:blipFill>
          <p:spPr>
            <a:xfrm>
              <a:off x="653084" y="4200156"/>
              <a:ext cx="648007" cy="648007"/>
            </a:xfrm>
            <a:prstGeom prst="rect">
              <a:avLst/>
            </a:prstGeom>
          </p:spPr>
        </p:pic>
        <p:sp>
          <p:nvSpPr>
            <p:cNvPr id="59" name="object 59">
              <a:extLst>
                <a:ext uri="{FF2B5EF4-FFF2-40B4-BE49-F238E27FC236}">
                  <a16:creationId xmlns:a16="http://schemas.microsoft.com/office/drawing/2014/main" id="{DFEF4597-85A9-A441-6760-BD319ABBF02D}"/>
                </a:ext>
              </a:extLst>
            </p:cNvPr>
            <p:cNvSpPr/>
            <p:nvPr/>
          </p:nvSpPr>
          <p:spPr>
            <a:xfrm>
              <a:off x="653087" y="4200159"/>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0" name="object 60">
            <a:extLst>
              <a:ext uri="{FF2B5EF4-FFF2-40B4-BE49-F238E27FC236}">
                <a16:creationId xmlns:a16="http://schemas.microsoft.com/office/drawing/2014/main" id="{6623EFD4-3E88-24AD-BEEC-6705C345D0C5}"/>
              </a:ext>
            </a:extLst>
          </p:cNvPr>
          <p:cNvSpPr txBox="1"/>
          <p:nvPr/>
        </p:nvSpPr>
        <p:spPr>
          <a:xfrm>
            <a:off x="1458583" y="4380457"/>
            <a:ext cx="1427480" cy="239168"/>
          </a:xfrm>
          <a:prstGeom prst="rect">
            <a:avLst/>
          </a:prstGeom>
        </p:spPr>
        <p:txBody>
          <a:bodyPr vert="horz" wrap="square" lIns="0" tIns="23495" rIns="0" bIns="0" rtlCol="0">
            <a:spAutoFit/>
          </a:bodyPr>
          <a:lstStyle/>
          <a:p>
            <a:pPr marL="12700">
              <a:spcBef>
                <a:spcPts val="185"/>
              </a:spcBef>
            </a:pPr>
            <a:r>
              <a:rPr sz="1400" b="1" spc="-45" dirty="0" err="1">
                <a:solidFill>
                  <a:srgbClr val="FFFFFF"/>
                </a:solidFill>
                <a:latin typeface="Yu Gothic"/>
                <a:cs typeface="Yu Gothic"/>
              </a:rPr>
              <a:t>ハイクラス富裕層</a:t>
            </a:r>
            <a:endParaRPr sz="1400" dirty="0">
              <a:latin typeface="Yu Gothic"/>
              <a:cs typeface="Yu Gothic"/>
            </a:endParaRPr>
          </a:p>
        </p:txBody>
      </p:sp>
      <p:grpSp>
        <p:nvGrpSpPr>
          <p:cNvPr id="61" name="object 61">
            <a:extLst>
              <a:ext uri="{FF2B5EF4-FFF2-40B4-BE49-F238E27FC236}">
                <a16:creationId xmlns:a16="http://schemas.microsoft.com/office/drawing/2014/main" id="{50BDB53F-5D0D-41BE-BAB0-7DAEE024B1DB}"/>
              </a:ext>
            </a:extLst>
          </p:cNvPr>
          <p:cNvGrpSpPr/>
          <p:nvPr/>
        </p:nvGrpSpPr>
        <p:grpSpPr>
          <a:xfrm>
            <a:off x="653084" y="2845959"/>
            <a:ext cx="2698129" cy="648338"/>
            <a:chOff x="653084" y="2845959"/>
            <a:chExt cx="2698129" cy="648338"/>
          </a:xfrm>
        </p:grpSpPr>
        <p:sp>
          <p:nvSpPr>
            <p:cNvPr id="63" name="object 63">
              <a:extLst>
                <a:ext uri="{FF2B5EF4-FFF2-40B4-BE49-F238E27FC236}">
                  <a16:creationId xmlns:a16="http://schemas.microsoft.com/office/drawing/2014/main" id="{513846C2-264E-13AF-F0EB-AB759DCA6402}"/>
                </a:ext>
              </a:extLst>
            </p:cNvPr>
            <p:cNvSpPr/>
            <p:nvPr/>
          </p:nvSpPr>
          <p:spPr>
            <a:xfrm>
              <a:off x="653098" y="2845959"/>
              <a:ext cx="2698115" cy="648335"/>
            </a:xfrm>
            <a:custGeom>
              <a:avLst/>
              <a:gdLst/>
              <a:ahLst/>
              <a:cxnLst/>
              <a:rect l="l" t="t" r="r" b="b"/>
              <a:pathLst>
                <a:path w="2698115" h="648335">
                  <a:moveTo>
                    <a:pt x="2373541" y="648004"/>
                  </a:moveTo>
                  <a:lnTo>
                    <a:pt x="323989" y="648004"/>
                  </a:lnTo>
                  <a:lnTo>
                    <a:pt x="276113" y="644491"/>
                  </a:lnTo>
                  <a:lnTo>
                    <a:pt x="230418" y="634286"/>
                  </a:lnTo>
                  <a:lnTo>
                    <a:pt x="187405" y="617891"/>
                  </a:lnTo>
                  <a:lnTo>
                    <a:pt x="147575" y="595806"/>
                  </a:lnTo>
                  <a:lnTo>
                    <a:pt x="111430" y="568532"/>
                  </a:lnTo>
                  <a:lnTo>
                    <a:pt x="79470" y="536572"/>
                  </a:lnTo>
                  <a:lnTo>
                    <a:pt x="52197" y="500425"/>
                  </a:lnTo>
                  <a:lnTo>
                    <a:pt x="30113" y="460594"/>
                  </a:lnTo>
                  <a:lnTo>
                    <a:pt x="13717" y="417579"/>
                  </a:lnTo>
                  <a:lnTo>
                    <a:pt x="3512" y="371881"/>
                  </a:lnTo>
                  <a:lnTo>
                    <a:pt x="0" y="324002"/>
                  </a:lnTo>
                  <a:lnTo>
                    <a:pt x="3512" y="276123"/>
                  </a:lnTo>
                  <a:lnTo>
                    <a:pt x="13717" y="230425"/>
                  </a:lnTo>
                  <a:lnTo>
                    <a:pt x="30113" y="187410"/>
                  </a:lnTo>
                  <a:lnTo>
                    <a:pt x="52197" y="147579"/>
                  </a:lnTo>
                  <a:lnTo>
                    <a:pt x="79470" y="111432"/>
                  </a:lnTo>
                  <a:lnTo>
                    <a:pt x="111430" y="79471"/>
                  </a:lnTo>
                  <a:lnTo>
                    <a:pt x="147575" y="52198"/>
                  </a:lnTo>
                  <a:lnTo>
                    <a:pt x="187405" y="30113"/>
                  </a:lnTo>
                  <a:lnTo>
                    <a:pt x="230418" y="13717"/>
                  </a:lnTo>
                  <a:lnTo>
                    <a:pt x="276113" y="3512"/>
                  </a:lnTo>
                  <a:lnTo>
                    <a:pt x="323989" y="0"/>
                  </a:lnTo>
                  <a:lnTo>
                    <a:pt x="2373541" y="0"/>
                  </a:lnTo>
                  <a:lnTo>
                    <a:pt x="2421420" y="3512"/>
                  </a:lnTo>
                  <a:lnTo>
                    <a:pt x="2467117" y="13717"/>
                  </a:lnTo>
                  <a:lnTo>
                    <a:pt x="2510132" y="30113"/>
                  </a:lnTo>
                  <a:lnTo>
                    <a:pt x="2549964" y="52198"/>
                  </a:lnTo>
                  <a:lnTo>
                    <a:pt x="2586111" y="79471"/>
                  </a:lnTo>
                  <a:lnTo>
                    <a:pt x="2618071" y="111432"/>
                  </a:lnTo>
                  <a:lnTo>
                    <a:pt x="2645345" y="147579"/>
                  </a:lnTo>
                  <a:lnTo>
                    <a:pt x="2667430" y="187410"/>
                  </a:lnTo>
                  <a:lnTo>
                    <a:pt x="2683825" y="230425"/>
                  </a:lnTo>
                  <a:lnTo>
                    <a:pt x="2694030" y="276123"/>
                  </a:lnTo>
                  <a:lnTo>
                    <a:pt x="2697543" y="324002"/>
                  </a:lnTo>
                  <a:lnTo>
                    <a:pt x="2694030" y="371881"/>
                  </a:lnTo>
                  <a:lnTo>
                    <a:pt x="2683825" y="417579"/>
                  </a:lnTo>
                  <a:lnTo>
                    <a:pt x="2667430" y="460594"/>
                  </a:lnTo>
                  <a:lnTo>
                    <a:pt x="2645345" y="500425"/>
                  </a:lnTo>
                  <a:lnTo>
                    <a:pt x="2618071" y="536572"/>
                  </a:lnTo>
                  <a:lnTo>
                    <a:pt x="2586111" y="568532"/>
                  </a:lnTo>
                  <a:lnTo>
                    <a:pt x="2549964" y="595806"/>
                  </a:lnTo>
                  <a:lnTo>
                    <a:pt x="2510132" y="617891"/>
                  </a:lnTo>
                  <a:lnTo>
                    <a:pt x="2467117" y="634286"/>
                  </a:lnTo>
                  <a:lnTo>
                    <a:pt x="2421420" y="644491"/>
                  </a:lnTo>
                  <a:lnTo>
                    <a:pt x="2373541" y="648004"/>
                  </a:lnTo>
                  <a:close/>
                </a:path>
              </a:pathLst>
            </a:custGeom>
            <a:gradFill>
              <a:gsLst>
                <a:gs pos="0">
                  <a:srgbClr val="535050"/>
                </a:gs>
                <a:gs pos="98000">
                  <a:srgbClr val="0D0708"/>
                </a:gs>
              </a:gsLst>
              <a:lin ang="5400000" scaled="0"/>
            </a:gradFill>
            <a:ln w="12699">
              <a:solidFill>
                <a:srgbClr val="F6F6F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4" name="object 64">
              <a:extLst>
                <a:ext uri="{FF2B5EF4-FFF2-40B4-BE49-F238E27FC236}">
                  <a16:creationId xmlns:a16="http://schemas.microsoft.com/office/drawing/2014/main" id="{444E6AD1-CFC9-AFEB-ADD5-179F315FF321}"/>
                </a:ext>
              </a:extLst>
            </p:cNvPr>
            <p:cNvPicPr/>
            <p:nvPr/>
          </p:nvPicPr>
          <p:blipFill>
            <a:blip r:embed="rId12" cstate="email">
              <a:extLst>
                <a:ext uri="{28A0092B-C50C-407E-A947-70E740481C1C}">
                  <a14:useLocalDpi xmlns:a14="http://schemas.microsoft.com/office/drawing/2010/main"/>
                </a:ext>
              </a:extLst>
            </a:blip>
            <a:stretch>
              <a:fillRect/>
            </a:stretch>
          </p:blipFill>
          <p:spPr>
            <a:xfrm>
              <a:off x="653084" y="2845962"/>
              <a:ext cx="648007" cy="648004"/>
            </a:xfrm>
            <a:prstGeom prst="rect">
              <a:avLst/>
            </a:prstGeom>
          </p:spPr>
        </p:pic>
        <p:sp>
          <p:nvSpPr>
            <p:cNvPr id="65" name="object 65">
              <a:extLst>
                <a:ext uri="{FF2B5EF4-FFF2-40B4-BE49-F238E27FC236}">
                  <a16:creationId xmlns:a16="http://schemas.microsoft.com/office/drawing/2014/main" id="{7567E1D4-9B9A-87FA-DB12-BEF5B8C62C5B}"/>
                </a:ext>
              </a:extLst>
            </p:cNvPr>
            <p:cNvSpPr/>
            <p:nvPr/>
          </p:nvSpPr>
          <p:spPr>
            <a:xfrm>
              <a:off x="653087" y="2845962"/>
              <a:ext cx="648335" cy="648335"/>
            </a:xfrm>
            <a:custGeom>
              <a:avLst/>
              <a:gdLst/>
              <a:ahLst/>
              <a:cxnLst/>
              <a:rect l="l" t="t" r="r" b="b"/>
              <a:pathLst>
                <a:path w="648335" h="648335">
                  <a:moveTo>
                    <a:pt x="648004" y="324002"/>
                  </a:moveTo>
                  <a:lnTo>
                    <a:pt x="644491" y="371881"/>
                  </a:lnTo>
                  <a:lnTo>
                    <a:pt x="634286" y="417579"/>
                  </a:lnTo>
                  <a:lnTo>
                    <a:pt x="617891" y="460594"/>
                  </a:lnTo>
                  <a:lnTo>
                    <a:pt x="595806" y="500425"/>
                  </a:lnTo>
                  <a:lnTo>
                    <a:pt x="568532" y="536572"/>
                  </a:lnTo>
                  <a:lnTo>
                    <a:pt x="536572" y="568532"/>
                  </a:lnTo>
                  <a:lnTo>
                    <a:pt x="500425" y="595806"/>
                  </a:lnTo>
                  <a:lnTo>
                    <a:pt x="460594" y="617891"/>
                  </a:lnTo>
                  <a:lnTo>
                    <a:pt x="417579" y="634286"/>
                  </a:lnTo>
                  <a:lnTo>
                    <a:pt x="371881" y="644491"/>
                  </a:lnTo>
                  <a:lnTo>
                    <a:pt x="324002" y="648004"/>
                  </a:lnTo>
                  <a:lnTo>
                    <a:pt x="276123" y="644491"/>
                  </a:lnTo>
                  <a:lnTo>
                    <a:pt x="230425" y="634286"/>
                  </a:lnTo>
                  <a:lnTo>
                    <a:pt x="187410" y="617891"/>
                  </a:lnTo>
                  <a:lnTo>
                    <a:pt x="147579" y="595806"/>
                  </a:lnTo>
                  <a:lnTo>
                    <a:pt x="111432" y="568532"/>
                  </a:lnTo>
                  <a:lnTo>
                    <a:pt x="79471" y="536572"/>
                  </a:lnTo>
                  <a:lnTo>
                    <a:pt x="52198" y="500425"/>
                  </a:lnTo>
                  <a:lnTo>
                    <a:pt x="30113" y="460594"/>
                  </a:lnTo>
                  <a:lnTo>
                    <a:pt x="13717" y="417579"/>
                  </a:lnTo>
                  <a:lnTo>
                    <a:pt x="3512" y="371881"/>
                  </a:lnTo>
                  <a:lnTo>
                    <a:pt x="0" y="324002"/>
                  </a:lnTo>
                  <a:lnTo>
                    <a:pt x="3512" y="276123"/>
                  </a:lnTo>
                  <a:lnTo>
                    <a:pt x="13717" y="230425"/>
                  </a:lnTo>
                  <a:lnTo>
                    <a:pt x="30113" y="187410"/>
                  </a:lnTo>
                  <a:lnTo>
                    <a:pt x="52198" y="147579"/>
                  </a:lnTo>
                  <a:lnTo>
                    <a:pt x="79471" y="111432"/>
                  </a:lnTo>
                  <a:lnTo>
                    <a:pt x="111432" y="79471"/>
                  </a:lnTo>
                  <a:lnTo>
                    <a:pt x="147579" y="52198"/>
                  </a:lnTo>
                  <a:lnTo>
                    <a:pt x="187410" y="30113"/>
                  </a:lnTo>
                  <a:lnTo>
                    <a:pt x="230425" y="13717"/>
                  </a:lnTo>
                  <a:lnTo>
                    <a:pt x="276123" y="3512"/>
                  </a:lnTo>
                  <a:lnTo>
                    <a:pt x="324002" y="0"/>
                  </a:lnTo>
                  <a:lnTo>
                    <a:pt x="371881" y="3512"/>
                  </a:lnTo>
                  <a:lnTo>
                    <a:pt x="417579" y="13717"/>
                  </a:lnTo>
                  <a:lnTo>
                    <a:pt x="460594" y="30113"/>
                  </a:lnTo>
                  <a:lnTo>
                    <a:pt x="500425" y="52198"/>
                  </a:lnTo>
                  <a:lnTo>
                    <a:pt x="536572" y="79471"/>
                  </a:lnTo>
                  <a:lnTo>
                    <a:pt x="568532" y="111432"/>
                  </a:lnTo>
                  <a:lnTo>
                    <a:pt x="595806" y="147579"/>
                  </a:lnTo>
                  <a:lnTo>
                    <a:pt x="617891" y="187410"/>
                  </a:lnTo>
                  <a:lnTo>
                    <a:pt x="634286" y="230425"/>
                  </a:lnTo>
                  <a:lnTo>
                    <a:pt x="644491" y="276123"/>
                  </a:lnTo>
                  <a:lnTo>
                    <a:pt x="648004" y="324002"/>
                  </a:lnTo>
                  <a:close/>
                </a:path>
              </a:pathLst>
            </a:custGeom>
            <a:ln w="1270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6" name="object 66">
            <a:extLst>
              <a:ext uri="{FF2B5EF4-FFF2-40B4-BE49-F238E27FC236}">
                <a16:creationId xmlns:a16="http://schemas.microsoft.com/office/drawing/2014/main" id="{2D6A345E-606C-BC1F-3D0F-88A0DEF5B5CA}"/>
              </a:ext>
            </a:extLst>
          </p:cNvPr>
          <p:cNvSpPr txBox="1"/>
          <p:nvPr/>
        </p:nvSpPr>
        <p:spPr>
          <a:xfrm>
            <a:off x="1458583" y="3026257"/>
            <a:ext cx="1333500" cy="239168"/>
          </a:xfrm>
          <a:prstGeom prst="rect">
            <a:avLst/>
          </a:prstGeom>
        </p:spPr>
        <p:txBody>
          <a:bodyPr vert="horz" wrap="square" lIns="0" tIns="23495" rIns="0" bIns="0" rtlCol="0">
            <a:spAutoFit/>
          </a:bodyPr>
          <a:lstStyle/>
          <a:p>
            <a:pPr marL="12700">
              <a:spcBef>
                <a:spcPts val="185"/>
              </a:spcBef>
            </a:pPr>
            <a:r>
              <a:rPr sz="1400" b="1" spc="-130" dirty="0" err="1">
                <a:solidFill>
                  <a:srgbClr val="FFFFFF"/>
                </a:solidFill>
                <a:latin typeface="Yu Gothic"/>
                <a:cs typeface="Yu Gothic"/>
              </a:rPr>
              <a:t>富裕層・エリート</a:t>
            </a:r>
            <a:endParaRPr sz="1400" dirty="0">
              <a:latin typeface="Yu Gothic"/>
              <a:cs typeface="Yu Gothic"/>
            </a:endParaRPr>
          </a:p>
        </p:txBody>
      </p:sp>
      <p:sp>
        <p:nvSpPr>
          <p:cNvPr id="67" name="object 67">
            <a:extLst>
              <a:ext uri="{FF2B5EF4-FFF2-40B4-BE49-F238E27FC236}">
                <a16:creationId xmlns:a16="http://schemas.microsoft.com/office/drawing/2014/main" id="{3E38CF16-2027-D687-5C4F-FA24A0A98D44}"/>
              </a:ext>
            </a:extLst>
          </p:cNvPr>
          <p:cNvSpPr txBox="1"/>
          <p:nvPr/>
        </p:nvSpPr>
        <p:spPr>
          <a:xfrm>
            <a:off x="1400293" y="2023226"/>
            <a:ext cx="1112520" cy="177800"/>
          </a:xfrm>
          <a:prstGeom prst="rect">
            <a:avLst/>
          </a:prstGeom>
        </p:spPr>
        <p:txBody>
          <a:bodyPr vert="horz" wrap="square" lIns="0" tIns="12700" rIns="0" bIns="0" rtlCol="0">
            <a:spAutoFit/>
          </a:bodyPr>
          <a:lstStyle/>
          <a:p>
            <a:pPr marL="12700">
              <a:spcBef>
                <a:spcPts val="100"/>
              </a:spcBef>
            </a:pPr>
            <a:r>
              <a:rPr sz="1000" b="1" spc="-65" dirty="0">
                <a:solidFill>
                  <a:srgbClr val="231F20"/>
                </a:solidFill>
                <a:latin typeface="Yu Gothic"/>
                <a:cs typeface="Yu Gothic"/>
              </a:rPr>
              <a:t>プレミアムネクサス</a:t>
            </a:r>
            <a:endParaRPr sz="1000" dirty="0">
              <a:latin typeface="Yu Gothic"/>
              <a:cs typeface="Yu Gothic"/>
            </a:endParaRPr>
          </a:p>
        </p:txBody>
      </p:sp>
      <p:pic>
        <p:nvPicPr>
          <p:cNvPr id="69" name="object 69">
            <a:extLst>
              <a:ext uri="{FF2B5EF4-FFF2-40B4-BE49-F238E27FC236}">
                <a16:creationId xmlns:a16="http://schemas.microsoft.com/office/drawing/2014/main" id="{2D2EC4F3-72FA-8C8A-D0CD-5C45AD3DDF70}"/>
              </a:ext>
            </a:extLst>
          </p:cNvPr>
          <p:cNvPicPr/>
          <p:nvPr/>
        </p:nvPicPr>
        <p:blipFill>
          <a:blip r:embed="rId13" cstate="email">
            <a:extLst>
              <a:ext uri="{28A0092B-C50C-407E-A947-70E740481C1C}">
                <a14:useLocalDpi xmlns:a14="http://schemas.microsoft.com/office/drawing/2010/main"/>
              </a:ext>
            </a:extLst>
          </a:blip>
          <a:stretch>
            <a:fillRect/>
          </a:stretch>
        </p:blipFill>
        <p:spPr>
          <a:xfrm>
            <a:off x="649731" y="1123441"/>
            <a:ext cx="2740151" cy="786383"/>
          </a:xfrm>
          <a:prstGeom prst="rect">
            <a:avLst/>
          </a:prstGeom>
        </p:spPr>
      </p:pic>
      <p:pic>
        <p:nvPicPr>
          <p:cNvPr id="71" name="object 71">
            <a:extLst>
              <a:ext uri="{FF2B5EF4-FFF2-40B4-BE49-F238E27FC236}">
                <a16:creationId xmlns:a16="http://schemas.microsoft.com/office/drawing/2014/main" id="{CEFC7926-5BE2-276C-482A-1B05C91E8D3C}"/>
              </a:ext>
            </a:extLst>
          </p:cNvPr>
          <p:cNvPicPr/>
          <p:nvPr/>
        </p:nvPicPr>
        <p:blipFill>
          <a:blip r:embed="rId14" cstate="email">
            <a:extLst>
              <a:ext uri="{28A0092B-C50C-407E-A947-70E740481C1C}">
                <a14:useLocalDpi xmlns:a14="http://schemas.microsoft.com/office/drawing/2010/main"/>
              </a:ext>
            </a:extLst>
          </a:blip>
          <a:srcRect/>
          <a:stretch/>
        </p:blipFill>
        <p:spPr>
          <a:xfrm>
            <a:off x="6419697" y="4049521"/>
            <a:ext cx="496619" cy="573023"/>
          </a:xfrm>
          <a:prstGeom prst="rect">
            <a:avLst/>
          </a:prstGeom>
        </p:spPr>
      </p:pic>
      <p:graphicFrame>
        <p:nvGraphicFramePr>
          <p:cNvPr id="7" name="object 25">
            <a:extLst>
              <a:ext uri="{FF2B5EF4-FFF2-40B4-BE49-F238E27FC236}">
                <a16:creationId xmlns:a16="http://schemas.microsoft.com/office/drawing/2014/main" id="{9E24FAAA-C302-6AC8-FAC0-2C9BEE54BCCB}"/>
              </a:ext>
            </a:extLst>
          </p:cNvPr>
          <p:cNvGraphicFramePr>
            <a:graphicFrameLocks noGrp="1"/>
          </p:cNvGraphicFramePr>
          <p:nvPr>
            <p:extLst>
              <p:ext uri="{D42A27DB-BD31-4B8C-83A1-F6EECF244321}">
                <p14:modId xmlns:p14="http://schemas.microsoft.com/office/powerpoint/2010/main" val="3634775614"/>
              </p:ext>
            </p:extLst>
          </p:nvPr>
        </p:nvGraphicFramePr>
        <p:xfrm>
          <a:off x="641654" y="5393766"/>
          <a:ext cx="9393553" cy="1259205"/>
        </p:xfrm>
        <a:graphic>
          <a:graphicData uri="http://schemas.openxmlformats.org/drawingml/2006/table">
            <a:tbl>
              <a:tblPr firstRow="1" bandRow="1"/>
              <a:tblGrid>
                <a:gridCol w="169100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1151889">
                  <a:extLst>
                    <a:ext uri="{9D8B030D-6E8A-4147-A177-3AD203B41FA5}">
                      <a16:colId xmlns:a16="http://schemas.microsoft.com/office/drawing/2014/main" val="20002"/>
                    </a:ext>
                  </a:extLst>
                </a:gridCol>
                <a:gridCol w="1799589">
                  <a:extLst>
                    <a:ext uri="{9D8B030D-6E8A-4147-A177-3AD203B41FA5}">
                      <a16:colId xmlns:a16="http://schemas.microsoft.com/office/drawing/2014/main" val="20003"/>
                    </a:ext>
                  </a:extLst>
                </a:gridCol>
                <a:gridCol w="1799590">
                  <a:extLst>
                    <a:ext uri="{9D8B030D-6E8A-4147-A177-3AD203B41FA5}">
                      <a16:colId xmlns:a16="http://schemas.microsoft.com/office/drawing/2014/main" val="20004"/>
                    </a:ext>
                  </a:extLst>
                </a:gridCol>
                <a:gridCol w="1799590">
                  <a:extLst>
                    <a:ext uri="{9D8B030D-6E8A-4147-A177-3AD203B41FA5}">
                      <a16:colId xmlns:a16="http://schemas.microsoft.com/office/drawing/2014/main" val="20005"/>
                    </a:ext>
                  </a:extLst>
                </a:gridCol>
              </a:tblGrid>
              <a:tr h="179705">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20320"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メニュー名</a:t>
                      </a:r>
                      <a:endParaRPr sz="600" b="1" i="0" spc="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9B7C35"/>
                        </a:gs>
                        <a:gs pos="98000">
                          <a:srgbClr val="36300F"/>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課金形態</a:t>
                      </a:r>
                      <a:endParaRPr sz="600" b="1" i="0" spc="0">
                        <a:latin typeface="Yu Gothic" panose="020B0400000000000000" pitchFamily="34" charset="-128"/>
                        <a:ea typeface="Yu Gothic" panose="020B0400000000000000" pitchFamily="34" charset="-128"/>
                        <a:cs typeface="Yu Gothic"/>
                      </a:endParaRPr>
                    </a:p>
                  </a:txBody>
                  <a:tcPr marL="0" marR="0" marT="44450" marB="0">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9B7C35"/>
                        </a:gs>
                        <a:gs pos="98000">
                          <a:srgbClr val="36300F"/>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想定クリック 単価</a:t>
                      </a:r>
                      <a:endParaRPr sz="600" b="1" i="0" spc="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9B7C35"/>
                        </a:gs>
                        <a:gs pos="98000">
                          <a:srgbClr val="36300F"/>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sz="600" b="1" i="0" spc="0" dirty="0">
                          <a:solidFill>
                            <a:srgbClr val="FFFFFF"/>
                          </a:solidFill>
                          <a:latin typeface="Yu Gothic" panose="020B0400000000000000" pitchFamily="34" charset="-128"/>
                          <a:ea typeface="Yu Gothic" panose="020B0400000000000000" pitchFamily="34" charset="-128"/>
                          <a:cs typeface="Yu Gothic"/>
                        </a:rPr>
                        <a:t>最小対応エリア</a:t>
                      </a:r>
                      <a:endParaRPr sz="600" b="1" i="0" spc="0">
                        <a:latin typeface="Yu Gothic" panose="020B0400000000000000" pitchFamily="34" charset="-128"/>
                        <a:ea typeface="Yu Gothic" panose="020B0400000000000000" pitchFamily="34" charset="-128"/>
                        <a:cs typeface="Yu Gothic"/>
                      </a:endParaRPr>
                    </a:p>
                  </a:txBody>
                  <a:tcPr marL="0" marR="0" marT="44450" marB="0">
                    <a:lnL w="19050">
                      <a:solidFill>
                        <a:srgbClr val="F6F6F9"/>
                      </a:solidFill>
                      <a:prstDash val="solid"/>
                    </a:lnL>
                    <a:lnR w="12700" cap="flat" cmpd="sng" algn="ctr">
                      <a:solidFill>
                        <a:srgbClr val="F6F6F9"/>
                      </a:solidFill>
                      <a:prstDash val="solid"/>
                      <a:round/>
                      <a:headEnd type="none" w="med" len="med"/>
                      <a:tailEnd type="none" w="med" len="me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9B7C35"/>
                        </a:gs>
                        <a:gs pos="98000">
                          <a:srgbClr val="36300F"/>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zh-TW" altLang="en-US" sz="600" b="1" i="0" spc="0" dirty="0">
                          <a:solidFill>
                            <a:srgbClr val="FFFFFF"/>
                          </a:solidFill>
                          <a:latin typeface="Yu Gothic" panose="020B0400000000000000" pitchFamily="34" charset="-128"/>
                          <a:ea typeface="Yu Gothic" panose="020B0400000000000000" pitchFamily="34" charset="-128"/>
                          <a:cs typeface="Yu Gothic"/>
                        </a:rPr>
                        <a:t>月額最低掲載予算</a:t>
                      </a:r>
                      <a:endParaRPr lang="ja-JP" altLang="en-US" sz="600" b="1" i="0" spc="0" dirty="0">
                        <a:solidFill>
                          <a:srgbClr val="FFFFFF"/>
                        </a:solidFill>
                        <a:latin typeface="Yu Gothic" panose="020B0400000000000000" pitchFamily="34" charset="-128"/>
                        <a:ea typeface="Yu Gothic" panose="020B0400000000000000" pitchFamily="34" charset="-128"/>
                        <a:cs typeface="Yu Gothic"/>
                      </a:endParaRPr>
                    </a:p>
                  </a:txBody>
                  <a:tcPr marL="0" marR="0" marT="0" marB="0" anchor="ctr">
                    <a:lnL w="12700">
                      <a:solidFill>
                        <a:srgbClr val="F6F6F9"/>
                      </a:solidFill>
                      <a:prstDash val="solid"/>
                    </a:lnL>
                    <a:lnR w="1905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9B7C35"/>
                        </a:gs>
                        <a:gs pos="98000">
                          <a:srgbClr val="36300F"/>
                        </a:gs>
                      </a:gsLst>
                      <a:lin ang="5400000" scaled="0"/>
                    </a:gra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gn="ctr">
                        <a:lnSpc>
                          <a:spcPct val="100000"/>
                        </a:lnSpc>
                        <a:spcBef>
                          <a:spcPts val="350"/>
                        </a:spcBef>
                      </a:pPr>
                      <a:r>
                        <a:rPr lang="ja-JP" altLang="en-US" sz="600" b="1" i="0" spc="0" dirty="0">
                          <a:solidFill>
                            <a:srgbClr val="FFFFFF"/>
                          </a:solidFill>
                          <a:latin typeface="Yu Gothic" panose="020B0400000000000000" pitchFamily="34" charset="-128"/>
                          <a:ea typeface="Yu Gothic" panose="020B0400000000000000" pitchFamily="34" charset="-128"/>
                          <a:cs typeface="Yu Gothic"/>
                        </a:rPr>
                        <a:t>推奨</a:t>
                      </a:r>
                      <a:r>
                        <a:rPr sz="600" b="1" i="0" spc="0" dirty="0" err="1">
                          <a:solidFill>
                            <a:srgbClr val="FFFFFF"/>
                          </a:solidFill>
                          <a:latin typeface="Yu Gothic" panose="020B0400000000000000" pitchFamily="34" charset="-128"/>
                          <a:ea typeface="Yu Gothic" panose="020B0400000000000000" pitchFamily="34" charset="-128"/>
                          <a:cs typeface="Yu Gothic"/>
                        </a:rPr>
                        <a:t>掲載予算</a:t>
                      </a:r>
                      <a:endParaRPr sz="600" b="1" i="0" spc="0" dirty="0">
                        <a:latin typeface="Yu Gothic" panose="020B0400000000000000" pitchFamily="34" charset="-128"/>
                        <a:ea typeface="Yu Gothic" panose="020B0400000000000000" pitchFamily="34" charset="-128"/>
                        <a:cs typeface="Yu Gothic"/>
                      </a:endParaRPr>
                    </a:p>
                  </a:txBody>
                  <a:tcPr marL="0" marR="0" marT="0" marB="0" anchor="ctr">
                    <a:lnL w="19050">
                      <a:solidFill>
                        <a:srgbClr val="F6F6F9"/>
                      </a:solidFill>
                      <a:prstDash val="solid"/>
                    </a:lnL>
                    <a:lnR w="12700">
                      <a:solidFill>
                        <a:srgbClr val="F6F6F9"/>
                      </a:solidFill>
                      <a:prstDash val="solid"/>
                    </a:lnR>
                    <a:lnT w="12700">
                      <a:solidFill>
                        <a:srgbClr val="F6F6F9"/>
                      </a:solidFill>
                      <a:prstDash val="solid"/>
                    </a:lnT>
                    <a:lnB w="12700">
                      <a:solidFill>
                        <a:srgbClr val="F6F6F9"/>
                      </a:solidFill>
                      <a:prstDash val="solid"/>
                    </a:lnB>
                    <a:lnTlToBr w="12700" cmpd="sng">
                      <a:noFill/>
                      <a:prstDash val="solid"/>
                    </a:lnTlToBr>
                    <a:lnBlToTr w="12700" cmpd="sng">
                      <a:noFill/>
                      <a:prstDash val="solid"/>
                    </a:lnBlToTr>
                    <a:gradFill>
                      <a:gsLst>
                        <a:gs pos="0">
                          <a:srgbClr val="9B7C35"/>
                        </a:gs>
                        <a:gs pos="98000">
                          <a:srgbClr val="36300F"/>
                        </a:gs>
                      </a:gsLst>
                      <a:lin ang="5400000" scaled="0"/>
                    </a:gradFill>
                  </a:tcPr>
                </a:tc>
                <a:extLst>
                  <a:ext uri="{0D108BD9-81ED-4DB2-BD59-A6C34878D82A}">
                    <a16:rowId xmlns:a16="http://schemas.microsoft.com/office/drawing/2014/main" val="10000"/>
                  </a:ext>
                </a:extLst>
              </a:tr>
              <a:tr h="53975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25"/>
                        </a:spcBef>
                      </a:pPr>
                      <a:endParaRPr sz="1350" b="1" i="0" spc="0">
                        <a:latin typeface="Yu Gothic" panose="020B0400000000000000" pitchFamily="34" charset="-128"/>
                        <a:ea typeface="Yu Gothic" panose="020B0400000000000000" pitchFamily="34" charset="-128"/>
                        <a:cs typeface="Times New Roman"/>
                      </a:endParaRPr>
                    </a:p>
                    <a:p>
                      <a:pPr marL="0" algn="ctr">
                        <a:lnSpc>
                          <a:spcPct val="100000"/>
                        </a:lnSpc>
                      </a:pPr>
                      <a:r>
                        <a:rPr sz="900" b="1" i="0" spc="0" dirty="0">
                          <a:solidFill>
                            <a:srgbClr val="231F20"/>
                          </a:solidFill>
                          <a:latin typeface="Yu Gothic" panose="020B0400000000000000" pitchFamily="34" charset="-128"/>
                          <a:ea typeface="Yu Gothic" panose="020B0400000000000000" pitchFamily="34" charset="-128"/>
                          <a:cs typeface="Yu Gothic"/>
                        </a:rPr>
                        <a:t>富裕層・エリートリーチ</a:t>
                      </a:r>
                      <a:endParaRPr sz="900" b="1" i="0" spc="0">
                        <a:latin typeface="Yu Gothic" panose="020B0400000000000000" pitchFamily="34" charset="-128"/>
                        <a:ea typeface="Yu Gothic" panose="020B0400000000000000" pitchFamily="34" charset="-128"/>
                        <a:cs typeface="Yu Gothic"/>
                      </a:endParaRPr>
                    </a:p>
                  </a:txBody>
                  <a:tcPr marL="0" marR="0" marT="3175" marB="0">
                    <a:lnL>
                      <a:noFill/>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DE4D5"/>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0"/>
                        </a:spcBef>
                      </a:pPr>
                      <a:endParaRPr sz="1000" b="1" i="0">
                        <a:latin typeface="Yu Gothic" panose="020B0400000000000000" pitchFamily="34" charset="-128"/>
                        <a:ea typeface="Yu Gothic" panose="020B0400000000000000" pitchFamily="34" charset="-128"/>
                        <a:cs typeface="Times New Roman"/>
                      </a:endParaRPr>
                    </a:p>
                    <a:p>
                      <a:pPr algn="ctr">
                        <a:lnSpc>
                          <a:spcPct val="100000"/>
                        </a:lnSpc>
                        <a:spcBef>
                          <a:spcPts val="5"/>
                        </a:spcBef>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a:latin typeface="Yu Gothic" panose="020B0400000000000000" pitchFamily="34" charset="-128"/>
                        <a:ea typeface="Yu Gothic" panose="020B0400000000000000" pitchFamily="34" charset="-128"/>
                        <a:cs typeface="Yu Gothic"/>
                      </a:endParaRPr>
                    </a:p>
                  </a:txBody>
                  <a:tcPr marL="0" marR="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dirty="0">
                          <a:solidFill>
                            <a:srgbClr val="231F20"/>
                          </a:solidFill>
                          <a:latin typeface="Yu Gothic" panose="020B0400000000000000" pitchFamily="34" charset="-128"/>
                          <a:ea typeface="Yu Gothic" panose="020B0400000000000000" pitchFamily="34" charset="-128"/>
                          <a:cs typeface="Yu Gothic"/>
                        </a:rPr>
                        <a:t>150円～250</a:t>
                      </a:r>
                      <a:r>
                        <a:rPr sz="700" b="1" i="0" spc="-50" dirty="0">
                          <a:solidFill>
                            <a:srgbClr val="231F20"/>
                          </a:solidFill>
                          <a:latin typeface="Yu Gothic" panose="020B0400000000000000" pitchFamily="34" charset="-128"/>
                          <a:ea typeface="Yu Gothic" panose="020B0400000000000000" pitchFamily="34" charset="-128"/>
                          <a:cs typeface="Yu Gothic"/>
                        </a:rPr>
                        <a:t>円</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都道府県単位</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6F6F9"/>
                      </a:solidFill>
                      <a:prstDash val="soli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sz="1300" b="0"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100,000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lang="ja-JP" altLang="en-US"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150,000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spc="-50" dirty="0">
                          <a:solidFill>
                            <a:srgbClr val="231F20"/>
                          </a:solidFill>
                          <a:latin typeface="Yu Gothic" panose="020B0400000000000000" pitchFamily="34" charset="-128"/>
                          <a:ea typeface="Yu Gothic" panose="020B0400000000000000" pitchFamily="34" charset="-128"/>
                          <a:cs typeface="Yu Gothic"/>
                        </a:rPr>
                        <a:t>30</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円</a:t>
                      </a:r>
                      <a:endParaRPr lang="ja-JP" altLang="en-US" sz="800" b="0"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a:noFill/>
                    </a:lnR>
                    <a:lnT w="12700" cap="flat" cmpd="sng" algn="ctr">
                      <a:solidFill>
                        <a:srgbClr val="F6F6F9"/>
                      </a:solidFill>
                      <a:prstDash val="solid"/>
                      <a:round/>
                      <a:headEnd type="none" w="med" len="med"/>
                      <a:tailEnd type="none" w="med" len="med"/>
                    </a:lnT>
                    <a:lnB w="12700">
                      <a:solidFill>
                        <a:srgbClr val="FFFFFF"/>
                      </a:solidFill>
                      <a:prstDash val="solid"/>
                    </a:lnB>
                    <a:lnTlToBr w="12700" cmpd="sng">
                      <a:noFill/>
                      <a:prstDash val="solid"/>
                    </a:lnTlToBr>
                    <a:lnBlToTr w="12700" cmpd="sng">
                      <a:noFill/>
                      <a:prstDash val="solid"/>
                    </a:lnBlToTr>
                    <a:solidFill>
                      <a:srgbClr val="E6E7E8"/>
                    </a:solidFill>
                  </a:tcPr>
                </a:tc>
                <a:extLst>
                  <a:ext uri="{0D108BD9-81ED-4DB2-BD59-A6C34878D82A}">
                    <a16:rowId xmlns:a16="http://schemas.microsoft.com/office/drawing/2014/main" val="10001"/>
                  </a:ext>
                </a:extLst>
              </a:tr>
              <a:tr h="53975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25"/>
                        </a:spcBef>
                      </a:pPr>
                      <a:endParaRPr sz="1350" b="1" i="0" spc="0">
                        <a:latin typeface="Yu Gothic" panose="020B0400000000000000" pitchFamily="34" charset="-128"/>
                        <a:ea typeface="Yu Gothic" panose="020B0400000000000000" pitchFamily="34" charset="-128"/>
                        <a:cs typeface="Times New Roman"/>
                      </a:endParaRPr>
                    </a:p>
                    <a:p>
                      <a:pPr marL="0" algn="ctr">
                        <a:lnSpc>
                          <a:spcPct val="100000"/>
                        </a:lnSpc>
                      </a:pPr>
                      <a:r>
                        <a:rPr sz="900" b="1" i="0" spc="0" dirty="0">
                          <a:solidFill>
                            <a:srgbClr val="231F20"/>
                          </a:solidFill>
                          <a:latin typeface="Yu Gothic" panose="020B0400000000000000" pitchFamily="34" charset="-128"/>
                          <a:ea typeface="Yu Gothic" panose="020B0400000000000000" pitchFamily="34" charset="-128"/>
                          <a:cs typeface="Yu Gothic"/>
                        </a:rPr>
                        <a:t>ハイクラス富裕層リーチ</a:t>
                      </a:r>
                      <a:endParaRPr sz="900" b="1" i="0" spc="0">
                        <a:latin typeface="Yu Gothic" panose="020B0400000000000000" pitchFamily="34" charset="-128"/>
                        <a:ea typeface="Yu Gothic" panose="020B0400000000000000" pitchFamily="34" charset="-128"/>
                        <a:cs typeface="Yu Gothic"/>
                      </a:endParaRPr>
                    </a:p>
                  </a:txBody>
                  <a:tcPr marL="0" marR="0" marT="3175" marB="0">
                    <a:lnL>
                      <a:noFill/>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E3D7BF"/>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50"/>
                        </a:spcBef>
                      </a:pPr>
                      <a:endParaRPr sz="1000" b="1" i="0">
                        <a:latin typeface="Yu Gothic" panose="020B0400000000000000" pitchFamily="34" charset="-128"/>
                        <a:ea typeface="Yu Gothic" panose="020B0400000000000000" pitchFamily="34" charset="-128"/>
                        <a:cs typeface="Times New Roman"/>
                      </a:endParaRPr>
                    </a:p>
                    <a:p>
                      <a:pPr algn="ctr">
                        <a:lnSpc>
                          <a:spcPct val="100000"/>
                        </a:lnSpc>
                      </a:pPr>
                      <a:r>
                        <a:rPr sz="700" b="1" i="0" spc="-10" dirty="0">
                          <a:solidFill>
                            <a:srgbClr val="231F20"/>
                          </a:solidFill>
                          <a:latin typeface="Yu Gothic" panose="020B0400000000000000" pitchFamily="34" charset="-128"/>
                          <a:ea typeface="Yu Gothic" panose="020B0400000000000000" pitchFamily="34" charset="-128"/>
                          <a:cs typeface="Yu Gothic"/>
                        </a:rPr>
                        <a:t>予算運用型</a:t>
                      </a:r>
                      <a:endParaRPr sz="700" b="1" i="0">
                        <a:latin typeface="Yu Gothic" panose="020B0400000000000000" pitchFamily="34" charset="-128"/>
                        <a:ea typeface="Yu Gothic" panose="020B0400000000000000" pitchFamily="34" charset="-128"/>
                        <a:cs typeface="Yu Gothic"/>
                      </a:endParaRPr>
                    </a:p>
                    <a:p>
                      <a:pPr algn="ctr">
                        <a:lnSpc>
                          <a:spcPct val="100000"/>
                        </a:lnSpc>
                        <a:spcBef>
                          <a:spcPts val="60"/>
                        </a:spcBef>
                      </a:pPr>
                      <a:r>
                        <a:rPr sz="700" b="1" i="0" spc="-50" dirty="0">
                          <a:solidFill>
                            <a:srgbClr val="231F20"/>
                          </a:solidFill>
                          <a:latin typeface="Yu Gothic" panose="020B0400000000000000" pitchFamily="34" charset="-128"/>
                          <a:ea typeface="Yu Gothic" panose="020B0400000000000000" pitchFamily="34" charset="-128"/>
                          <a:cs typeface="Yu Gothic"/>
                        </a:rPr>
                        <a:t>(クリック単価変動)</a:t>
                      </a:r>
                      <a:endParaRPr sz="700" b="1" i="0">
                        <a:latin typeface="Yu Gothic" panose="020B0400000000000000" pitchFamily="34" charset="-128"/>
                        <a:ea typeface="Yu Gothic" panose="020B0400000000000000" pitchFamily="34" charset="-128"/>
                        <a:cs typeface="Yu Gothic"/>
                      </a:endParaRPr>
                    </a:p>
                  </a:txBody>
                  <a:tcPr marL="0" marR="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dirty="0">
                          <a:solidFill>
                            <a:srgbClr val="231F20"/>
                          </a:solidFill>
                          <a:latin typeface="Yu Gothic" panose="020B0400000000000000" pitchFamily="34" charset="-128"/>
                          <a:ea typeface="Yu Gothic" panose="020B0400000000000000" pitchFamily="34" charset="-128"/>
                          <a:cs typeface="Yu Gothic"/>
                        </a:rPr>
                        <a:t>150円～300</a:t>
                      </a:r>
                      <a:r>
                        <a:rPr sz="700" b="1" i="0" spc="-50" dirty="0">
                          <a:solidFill>
                            <a:srgbClr val="231F20"/>
                          </a:solidFill>
                          <a:latin typeface="Yu Gothic" panose="020B0400000000000000" pitchFamily="34" charset="-128"/>
                          <a:ea typeface="Yu Gothic" panose="020B0400000000000000" pitchFamily="34" charset="-128"/>
                          <a:cs typeface="Yu Gothic"/>
                        </a:rPr>
                        <a:t>円</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pPr>
                      <a:endParaRPr sz="700" b="1" i="0">
                        <a:latin typeface="Yu Gothic" panose="020B0400000000000000" pitchFamily="34" charset="-128"/>
                        <a:ea typeface="Yu Gothic" panose="020B0400000000000000" pitchFamily="34" charset="-128"/>
                        <a:cs typeface="Times New Roman"/>
                      </a:endParaRPr>
                    </a:p>
                    <a:p>
                      <a:pPr>
                        <a:lnSpc>
                          <a:spcPct val="100000"/>
                        </a:lnSpc>
                        <a:spcBef>
                          <a:spcPts val="10"/>
                        </a:spcBef>
                      </a:pPr>
                      <a:endParaRPr sz="800" b="1" i="0">
                        <a:latin typeface="Yu Gothic" panose="020B0400000000000000" pitchFamily="34" charset="-128"/>
                        <a:ea typeface="Yu Gothic" panose="020B0400000000000000" pitchFamily="34" charset="-128"/>
                        <a:cs typeface="Times New Roman"/>
                      </a:endParaRPr>
                    </a:p>
                    <a:p>
                      <a:pPr algn="ctr">
                        <a:lnSpc>
                          <a:spcPct val="100000"/>
                        </a:lnSpc>
                      </a:pPr>
                      <a:r>
                        <a:rPr sz="700" b="1" i="0" spc="-25" dirty="0">
                          <a:solidFill>
                            <a:srgbClr val="231F20"/>
                          </a:solidFill>
                          <a:latin typeface="Yu Gothic" panose="020B0400000000000000" pitchFamily="34" charset="-128"/>
                          <a:ea typeface="Yu Gothic" panose="020B0400000000000000" pitchFamily="34" charset="-128"/>
                          <a:cs typeface="Yu Gothic"/>
                        </a:rPr>
                        <a:t>全国</a:t>
                      </a:r>
                      <a:endParaRPr sz="700" b="1" i="0">
                        <a:latin typeface="Yu Gothic" panose="020B0400000000000000" pitchFamily="34" charset="-128"/>
                        <a:ea typeface="Yu Gothic" panose="020B0400000000000000" pitchFamily="34" charset="-128"/>
                        <a:cs typeface="Yu Gothic"/>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sz="1300" b="0"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1" i="0" dirty="0">
                          <a:solidFill>
                            <a:srgbClr val="231F20"/>
                          </a:solidFill>
                          <a:latin typeface="Yu Gothic" panose="020B0400000000000000" pitchFamily="34" charset="-128"/>
                          <a:ea typeface="Yu Gothic" panose="020B0400000000000000" pitchFamily="34" charset="-128"/>
                          <a:cs typeface="Hypatia Sans Pro"/>
                        </a:rPr>
                        <a:t>300,000</a:t>
                      </a:r>
                      <a:r>
                        <a:rPr lang="ja-JP" altLang="en-US" sz="700" b="1" i="0" spc="-50" dirty="0">
                          <a:solidFill>
                            <a:srgbClr val="231F20"/>
                          </a:solidFill>
                          <a:latin typeface="Yu Gothic" panose="020B0400000000000000" pitchFamily="34" charset="-128"/>
                          <a:ea typeface="Yu Gothic" panose="020B0400000000000000" pitchFamily="34" charset="-128"/>
                          <a:cs typeface="Yu Gothic"/>
                        </a:rPr>
                        <a:t>円</a:t>
                      </a:r>
                      <a:endParaRPr lang="ja-JP" altLang="en-US" sz="700" b="1"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a:solidFill>
                        <a:srgbClr val="FFFFFF"/>
                      </a:solidFill>
                      <a:prstDash val="solid"/>
                    </a:lnT>
                    <a:lnB>
                      <a:noFill/>
                    </a:lnB>
                    <a:lnTlToBr w="12700" cmpd="sng">
                      <a:noFill/>
                      <a:prstDash val="solid"/>
                    </a:lnTlToBr>
                    <a:lnBlToTr w="12700" cmpd="sng">
                      <a:noFill/>
                      <a:prstDash val="solid"/>
                    </a:lnBlToTr>
                    <a:solidFill>
                      <a:srgbClr val="D3D5D6"/>
                    </a:solidFill>
                  </a:tcPr>
                </a:tc>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a:lnSpc>
                          <a:spcPct val="100000"/>
                        </a:lnSpc>
                        <a:spcBef>
                          <a:spcPts val="40"/>
                        </a:spcBef>
                      </a:pPr>
                      <a:endParaRPr sz="1300" b="1" i="0" dirty="0">
                        <a:latin typeface="Yu Gothic" panose="020B0400000000000000" pitchFamily="34" charset="-128"/>
                        <a:ea typeface="Yu Gothic" panose="020B0400000000000000" pitchFamily="34" charset="-128"/>
                        <a:cs typeface="Times New Roman"/>
                      </a:endParaRPr>
                    </a:p>
                    <a:p>
                      <a:pPr algn="ctr">
                        <a:lnSpc>
                          <a:spcPct val="100000"/>
                        </a:lnSpc>
                      </a:pPr>
                      <a:r>
                        <a:rPr lang="en-US" altLang="ja-JP" sz="900" b="0" i="0" dirty="0">
                          <a:solidFill>
                            <a:srgbClr val="231F20"/>
                          </a:solidFill>
                          <a:latin typeface="Yu Gothic" panose="020B0400000000000000" pitchFamily="34" charset="-128"/>
                          <a:ea typeface="Yu Gothic" panose="020B0400000000000000" pitchFamily="34" charset="-128"/>
                          <a:cs typeface="Hypatia Sans Pro"/>
                        </a:rPr>
                        <a:t>300,000</a:t>
                      </a:r>
                      <a:r>
                        <a:rPr lang="ja-JP" altLang="en-US" sz="700" b="0" i="0" spc="-50" dirty="0">
                          <a:solidFill>
                            <a:srgbClr val="231F20"/>
                          </a:solidFill>
                          <a:latin typeface="Yu Gothic" panose="020B0400000000000000" pitchFamily="34" charset="-128"/>
                          <a:ea typeface="Yu Gothic" panose="020B0400000000000000" pitchFamily="34" charset="-128"/>
                          <a:cs typeface="Yu Gothic"/>
                        </a:rPr>
                        <a:t>円～</a:t>
                      </a:r>
                      <a:r>
                        <a:rPr lang="en-US" altLang="ja-JP" sz="900" b="0" i="0" spc="-50" dirty="0">
                          <a:solidFill>
                            <a:srgbClr val="231F20"/>
                          </a:solidFill>
                          <a:latin typeface="Yu Gothic" panose="020B0400000000000000" pitchFamily="34" charset="-128"/>
                          <a:ea typeface="Yu Gothic" panose="020B0400000000000000" pitchFamily="34" charset="-128"/>
                          <a:cs typeface="Yu Gothic"/>
                        </a:rPr>
                        <a:t>50</a:t>
                      </a:r>
                      <a:r>
                        <a:rPr lang="en-US" altLang="ja-JP" sz="900" b="0" i="0" dirty="0">
                          <a:solidFill>
                            <a:srgbClr val="231F20"/>
                          </a:solidFill>
                          <a:latin typeface="Yu Gothic" panose="020B0400000000000000" pitchFamily="34" charset="-128"/>
                          <a:ea typeface="Yu Gothic" panose="020B0400000000000000" pitchFamily="34" charset="-128"/>
                          <a:cs typeface="Hypatia Sans Pro"/>
                        </a:rPr>
                        <a:t>0,000</a:t>
                      </a:r>
                      <a:r>
                        <a:rPr lang="ja-JP" altLang="en-US" sz="700" b="0" i="0" dirty="0">
                          <a:solidFill>
                            <a:srgbClr val="231F20"/>
                          </a:solidFill>
                          <a:latin typeface="Yu Gothic" panose="020B0400000000000000" pitchFamily="34" charset="-128"/>
                          <a:ea typeface="Yu Gothic" panose="020B0400000000000000" pitchFamily="34" charset="-128"/>
                          <a:cs typeface="Hypatia Sans Pro"/>
                        </a:rPr>
                        <a:t>円</a:t>
                      </a:r>
                      <a:endParaRPr lang="ja-JP" altLang="en-US" sz="800" b="0" i="0" dirty="0">
                        <a:latin typeface="Yu Gothic" panose="020B0400000000000000" pitchFamily="34" charset="-128"/>
                        <a:ea typeface="Yu Gothic" panose="020B0400000000000000" pitchFamily="34" charset="-128"/>
                        <a:cs typeface="Yu Gothic"/>
                      </a:endParaRPr>
                    </a:p>
                  </a:txBody>
                  <a:tcPr marL="0" marR="0" marT="5080" marB="0">
                    <a:lnL w="3175" cap="flat" cmpd="sng" algn="ctr">
                      <a:solidFill>
                        <a:schemeClr val="tx1"/>
                      </a:solidFill>
                      <a:prstDash val="solid"/>
                      <a:round/>
                      <a:headEnd type="none" w="med" len="med"/>
                      <a:tailEnd type="none" w="med" len="med"/>
                    </a:lnL>
                    <a:lnR>
                      <a:noFill/>
                    </a:lnR>
                    <a:lnT w="12700">
                      <a:solidFill>
                        <a:srgbClr val="FFFFFF"/>
                      </a:solidFill>
                      <a:prstDash val="solid"/>
                    </a:lnT>
                    <a:lnB>
                      <a:noFill/>
                    </a:lnB>
                    <a:lnTlToBr w="12700" cmpd="sng">
                      <a:noFill/>
                      <a:prstDash val="solid"/>
                    </a:lnTlToBr>
                    <a:lnBlToTr w="12700" cmpd="sng">
                      <a:noFill/>
                      <a:prstDash val="solid"/>
                    </a:lnBlToTr>
                    <a:solidFill>
                      <a:srgbClr val="D3D5D6"/>
                    </a:solidFill>
                  </a:tcPr>
                </a:tc>
                <a:extLst>
                  <a:ext uri="{0D108BD9-81ED-4DB2-BD59-A6C34878D82A}">
                    <a16:rowId xmlns:a16="http://schemas.microsoft.com/office/drawing/2014/main" val="10002"/>
                  </a:ext>
                </a:extLst>
              </a:tr>
            </a:tbl>
          </a:graphicData>
        </a:graphic>
      </p:graphicFrame>
      <p:sp>
        <p:nvSpPr>
          <p:cNvPr id="8" name="object 68">
            <a:extLst>
              <a:ext uri="{FF2B5EF4-FFF2-40B4-BE49-F238E27FC236}">
                <a16:creationId xmlns:a16="http://schemas.microsoft.com/office/drawing/2014/main" id="{A3AE32F1-2026-9664-0684-CF51466261D6}"/>
              </a:ext>
            </a:extLst>
          </p:cNvPr>
          <p:cNvSpPr txBox="1"/>
          <p:nvPr/>
        </p:nvSpPr>
        <p:spPr>
          <a:xfrm>
            <a:off x="635297" y="5230336"/>
            <a:ext cx="1621155" cy="147320"/>
          </a:xfrm>
          <a:prstGeom prst="rect">
            <a:avLst/>
          </a:prstGeom>
        </p:spPr>
        <p:txBody>
          <a:bodyPr vert="horz" wrap="square" lIns="0" tIns="12700" rIns="0" bIns="0" rtlCol="0">
            <a:spAutoFit/>
          </a:bodyPr>
          <a:lstStyle/>
          <a:p>
            <a:pPr marL="114935" indent="-102870">
              <a:spcBef>
                <a:spcPts val="100"/>
              </a:spcBef>
              <a:buClr>
                <a:srgbClr val="A38237"/>
              </a:buClr>
              <a:buSzPct val="87500"/>
              <a:buFontTx/>
              <a:buChar char="■"/>
              <a:tabLst>
                <a:tab pos="115570" algn="l"/>
              </a:tabLst>
            </a:pPr>
            <a:r>
              <a:rPr sz="800" b="1" spc="-50" dirty="0">
                <a:solidFill>
                  <a:srgbClr val="231F20"/>
                </a:solidFill>
                <a:latin typeface="Yu Gothic"/>
                <a:cs typeface="Yu Gothic"/>
              </a:rPr>
              <a:t>プレミアムネクサス メニュー詳細</a:t>
            </a:r>
            <a:endParaRPr sz="800">
              <a:latin typeface="Yu Gothic"/>
              <a:cs typeface="Yu Gothic"/>
            </a:endParaRPr>
          </a:p>
        </p:txBody>
      </p:sp>
    </p:spTree>
    <p:extLst>
      <p:ext uri="{BB962C8B-B14F-4D97-AF65-F5344CB8AC3E}">
        <p14:creationId xmlns:p14="http://schemas.microsoft.com/office/powerpoint/2010/main" val="334195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a:extLst>
              <a:ext uri="{FF2B5EF4-FFF2-40B4-BE49-F238E27FC236}">
                <a16:creationId xmlns:a16="http://schemas.microsoft.com/office/drawing/2014/main" id="{A015A943-D1B4-BF18-8287-D98B8080CAA7}"/>
              </a:ext>
            </a:extLst>
          </p:cNvPr>
          <p:cNvSpPr/>
          <p:nvPr/>
        </p:nvSpPr>
        <p:spPr>
          <a:xfrm>
            <a:off x="5706008" y="5046231"/>
            <a:ext cx="4103992" cy="2087994"/>
          </a:xfrm>
          <a:prstGeom prst="roundRect">
            <a:avLst>
              <a:gd name="adj" fmla="val 4838"/>
            </a:avLst>
          </a:prstGeom>
          <a:gradFill>
            <a:gsLst>
              <a:gs pos="0">
                <a:srgbClr val="F1EBE1"/>
              </a:gs>
              <a:gs pos="99000">
                <a:srgbClr val="ECE3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8" name="円/楕円 77">
            <a:extLst>
              <a:ext uri="{FF2B5EF4-FFF2-40B4-BE49-F238E27FC236}">
                <a16:creationId xmlns:a16="http://schemas.microsoft.com/office/drawing/2014/main" id="{6B178505-D3FC-0DC9-D966-38F269E89F1A}"/>
              </a:ext>
            </a:extLst>
          </p:cNvPr>
          <p:cNvSpPr/>
          <p:nvPr/>
        </p:nvSpPr>
        <p:spPr>
          <a:xfrm>
            <a:off x="5850346" y="4983682"/>
            <a:ext cx="575995" cy="576008"/>
          </a:xfrm>
          <a:prstGeom prst="ellipse">
            <a:avLst/>
          </a:prstGeom>
          <a:gradFill>
            <a:gsLst>
              <a:gs pos="0">
                <a:srgbClr val="535050"/>
              </a:gs>
              <a:gs pos="98000">
                <a:srgbClr val="0D0708"/>
              </a:gs>
            </a:gsLst>
            <a:lin ang="5400000" scaled="0"/>
          </a:gra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角丸四角形 69">
            <a:extLst>
              <a:ext uri="{FF2B5EF4-FFF2-40B4-BE49-F238E27FC236}">
                <a16:creationId xmlns:a16="http://schemas.microsoft.com/office/drawing/2014/main" id="{CDF7FE52-6C40-E5C2-2B72-AA1623705A4B}"/>
              </a:ext>
            </a:extLst>
          </p:cNvPr>
          <p:cNvSpPr/>
          <p:nvPr/>
        </p:nvSpPr>
        <p:spPr>
          <a:xfrm>
            <a:off x="882001" y="5046231"/>
            <a:ext cx="4103992" cy="2087994"/>
          </a:xfrm>
          <a:prstGeom prst="roundRect">
            <a:avLst>
              <a:gd name="adj" fmla="val 4838"/>
            </a:avLst>
          </a:prstGeom>
          <a:gradFill>
            <a:gsLst>
              <a:gs pos="0">
                <a:srgbClr val="F1EBE1"/>
              </a:gs>
              <a:gs pos="99000">
                <a:srgbClr val="ECE3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77" name="円/楕円 76">
            <a:extLst>
              <a:ext uri="{FF2B5EF4-FFF2-40B4-BE49-F238E27FC236}">
                <a16:creationId xmlns:a16="http://schemas.microsoft.com/office/drawing/2014/main" id="{1D6D36CB-4346-BE45-6B19-5892099CD7AE}"/>
              </a:ext>
            </a:extLst>
          </p:cNvPr>
          <p:cNvSpPr/>
          <p:nvPr/>
        </p:nvSpPr>
        <p:spPr>
          <a:xfrm>
            <a:off x="1025753" y="4983682"/>
            <a:ext cx="575995" cy="576008"/>
          </a:xfrm>
          <a:prstGeom prst="ellipse">
            <a:avLst/>
          </a:prstGeom>
          <a:gradFill>
            <a:gsLst>
              <a:gs pos="0">
                <a:srgbClr val="535050"/>
              </a:gs>
              <a:gs pos="98000">
                <a:srgbClr val="0D0708"/>
              </a:gs>
            </a:gsLst>
            <a:lin ang="5400000" scaled="0"/>
          </a:gradFill>
          <a:ln w="12699">
            <a:solidFill>
              <a:srgbClr val="F6F6F9"/>
            </a:solid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 name="object 2">
            <a:extLst>
              <a:ext uri="{FF2B5EF4-FFF2-40B4-BE49-F238E27FC236}">
                <a16:creationId xmlns:a16="http://schemas.microsoft.com/office/drawing/2014/main" id="{0D8E01EB-E37F-101E-ABBA-E2A4632553E7}"/>
              </a:ext>
            </a:extLst>
          </p:cNvPr>
          <p:cNvSpPr/>
          <p:nvPr/>
        </p:nvSpPr>
        <p:spPr>
          <a:xfrm>
            <a:off x="0" y="0"/>
            <a:ext cx="10692130" cy="586105"/>
          </a:xfrm>
          <a:custGeom>
            <a:avLst/>
            <a:gdLst/>
            <a:ahLst/>
            <a:cxnLst/>
            <a:rect l="l" t="t" r="r" b="b"/>
            <a:pathLst>
              <a:path w="10692130" h="586105">
                <a:moveTo>
                  <a:pt x="10692003" y="0"/>
                </a:moveTo>
                <a:lnTo>
                  <a:pt x="0" y="0"/>
                </a:lnTo>
                <a:lnTo>
                  <a:pt x="0" y="585724"/>
                </a:lnTo>
                <a:lnTo>
                  <a:pt x="10692003" y="585724"/>
                </a:lnTo>
                <a:lnTo>
                  <a:pt x="10692003" y="0"/>
                </a:lnTo>
                <a:close/>
              </a:path>
            </a:pathLst>
          </a:custGeom>
          <a:solidFill>
            <a:srgbClr val="A3823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a:extLst>
              <a:ext uri="{FF2B5EF4-FFF2-40B4-BE49-F238E27FC236}">
                <a16:creationId xmlns:a16="http://schemas.microsoft.com/office/drawing/2014/main" id="{3D4DCDE9-7F97-500C-AC5F-11F274F0111A}"/>
              </a:ext>
            </a:extLst>
          </p:cNvPr>
          <p:cNvSpPr txBox="1"/>
          <p:nvPr/>
        </p:nvSpPr>
        <p:spPr>
          <a:xfrm>
            <a:off x="2138455" y="301328"/>
            <a:ext cx="734695" cy="238760"/>
          </a:xfrm>
          <a:prstGeom prst="rect">
            <a:avLst/>
          </a:prstGeom>
        </p:spPr>
        <p:txBody>
          <a:bodyPr vert="horz" wrap="square" lIns="0" tIns="12700" rIns="0" bIns="0" rtlCol="0">
            <a:spAutoFit/>
          </a:bodyPr>
          <a:lstStyle/>
          <a:p>
            <a:pPr marL="12700">
              <a:spcBef>
                <a:spcPts val="100"/>
              </a:spcBef>
            </a:pPr>
            <a:r>
              <a:rPr sz="1400" b="1" spc="-30" dirty="0">
                <a:solidFill>
                  <a:srgbClr val="FFFFFF"/>
                </a:solidFill>
                <a:latin typeface="Yu Gothic"/>
                <a:cs typeface="Yu Gothic"/>
              </a:rPr>
              <a:t>カスタム</a:t>
            </a:r>
            <a:endParaRPr sz="1400" dirty="0">
              <a:latin typeface="Yu Gothic"/>
              <a:cs typeface="Yu Gothic"/>
            </a:endParaRPr>
          </a:p>
        </p:txBody>
      </p:sp>
      <p:pic>
        <p:nvPicPr>
          <p:cNvPr id="31" name="object 31">
            <a:extLst>
              <a:ext uri="{FF2B5EF4-FFF2-40B4-BE49-F238E27FC236}">
                <a16:creationId xmlns:a16="http://schemas.microsoft.com/office/drawing/2014/main" id="{9E3E0569-913C-1010-979B-678DED08E0DB}"/>
              </a:ext>
            </a:extLst>
          </p:cNvPr>
          <p:cNvPicPr/>
          <p:nvPr/>
        </p:nvPicPr>
        <p:blipFill>
          <a:blip r:embed="rId3" cstate="email">
            <a:extLst>
              <a:ext uri="{28A0092B-C50C-407E-A947-70E740481C1C}">
                <a14:useLocalDpi xmlns:a14="http://schemas.microsoft.com/office/drawing/2010/main"/>
              </a:ext>
            </a:extLst>
          </a:blip>
          <a:srcRect/>
          <a:stretch/>
        </p:blipFill>
        <p:spPr>
          <a:xfrm>
            <a:off x="5419696" y="1077640"/>
            <a:ext cx="707133" cy="265175"/>
          </a:xfrm>
          <a:prstGeom prst="rect">
            <a:avLst/>
          </a:prstGeom>
        </p:spPr>
      </p:pic>
      <p:sp>
        <p:nvSpPr>
          <p:cNvPr id="41" name="object 41">
            <a:extLst>
              <a:ext uri="{FF2B5EF4-FFF2-40B4-BE49-F238E27FC236}">
                <a16:creationId xmlns:a16="http://schemas.microsoft.com/office/drawing/2014/main" id="{3CBA4EEC-F336-B0CC-E97A-833F71984B86}"/>
              </a:ext>
            </a:extLst>
          </p:cNvPr>
          <p:cNvSpPr txBox="1"/>
          <p:nvPr/>
        </p:nvSpPr>
        <p:spPr>
          <a:xfrm>
            <a:off x="1880505" y="5244765"/>
            <a:ext cx="2086530" cy="135935"/>
          </a:xfrm>
          <a:prstGeom prst="rect">
            <a:avLst/>
          </a:prstGeom>
        </p:spPr>
        <p:txBody>
          <a:bodyPr vert="horz" wrap="square" lIns="0" tIns="12700" rIns="0" bIns="0" rtlCol="0">
            <a:spAutoFit/>
          </a:bodyPr>
          <a:lstStyle/>
          <a:p>
            <a:pPr marL="12700">
              <a:spcBef>
                <a:spcPts val="100"/>
              </a:spcBef>
              <a:tabLst>
                <a:tab pos="370205" algn="l"/>
              </a:tabLst>
            </a:pPr>
            <a:r>
              <a:rPr sz="800" b="1" dirty="0">
                <a:solidFill>
                  <a:srgbClr val="433529"/>
                </a:solidFill>
                <a:latin typeface="Yu Gothic"/>
                <a:cs typeface="Yu Gothic"/>
              </a:rPr>
              <a:t>対象	地方の1億円を超えるマンション</a:t>
            </a:r>
            <a:endParaRPr sz="800" dirty="0">
              <a:latin typeface="Yu Gothic"/>
              <a:cs typeface="Yu Gothic"/>
            </a:endParaRPr>
          </a:p>
        </p:txBody>
      </p:sp>
      <p:sp>
        <p:nvSpPr>
          <p:cNvPr id="42" name="object 42">
            <a:extLst>
              <a:ext uri="{FF2B5EF4-FFF2-40B4-BE49-F238E27FC236}">
                <a16:creationId xmlns:a16="http://schemas.microsoft.com/office/drawing/2014/main" id="{946FB05B-7A6F-8CE5-14CC-53A499C6D172}"/>
              </a:ext>
            </a:extLst>
          </p:cNvPr>
          <p:cNvSpPr txBox="1"/>
          <p:nvPr/>
        </p:nvSpPr>
        <p:spPr>
          <a:xfrm>
            <a:off x="1880505" y="5608696"/>
            <a:ext cx="238760" cy="147320"/>
          </a:xfrm>
          <a:prstGeom prst="rect">
            <a:avLst/>
          </a:prstGeom>
        </p:spPr>
        <p:txBody>
          <a:bodyPr vert="horz" wrap="square" lIns="0" tIns="12700" rIns="0" bIns="0" rtlCol="0">
            <a:spAutoFit/>
          </a:bodyPr>
          <a:lstStyle/>
          <a:p>
            <a:pPr marL="12700">
              <a:spcBef>
                <a:spcPts val="100"/>
              </a:spcBef>
            </a:pPr>
            <a:r>
              <a:rPr sz="800" b="1" spc="-30" dirty="0">
                <a:solidFill>
                  <a:srgbClr val="433529"/>
                </a:solidFill>
                <a:latin typeface="Yu Gothic"/>
                <a:cs typeface="Yu Gothic"/>
              </a:rPr>
              <a:t>内容</a:t>
            </a:r>
            <a:endParaRPr sz="800">
              <a:latin typeface="Yu Gothic"/>
              <a:cs typeface="Yu Gothic"/>
            </a:endParaRPr>
          </a:p>
        </p:txBody>
      </p:sp>
      <p:sp>
        <p:nvSpPr>
          <p:cNvPr id="43" name="object 43">
            <a:extLst>
              <a:ext uri="{FF2B5EF4-FFF2-40B4-BE49-F238E27FC236}">
                <a16:creationId xmlns:a16="http://schemas.microsoft.com/office/drawing/2014/main" id="{172BE3E3-A24A-4F2E-C97A-8430923BBBC2}"/>
              </a:ext>
            </a:extLst>
          </p:cNvPr>
          <p:cNvSpPr txBox="1"/>
          <p:nvPr/>
        </p:nvSpPr>
        <p:spPr>
          <a:xfrm>
            <a:off x="2238239" y="5553628"/>
            <a:ext cx="2011045" cy="259045"/>
          </a:xfrm>
          <a:prstGeom prst="rect">
            <a:avLst/>
          </a:prstGeom>
        </p:spPr>
        <p:txBody>
          <a:bodyPr vert="horz" wrap="square" lIns="0" tIns="12700" rIns="0" bIns="0" rtlCol="0">
            <a:spAutoFit/>
          </a:bodyPr>
          <a:lstStyle/>
          <a:p>
            <a:pPr marL="12700">
              <a:spcBef>
                <a:spcPts val="100"/>
              </a:spcBef>
            </a:pPr>
            <a:r>
              <a:rPr sz="800" b="1" dirty="0">
                <a:solidFill>
                  <a:srgbClr val="433529"/>
                </a:solidFill>
                <a:latin typeface="Yu Gothic"/>
                <a:cs typeface="Yu Gothic"/>
              </a:rPr>
              <a:t>物件所在地近隣に住んでいる</a:t>
            </a:r>
            <a:endParaRPr sz="800" dirty="0">
              <a:latin typeface="Yu Gothic"/>
              <a:cs typeface="Yu Gothic"/>
            </a:endParaRPr>
          </a:p>
          <a:p>
            <a:pPr marL="12700">
              <a:spcBef>
                <a:spcPts val="40"/>
              </a:spcBef>
            </a:pPr>
            <a:r>
              <a:rPr sz="800" b="1" dirty="0">
                <a:solidFill>
                  <a:srgbClr val="433529"/>
                </a:solidFill>
                <a:latin typeface="Yu Gothic"/>
                <a:cs typeface="Yu Gothic"/>
              </a:rPr>
              <a:t>年収1,000万円以上の不動産検討層に配信</a:t>
            </a:r>
            <a:endParaRPr sz="800" dirty="0">
              <a:latin typeface="Yu Gothic"/>
              <a:cs typeface="Yu Gothic"/>
            </a:endParaRPr>
          </a:p>
        </p:txBody>
      </p:sp>
      <p:sp>
        <p:nvSpPr>
          <p:cNvPr id="45" name="object 45">
            <a:extLst>
              <a:ext uri="{FF2B5EF4-FFF2-40B4-BE49-F238E27FC236}">
                <a16:creationId xmlns:a16="http://schemas.microsoft.com/office/drawing/2014/main" id="{502A15AE-752D-BD5C-9CE4-42DC2F842594}"/>
              </a:ext>
            </a:extLst>
          </p:cNvPr>
          <p:cNvSpPr/>
          <p:nvPr/>
        </p:nvSpPr>
        <p:spPr>
          <a:xfrm>
            <a:off x="2189355" y="51861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a:extLst>
              <a:ext uri="{FF2B5EF4-FFF2-40B4-BE49-F238E27FC236}">
                <a16:creationId xmlns:a16="http://schemas.microsoft.com/office/drawing/2014/main" id="{F3C1957B-23D1-52F4-A02C-62EFA79FFE7D}"/>
              </a:ext>
            </a:extLst>
          </p:cNvPr>
          <p:cNvSpPr/>
          <p:nvPr/>
        </p:nvSpPr>
        <p:spPr>
          <a:xfrm>
            <a:off x="2189355" y="55501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51">
            <a:extLst>
              <a:ext uri="{FF2B5EF4-FFF2-40B4-BE49-F238E27FC236}">
                <a16:creationId xmlns:a16="http://schemas.microsoft.com/office/drawing/2014/main" id="{7C176C14-B9CE-F7F2-7B48-41DD0A97A77E}"/>
              </a:ext>
            </a:extLst>
          </p:cNvPr>
          <p:cNvSpPr txBox="1"/>
          <p:nvPr/>
        </p:nvSpPr>
        <p:spPr>
          <a:xfrm>
            <a:off x="6704508" y="5244765"/>
            <a:ext cx="1999485" cy="135935"/>
          </a:xfrm>
          <a:prstGeom prst="rect">
            <a:avLst/>
          </a:prstGeom>
        </p:spPr>
        <p:txBody>
          <a:bodyPr vert="horz" wrap="square" lIns="0" tIns="12700" rIns="0" bIns="0" rtlCol="0">
            <a:spAutoFit/>
          </a:bodyPr>
          <a:lstStyle/>
          <a:p>
            <a:pPr marL="12700">
              <a:spcBef>
                <a:spcPts val="100"/>
              </a:spcBef>
              <a:tabLst>
                <a:tab pos="370205" algn="l"/>
              </a:tabLst>
            </a:pPr>
            <a:r>
              <a:rPr sz="800" b="1" dirty="0">
                <a:solidFill>
                  <a:srgbClr val="433529"/>
                </a:solidFill>
                <a:latin typeface="Yu Gothic"/>
                <a:cs typeface="Yu Gothic"/>
              </a:rPr>
              <a:t>対象	会員制リゾートホテル</a:t>
            </a:r>
            <a:endParaRPr sz="800" dirty="0">
              <a:latin typeface="Yu Gothic"/>
              <a:cs typeface="Yu Gothic"/>
            </a:endParaRPr>
          </a:p>
        </p:txBody>
      </p:sp>
      <p:sp>
        <p:nvSpPr>
          <p:cNvPr id="52" name="object 52">
            <a:extLst>
              <a:ext uri="{FF2B5EF4-FFF2-40B4-BE49-F238E27FC236}">
                <a16:creationId xmlns:a16="http://schemas.microsoft.com/office/drawing/2014/main" id="{D2378F5D-5904-90C8-4BD5-95E8C9F6E9CA}"/>
              </a:ext>
            </a:extLst>
          </p:cNvPr>
          <p:cNvSpPr txBox="1"/>
          <p:nvPr/>
        </p:nvSpPr>
        <p:spPr>
          <a:xfrm>
            <a:off x="6704509" y="5608696"/>
            <a:ext cx="238760" cy="147320"/>
          </a:xfrm>
          <a:prstGeom prst="rect">
            <a:avLst/>
          </a:prstGeom>
        </p:spPr>
        <p:txBody>
          <a:bodyPr vert="horz" wrap="square" lIns="0" tIns="12700" rIns="0" bIns="0" rtlCol="0">
            <a:spAutoFit/>
          </a:bodyPr>
          <a:lstStyle/>
          <a:p>
            <a:pPr marL="12700">
              <a:spcBef>
                <a:spcPts val="100"/>
              </a:spcBef>
            </a:pPr>
            <a:r>
              <a:rPr sz="800" b="1" spc="-30" dirty="0">
                <a:solidFill>
                  <a:srgbClr val="433529"/>
                </a:solidFill>
                <a:latin typeface="Yu Gothic"/>
                <a:cs typeface="Yu Gothic"/>
              </a:rPr>
              <a:t>内容</a:t>
            </a:r>
            <a:endParaRPr sz="800">
              <a:latin typeface="Yu Gothic"/>
              <a:cs typeface="Yu Gothic"/>
            </a:endParaRPr>
          </a:p>
        </p:txBody>
      </p:sp>
      <p:sp>
        <p:nvSpPr>
          <p:cNvPr id="53" name="object 53">
            <a:extLst>
              <a:ext uri="{FF2B5EF4-FFF2-40B4-BE49-F238E27FC236}">
                <a16:creationId xmlns:a16="http://schemas.microsoft.com/office/drawing/2014/main" id="{30B0519D-07C5-9890-40A4-0347FF3C1C98}"/>
              </a:ext>
            </a:extLst>
          </p:cNvPr>
          <p:cNvSpPr txBox="1"/>
          <p:nvPr/>
        </p:nvSpPr>
        <p:spPr>
          <a:xfrm>
            <a:off x="7062242" y="5553628"/>
            <a:ext cx="2057400" cy="260649"/>
          </a:xfrm>
          <a:prstGeom prst="rect">
            <a:avLst/>
          </a:prstGeom>
        </p:spPr>
        <p:txBody>
          <a:bodyPr vert="horz" wrap="square" lIns="0" tIns="7620" rIns="0" bIns="0" rtlCol="0">
            <a:spAutoFit/>
          </a:bodyPr>
          <a:lstStyle/>
          <a:p>
            <a:pPr marL="12700" marR="5080">
              <a:lnSpc>
                <a:spcPct val="104200"/>
              </a:lnSpc>
              <a:spcBef>
                <a:spcPts val="60"/>
              </a:spcBef>
            </a:pPr>
            <a:r>
              <a:rPr sz="800" b="1" dirty="0">
                <a:solidFill>
                  <a:srgbClr val="433529"/>
                </a:solidFill>
                <a:latin typeface="Yu Gothic"/>
                <a:cs typeface="Yu Gothic"/>
              </a:rPr>
              <a:t>全国各地の経営層や、年収2,000万円以上で</a:t>
            </a:r>
            <a:br>
              <a:rPr lang="en-US" sz="800" b="1" dirty="0">
                <a:solidFill>
                  <a:srgbClr val="433529"/>
                </a:solidFill>
                <a:latin typeface="Yu Gothic"/>
                <a:cs typeface="Yu Gothic"/>
              </a:rPr>
            </a:br>
            <a:r>
              <a:rPr sz="800" b="1" dirty="0">
                <a:solidFill>
                  <a:srgbClr val="433529"/>
                </a:solidFill>
                <a:latin typeface="Yu Gothic"/>
                <a:cs typeface="Yu Gothic"/>
              </a:rPr>
              <a:t>時計・高級車に興味がある富裕層に配信</a:t>
            </a:r>
            <a:endParaRPr sz="800" dirty="0">
              <a:latin typeface="Yu Gothic"/>
              <a:cs typeface="Yu Gothic"/>
            </a:endParaRPr>
          </a:p>
        </p:txBody>
      </p:sp>
      <p:sp>
        <p:nvSpPr>
          <p:cNvPr id="55" name="object 55">
            <a:extLst>
              <a:ext uri="{FF2B5EF4-FFF2-40B4-BE49-F238E27FC236}">
                <a16:creationId xmlns:a16="http://schemas.microsoft.com/office/drawing/2014/main" id="{7B6116ED-11CE-A73B-78F3-65D42A69A7D9}"/>
              </a:ext>
            </a:extLst>
          </p:cNvPr>
          <p:cNvSpPr/>
          <p:nvPr/>
        </p:nvSpPr>
        <p:spPr>
          <a:xfrm>
            <a:off x="7013355" y="5186167"/>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6">
            <a:extLst>
              <a:ext uri="{FF2B5EF4-FFF2-40B4-BE49-F238E27FC236}">
                <a16:creationId xmlns:a16="http://schemas.microsoft.com/office/drawing/2014/main" id="{ED67883A-BCC5-162F-C650-880ACE3E00C1}"/>
              </a:ext>
            </a:extLst>
          </p:cNvPr>
          <p:cNvSpPr/>
          <p:nvPr/>
        </p:nvSpPr>
        <p:spPr>
          <a:xfrm>
            <a:off x="7013355" y="5550153"/>
            <a:ext cx="0" cy="288290"/>
          </a:xfrm>
          <a:custGeom>
            <a:avLst/>
            <a:gdLst/>
            <a:ahLst/>
            <a:cxnLst/>
            <a:rect l="l" t="t" r="r" b="b"/>
            <a:pathLst>
              <a:path h="288289">
                <a:moveTo>
                  <a:pt x="0" y="0"/>
                </a:moveTo>
                <a:lnTo>
                  <a:pt x="0" y="287997"/>
                </a:lnTo>
              </a:path>
            </a:pathLst>
          </a:custGeom>
          <a:ln w="11150">
            <a:solidFill>
              <a:srgbClr val="43352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63">
            <a:extLst>
              <a:ext uri="{FF2B5EF4-FFF2-40B4-BE49-F238E27FC236}">
                <a16:creationId xmlns:a16="http://schemas.microsoft.com/office/drawing/2014/main" id="{167DCDCB-2B3E-5007-EAD3-4F22BEDB8147}"/>
              </a:ext>
            </a:extLst>
          </p:cNvPr>
          <p:cNvSpPr txBox="1"/>
          <p:nvPr/>
        </p:nvSpPr>
        <p:spPr>
          <a:xfrm>
            <a:off x="869304" y="4782058"/>
            <a:ext cx="558800" cy="147320"/>
          </a:xfrm>
          <a:prstGeom prst="rect">
            <a:avLst/>
          </a:prstGeom>
        </p:spPr>
        <p:txBody>
          <a:bodyPr vert="horz" wrap="square" lIns="0" tIns="12700" rIns="0" bIns="0" rtlCol="0">
            <a:spAutoFit/>
          </a:bodyPr>
          <a:lstStyle/>
          <a:p>
            <a:pPr marL="119380" indent="-106680">
              <a:spcBef>
                <a:spcPts val="100"/>
              </a:spcBef>
              <a:buClr>
                <a:srgbClr val="A38237"/>
              </a:buClr>
              <a:buSzPct val="87500"/>
              <a:buFontTx/>
              <a:buChar char="■"/>
              <a:tabLst>
                <a:tab pos="119380" algn="l"/>
              </a:tabLst>
            </a:pPr>
            <a:r>
              <a:rPr sz="800" b="1" spc="-15" dirty="0">
                <a:solidFill>
                  <a:srgbClr val="231F20"/>
                </a:solidFill>
                <a:latin typeface="Yu Gothic"/>
                <a:cs typeface="Yu Gothic"/>
              </a:rPr>
              <a:t>導入事例</a:t>
            </a:r>
            <a:endParaRPr sz="800" dirty="0">
              <a:latin typeface="Yu Gothic"/>
              <a:cs typeface="Yu Gothic"/>
            </a:endParaRPr>
          </a:p>
        </p:txBody>
      </p:sp>
      <p:sp>
        <p:nvSpPr>
          <p:cNvPr id="64" name="object 64">
            <a:extLst>
              <a:ext uri="{FF2B5EF4-FFF2-40B4-BE49-F238E27FC236}">
                <a16:creationId xmlns:a16="http://schemas.microsoft.com/office/drawing/2014/main" id="{740CB389-3CE0-93A5-D6AA-0D6E7CF28B37}"/>
              </a:ext>
            </a:extLst>
          </p:cNvPr>
          <p:cNvSpPr txBox="1"/>
          <p:nvPr/>
        </p:nvSpPr>
        <p:spPr>
          <a:xfrm>
            <a:off x="1123255" y="5102845"/>
            <a:ext cx="381000" cy="120546"/>
          </a:xfrm>
          <a:prstGeom prst="rect">
            <a:avLst/>
          </a:prstGeom>
        </p:spPr>
        <p:txBody>
          <a:bodyPr vert="horz" wrap="square" lIns="0" tIns="12700" rIns="0" bIns="0" rtlCol="0">
            <a:spAutoFit/>
          </a:bodyPr>
          <a:lstStyle/>
          <a:p>
            <a:pPr marL="12700" algn="ctr">
              <a:spcBef>
                <a:spcPts val="100"/>
              </a:spcBef>
            </a:pPr>
            <a:r>
              <a:rPr sz="700" b="1" dirty="0">
                <a:solidFill>
                  <a:srgbClr val="FFFFFF"/>
                </a:solidFill>
                <a:latin typeface="Yu Gothic"/>
                <a:cs typeface="Yu Gothic"/>
              </a:rPr>
              <a:t>導入事例</a:t>
            </a:r>
            <a:endParaRPr sz="700">
              <a:latin typeface="Yu Gothic"/>
              <a:cs typeface="Yu Gothic"/>
            </a:endParaRPr>
          </a:p>
        </p:txBody>
      </p:sp>
      <p:pic>
        <p:nvPicPr>
          <p:cNvPr id="71" name="object 71">
            <a:extLst>
              <a:ext uri="{FF2B5EF4-FFF2-40B4-BE49-F238E27FC236}">
                <a16:creationId xmlns:a16="http://schemas.microsoft.com/office/drawing/2014/main" id="{C0F2F60B-C927-AFD3-B449-A1FAC5F3C33A}"/>
              </a:ext>
            </a:extLst>
          </p:cNvPr>
          <p:cNvPicPr/>
          <p:nvPr/>
        </p:nvPicPr>
        <p:blipFill>
          <a:blip r:embed="rId4" cstate="email">
            <a:extLst>
              <a:ext uri="{28A0092B-C50C-407E-A947-70E740481C1C}">
                <a14:useLocalDpi xmlns:a14="http://schemas.microsoft.com/office/drawing/2010/main"/>
              </a:ext>
            </a:extLst>
          </a:blip>
          <a:srcRect/>
          <a:stretch/>
        </p:blipFill>
        <p:spPr>
          <a:xfrm>
            <a:off x="1067691" y="5894225"/>
            <a:ext cx="1776984" cy="1078883"/>
          </a:xfrm>
          <a:prstGeom prst="rect">
            <a:avLst/>
          </a:prstGeom>
        </p:spPr>
      </p:pic>
      <p:pic>
        <p:nvPicPr>
          <p:cNvPr id="72" name="object 72">
            <a:extLst>
              <a:ext uri="{FF2B5EF4-FFF2-40B4-BE49-F238E27FC236}">
                <a16:creationId xmlns:a16="http://schemas.microsoft.com/office/drawing/2014/main" id="{5BFD6E50-A84F-1E78-07E5-E1247CEDE21A}"/>
              </a:ext>
            </a:extLst>
          </p:cNvPr>
          <p:cNvPicPr/>
          <p:nvPr/>
        </p:nvPicPr>
        <p:blipFill>
          <a:blip r:embed="rId5" cstate="email">
            <a:extLst>
              <a:ext uri="{28A0092B-C50C-407E-A947-70E740481C1C}">
                <a14:useLocalDpi xmlns:a14="http://schemas.microsoft.com/office/drawing/2010/main"/>
              </a:ext>
            </a:extLst>
          </a:blip>
          <a:srcRect/>
          <a:stretch/>
        </p:blipFill>
        <p:spPr>
          <a:xfrm>
            <a:off x="5840860" y="6122848"/>
            <a:ext cx="1999487" cy="853284"/>
          </a:xfrm>
          <a:prstGeom prst="rect">
            <a:avLst/>
          </a:prstGeom>
        </p:spPr>
      </p:pic>
      <p:sp>
        <p:nvSpPr>
          <p:cNvPr id="73" name="object 69">
            <a:extLst>
              <a:ext uri="{FF2B5EF4-FFF2-40B4-BE49-F238E27FC236}">
                <a16:creationId xmlns:a16="http://schemas.microsoft.com/office/drawing/2014/main" id="{9F0CE98C-26F0-EBD0-1949-F08A6F4606A8}"/>
              </a:ext>
            </a:extLst>
          </p:cNvPr>
          <p:cNvSpPr txBox="1"/>
          <p:nvPr/>
        </p:nvSpPr>
        <p:spPr>
          <a:xfrm>
            <a:off x="1246906" y="51985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1</a:t>
            </a:r>
            <a:endParaRPr sz="1600">
              <a:latin typeface="Trebuchet MS" panose="020B0703020202090204" pitchFamily="34" charset="0"/>
              <a:cs typeface="Arial Black"/>
            </a:endParaRPr>
          </a:p>
        </p:txBody>
      </p:sp>
      <p:sp>
        <p:nvSpPr>
          <p:cNvPr id="74" name="object 74">
            <a:extLst>
              <a:ext uri="{FF2B5EF4-FFF2-40B4-BE49-F238E27FC236}">
                <a16:creationId xmlns:a16="http://schemas.microsoft.com/office/drawing/2014/main" id="{1D4D6FD8-8256-0BBA-3216-0ECF9F5B38B0}"/>
              </a:ext>
            </a:extLst>
          </p:cNvPr>
          <p:cNvSpPr txBox="1"/>
          <p:nvPr/>
        </p:nvSpPr>
        <p:spPr>
          <a:xfrm>
            <a:off x="6070910" y="5198579"/>
            <a:ext cx="133985" cy="246221"/>
          </a:xfrm>
          <a:prstGeom prst="rect">
            <a:avLst/>
          </a:prstGeom>
        </p:spPr>
        <p:txBody>
          <a:bodyPr vert="horz" wrap="none" lIns="0" tIns="0" rIns="0" bIns="0" rtlCol="0">
            <a:noAutofit/>
          </a:bodyPr>
          <a:lstStyle/>
          <a:p>
            <a:pPr marL="12700" algn="l">
              <a:lnSpc>
                <a:spcPct val="100000"/>
              </a:lnSpc>
              <a:spcBef>
                <a:spcPts val="100"/>
              </a:spcBef>
            </a:pPr>
            <a:r>
              <a:rPr sz="1600" spc="-215" dirty="0">
                <a:solidFill>
                  <a:srgbClr val="FFFFFF"/>
                </a:solidFill>
                <a:latin typeface="Trebuchet MS" panose="020B0703020202090204" pitchFamily="34" charset="0"/>
                <a:cs typeface="Arial Black"/>
              </a:rPr>
              <a:t>2</a:t>
            </a:r>
            <a:endParaRPr sz="1600">
              <a:latin typeface="Trebuchet MS" panose="020B0703020202090204" pitchFamily="34" charset="0"/>
              <a:cs typeface="Arial Black"/>
            </a:endParaRPr>
          </a:p>
        </p:txBody>
      </p:sp>
      <p:sp>
        <p:nvSpPr>
          <p:cNvPr id="23" name="object 53">
            <a:extLst>
              <a:ext uri="{FF2B5EF4-FFF2-40B4-BE49-F238E27FC236}">
                <a16:creationId xmlns:a16="http://schemas.microsoft.com/office/drawing/2014/main" id="{6B761DA8-A119-5517-77FC-0CC477DA9AFB}"/>
              </a:ext>
            </a:extLst>
          </p:cNvPr>
          <p:cNvSpPr txBox="1"/>
          <p:nvPr/>
        </p:nvSpPr>
        <p:spPr>
          <a:xfrm>
            <a:off x="7936001" y="63327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gn="ctr">
              <a:lnSpc>
                <a:spcPct val="100000"/>
              </a:lnSpc>
              <a:spcBef>
                <a:spcPts val="100"/>
              </a:spcBef>
              <a:defRPr sz="800" b="1" spc="-30">
                <a:solidFill>
                  <a:srgbClr val="231F20"/>
                </a:solidFill>
                <a:latin typeface="Yu Gothic"/>
                <a:cs typeface="Yu Gothic"/>
              </a:defRPr>
            </a:lvl1pPr>
          </a:lstStyle>
          <a:p>
            <a:r>
              <a:rPr lang="ja-JP" altLang="en-US" dirty="0"/>
              <a:t>ハイクラス富裕層リーチ</a:t>
            </a:r>
          </a:p>
        </p:txBody>
      </p:sp>
      <p:sp>
        <p:nvSpPr>
          <p:cNvPr id="33" name="object 53">
            <a:extLst>
              <a:ext uri="{FF2B5EF4-FFF2-40B4-BE49-F238E27FC236}">
                <a16:creationId xmlns:a16="http://schemas.microsoft.com/office/drawing/2014/main" id="{0F7B8985-B7E2-0153-1310-B51B3325BEB8}"/>
              </a:ext>
            </a:extLst>
          </p:cNvPr>
          <p:cNvSpPr txBox="1"/>
          <p:nvPr/>
        </p:nvSpPr>
        <p:spPr>
          <a:xfrm>
            <a:off x="3111995" y="6332779"/>
            <a:ext cx="1470660" cy="382270"/>
          </a:xfrm>
          <a:prstGeom prst="rect">
            <a:avLst/>
          </a:prstGeom>
          <a:solidFill>
            <a:schemeClr val="bg1"/>
          </a:solidFill>
          <a:ln>
            <a:solidFill>
              <a:srgbClr val="433529"/>
            </a:solidFill>
          </a:ln>
        </p:spPr>
        <p:txBody>
          <a:bodyPr vert="horz" wrap="none" lIns="0" tIns="36000" rIns="0" bIns="0" rtlCol="0" anchor="ctr" anchorCtr="0">
            <a:noAutofit/>
          </a:bodyPr>
          <a:lstStyle>
            <a:defPPr>
              <a:defRPr kern="0"/>
            </a:defPPr>
            <a:lvl1pPr marL="12700">
              <a:lnSpc>
                <a:spcPct val="100000"/>
              </a:lnSpc>
              <a:spcBef>
                <a:spcPts val="100"/>
              </a:spcBef>
              <a:defRPr sz="800" b="1" spc="-30">
                <a:solidFill>
                  <a:srgbClr val="231F20"/>
                </a:solidFill>
                <a:latin typeface="Yu Gothic"/>
                <a:cs typeface="Yu Gothic"/>
              </a:defRPr>
            </a:lvl1pPr>
          </a:lstStyle>
          <a:p>
            <a:pPr algn="ctr"/>
            <a:r>
              <a:rPr lang="ja-JP" altLang="en-US" dirty="0"/>
              <a:t>富裕層・エリートリーチ</a:t>
            </a:r>
          </a:p>
        </p:txBody>
      </p:sp>
      <p:sp>
        <p:nvSpPr>
          <p:cNvPr id="35" name="object 52">
            <a:extLst>
              <a:ext uri="{FF2B5EF4-FFF2-40B4-BE49-F238E27FC236}">
                <a16:creationId xmlns:a16="http://schemas.microsoft.com/office/drawing/2014/main" id="{EB2B30F1-2E96-4902-E826-37C60D96460A}"/>
              </a:ext>
            </a:extLst>
          </p:cNvPr>
          <p:cNvSpPr/>
          <p:nvPr/>
        </p:nvSpPr>
        <p:spPr>
          <a:xfrm>
            <a:off x="3086303"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cs typeface="Yu Gothic"/>
            </a:endParaRPr>
          </a:p>
        </p:txBody>
      </p:sp>
      <p:sp>
        <p:nvSpPr>
          <p:cNvPr id="65" name="object 52">
            <a:extLst>
              <a:ext uri="{FF2B5EF4-FFF2-40B4-BE49-F238E27FC236}">
                <a16:creationId xmlns:a16="http://schemas.microsoft.com/office/drawing/2014/main" id="{7D65CC57-4C76-E207-F133-208142884804}"/>
              </a:ext>
            </a:extLst>
          </p:cNvPr>
          <p:cNvSpPr/>
          <p:nvPr/>
        </p:nvSpPr>
        <p:spPr>
          <a:xfrm>
            <a:off x="7910309" y="6268987"/>
            <a:ext cx="587375" cy="152400"/>
          </a:xfrm>
          <a:custGeom>
            <a:avLst/>
            <a:gdLst/>
            <a:ahLst/>
            <a:cxnLst/>
            <a:rect l="l" t="t" r="r" b="b"/>
            <a:pathLst>
              <a:path w="587375" h="152400">
                <a:moveTo>
                  <a:pt x="587032" y="0"/>
                </a:moveTo>
                <a:lnTo>
                  <a:pt x="0" y="0"/>
                </a:lnTo>
                <a:lnTo>
                  <a:pt x="0" y="152400"/>
                </a:lnTo>
                <a:lnTo>
                  <a:pt x="587032" y="152400"/>
                </a:lnTo>
                <a:lnTo>
                  <a:pt x="587032" y="0"/>
                </a:lnTo>
                <a:close/>
              </a:path>
            </a:pathLst>
          </a:custGeom>
          <a:solidFill>
            <a:srgbClr val="433529"/>
          </a:solidFill>
        </p:spPr>
        <p:txBody>
          <a:bodyPr wrap="square" lIns="0" tIns="0" rIns="0" bIns="0" rtlCol="0" anchor="ctr" anchorCtr="0"/>
          <a:lstStyle/>
          <a:p>
            <a:pPr algn="ctr"/>
            <a:r>
              <a:rPr lang="ja-JP" altLang="en-US" sz="700" b="1" spc="-50" dirty="0">
                <a:solidFill>
                  <a:srgbClr val="FFFFFF"/>
                </a:solidFill>
                <a:latin typeface="Yu Gothic" panose="020B0400000000000000" pitchFamily="34" charset="-128"/>
                <a:ea typeface="Yu Gothic" panose="020B0400000000000000" pitchFamily="34" charset="-128"/>
                <a:cs typeface="Yu Gothic"/>
              </a:rPr>
              <a:t>実施メニュー</a:t>
            </a:r>
            <a:endParaRPr lang="ja-JP" altLang="en-US" sz="700">
              <a:latin typeface="Yu Gothic" panose="020B0400000000000000" pitchFamily="34" charset="-128"/>
              <a:ea typeface="Yu Gothic" panose="020B0400000000000000" pitchFamily="34" charset="-128"/>
            </a:endParaRPr>
          </a:p>
        </p:txBody>
      </p:sp>
      <p:sp>
        <p:nvSpPr>
          <p:cNvPr id="28" name="object 8">
            <a:extLst>
              <a:ext uri="{FF2B5EF4-FFF2-40B4-BE49-F238E27FC236}">
                <a16:creationId xmlns:a16="http://schemas.microsoft.com/office/drawing/2014/main" id="{9ABF12CD-6B26-3E19-642D-420F63895BB4}"/>
              </a:ext>
            </a:extLst>
          </p:cNvPr>
          <p:cNvSpPr txBox="1"/>
          <p:nvPr/>
        </p:nvSpPr>
        <p:spPr>
          <a:xfrm>
            <a:off x="3277121" y="956846"/>
            <a:ext cx="6532880" cy="1742120"/>
          </a:xfrm>
          <a:prstGeom prst="rect">
            <a:avLst/>
          </a:prstGeom>
          <a:ln w="50800">
            <a:solidFill>
              <a:srgbClr val="EDE4D5"/>
            </a:solidFill>
          </a:ln>
        </p:spPr>
        <p:txBody>
          <a:bodyPr vert="horz" wrap="square" lIns="0" tIns="0" rIns="0" bIns="0" rtlCol="0">
            <a:noAutofit/>
          </a:bodyPr>
          <a:lstStyle/>
          <a:p>
            <a:endParaRPr lang="en" sz="700">
              <a:latin typeface="Yu Gothic"/>
              <a:cs typeface="Yu Gothic"/>
            </a:endParaRPr>
          </a:p>
        </p:txBody>
      </p:sp>
      <p:sp>
        <p:nvSpPr>
          <p:cNvPr id="82" name="object 11">
            <a:extLst>
              <a:ext uri="{FF2B5EF4-FFF2-40B4-BE49-F238E27FC236}">
                <a16:creationId xmlns:a16="http://schemas.microsoft.com/office/drawing/2014/main" id="{1D962116-F5D7-F5DD-010F-C52BD4986B5B}"/>
              </a:ext>
            </a:extLst>
          </p:cNvPr>
          <p:cNvSpPr txBox="1"/>
          <p:nvPr/>
        </p:nvSpPr>
        <p:spPr>
          <a:xfrm>
            <a:off x="5148359" y="1386979"/>
            <a:ext cx="1238250" cy="166712"/>
          </a:xfrm>
          <a:prstGeom prst="rect">
            <a:avLst/>
          </a:prstGeom>
        </p:spPr>
        <p:txBody>
          <a:bodyPr vert="horz" wrap="square" lIns="0" tIns="12700" rIns="0" bIns="0" rtlCol="0">
            <a:spAutoFit/>
          </a:bodyPr>
          <a:lstStyle/>
          <a:p>
            <a:pPr marL="12700">
              <a:lnSpc>
                <a:spcPct val="100000"/>
              </a:lnSpc>
              <a:spcBef>
                <a:spcPts val="100"/>
              </a:spcBef>
            </a:pPr>
            <a:r>
              <a:rPr sz="1000" b="1" spc="-60" dirty="0">
                <a:solidFill>
                  <a:schemeClr val="tx1"/>
                </a:solidFill>
                <a:latin typeface="Yu Gothic"/>
                <a:cs typeface="Yu Gothic"/>
              </a:rPr>
              <a:t>オーディエンスデータ</a:t>
            </a:r>
            <a:endParaRPr sz="1000" dirty="0">
              <a:solidFill>
                <a:schemeClr val="tx1"/>
              </a:solidFill>
              <a:latin typeface="Yu Gothic"/>
              <a:cs typeface="Yu Gothic"/>
            </a:endParaRPr>
          </a:p>
        </p:txBody>
      </p:sp>
      <p:sp>
        <p:nvSpPr>
          <p:cNvPr id="94" name="object 37">
            <a:extLst>
              <a:ext uri="{FF2B5EF4-FFF2-40B4-BE49-F238E27FC236}">
                <a16:creationId xmlns:a16="http://schemas.microsoft.com/office/drawing/2014/main" id="{25C7BF9B-9042-9E31-7B0C-31CAB6B87D6D}"/>
              </a:ext>
            </a:extLst>
          </p:cNvPr>
          <p:cNvSpPr/>
          <p:nvPr/>
        </p:nvSpPr>
        <p:spPr>
          <a:xfrm>
            <a:off x="4251977" y="1584177"/>
            <a:ext cx="3034665" cy="0"/>
          </a:xfrm>
          <a:custGeom>
            <a:avLst/>
            <a:gdLst/>
            <a:ahLst/>
            <a:cxnLst/>
            <a:rect l="l" t="t" r="r" b="b"/>
            <a:pathLst>
              <a:path w="3034665">
                <a:moveTo>
                  <a:pt x="0" y="0"/>
                </a:moveTo>
                <a:lnTo>
                  <a:pt x="3034080" y="0"/>
                </a:lnTo>
              </a:path>
            </a:pathLst>
          </a:custGeom>
          <a:ln w="6350">
            <a:solidFill>
              <a:srgbClr val="58595B"/>
            </a:solidFill>
          </a:ln>
        </p:spPr>
        <p:txBody>
          <a:bodyPr wrap="square" lIns="0" tIns="0" rIns="0" bIns="0" rtlCol="0"/>
          <a:lstStyle/>
          <a:p>
            <a:endParaRPr/>
          </a:p>
        </p:txBody>
      </p:sp>
      <p:grpSp>
        <p:nvGrpSpPr>
          <p:cNvPr id="156" name="グループ化 155">
            <a:extLst>
              <a:ext uri="{FF2B5EF4-FFF2-40B4-BE49-F238E27FC236}">
                <a16:creationId xmlns:a16="http://schemas.microsoft.com/office/drawing/2014/main" id="{115D66FA-3E03-BB37-924F-ECB6B12EE4C1}"/>
              </a:ext>
            </a:extLst>
          </p:cNvPr>
          <p:cNvGrpSpPr/>
          <p:nvPr/>
        </p:nvGrpSpPr>
        <p:grpSpPr>
          <a:xfrm>
            <a:off x="882001" y="956845"/>
            <a:ext cx="1944370" cy="3645731"/>
            <a:chOff x="882001" y="956845"/>
            <a:chExt cx="1944370" cy="3645731"/>
          </a:xfrm>
        </p:grpSpPr>
        <p:sp>
          <p:nvSpPr>
            <p:cNvPr id="29" name="object 9">
              <a:extLst>
                <a:ext uri="{FF2B5EF4-FFF2-40B4-BE49-F238E27FC236}">
                  <a16:creationId xmlns:a16="http://schemas.microsoft.com/office/drawing/2014/main" id="{6BD63B9E-517E-9B4C-EDB3-31D588FB7C57}"/>
                </a:ext>
              </a:extLst>
            </p:cNvPr>
            <p:cNvSpPr txBox="1"/>
            <p:nvPr/>
          </p:nvSpPr>
          <p:spPr>
            <a:xfrm>
              <a:off x="1652809" y="1363046"/>
              <a:ext cx="403860" cy="135935"/>
            </a:xfrm>
            <a:prstGeom prst="rect">
              <a:avLst/>
            </a:prstGeom>
          </p:spPr>
          <p:txBody>
            <a:bodyPr vert="horz" wrap="square" lIns="0" tIns="12700" rIns="0" bIns="0" rtlCol="0">
              <a:spAutoFit/>
            </a:bodyPr>
            <a:lstStyle/>
            <a:p>
              <a:pPr>
                <a:spcBef>
                  <a:spcPts val="100"/>
                </a:spcBef>
              </a:pPr>
              <a:r>
                <a:rPr sz="800" b="1" spc="-40" dirty="0">
                  <a:solidFill>
                    <a:schemeClr val="tx1"/>
                  </a:solidFill>
                  <a:latin typeface="Yu Gothic"/>
                  <a:cs typeface="Yu Gothic"/>
                </a:rPr>
                <a:t>デバイス</a:t>
              </a:r>
              <a:endParaRPr sz="800" dirty="0">
                <a:solidFill>
                  <a:schemeClr val="tx1"/>
                </a:solidFill>
                <a:latin typeface="Yu Gothic"/>
                <a:cs typeface="Yu Gothic"/>
              </a:endParaRPr>
            </a:p>
          </p:txBody>
        </p:sp>
        <p:sp>
          <p:nvSpPr>
            <p:cNvPr id="40" name="object 10">
              <a:extLst>
                <a:ext uri="{FF2B5EF4-FFF2-40B4-BE49-F238E27FC236}">
                  <a16:creationId xmlns:a16="http://schemas.microsoft.com/office/drawing/2014/main" id="{37D0968C-D214-01D7-FBA8-AD02E6C62F92}"/>
                </a:ext>
              </a:extLst>
            </p:cNvPr>
            <p:cNvSpPr txBox="1"/>
            <p:nvPr/>
          </p:nvSpPr>
          <p:spPr>
            <a:xfrm>
              <a:off x="1754750" y="3388236"/>
              <a:ext cx="226060" cy="135935"/>
            </a:xfrm>
            <a:prstGeom prst="rect">
              <a:avLst/>
            </a:prstGeom>
          </p:spPr>
          <p:txBody>
            <a:bodyPr vert="horz" wrap="square" lIns="0" tIns="12700" rIns="0" bIns="0" rtlCol="0">
              <a:spAutoFit/>
            </a:bodyPr>
            <a:lstStyle/>
            <a:p>
              <a:pPr>
                <a:spcBef>
                  <a:spcPts val="100"/>
                </a:spcBef>
              </a:pPr>
              <a:r>
                <a:rPr sz="800" b="1" spc="-30" dirty="0">
                  <a:solidFill>
                    <a:schemeClr val="tx1"/>
                  </a:solidFill>
                  <a:latin typeface="Yu Gothic"/>
                  <a:cs typeface="Yu Gothic"/>
                </a:rPr>
                <a:t>性別</a:t>
              </a:r>
              <a:endParaRPr sz="800" dirty="0">
                <a:solidFill>
                  <a:schemeClr val="tx1"/>
                </a:solidFill>
                <a:latin typeface="Yu Gothic"/>
                <a:cs typeface="Yu Gothic"/>
              </a:endParaRPr>
            </a:p>
          </p:txBody>
        </p:sp>
        <p:sp>
          <p:nvSpPr>
            <p:cNvPr id="44" name="object 22">
              <a:extLst>
                <a:ext uri="{FF2B5EF4-FFF2-40B4-BE49-F238E27FC236}">
                  <a16:creationId xmlns:a16="http://schemas.microsoft.com/office/drawing/2014/main" id="{4A82ECFD-58BC-4E23-9B5E-7E6F99B7C0DC}"/>
                </a:ext>
              </a:extLst>
            </p:cNvPr>
            <p:cNvSpPr/>
            <p:nvPr/>
          </p:nvSpPr>
          <p:spPr>
            <a:xfrm>
              <a:off x="882001" y="956845"/>
              <a:ext cx="1944370" cy="3645731"/>
            </a:xfrm>
            <a:custGeom>
              <a:avLst/>
              <a:gdLst/>
              <a:ahLst/>
              <a:cxnLst/>
              <a:rect l="l" t="t" r="r" b="b"/>
              <a:pathLst>
                <a:path w="1944370" h="2831465">
                  <a:moveTo>
                    <a:pt x="1944001" y="2831058"/>
                  </a:moveTo>
                  <a:lnTo>
                    <a:pt x="0" y="2831058"/>
                  </a:lnTo>
                  <a:lnTo>
                    <a:pt x="0" y="0"/>
                  </a:lnTo>
                  <a:lnTo>
                    <a:pt x="1944001" y="0"/>
                  </a:lnTo>
                  <a:lnTo>
                    <a:pt x="1944001" y="2831058"/>
                  </a:lnTo>
                  <a:close/>
                </a:path>
              </a:pathLst>
            </a:custGeom>
            <a:ln w="49657">
              <a:solidFill>
                <a:srgbClr val="EDE4D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30">
              <a:extLst>
                <a:ext uri="{FF2B5EF4-FFF2-40B4-BE49-F238E27FC236}">
                  <a16:creationId xmlns:a16="http://schemas.microsoft.com/office/drawing/2014/main" id="{02C96335-0001-39FF-C04D-DD25E1DDEBDE}"/>
                </a:ext>
              </a:extLst>
            </p:cNvPr>
            <p:cNvSpPr/>
            <p:nvPr/>
          </p:nvSpPr>
          <p:spPr>
            <a:xfrm>
              <a:off x="1027770" y="1526949"/>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32">
              <a:extLst>
                <a:ext uri="{FF2B5EF4-FFF2-40B4-BE49-F238E27FC236}">
                  <a16:creationId xmlns:a16="http://schemas.microsoft.com/office/drawing/2014/main" id="{82452067-497E-E382-C6D3-3C79CE5BAF92}"/>
                </a:ext>
              </a:extLst>
            </p:cNvPr>
            <p:cNvSpPr/>
            <p:nvPr/>
          </p:nvSpPr>
          <p:spPr>
            <a:xfrm>
              <a:off x="1034003" y="3552121"/>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34">
              <a:extLst>
                <a:ext uri="{FF2B5EF4-FFF2-40B4-BE49-F238E27FC236}">
                  <a16:creationId xmlns:a16="http://schemas.microsoft.com/office/drawing/2014/main" id="{825DE776-E349-5493-5C75-17C3AF126C16}"/>
                </a:ext>
              </a:extLst>
            </p:cNvPr>
            <p:cNvSpPr/>
            <p:nvPr/>
          </p:nvSpPr>
          <p:spPr>
            <a:xfrm>
              <a:off x="1867626" y="4157127"/>
              <a:ext cx="3810" cy="635"/>
            </a:xfrm>
            <a:custGeom>
              <a:avLst/>
              <a:gdLst/>
              <a:ahLst/>
              <a:cxnLst/>
              <a:rect l="l" t="t" r="r" b="b"/>
              <a:pathLst>
                <a:path w="3810" h="635">
                  <a:moveTo>
                    <a:pt x="3517" y="0"/>
                  </a:moveTo>
                  <a:lnTo>
                    <a:pt x="0" y="0"/>
                  </a:lnTo>
                  <a:lnTo>
                    <a:pt x="1168" y="266"/>
                  </a:lnTo>
                  <a:lnTo>
                    <a:pt x="2387" y="292"/>
                  </a:lnTo>
                  <a:lnTo>
                    <a:pt x="3517" y="0"/>
                  </a:lnTo>
                  <a:close/>
                </a:path>
              </a:pathLst>
            </a:custGeom>
            <a:solidFill>
              <a:srgbClr val="777F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object 57">
              <a:extLst>
                <a:ext uri="{FF2B5EF4-FFF2-40B4-BE49-F238E27FC236}">
                  <a16:creationId xmlns:a16="http://schemas.microsoft.com/office/drawing/2014/main" id="{3AC70B0F-00A9-79B0-54B6-5CAF630341A8}"/>
                </a:ext>
              </a:extLst>
            </p:cNvPr>
            <p:cNvSpPr txBox="1"/>
            <p:nvPr/>
          </p:nvSpPr>
          <p:spPr>
            <a:xfrm>
              <a:off x="2366682" y="3810040"/>
              <a:ext cx="226060" cy="147320"/>
            </a:xfrm>
            <a:prstGeom prst="rect">
              <a:avLst/>
            </a:prstGeom>
          </p:spPr>
          <p:txBody>
            <a:bodyPr vert="horz" wrap="square" lIns="0" tIns="12700" rIns="0" bIns="0" rtlCol="0">
              <a:spAutoFit/>
            </a:bodyPr>
            <a:lstStyle/>
            <a:p>
              <a:pPr>
                <a:spcBef>
                  <a:spcPts val="100"/>
                </a:spcBef>
              </a:pPr>
              <a:r>
                <a:rPr sz="800" b="1" spc="-30" dirty="0">
                  <a:solidFill>
                    <a:srgbClr val="231F20"/>
                  </a:solidFill>
                  <a:latin typeface="Yu Gothic"/>
                  <a:cs typeface="Yu Gothic"/>
                </a:rPr>
                <a:t>女性</a:t>
              </a:r>
              <a:endParaRPr sz="800">
                <a:latin typeface="Yu Gothic"/>
                <a:cs typeface="Yu Gothic"/>
              </a:endParaRPr>
            </a:p>
          </p:txBody>
        </p:sp>
        <p:sp>
          <p:nvSpPr>
            <p:cNvPr id="61" name="object 58">
              <a:extLst>
                <a:ext uri="{FF2B5EF4-FFF2-40B4-BE49-F238E27FC236}">
                  <a16:creationId xmlns:a16="http://schemas.microsoft.com/office/drawing/2014/main" id="{B45A402A-2F86-C5CB-B573-B77E03D49545}"/>
                </a:ext>
              </a:extLst>
            </p:cNvPr>
            <p:cNvSpPr txBox="1"/>
            <p:nvPr/>
          </p:nvSpPr>
          <p:spPr>
            <a:xfrm>
              <a:off x="1142708" y="3810040"/>
              <a:ext cx="226060" cy="147320"/>
            </a:xfrm>
            <a:prstGeom prst="rect">
              <a:avLst/>
            </a:prstGeom>
          </p:spPr>
          <p:txBody>
            <a:bodyPr vert="horz" wrap="square" lIns="0" tIns="12700" rIns="0" bIns="0" rtlCol="0">
              <a:spAutoFit/>
            </a:bodyPr>
            <a:lstStyle/>
            <a:p>
              <a:pPr>
                <a:spcBef>
                  <a:spcPts val="100"/>
                </a:spcBef>
              </a:pPr>
              <a:r>
                <a:rPr sz="800" b="1" spc="-30" dirty="0">
                  <a:solidFill>
                    <a:srgbClr val="231F20"/>
                  </a:solidFill>
                  <a:latin typeface="Yu Gothic"/>
                  <a:cs typeface="Yu Gothic"/>
                </a:rPr>
                <a:t>男性</a:t>
              </a:r>
              <a:endParaRPr sz="800">
                <a:latin typeface="Yu Gothic"/>
                <a:cs typeface="Yu Gothic"/>
              </a:endParaRPr>
            </a:p>
          </p:txBody>
        </p:sp>
        <p:sp>
          <p:nvSpPr>
            <p:cNvPr id="95" name="object 26">
              <a:extLst>
                <a:ext uri="{FF2B5EF4-FFF2-40B4-BE49-F238E27FC236}">
                  <a16:creationId xmlns:a16="http://schemas.microsoft.com/office/drawing/2014/main" id="{2E39C4D1-A707-DA46-6483-644350FF8911}"/>
                </a:ext>
              </a:extLst>
            </p:cNvPr>
            <p:cNvSpPr txBox="1"/>
            <p:nvPr/>
          </p:nvSpPr>
          <p:spPr>
            <a:xfrm>
              <a:off x="1426922" y="1969090"/>
              <a:ext cx="136576" cy="135935"/>
            </a:xfrm>
            <a:prstGeom prst="rect">
              <a:avLst/>
            </a:prstGeom>
          </p:spPr>
          <p:txBody>
            <a:bodyPr vert="horz" wrap="none" lIns="0" tIns="12700" rIns="0" bIns="0" rtlCol="0">
              <a:spAutoFit/>
            </a:bodyPr>
            <a:lstStyle/>
            <a:p>
              <a:pPr marL="5080" algn="ctr">
                <a:spcBef>
                  <a:spcPts val="100"/>
                </a:spcBef>
                <a:tabLst>
                  <a:tab pos="721995" algn="l"/>
                </a:tabLst>
              </a:pPr>
              <a:r>
                <a:rPr sz="800" b="1" spc="-25" dirty="0">
                  <a:solidFill>
                    <a:srgbClr val="231F20"/>
                  </a:solidFill>
                  <a:latin typeface="Yu Gothic"/>
                  <a:cs typeface="Yu Gothic"/>
                </a:rPr>
                <a:t>SP</a:t>
              </a:r>
              <a:endParaRPr sz="700">
                <a:latin typeface="Yu Gothic"/>
                <a:cs typeface="Yu Gothic"/>
              </a:endParaRPr>
            </a:p>
          </p:txBody>
        </p:sp>
        <p:sp>
          <p:nvSpPr>
            <p:cNvPr id="96" name="object 26">
              <a:extLst>
                <a:ext uri="{FF2B5EF4-FFF2-40B4-BE49-F238E27FC236}">
                  <a16:creationId xmlns:a16="http://schemas.microsoft.com/office/drawing/2014/main" id="{0CCDD507-5262-0EFB-05A1-FA02389FDD1C}"/>
                </a:ext>
              </a:extLst>
            </p:cNvPr>
            <p:cNvSpPr txBox="1"/>
            <p:nvPr/>
          </p:nvSpPr>
          <p:spPr>
            <a:xfrm>
              <a:off x="2143047" y="1969090"/>
              <a:ext cx="142988" cy="135935"/>
            </a:xfrm>
            <a:prstGeom prst="rect">
              <a:avLst/>
            </a:prstGeom>
          </p:spPr>
          <p:txBody>
            <a:bodyPr vert="horz" wrap="none" lIns="0" tIns="12700" rIns="0" bIns="0" rtlCol="0">
              <a:spAutoFit/>
            </a:bodyPr>
            <a:lstStyle/>
            <a:p>
              <a:pPr marL="5080" algn="ctr">
                <a:spcBef>
                  <a:spcPts val="100"/>
                </a:spcBef>
                <a:tabLst>
                  <a:tab pos="721995" algn="l"/>
                </a:tabLst>
              </a:pPr>
              <a:r>
                <a:rPr lang="en-US" sz="800" b="1" spc="-25" dirty="0">
                  <a:solidFill>
                    <a:srgbClr val="231F20"/>
                  </a:solidFill>
                  <a:latin typeface="Yu Gothic"/>
                  <a:cs typeface="Yu Gothic"/>
                </a:rPr>
                <a:t>PC</a:t>
              </a:r>
              <a:endParaRPr sz="700">
                <a:latin typeface="Yu Gothic"/>
                <a:cs typeface="Yu Gothic"/>
              </a:endParaRPr>
            </a:p>
          </p:txBody>
        </p:sp>
        <p:pic>
          <p:nvPicPr>
            <p:cNvPr id="120" name="object 37">
              <a:extLst>
                <a:ext uri="{FF2B5EF4-FFF2-40B4-BE49-F238E27FC236}">
                  <a16:creationId xmlns:a16="http://schemas.microsoft.com/office/drawing/2014/main" id="{7C8391AB-A0AE-C18E-3811-AE07B95C066A}"/>
                </a:ext>
              </a:extLst>
            </p:cNvPr>
            <p:cNvPicPr/>
            <p:nvPr/>
          </p:nvPicPr>
          <p:blipFill>
            <a:blip r:embed="rId6" cstate="email">
              <a:extLst>
                <a:ext uri="{28A0092B-C50C-407E-A947-70E740481C1C}">
                  <a14:useLocalDpi xmlns:a14="http://schemas.microsoft.com/office/drawing/2010/main"/>
                </a:ext>
              </a:extLst>
            </a:blip>
            <a:srcRect/>
            <a:stretch/>
          </p:blipFill>
          <p:spPr>
            <a:xfrm>
              <a:off x="1272989" y="3664846"/>
              <a:ext cx="533387" cy="495287"/>
            </a:xfrm>
            <a:prstGeom prst="rect">
              <a:avLst/>
            </a:prstGeom>
          </p:spPr>
        </p:pic>
        <p:pic>
          <p:nvPicPr>
            <p:cNvPr id="121" name="object 39">
              <a:extLst>
                <a:ext uri="{FF2B5EF4-FFF2-40B4-BE49-F238E27FC236}">
                  <a16:creationId xmlns:a16="http://schemas.microsoft.com/office/drawing/2014/main" id="{D44E4BFA-036C-121D-0B38-0300A1947F1C}"/>
                </a:ext>
              </a:extLst>
            </p:cNvPr>
            <p:cNvPicPr/>
            <p:nvPr/>
          </p:nvPicPr>
          <p:blipFill>
            <a:blip r:embed="rId7" cstate="email">
              <a:extLst>
                <a:ext uri="{28A0092B-C50C-407E-A947-70E740481C1C}">
                  <a14:useLocalDpi xmlns:a14="http://schemas.microsoft.com/office/drawing/2010/main"/>
                </a:ext>
              </a:extLst>
            </a:blip>
            <a:srcRect/>
            <a:stretch/>
          </p:blipFill>
          <p:spPr>
            <a:xfrm>
              <a:off x="1910733" y="3671698"/>
              <a:ext cx="464899" cy="490727"/>
            </a:xfrm>
            <a:prstGeom prst="rect">
              <a:avLst/>
            </a:prstGeom>
          </p:spPr>
        </p:pic>
        <p:grpSp>
          <p:nvGrpSpPr>
            <p:cNvPr id="122" name="グループ化 121">
              <a:extLst>
                <a:ext uri="{FF2B5EF4-FFF2-40B4-BE49-F238E27FC236}">
                  <a16:creationId xmlns:a16="http://schemas.microsoft.com/office/drawing/2014/main" id="{54101231-7C9F-E72C-10C0-F0D99B06C10E}"/>
                </a:ext>
              </a:extLst>
            </p:cNvPr>
            <p:cNvGrpSpPr/>
            <p:nvPr/>
          </p:nvGrpSpPr>
          <p:grpSpPr>
            <a:xfrm>
              <a:off x="1052465" y="2442410"/>
              <a:ext cx="1656080" cy="674600"/>
              <a:chOff x="3998771" y="2844772"/>
              <a:chExt cx="1656080" cy="674600"/>
            </a:xfrm>
          </p:grpSpPr>
          <p:sp>
            <p:nvSpPr>
              <p:cNvPr id="123" name="object 14">
                <a:extLst>
                  <a:ext uri="{FF2B5EF4-FFF2-40B4-BE49-F238E27FC236}">
                    <a16:creationId xmlns:a16="http://schemas.microsoft.com/office/drawing/2014/main" id="{9CE2CE15-F820-D5A1-4595-0839C17E56AD}"/>
                  </a:ext>
                </a:extLst>
              </p:cNvPr>
              <p:cNvSpPr txBox="1"/>
              <p:nvPr/>
            </p:nvSpPr>
            <p:spPr>
              <a:xfrm>
                <a:off x="4454159" y="2844772"/>
                <a:ext cx="790281" cy="135935"/>
              </a:xfrm>
              <a:prstGeom prst="rect">
                <a:avLst/>
              </a:prstGeom>
            </p:spPr>
            <p:txBody>
              <a:bodyPr vert="horz" wrap="none" lIns="0" tIns="12700" rIns="0" bIns="0" rtlCol="0">
                <a:spAutoFit/>
              </a:bodyPr>
              <a:lstStyle/>
              <a:p>
                <a:pPr marL="12700" algn="ctr">
                  <a:spcBef>
                    <a:spcPts val="100"/>
                  </a:spcBef>
                </a:pPr>
                <a:r>
                  <a:rPr sz="800" b="1" dirty="0">
                    <a:solidFill>
                      <a:srgbClr val="433529"/>
                    </a:solidFill>
                    <a:latin typeface="Yu Gothic"/>
                    <a:cs typeface="Yu Gothic"/>
                  </a:rPr>
                  <a:t>年齢（5歳刻み）</a:t>
                </a:r>
                <a:endParaRPr sz="800">
                  <a:solidFill>
                    <a:srgbClr val="433529"/>
                  </a:solidFill>
                  <a:latin typeface="Yu Gothic"/>
                  <a:cs typeface="Yu Gothic"/>
                </a:endParaRPr>
              </a:p>
            </p:txBody>
          </p:sp>
          <p:sp>
            <p:nvSpPr>
              <p:cNvPr id="124" name="object 30">
                <a:extLst>
                  <a:ext uri="{FF2B5EF4-FFF2-40B4-BE49-F238E27FC236}">
                    <a16:creationId xmlns:a16="http://schemas.microsoft.com/office/drawing/2014/main" id="{88F29FAF-B868-2799-3139-6D8A9395CB8A}"/>
                  </a:ext>
                </a:extLst>
              </p:cNvPr>
              <p:cNvSpPr txBox="1"/>
              <p:nvPr/>
            </p:nvSpPr>
            <p:spPr>
              <a:xfrm>
                <a:off x="4016768" y="3086938"/>
                <a:ext cx="324485" cy="432434"/>
              </a:xfrm>
              <a:prstGeom prst="rect">
                <a:avLst/>
              </a:prstGeom>
              <a:solidFill>
                <a:srgbClr val="C2B4AD"/>
              </a:solidFill>
            </p:spPr>
            <p:txBody>
              <a:bodyPr vert="horz" wrap="square" lIns="0" tIns="3175" rIns="0" bIns="0" rtlCol="0">
                <a:spAutoFit/>
              </a:bodyPr>
              <a:lstStyle/>
              <a:p>
                <a:pPr>
                  <a:spcBef>
                    <a:spcPts val="25"/>
                  </a:spcBef>
                </a:pPr>
                <a:endParaRPr sz="600" dirty="0">
                  <a:latin typeface="Times New Roman"/>
                  <a:cs typeface="Times New Roman"/>
                </a:endParaRPr>
              </a:p>
              <a:p>
                <a:pPr marL="64769"/>
                <a:r>
                  <a:rPr sz="700" b="1" spc="-25" dirty="0">
                    <a:solidFill>
                      <a:srgbClr val="231F20"/>
                    </a:solidFill>
                    <a:latin typeface="Yu Gothic"/>
                    <a:cs typeface="Yu Gothic"/>
                  </a:rPr>
                  <a:t>20～</a:t>
                </a:r>
                <a:endParaRPr sz="700" dirty="0">
                  <a:latin typeface="Yu Gothic"/>
                  <a:cs typeface="Yu Gothic"/>
                </a:endParaRPr>
              </a:p>
              <a:p>
                <a:pPr marL="64769">
                  <a:spcBef>
                    <a:spcPts val="160"/>
                  </a:spcBef>
                </a:pPr>
                <a:r>
                  <a:rPr sz="700" b="1" dirty="0">
                    <a:solidFill>
                      <a:srgbClr val="231F20"/>
                    </a:solidFill>
                    <a:latin typeface="Yu Gothic"/>
                    <a:cs typeface="Yu Gothic"/>
                  </a:rPr>
                  <a:t>24</a:t>
                </a:r>
                <a:r>
                  <a:rPr sz="700" b="1" spc="-50" dirty="0">
                    <a:solidFill>
                      <a:srgbClr val="231F20"/>
                    </a:solidFill>
                    <a:latin typeface="Yu Gothic"/>
                    <a:cs typeface="Yu Gothic"/>
                  </a:rPr>
                  <a:t>歳</a:t>
                </a:r>
                <a:endParaRPr sz="700" dirty="0">
                  <a:latin typeface="Yu Gothic"/>
                  <a:cs typeface="Yu Gothic"/>
                </a:endParaRPr>
              </a:p>
            </p:txBody>
          </p:sp>
          <p:sp>
            <p:nvSpPr>
              <p:cNvPr id="125" name="object 31">
                <a:extLst>
                  <a:ext uri="{FF2B5EF4-FFF2-40B4-BE49-F238E27FC236}">
                    <a16:creationId xmlns:a16="http://schemas.microsoft.com/office/drawing/2014/main" id="{7539BE73-97DB-11C5-5A7D-C877401942F8}"/>
                  </a:ext>
                </a:extLst>
              </p:cNvPr>
              <p:cNvSpPr txBox="1"/>
              <p:nvPr/>
            </p:nvSpPr>
            <p:spPr>
              <a:xfrm>
                <a:off x="4376763" y="3086938"/>
                <a:ext cx="324485" cy="432434"/>
              </a:xfrm>
              <a:prstGeom prst="rect">
                <a:avLst/>
              </a:prstGeom>
              <a:solidFill>
                <a:srgbClr val="C2B4AD"/>
              </a:solidFill>
            </p:spPr>
            <p:txBody>
              <a:bodyPr vert="horz" wrap="square" lIns="0" tIns="3175" rIns="0" bIns="0" rtlCol="0">
                <a:spAutoFit/>
              </a:bodyPr>
              <a:lstStyle/>
              <a:p>
                <a:pPr>
                  <a:spcBef>
                    <a:spcPts val="25"/>
                  </a:spcBef>
                </a:pPr>
                <a:endParaRPr sz="600">
                  <a:latin typeface="Times New Roman"/>
                  <a:cs typeface="Times New Roman"/>
                </a:endParaRPr>
              </a:p>
              <a:p>
                <a:pPr marL="64769"/>
                <a:r>
                  <a:rPr sz="700" b="1" spc="-25" dirty="0">
                    <a:solidFill>
                      <a:srgbClr val="231F20"/>
                    </a:solidFill>
                    <a:latin typeface="Yu Gothic"/>
                    <a:cs typeface="Yu Gothic"/>
                  </a:rPr>
                  <a:t>25～</a:t>
                </a:r>
                <a:endParaRPr sz="700">
                  <a:latin typeface="Yu Gothic"/>
                  <a:cs typeface="Yu Gothic"/>
                </a:endParaRPr>
              </a:p>
              <a:p>
                <a:pPr marL="64769">
                  <a:spcBef>
                    <a:spcPts val="160"/>
                  </a:spcBef>
                </a:pPr>
                <a:r>
                  <a:rPr sz="700" b="1" dirty="0">
                    <a:solidFill>
                      <a:srgbClr val="231F20"/>
                    </a:solidFill>
                    <a:latin typeface="Yu Gothic"/>
                    <a:cs typeface="Yu Gothic"/>
                  </a:rPr>
                  <a:t>29</a:t>
                </a:r>
                <a:r>
                  <a:rPr sz="700" b="1" spc="-50" dirty="0">
                    <a:solidFill>
                      <a:srgbClr val="231F20"/>
                    </a:solidFill>
                    <a:latin typeface="Yu Gothic"/>
                    <a:cs typeface="Yu Gothic"/>
                  </a:rPr>
                  <a:t>歳</a:t>
                </a:r>
                <a:endParaRPr sz="700">
                  <a:latin typeface="Yu Gothic"/>
                  <a:cs typeface="Yu Gothic"/>
                </a:endParaRPr>
              </a:p>
            </p:txBody>
          </p:sp>
          <p:sp>
            <p:nvSpPr>
              <p:cNvPr id="126" name="object 32">
                <a:extLst>
                  <a:ext uri="{FF2B5EF4-FFF2-40B4-BE49-F238E27FC236}">
                    <a16:creationId xmlns:a16="http://schemas.microsoft.com/office/drawing/2014/main" id="{A53D0984-D804-E0F7-62B4-65CD01B47E3E}"/>
                  </a:ext>
                </a:extLst>
              </p:cNvPr>
              <p:cNvSpPr txBox="1"/>
              <p:nvPr/>
            </p:nvSpPr>
            <p:spPr>
              <a:xfrm>
                <a:off x="4934762" y="3086938"/>
                <a:ext cx="324485" cy="432434"/>
              </a:xfrm>
              <a:prstGeom prst="rect">
                <a:avLst/>
              </a:prstGeom>
              <a:solidFill>
                <a:srgbClr val="C2B4AD"/>
              </a:solidFill>
            </p:spPr>
            <p:txBody>
              <a:bodyPr vert="horz" wrap="square" lIns="0" tIns="3175" rIns="0" bIns="0" rtlCol="0">
                <a:spAutoFit/>
              </a:bodyPr>
              <a:lstStyle/>
              <a:p>
                <a:pPr>
                  <a:spcBef>
                    <a:spcPts val="25"/>
                  </a:spcBef>
                </a:pPr>
                <a:endParaRPr sz="600">
                  <a:latin typeface="Times New Roman"/>
                  <a:cs typeface="Times New Roman"/>
                </a:endParaRPr>
              </a:p>
              <a:p>
                <a:pPr marL="64769"/>
                <a:r>
                  <a:rPr sz="700" b="1" spc="-25" dirty="0">
                    <a:solidFill>
                      <a:srgbClr val="231F20"/>
                    </a:solidFill>
                    <a:latin typeface="Yu Gothic"/>
                    <a:cs typeface="Yu Gothic"/>
                  </a:rPr>
                  <a:t>55～</a:t>
                </a:r>
                <a:endParaRPr sz="700">
                  <a:latin typeface="Yu Gothic"/>
                  <a:cs typeface="Yu Gothic"/>
                </a:endParaRPr>
              </a:p>
              <a:p>
                <a:pPr marL="64769">
                  <a:spcBef>
                    <a:spcPts val="160"/>
                  </a:spcBef>
                </a:pPr>
                <a:r>
                  <a:rPr sz="700" b="1" dirty="0">
                    <a:solidFill>
                      <a:srgbClr val="231F20"/>
                    </a:solidFill>
                    <a:latin typeface="Yu Gothic"/>
                    <a:cs typeface="Yu Gothic"/>
                  </a:rPr>
                  <a:t>59</a:t>
                </a:r>
                <a:r>
                  <a:rPr sz="700" b="1" spc="-50" dirty="0">
                    <a:solidFill>
                      <a:srgbClr val="231F20"/>
                    </a:solidFill>
                    <a:latin typeface="Yu Gothic"/>
                    <a:cs typeface="Yu Gothic"/>
                  </a:rPr>
                  <a:t>歳</a:t>
                </a:r>
                <a:endParaRPr sz="700">
                  <a:latin typeface="Yu Gothic"/>
                  <a:cs typeface="Yu Gothic"/>
                </a:endParaRPr>
              </a:p>
            </p:txBody>
          </p:sp>
          <p:sp>
            <p:nvSpPr>
              <p:cNvPr id="127" name="object 33">
                <a:extLst>
                  <a:ext uri="{FF2B5EF4-FFF2-40B4-BE49-F238E27FC236}">
                    <a16:creationId xmlns:a16="http://schemas.microsoft.com/office/drawing/2014/main" id="{96C58D68-9F79-A6F2-F80D-AFFB8DC2DB07}"/>
                  </a:ext>
                </a:extLst>
              </p:cNvPr>
              <p:cNvSpPr txBox="1"/>
              <p:nvPr/>
            </p:nvSpPr>
            <p:spPr>
              <a:xfrm>
                <a:off x="4769623" y="3237603"/>
                <a:ext cx="114300" cy="132080"/>
              </a:xfrm>
              <a:prstGeom prst="rect">
                <a:avLst/>
              </a:prstGeom>
            </p:spPr>
            <p:txBody>
              <a:bodyPr vert="horz" wrap="square" lIns="0" tIns="12700" rIns="0" bIns="0" rtlCol="0">
                <a:spAutoFit/>
              </a:bodyPr>
              <a:lstStyle/>
              <a:p>
                <a:pPr marL="12700">
                  <a:spcBef>
                    <a:spcPts val="100"/>
                  </a:spcBef>
                </a:pPr>
                <a:r>
                  <a:rPr sz="700" b="1" dirty="0">
                    <a:solidFill>
                      <a:srgbClr val="231F20"/>
                    </a:solidFill>
                    <a:latin typeface="Yu Gothic"/>
                    <a:cs typeface="Yu Gothic"/>
                  </a:rPr>
                  <a:t>…</a:t>
                </a:r>
                <a:endParaRPr sz="700">
                  <a:latin typeface="Yu Gothic"/>
                  <a:cs typeface="Yu Gothic"/>
                </a:endParaRPr>
              </a:p>
            </p:txBody>
          </p:sp>
          <p:sp>
            <p:nvSpPr>
              <p:cNvPr id="128" name="object 34">
                <a:extLst>
                  <a:ext uri="{FF2B5EF4-FFF2-40B4-BE49-F238E27FC236}">
                    <a16:creationId xmlns:a16="http://schemas.microsoft.com/office/drawing/2014/main" id="{D97F84EA-0C57-FC9E-DD47-652D1BAC43C4}"/>
                  </a:ext>
                </a:extLst>
              </p:cNvPr>
              <p:cNvSpPr txBox="1"/>
              <p:nvPr/>
            </p:nvSpPr>
            <p:spPr>
              <a:xfrm>
                <a:off x="5294769" y="3086938"/>
                <a:ext cx="324485" cy="432434"/>
              </a:xfrm>
              <a:prstGeom prst="rect">
                <a:avLst/>
              </a:prstGeom>
              <a:solidFill>
                <a:srgbClr val="C2B4AD"/>
              </a:solidFill>
            </p:spPr>
            <p:txBody>
              <a:bodyPr vert="horz" wrap="square" lIns="0" tIns="70485" rIns="0" bIns="0" rtlCol="0">
                <a:spAutoFit/>
              </a:bodyPr>
              <a:lstStyle/>
              <a:p>
                <a:pPr marL="71755" marR="55244" indent="-7620">
                  <a:lnSpc>
                    <a:spcPct val="119100"/>
                  </a:lnSpc>
                  <a:spcBef>
                    <a:spcPts val="555"/>
                  </a:spcBef>
                </a:pPr>
                <a:r>
                  <a:rPr sz="700" b="1" dirty="0">
                    <a:solidFill>
                      <a:srgbClr val="231F20"/>
                    </a:solidFill>
                    <a:latin typeface="Yu Gothic"/>
                    <a:cs typeface="Yu Gothic"/>
                  </a:rPr>
                  <a:t>60</a:t>
                </a:r>
                <a:r>
                  <a:rPr sz="700" b="1" spc="-50" dirty="0">
                    <a:solidFill>
                      <a:srgbClr val="231F20"/>
                    </a:solidFill>
                    <a:latin typeface="Yu Gothic"/>
                    <a:cs typeface="Yu Gothic"/>
                  </a:rPr>
                  <a:t>歳</a:t>
                </a:r>
                <a:r>
                  <a:rPr sz="700" b="1" spc="-25" dirty="0">
                    <a:solidFill>
                      <a:srgbClr val="231F20"/>
                    </a:solidFill>
                    <a:latin typeface="Yu Gothic"/>
                    <a:cs typeface="Yu Gothic"/>
                  </a:rPr>
                  <a:t>以上</a:t>
                </a:r>
                <a:endParaRPr sz="700">
                  <a:latin typeface="Yu Gothic"/>
                  <a:cs typeface="Yu Gothic"/>
                </a:endParaRPr>
              </a:p>
            </p:txBody>
          </p:sp>
          <p:sp>
            <p:nvSpPr>
              <p:cNvPr id="129" name="object 42">
                <a:extLst>
                  <a:ext uri="{FF2B5EF4-FFF2-40B4-BE49-F238E27FC236}">
                    <a16:creationId xmlns:a16="http://schemas.microsoft.com/office/drawing/2014/main" id="{A5B88A1C-D64B-3B2D-471A-05C130B01FC8}"/>
                  </a:ext>
                </a:extLst>
              </p:cNvPr>
              <p:cNvSpPr/>
              <p:nvPr/>
            </p:nvSpPr>
            <p:spPr>
              <a:xfrm>
                <a:off x="3998771" y="3008683"/>
                <a:ext cx="1656080" cy="0"/>
              </a:xfrm>
              <a:custGeom>
                <a:avLst/>
                <a:gdLst/>
                <a:ahLst/>
                <a:cxnLst/>
                <a:rect l="l" t="t" r="r" b="b"/>
                <a:pathLst>
                  <a:path w="1656079">
                    <a:moveTo>
                      <a:pt x="0" y="0"/>
                    </a:moveTo>
                    <a:lnTo>
                      <a:pt x="1656003" y="0"/>
                    </a:lnTo>
                  </a:path>
                </a:pathLst>
              </a:custGeom>
              <a:ln w="4686">
                <a:solidFill>
                  <a:srgbClr val="58595B"/>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30" name="object 21">
              <a:extLst>
                <a:ext uri="{FF2B5EF4-FFF2-40B4-BE49-F238E27FC236}">
                  <a16:creationId xmlns:a16="http://schemas.microsoft.com/office/drawing/2014/main" id="{A8FAA366-8FD6-3867-2FE8-EFCA7A2202A5}"/>
                </a:ext>
              </a:extLst>
            </p:cNvPr>
            <p:cNvPicPr/>
            <p:nvPr/>
          </p:nvPicPr>
          <p:blipFill>
            <a:blip r:embed="rId8" cstate="email">
              <a:extLst>
                <a:ext uri="{28A0092B-C50C-407E-A947-70E740481C1C}">
                  <a14:useLocalDpi xmlns:a14="http://schemas.microsoft.com/office/drawing/2010/main"/>
                </a:ext>
              </a:extLst>
            </a:blip>
            <a:srcRect/>
            <a:stretch/>
          </p:blipFill>
          <p:spPr>
            <a:xfrm>
              <a:off x="1383311" y="1592284"/>
              <a:ext cx="231648" cy="360341"/>
            </a:xfrm>
            <a:prstGeom prst="rect">
              <a:avLst/>
            </a:prstGeom>
          </p:spPr>
        </p:pic>
        <p:pic>
          <p:nvPicPr>
            <p:cNvPr id="131" name="object 22">
              <a:extLst>
                <a:ext uri="{FF2B5EF4-FFF2-40B4-BE49-F238E27FC236}">
                  <a16:creationId xmlns:a16="http://schemas.microsoft.com/office/drawing/2014/main" id="{CBD50737-5D43-86DA-B417-8D91FC5BBEB6}"/>
                </a:ext>
              </a:extLst>
            </p:cNvPr>
            <p:cNvPicPr/>
            <p:nvPr/>
          </p:nvPicPr>
          <p:blipFill>
            <a:blip r:embed="rId9" cstate="email">
              <a:extLst>
                <a:ext uri="{28A0092B-C50C-407E-A947-70E740481C1C}">
                  <a14:useLocalDpi xmlns:a14="http://schemas.microsoft.com/office/drawing/2010/main"/>
                </a:ext>
              </a:extLst>
            </a:blip>
            <a:srcRect/>
            <a:stretch/>
          </p:blipFill>
          <p:spPr>
            <a:xfrm>
              <a:off x="2004445" y="1633771"/>
              <a:ext cx="428043" cy="289559"/>
            </a:xfrm>
            <a:prstGeom prst="rect">
              <a:avLst/>
            </a:prstGeom>
          </p:spPr>
        </p:pic>
      </p:grpSp>
      <p:graphicFrame>
        <p:nvGraphicFramePr>
          <p:cNvPr id="8" name="表 7">
            <a:extLst>
              <a:ext uri="{FF2B5EF4-FFF2-40B4-BE49-F238E27FC236}">
                <a16:creationId xmlns:a16="http://schemas.microsoft.com/office/drawing/2014/main" id="{1D90FF1D-F435-954C-78B9-ED44D594DAF1}"/>
              </a:ext>
            </a:extLst>
          </p:cNvPr>
          <p:cNvGraphicFramePr>
            <a:graphicFrameLocks noGrp="1"/>
          </p:cNvGraphicFramePr>
          <p:nvPr>
            <p:extLst>
              <p:ext uri="{D42A27DB-BD31-4B8C-83A1-F6EECF244321}">
                <p14:modId xmlns:p14="http://schemas.microsoft.com/office/powerpoint/2010/main" val="1843642027"/>
              </p:ext>
            </p:extLst>
          </p:nvPr>
        </p:nvGraphicFramePr>
        <p:xfrm>
          <a:off x="3670300" y="1676583"/>
          <a:ext cx="5832000" cy="900000"/>
        </p:xfrm>
        <a:graphic>
          <a:graphicData uri="http://schemas.openxmlformats.org/drawingml/2006/table">
            <a:tbl>
              <a:tblPr/>
              <a:tblGrid>
                <a:gridCol w="1166400">
                  <a:extLst>
                    <a:ext uri="{9D8B030D-6E8A-4147-A177-3AD203B41FA5}">
                      <a16:colId xmlns:a16="http://schemas.microsoft.com/office/drawing/2014/main" val="4176341428"/>
                    </a:ext>
                  </a:extLst>
                </a:gridCol>
                <a:gridCol w="1166400">
                  <a:extLst>
                    <a:ext uri="{9D8B030D-6E8A-4147-A177-3AD203B41FA5}">
                      <a16:colId xmlns:a16="http://schemas.microsoft.com/office/drawing/2014/main" val="3297006059"/>
                    </a:ext>
                  </a:extLst>
                </a:gridCol>
                <a:gridCol w="1166400">
                  <a:extLst>
                    <a:ext uri="{9D8B030D-6E8A-4147-A177-3AD203B41FA5}">
                      <a16:colId xmlns:a16="http://schemas.microsoft.com/office/drawing/2014/main" val="3476669616"/>
                    </a:ext>
                  </a:extLst>
                </a:gridCol>
                <a:gridCol w="1166400">
                  <a:extLst>
                    <a:ext uri="{9D8B030D-6E8A-4147-A177-3AD203B41FA5}">
                      <a16:colId xmlns:a16="http://schemas.microsoft.com/office/drawing/2014/main" val="2161683012"/>
                    </a:ext>
                  </a:extLst>
                </a:gridCol>
                <a:gridCol w="1166400">
                  <a:extLst>
                    <a:ext uri="{9D8B030D-6E8A-4147-A177-3AD203B41FA5}">
                      <a16:colId xmlns:a16="http://schemas.microsoft.com/office/drawing/2014/main" val="4235704969"/>
                    </a:ext>
                  </a:extLst>
                </a:gridCol>
              </a:tblGrid>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住宅ローン</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投資家</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高級車</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国内旅行</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ふるさと納税</a:t>
                      </a:r>
                    </a:p>
                  </a:txBody>
                  <a:tcPr marL="7620" marR="7620" marT="7620" marB="0" anchor="ctr">
                    <a:lnL>
                      <a:noFill/>
                    </a:lnL>
                    <a:lnR>
                      <a:noFill/>
                    </a:lnR>
                    <a:lnT>
                      <a:noFill/>
                    </a:lnT>
                    <a:lnB>
                      <a:noFill/>
                    </a:lnB>
                    <a:noFill/>
                  </a:tcPr>
                </a:tc>
                <a:extLst>
                  <a:ext uri="{0D108BD9-81ED-4DB2-BD59-A6C34878D82A}">
                    <a16:rowId xmlns:a16="http://schemas.microsoft.com/office/drawing/2014/main" val="4100868472"/>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住宅保有</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不動産投資</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クルーズ</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海外旅行</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健康</a:t>
                      </a:r>
                    </a:p>
                  </a:txBody>
                  <a:tcPr marL="7620" marR="7620" marT="7620" marB="0" anchor="ctr">
                    <a:lnL>
                      <a:noFill/>
                    </a:lnL>
                    <a:lnR>
                      <a:noFill/>
                    </a:lnR>
                    <a:lnT>
                      <a:noFill/>
                    </a:lnT>
                    <a:lnB>
                      <a:noFill/>
                    </a:lnB>
                    <a:noFill/>
                  </a:tcPr>
                </a:tc>
                <a:extLst>
                  <a:ext uri="{0D108BD9-81ED-4DB2-BD59-A6C34878D82A}">
                    <a16:rowId xmlns:a16="http://schemas.microsoft.com/office/drawing/2014/main" val="3632837839"/>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戸建て</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金融投資</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ゴルフ</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リゾート・ホテル</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ペット愛好家</a:t>
                      </a:r>
                    </a:p>
                  </a:txBody>
                  <a:tcPr marL="7620" marR="7620" marT="7620" marB="0" anchor="ctr">
                    <a:lnL>
                      <a:noFill/>
                    </a:lnL>
                    <a:lnR>
                      <a:noFill/>
                    </a:lnR>
                    <a:lnT>
                      <a:noFill/>
                    </a:lnT>
                    <a:lnB>
                      <a:noFill/>
                    </a:lnB>
                    <a:noFill/>
                  </a:tcPr>
                </a:tc>
                <a:extLst>
                  <a:ext uri="{0D108BD9-81ED-4DB2-BD59-A6C34878D82A}">
                    <a16:rowId xmlns:a16="http://schemas.microsoft.com/office/drawing/2014/main" val="4271278061"/>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賃貸</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資産運用</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高級ジュエリー</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別荘</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家事代行</a:t>
                      </a:r>
                    </a:p>
                  </a:txBody>
                  <a:tcPr marL="7620" marR="7620" marT="7620" marB="0" anchor="ctr">
                    <a:lnL>
                      <a:noFill/>
                    </a:lnL>
                    <a:lnR>
                      <a:noFill/>
                    </a:lnR>
                    <a:lnT>
                      <a:noFill/>
                    </a:lnT>
                    <a:lnB>
                      <a:noFill/>
                    </a:lnB>
                    <a:noFill/>
                  </a:tcPr>
                </a:tc>
                <a:extLst>
                  <a:ext uri="{0D108BD9-81ED-4DB2-BD59-A6C34878D82A}">
                    <a16:rowId xmlns:a16="http://schemas.microsoft.com/office/drawing/2014/main" val="2774680368"/>
                  </a:ext>
                </a:extLst>
              </a:tr>
              <a:tr h="150000">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土地</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投資信託</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アート</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ファーストクラス</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rPr>
                        <a:t>幼児・子供向け商品</a:t>
                      </a:r>
                    </a:p>
                  </a:txBody>
                  <a:tcPr marL="7620" marR="7620" marT="7620" marB="0" anchor="ctr">
                    <a:lnL>
                      <a:noFill/>
                    </a:lnL>
                    <a:lnR>
                      <a:noFill/>
                    </a:lnR>
                    <a:lnT>
                      <a:noFill/>
                    </a:lnT>
                    <a:lnB>
                      <a:noFill/>
                    </a:lnB>
                    <a:noFill/>
                  </a:tcPr>
                </a:tc>
                <a:extLst>
                  <a:ext uri="{0D108BD9-81ED-4DB2-BD59-A6C34878D82A}">
                    <a16:rowId xmlns:a16="http://schemas.microsoft.com/office/drawing/2014/main" val="478516166"/>
                  </a:ext>
                </a:extLst>
              </a:tr>
              <a:tr h="150000">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マイホーム購入予定</a:t>
                      </a:r>
                    </a:p>
                  </a:txBody>
                  <a:tcPr marL="7620" marR="7620" marT="7620" marB="0" anchor="ctr">
                    <a:lnL>
                      <a:noFill/>
                    </a:lnL>
                    <a:lnR>
                      <a:noFill/>
                    </a:lnR>
                    <a:lnT>
                      <a:noFill/>
                    </a:lnT>
                    <a:lnB>
                      <a:noFill/>
                    </a:lnB>
                    <a:noFill/>
                  </a:tcPr>
                </a:tc>
                <a:tc>
                  <a:txBody>
                    <a:bodyPr/>
                    <a:lstStyle/>
                    <a:p>
                      <a:pPr algn="l" fontAlgn="ctr"/>
                      <a:r>
                        <a:rPr lang="ja-JP" altLang="en-US" sz="800" b="1" i="0" u="none" strike="noStrike" dirty="0">
                          <a:solidFill>
                            <a:srgbClr val="231F20"/>
                          </a:solidFill>
                          <a:effectLst/>
                          <a:latin typeface="游ゴシック" panose="020B0400000000000000" pitchFamily="50" charset="-128"/>
                          <a:ea typeface="游ゴシック" panose="020B0400000000000000" pitchFamily="50" charset="-128"/>
                        </a:rPr>
                        <a:t>プラチナカード所持</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時計</a:t>
                      </a:r>
                    </a:p>
                  </a:txBody>
                  <a:tcPr marL="7620" marR="7620" marT="7620" marB="0" anchor="ctr">
                    <a:lnL>
                      <a:noFill/>
                    </a:lnL>
                    <a:lnR>
                      <a:noFill/>
                    </a:lnR>
                    <a:lnT>
                      <a:noFill/>
                    </a:lnT>
                    <a:lnB>
                      <a:noFill/>
                    </a:lnB>
                    <a:no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ja-JP" altLang="en-US" sz="800" b="1" i="0" u="none" strike="noStrike" dirty="0">
                          <a:solidFill>
                            <a:srgbClr val="231F20"/>
                          </a:solidFill>
                          <a:effectLst/>
                          <a:latin typeface="游ゴシック" panose="020B0400000000000000" pitchFamily="50" charset="-128"/>
                          <a:ea typeface="+mn-ea"/>
                        </a:rPr>
                        <a:t>留学</a:t>
                      </a:r>
                    </a:p>
                  </a:txBody>
                  <a:tcPr marL="7620" marR="7620" marT="7620" marB="0" anchor="ctr">
                    <a:lnL>
                      <a:noFill/>
                    </a:lnL>
                    <a:lnR>
                      <a:noFill/>
                    </a:lnR>
                    <a:lnT>
                      <a:noFill/>
                    </a:lnT>
                    <a:lnB>
                      <a:noFill/>
                    </a:lnB>
                    <a:noFill/>
                  </a:tcPr>
                </a:tc>
                <a:tc>
                  <a:txBody>
                    <a:bodyPr/>
                    <a:lstStyle/>
                    <a:p>
                      <a:pPr algn="l" fontAlgn="ctr"/>
                      <a:r>
                        <a:rPr lang="en-US" altLang="ja-JP" sz="800" b="1" i="0" u="none" strike="noStrike" dirty="0" err="1">
                          <a:solidFill>
                            <a:srgbClr val="000000"/>
                          </a:solidFill>
                          <a:effectLst/>
                          <a:latin typeface="游ゴシック" panose="020B0400000000000000" pitchFamily="50" charset="-128"/>
                          <a:ea typeface="游ゴシック" panose="020B0400000000000000" pitchFamily="50" charset="-128"/>
                        </a:rPr>
                        <a:t>etc</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a:noFill/>
                    </a:lnL>
                    <a:lnR>
                      <a:noFill/>
                    </a:lnR>
                    <a:lnT>
                      <a:noFill/>
                    </a:lnT>
                    <a:lnB>
                      <a:noFill/>
                    </a:lnB>
                    <a:noFill/>
                  </a:tcPr>
                </a:tc>
                <a:extLst>
                  <a:ext uri="{0D108BD9-81ED-4DB2-BD59-A6C34878D82A}">
                    <a16:rowId xmlns:a16="http://schemas.microsoft.com/office/drawing/2014/main" val="2949682694"/>
                  </a:ext>
                </a:extLst>
              </a:tr>
            </a:tbl>
          </a:graphicData>
        </a:graphic>
      </p:graphicFrame>
      <p:grpSp>
        <p:nvGrpSpPr>
          <p:cNvPr id="9" name="グループ化 8">
            <a:extLst>
              <a:ext uri="{FF2B5EF4-FFF2-40B4-BE49-F238E27FC236}">
                <a16:creationId xmlns:a16="http://schemas.microsoft.com/office/drawing/2014/main" id="{30599D02-CFE9-51AD-19E8-4D2002D2654D}"/>
              </a:ext>
            </a:extLst>
          </p:cNvPr>
          <p:cNvGrpSpPr/>
          <p:nvPr/>
        </p:nvGrpSpPr>
        <p:grpSpPr>
          <a:xfrm>
            <a:off x="3277121" y="2867509"/>
            <a:ext cx="6794519" cy="1742120"/>
            <a:chOff x="3277121" y="2867509"/>
            <a:chExt cx="6794519" cy="1742120"/>
          </a:xfrm>
        </p:grpSpPr>
        <p:sp>
          <p:nvSpPr>
            <p:cNvPr id="10" name="object 38">
              <a:extLst>
                <a:ext uri="{FF2B5EF4-FFF2-40B4-BE49-F238E27FC236}">
                  <a16:creationId xmlns:a16="http://schemas.microsoft.com/office/drawing/2014/main" id="{1DB9B00F-15DD-FC1C-30EE-C419C2134750}"/>
                </a:ext>
              </a:extLst>
            </p:cNvPr>
            <p:cNvSpPr/>
            <p:nvPr/>
          </p:nvSpPr>
          <p:spPr>
            <a:xfrm>
              <a:off x="10067830" y="4182915"/>
              <a:ext cx="3810" cy="635"/>
            </a:xfrm>
            <a:custGeom>
              <a:avLst/>
              <a:gdLst/>
              <a:ahLst/>
              <a:cxnLst/>
              <a:rect l="l" t="t" r="r" b="b"/>
              <a:pathLst>
                <a:path w="3810" h="635">
                  <a:moveTo>
                    <a:pt x="3517" y="0"/>
                  </a:moveTo>
                  <a:lnTo>
                    <a:pt x="0" y="0"/>
                  </a:lnTo>
                  <a:lnTo>
                    <a:pt x="1168" y="266"/>
                  </a:lnTo>
                  <a:lnTo>
                    <a:pt x="2387" y="292"/>
                  </a:lnTo>
                  <a:lnTo>
                    <a:pt x="3517" y="0"/>
                  </a:lnTo>
                  <a:close/>
                </a:path>
              </a:pathLst>
            </a:custGeom>
            <a:solidFill>
              <a:srgbClr val="95807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2" name="グループ化 11">
              <a:extLst>
                <a:ext uri="{FF2B5EF4-FFF2-40B4-BE49-F238E27FC236}">
                  <a16:creationId xmlns:a16="http://schemas.microsoft.com/office/drawing/2014/main" id="{1839C1CE-7F6A-5415-253D-62826C05EC7E}"/>
                </a:ext>
              </a:extLst>
            </p:cNvPr>
            <p:cNvGrpSpPr/>
            <p:nvPr/>
          </p:nvGrpSpPr>
          <p:grpSpPr>
            <a:xfrm>
              <a:off x="3937623" y="3326297"/>
              <a:ext cx="1420776" cy="1176750"/>
              <a:chOff x="3677860" y="3142620"/>
              <a:chExt cx="1637897" cy="1360427"/>
            </a:xfrm>
          </p:grpSpPr>
          <p:sp>
            <p:nvSpPr>
              <p:cNvPr id="25" name="Freeform 3">
                <a:extLst>
                  <a:ext uri="{FF2B5EF4-FFF2-40B4-BE49-F238E27FC236}">
                    <a16:creationId xmlns:a16="http://schemas.microsoft.com/office/drawing/2014/main" id="{5EA43F04-0ED5-CB55-680A-8D511DD611B7}"/>
                  </a:ext>
                </a:extLst>
              </p:cNvPr>
              <p:cNvSpPr/>
              <p:nvPr/>
            </p:nvSpPr>
            <p:spPr>
              <a:xfrm>
                <a:off x="3816569" y="3142620"/>
                <a:ext cx="1499188" cy="1249395"/>
              </a:xfrm>
              <a:custGeom>
                <a:avLst/>
                <a:gdLst/>
                <a:ahLst/>
                <a:cxnLst/>
                <a:rect l="l" t="t" r="r" b="b"/>
                <a:pathLst>
                  <a:path w="3010210" h="3095332">
                    <a:moveTo>
                      <a:pt x="0" y="0"/>
                    </a:moveTo>
                    <a:lnTo>
                      <a:pt x="3010210" y="0"/>
                    </a:lnTo>
                    <a:lnTo>
                      <a:pt x="3010210" y="3095332"/>
                    </a:lnTo>
                    <a:lnTo>
                      <a:pt x="0" y="30953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ja-JP" altLang="en-US"/>
              </a:p>
            </p:txBody>
          </p:sp>
          <p:grpSp>
            <p:nvGrpSpPr>
              <p:cNvPr id="26" name="Group 6">
                <a:extLst>
                  <a:ext uri="{FF2B5EF4-FFF2-40B4-BE49-F238E27FC236}">
                    <a16:creationId xmlns:a16="http://schemas.microsoft.com/office/drawing/2014/main" id="{8B32BA29-B712-74BE-6882-814BD192C11D}"/>
                  </a:ext>
                </a:extLst>
              </p:cNvPr>
              <p:cNvGrpSpPr/>
              <p:nvPr/>
            </p:nvGrpSpPr>
            <p:grpSpPr>
              <a:xfrm>
                <a:off x="4599034" y="3164379"/>
                <a:ext cx="591997" cy="586659"/>
                <a:chOff x="0" y="0"/>
                <a:chExt cx="812800" cy="812800"/>
              </a:xfrm>
            </p:grpSpPr>
            <p:sp>
              <p:nvSpPr>
                <p:cNvPr id="38" name="Freeform 7">
                  <a:extLst>
                    <a:ext uri="{FF2B5EF4-FFF2-40B4-BE49-F238E27FC236}">
                      <a16:creationId xmlns:a16="http://schemas.microsoft.com/office/drawing/2014/main" id="{64BBE4EF-8BFA-8E5A-6D09-B1C7BD3D3CA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25046" r="-25046"/>
                  </a:stretch>
                </a:blipFill>
              </p:spPr>
              <p:txBody>
                <a:bodyPr/>
                <a:lstStyle/>
                <a:p>
                  <a:endParaRPr lang="ja-JP" altLang="en-US"/>
                </a:p>
              </p:txBody>
            </p:sp>
          </p:grpSp>
          <p:grpSp>
            <p:nvGrpSpPr>
              <p:cNvPr id="27" name="Group 8">
                <a:extLst>
                  <a:ext uri="{FF2B5EF4-FFF2-40B4-BE49-F238E27FC236}">
                    <a16:creationId xmlns:a16="http://schemas.microsoft.com/office/drawing/2014/main" id="{6D1F3338-4012-1879-0C93-62CC3D7D4E92}"/>
                  </a:ext>
                </a:extLst>
              </p:cNvPr>
              <p:cNvGrpSpPr/>
              <p:nvPr/>
            </p:nvGrpSpPr>
            <p:grpSpPr>
              <a:xfrm>
                <a:off x="3823198" y="3916388"/>
                <a:ext cx="558800" cy="586659"/>
                <a:chOff x="0" y="0"/>
                <a:chExt cx="812800" cy="812800"/>
              </a:xfrm>
            </p:grpSpPr>
            <p:sp>
              <p:nvSpPr>
                <p:cNvPr id="37" name="Freeform 9">
                  <a:extLst>
                    <a:ext uri="{FF2B5EF4-FFF2-40B4-BE49-F238E27FC236}">
                      <a16:creationId xmlns:a16="http://schemas.microsoft.com/office/drawing/2014/main" id="{83AA1B28-5350-343E-E538-4588EFAFD1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25329" r="-25329"/>
                  </a:stretch>
                </a:blipFill>
              </p:spPr>
              <p:txBody>
                <a:bodyPr/>
                <a:lstStyle/>
                <a:p>
                  <a:endParaRPr lang="ja-JP" altLang="en-US"/>
                </a:p>
              </p:txBody>
            </p:sp>
          </p:grpSp>
          <p:grpSp>
            <p:nvGrpSpPr>
              <p:cNvPr id="30" name="Group 10">
                <a:extLst>
                  <a:ext uri="{FF2B5EF4-FFF2-40B4-BE49-F238E27FC236}">
                    <a16:creationId xmlns:a16="http://schemas.microsoft.com/office/drawing/2014/main" id="{BB98C127-9AFD-9903-DEC4-C9D0A3B68FE5}"/>
                  </a:ext>
                </a:extLst>
              </p:cNvPr>
              <p:cNvGrpSpPr/>
              <p:nvPr/>
            </p:nvGrpSpPr>
            <p:grpSpPr>
              <a:xfrm>
                <a:off x="3677860" y="3150148"/>
                <a:ext cx="591997" cy="586659"/>
                <a:chOff x="0" y="0"/>
                <a:chExt cx="812800" cy="812800"/>
              </a:xfrm>
            </p:grpSpPr>
            <p:sp>
              <p:nvSpPr>
                <p:cNvPr id="36" name="Freeform 11">
                  <a:extLst>
                    <a:ext uri="{FF2B5EF4-FFF2-40B4-BE49-F238E27FC236}">
                      <a16:creationId xmlns:a16="http://schemas.microsoft.com/office/drawing/2014/main" id="{36E5DD67-1C72-9E91-06BD-60176AA033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l="-25046" r="-25046"/>
                  </a:stretch>
                </a:blipFill>
              </p:spPr>
              <p:txBody>
                <a:bodyPr/>
                <a:lstStyle/>
                <a:p>
                  <a:endParaRPr lang="ja-JP" altLang="en-US"/>
                </a:p>
              </p:txBody>
            </p:sp>
          </p:grpSp>
          <p:grpSp>
            <p:nvGrpSpPr>
              <p:cNvPr id="32" name="Group 12">
                <a:extLst>
                  <a:ext uri="{FF2B5EF4-FFF2-40B4-BE49-F238E27FC236}">
                    <a16:creationId xmlns:a16="http://schemas.microsoft.com/office/drawing/2014/main" id="{495E85D8-16E7-0FE7-E29F-3BFA7A39E713}"/>
                  </a:ext>
                </a:extLst>
              </p:cNvPr>
              <p:cNvGrpSpPr/>
              <p:nvPr/>
            </p:nvGrpSpPr>
            <p:grpSpPr>
              <a:xfrm>
                <a:off x="4723761" y="3699054"/>
                <a:ext cx="591996" cy="586659"/>
                <a:chOff x="0" y="0"/>
                <a:chExt cx="812800" cy="812800"/>
              </a:xfrm>
            </p:grpSpPr>
            <p:sp>
              <p:nvSpPr>
                <p:cNvPr id="34" name="Freeform 13">
                  <a:extLst>
                    <a:ext uri="{FF2B5EF4-FFF2-40B4-BE49-F238E27FC236}">
                      <a16:creationId xmlns:a16="http://schemas.microsoft.com/office/drawing/2014/main" id="{A3A6B71A-2594-13C5-EDD9-D94D412F5E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5"/>
                  <a:stretch>
                    <a:fillRect l="-25046" r="-25046"/>
                  </a:stretch>
                </a:blipFill>
              </p:spPr>
              <p:txBody>
                <a:bodyPr/>
                <a:lstStyle/>
                <a:p>
                  <a:endParaRPr lang="ja-JP" altLang="en-US"/>
                </a:p>
              </p:txBody>
            </p:sp>
          </p:grpSp>
        </p:grpSp>
        <p:sp>
          <p:nvSpPr>
            <p:cNvPr id="13" name="TextBox 21">
              <a:extLst>
                <a:ext uri="{FF2B5EF4-FFF2-40B4-BE49-F238E27FC236}">
                  <a16:creationId xmlns:a16="http://schemas.microsoft.com/office/drawing/2014/main" id="{B43DE606-8CE3-258D-97A4-204C2E00DA58}"/>
                </a:ext>
              </a:extLst>
            </p:cNvPr>
            <p:cNvSpPr txBox="1"/>
            <p:nvPr/>
          </p:nvSpPr>
          <p:spPr>
            <a:xfrm>
              <a:off x="4203700" y="4282415"/>
              <a:ext cx="2357576" cy="244875"/>
            </a:xfrm>
            <a:prstGeom prst="rect">
              <a:avLst/>
            </a:prstGeom>
          </p:spPr>
          <p:txBody>
            <a:bodyPr wrap="square" lIns="0" tIns="0" rIns="0" bIns="0" rtlCol="0" anchor="t">
              <a:spAutoFit/>
            </a:bodyPr>
            <a:lstStyle/>
            <a:p>
              <a:pPr marL="0" lvl="0" indent="0" algn="ctr">
                <a:lnSpc>
                  <a:spcPts val="2285"/>
                </a:lnSpc>
                <a:spcBef>
                  <a:spcPct val="0"/>
                </a:spcBef>
              </a:pPr>
              <a:r>
                <a:rPr lang="en-US" sz="700" dirty="0" err="1">
                  <a:solidFill>
                    <a:schemeClr val="tx1"/>
                  </a:solidFill>
                  <a:latin typeface="+mn-lt"/>
                  <a:ea typeface="Meiryo UI" panose="020B0604030504040204" pitchFamily="50" charset="-128"/>
                </a:rPr>
                <a:t>ドリームネクサス</a:t>
              </a:r>
              <a:r>
                <a:rPr lang="en-US" sz="700" dirty="0">
                  <a:solidFill>
                    <a:schemeClr val="tx1"/>
                  </a:solidFill>
                  <a:latin typeface="+mn-lt"/>
                  <a:ea typeface="Meiryo UI" panose="020B0604030504040204" pitchFamily="50" charset="-128"/>
                </a:rPr>
                <a:t> × </a:t>
              </a:r>
              <a:r>
                <a:rPr lang="en-US" sz="700" dirty="0" err="1">
                  <a:solidFill>
                    <a:schemeClr val="tx1"/>
                  </a:solidFill>
                  <a:latin typeface="+mn-lt"/>
                  <a:ea typeface="Meiryo UI" panose="020B0604030504040204" pitchFamily="50" charset="-128"/>
                </a:rPr>
                <a:t>ビッグデータ</a:t>
              </a:r>
              <a:endParaRPr lang="en-US" sz="700" dirty="0">
                <a:solidFill>
                  <a:schemeClr val="tx1"/>
                </a:solidFill>
                <a:latin typeface="+mn-lt"/>
                <a:ea typeface="Meiryo UI" panose="020B0604030504040204" pitchFamily="50" charset="-128"/>
              </a:endParaRPr>
            </a:p>
          </p:txBody>
        </p:sp>
        <p:sp>
          <p:nvSpPr>
            <p:cNvPr id="14" name="Freeform 4">
              <a:extLst>
                <a:ext uri="{FF2B5EF4-FFF2-40B4-BE49-F238E27FC236}">
                  <a16:creationId xmlns:a16="http://schemas.microsoft.com/office/drawing/2014/main" id="{7FF813FC-F49D-F04D-1825-EC01D206F294}"/>
                </a:ext>
              </a:extLst>
            </p:cNvPr>
            <p:cNvSpPr/>
            <p:nvPr/>
          </p:nvSpPr>
          <p:spPr>
            <a:xfrm>
              <a:off x="6175097" y="3600013"/>
              <a:ext cx="899587" cy="577258"/>
            </a:xfrm>
            <a:custGeom>
              <a:avLst/>
              <a:gdLst/>
              <a:ahLst/>
              <a:cxnLst/>
              <a:rect l="l" t="t" r="r" b="b"/>
              <a:pathLst>
                <a:path w="1366880" h="1195398">
                  <a:moveTo>
                    <a:pt x="0" y="0"/>
                  </a:moveTo>
                  <a:lnTo>
                    <a:pt x="1366880" y="0"/>
                  </a:lnTo>
                  <a:lnTo>
                    <a:pt x="1366880" y="1195398"/>
                  </a:lnTo>
                  <a:lnTo>
                    <a:pt x="0" y="119539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ja-JP" altLang="en-US"/>
            </a:p>
          </p:txBody>
        </p:sp>
        <p:sp>
          <p:nvSpPr>
            <p:cNvPr id="15" name="object 8">
              <a:extLst>
                <a:ext uri="{FF2B5EF4-FFF2-40B4-BE49-F238E27FC236}">
                  <a16:creationId xmlns:a16="http://schemas.microsoft.com/office/drawing/2014/main" id="{71CE4555-E05E-EA04-302A-6107749A31EA}"/>
                </a:ext>
              </a:extLst>
            </p:cNvPr>
            <p:cNvSpPr txBox="1"/>
            <p:nvPr/>
          </p:nvSpPr>
          <p:spPr>
            <a:xfrm>
              <a:off x="3277121" y="2867509"/>
              <a:ext cx="6532879" cy="1742120"/>
            </a:xfrm>
            <a:prstGeom prst="rect">
              <a:avLst/>
            </a:prstGeom>
            <a:ln w="50800">
              <a:solidFill>
                <a:srgbClr val="EDE4D5"/>
              </a:solidFill>
            </a:ln>
          </p:spPr>
          <p:txBody>
            <a:bodyPr vert="horz" wrap="square" lIns="0" tIns="0" rIns="0" bIns="0" rtlCol="0">
              <a:noAutofit/>
            </a:bodyPr>
            <a:lstStyle/>
            <a:p>
              <a:endParaRPr lang="en" sz="700">
                <a:latin typeface="Yu Gothic"/>
                <a:cs typeface="Yu Gothic"/>
              </a:endParaRPr>
            </a:p>
          </p:txBody>
        </p:sp>
        <p:grpSp>
          <p:nvGrpSpPr>
            <p:cNvPr id="16" name="グループ化 15">
              <a:extLst>
                <a:ext uri="{FF2B5EF4-FFF2-40B4-BE49-F238E27FC236}">
                  <a16:creationId xmlns:a16="http://schemas.microsoft.com/office/drawing/2014/main" id="{C661E4CA-1E8A-70B8-E815-167A35D4458B}"/>
                </a:ext>
              </a:extLst>
            </p:cNvPr>
            <p:cNvGrpSpPr/>
            <p:nvPr/>
          </p:nvGrpSpPr>
          <p:grpSpPr>
            <a:xfrm>
              <a:off x="7730632" y="3319631"/>
              <a:ext cx="1185874" cy="1171986"/>
              <a:chOff x="7596929" y="3103733"/>
              <a:chExt cx="1439692" cy="1439692"/>
            </a:xfrm>
          </p:grpSpPr>
          <p:pic>
            <p:nvPicPr>
              <p:cNvPr id="20" name="図 19" descr="アイコン&#10;&#10;自動的に生成された説明">
                <a:extLst>
                  <a:ext uri="{FF2B5EF4-FFF2-40B4-BE49-F238E27FC236}">
                    <a16:creationId xmlns:a16="http://schemas.microsoft.com/office/drawing/2014/main" id="{0392D3FD-9096-F2DF-3403-D625EE3FD3B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96929" y="3103733"/>
                <a:ext cx="1439692" cy="1439692"/>
              </a:xfrm>
              <a:prstGeom prst="rect">
                <a:avLst/>
              </a:prstGeom>
            </p:spPr>
          </p:pic>
          <p:sp>
            <p:nvSpPr>
              <p:cNvPr id="21" name="Freeform 4">
                <a:extLst>
                  <a:ext uri="{FF2B5EF4-FFF2-40B4-BE49-F238E27FC236}">
                    <a16:creationId xmlns:a16="http://schemas.microsoft.com/office/drawing/2014/main" id="{4980EABF-8D50-ECAD-9FEA-255398D8C1DC}"/>
                  </a:ext>
                </a:extLst>
              </p:cNvPr>
              <p:cNvSpPr/>
              <p:nvPr/>
            </p:nvSpPr>
            <p:spPr>
              <a:xfrm>
                <a:off x="7724778" y="3856083"/>
                <a:ext cx="548750" cy="534942"/>
              </a:xfrm>
              <a:custGeom>
                <a:avLst/>
                <a:gdLst/>
                <a:ahLst/>
                <a:cxnLst/>
                <a:rect l="l" t="t" r="r" b="b"/>
                <a:pathLst>
                  <a:path w="1037236" h="1037236">
                    <a:moveTo>
                      <a:pt x="0" y="0"/>
                    </a:moveTo>
                    <a:lnTo>
                      <a:pt x="1037236" y="0"/>
                    </a:lnTo>
                    <a:lnTo>
                      <a:pt x="1037236" y="1037236"/>
                    </a:lnTo>
                    <a:lnTo>
                      <a:pt x="0" y="103723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sp>
            <p:nvSpPr>
              <p:cNvPr id="22" name="Freeform 20">
                <a:extLst>
                  <a:ext uri="{FF2B5EF4-FFF2-40B4-BE49-F238E27FC236}">
                    <a16:creationId xmlns:a16="http://schemas.microsoft.com/office/drawing/2014/main" id="{02CCC24F-60ED-B678-B972-C1A89D759FB5}"/>
                  </a:ext>
                </a:extLst>
              </p:cNvPr>
              <p:cNvSpPr/>
              <p:nvPr/>
            </p:nvSpPr>
            <p:spPr>
              <a:xfrm>
                <a:off x="7635933" y="3171825"/>
                <a:ext cx="548751" cy="534942"/>
              </a:xfrm>
              <a:custGeom>
                <a:avLst/>
                <a:gdLst/>
                <a:ahLst/>
                <a:cxnLst/>
                <a:rect l="l" t="t" r="r" b="b"/>
                <a:pathLst>
                  <a:path w="809527" h="809527">
                    <a:moveTo>
                      <a:pt x="0" y="0"/>
                    </a:moveTo>
                    <a:lnTo>
                      <a:pt x="809527" y="0"/>
                    </a:lnTo>
                    <a:lnTo>
                      <a:pt x="809527" y="809527"/>
                    </a:lnTo>
                    <a:lnTo>
                      <a:pt x="0" y="809527"/>
                    </a:lnTo>
                    <a:lnTo>
                      <a:pt x="0" y="0"/>
                    </a:lnTo>
                    <a:close/>
                  </a:path>
                </a:pathLst>
              </a:custGeom>
              <a: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ja-JP" altLang="en-US" dirty="0">
                  <a:latin typeface="Meiryo UI" panose="020B0604030504040204" pitchFamily="50" charset="-128"/>
                  <a:ea typeface="Meiryo UI" panose="020B0604030504040204" pitchFamily="50" charset="-128"/>
                </a:endParaRPr>
              </a:p>
            </p:txBody>
          </p:sp>
          <p:sp>
            <p:nvSpPr>
              <p:cNvPr id="24" name="Freeform 21">
                <a:extLst>
                  <a:ext uri="{FF2B5EF4-FFF2-40B4-BE49-F238E27FC236}">
                    <a16:creationId xmlns:a16="http://schemas.microsoft.com/office/drawing/2014/main" id="{E4B91B5A-2F26-259A-B75C-62CE7B877966}"/>
                  </a:ext>
                </a:extLst>
              </p:cNvPr>
              <p:cNvSpPr/>
              <p:nvPr/>
            </p:nvSpPr>
            <p:spPr>
              <a:xfrm>
                <a:off x="8451708" y="3475082"/>
                <a:ext cx="548750" cy="534943"/>
              </a:xfrm>
              <a:custGeom>
                <a:avLst/>
                <a:gdLst/>
                <a:ahLst/>
                <a:cxnLst/>
                <a:rect l="l" t="t" r="r" b="b"/>
                <a:pathLst>
                  <a:path w="821027" h="821027">
                    <a:moveTo>
                      <a:pt x="0" y="0"/>
                    </a:moveTo>
                    <a:lnTo>
                      <a:pt x="821027" y="0"/>
                    </a:lnTo>
                    <a:lnTo>
                      <a:pt x="821027" y="821027"/>
                    </a:lnTo>
                    <a:lnTo>
                      <a:pt x="0" y="821027"/>
                    </a:lnTo>
                    <a:lnTo>
                      <a:pt x="0" y="0"/>
                    </a:lnTo>
                    <a:close/>
                  </a:path>
                </a:pathLst>
              </a:custGeom>
              <a:blipFill>
                <a:blip r:embed="rId23"/>
                <a:stretch>
                  <a:fillRect/>
                </a:stretch>
              </a:blipFill>
            </p:spPr>
            <p:txBody>
              <a:bodyPr/>
              <a:lstStyle/>
              <a:p>
                <a:endParaRPr lang="ja-JP" altLang="en-US">
                  <a:latin typeface="Meiryo UI" panose="020B0604030504040204" pitchFamily="50" charset="-128"/>
                  <a:ea typeface="Meiryo UI" panose="020B0604030504040204" pitchFamily="50" charset="-128"/>
                </a:endParaRPr>
              </a:p>
            </p:txBody>
          </p:sp>
        </p:grpSp>
        <p:sp>
          <p:nvSpPr>
            <p:cNvPr id="17" name="object 95">
              <a:extLst>
                <a:ext uri="{FF2B5EF4-FFF2-40B4-BE49-F238E27FC236}">
                  <a16:creationId xmlns:a16="http://schemas.microsoft.com/office/drawing/2014/main" id="{3D2420AC-98F4-1A53-8589-DC95CAA4A1F2}"/>
                </a:ext>
              </a:extLst>
            </p:cNvPr>
            <p:cNvSpPr txBox="1"/>
            <p:nvPr/>
          </p:nvSpPr>
          <p:spPr>
            <a:xfrm>
              <a:off x="4455233" y="3018036"/>
              <a:ext cx="1940916" cy="138499"/>
            </a:xfrm>
            <a:prstGeom prst="rect">
              <a:avLst/>
            </a:prstGeom>
          </p:spPr>
          <p:txBody>
            <a:bodyPr vert="horz" wrap="none" lIns="0" tIns="0" rIns="0" bIns="0" rtlCol="0">
              <a:spAutoFit/>
            </a:bodyPr>
            <a:lstStyle/>
            <a:p>
              <a:pPr algn="ctr"/>
              <a:r>
                <a:rPr lang="ja-JP" altLang="en-US" sz="900" b="1" spc="-60" dirty="0">
                  <a:solidFill>
                    <a:schemeClr val="tx1"/>
                  </a:solidFill>
                  <a:latin typeface="Yu Gothic"/>
                  <a:cs typeface="Yu Gothic"/>
                </a:rPr>
                <a:t>配信先に各種</a:t>
              </a:r>
              <a:r>
                <a:rPr lang="en-US" altLang="ja-JP" sz="900" b="1" spc="-60" dirty="0">
                  <a:solidFill>
                    <a:schemeClr val="tx1"/>
                  </a:solidFill>
                  <a:latin typeface="Yu Gothic"/>
                  <a:cs typeface="Yu Gothic"/>
                </a:rPr>
                <a:t>SNS</a:t>
              </a:r>
              <a:r>
                <a:rPr lang="ja-JP" altLang="en-US" sz="900" b="1" spc="-60" dirty="0">
                  <a:solidFill>
                    <a:schemeClr val="tx1"/>
                  </a:solidFill>
                  <a:latin typeface="Yu Gothic"/>
                  <a:cs typeface="Yu Gothic"/>
                </a:rPr>
                <a:t>を指定することが可能</a:t>
              </a:r>
              <a:endParaRPr lang="ja-JP" altLang="en-US" sz="900" b="1" dirty="0">
                <a:solidFill>
                  <a:schemeClr val="tx1"/>
                </a:solidFill>
                <a:latin typeface="游ゴシック 本文"/>
              </a:endParaRPr>
            </a:p>
          </p:txBody>
        </p:sp>
        <p:sp>
          <p:nvSpPr>
            <p:cNvPr id="18" name="object 23">
              <a:extLst>
                <a:ext uri="{FF2B5EF4-FFF2-40B4-BE49-F238E27FC236}">
                  <a16:creationId xmlns:a16="http://schemas.microsoft.com/office/drawing/2014/main" id="{F7C718DE-A1C9-606D-C6C4-95D44D764605}"/>
                </a:ext>
              </a:extLst>
            </p:cNvPr>
            <p:cNvSpPr txBox="1"/>
            <p:nvPr/>
          </p:nvSpPr>
          <p:spPr>
            <a:xfrm>
              <a:off x="7427514" y="4411392"/>
              <a:ext cx="2033986" cy="120546"/>
            </a:xfrm>
            <a:prstGeom prst="rect">
              <a:avLst/>
            </a:prstGeom>
          </p:spPr>
          <p:txBody>
            <a:bodyPr vert="horz" wrap="square" lIns="0" tIns="12700" rIns="0" bIns="0" rtlCol="0">
              <a:spAutoFit/>
            </a:bodyPr>
            <a:lstStyle/>
            <a:p>
              <a:pPr marL="12700">
                <a:spcBef>
                  <a:spcPts val="100"/>
                </a:spcBef>
              </a:pPr>
              <a:r>
                <a:rPr sz="700" dirty="0">
                  <a:solidFill>
                    <a:schemeClr val="tx1"/>
                  </a:solidFill>
                  <a:latin typeface="Yu Gothic"/>
                  <a:cs typeface="Yu Gothic"/>
                </a:rPr>
                <a:t>※</a:t>
              </a:r>
              <a:r>
                <a:rPr lang="en-US" altLang="ja-JP" sz="700" dirty="0">
                  <a:solidFill>
                    <a:schemeClr val="tx1"/>
                  </a:solidFill>
                  <a:latin typeface="Yu Gothic"/>
                  <a:cs typeface="Yu Gothic"/>
                </a:rPr>
                <a:t>Meta</a:t>
              </a:r>
              <a:r>
                <a:rPr lang="ja-JP" altLang="en-US" sz="700" dirty="0">
                  <a:solidFill>
                    <a:schemeClr val="tx1"/>
                  </a:solidFill>
                  <a:latin typeface="Yu Gothic"/>
                  <a:cs typeface="Yu Gothic"/>
                </a:rPr>
                <a:t>（</a:t>
              </a:r>
              <a:r>
                <a:rPr lang="en-US" sz="700" dirty="0">
                  <a:solidFill>
                    <a:schemeClr val="tx1"/>
                  </a:solidFill>
                  <a:latin typeface="Yu Gothic"/>
                  <a:cs typeface="Yu Gothic"/>
                </a:rPr>
                <a:t>Facebook/Instagram</a:t>
              </a:r>
              <a:r>
                <a:rPr lang="ja-JP" altLang="en-US" sz="700" dirty="0">
                  <a:solidFill>
                    <a:schemeClr val="tx1"/>
                  </a:solidFill>
                  <a:latin typeface="Yu Gothic"/>
                  <a:cs typeface="Yu Gothic"/>
                </a:rPr>
                <a:t>）は配信先指定可</a:t>
              </a:r>
              <a:endParaRPr sz="700" dirty="0">
                <a:solidFill>
                  <a:schemeClr val="tx1"/>
                </a:solidFill>
                <a:latin typeface="Yu Gothic"/>
                <a:cs typeface="Yu Gothic"/>
              </a:endParaRPr>
            </a:p>
          </p:txBody>
        </p:sp>
      </p:grpSp>
      <p:sp>
        <p:nvSpPr>
          <p:cNvPr id="5" name="object 73">
            <a:extLst>
              <a:ext uri="{FF2B5EF4-FFF2-40B4-BE49-F238E27FC236}">
                <a16:creationId xmlns:a16="http://schemas.microsoft.com/office/drawing/2014/main" id="{F723B895-37A6-4C65-FD22-B9C50B6525A4}"/>
              </a:ext>
            </a:extLst>
          </p:cNvPr>
          <p:cNvSpPr txBox="1"/>
          <p:nvPr/>
        </p:nvSpPr>
        <p:spPr>
          <a:xfrm>
            <a:off x="5947258" y="5102856"/>
            <a:ext cx="381000" cy="132080"/>
          </a:xfrm>
          <a:prstGeom prst="rect">
            <a:avLst/>
          </a:prstGeom>
        </p:spPr>
        <p:txBody>
          <a:bodyPr vert="horz" wrap="square" lIns="0" tIns="12700" rIns="0" bIns="0" rtlCol="0">
            <a:spAutoFit/>
          </a:bodyPr>
          <a:lstStyle/>
          <a:p>
            <a:pPr marL="12700">
              <a:lnSpc>
                <a:spcPct val="100000"/>
              </a:lnSpc>
              <a:spcBef>
                <a:spcPts val="100"/>
              </a:spcBef>
            </a:pPr>
            <a:r>
              <a:rPr sz="700" b="1" spc="-15" dirty="0">
                <a:solidFill>
                  <a:srgbClr val="FFFFFF"/>
                </a:solidFill>
                <a:latin typeface="Yu Gothic"/>
                <a:cs typeface="Yu Gothic"/>
              </a:rPr>
              <a:t>導入事例</a:t>
            </a:r>
            <a:endParaRPr sz="700" dirty="0">
              <a:latin typeface="Yu Gothic"/>
              <a:cs typeface="Yu Gothic"/>
            </a:endParaRPr>
          </a:p>
        </p:txBody>
      </p:sp>
      <p:sp>
        <p:nvSpPr>
          <p:cNvPr id="7" name="object 43">
            <a:extLst>
              <a:ext uri="{FF2B5EF4-FFF2-40B4-BE49-F238E27FC236}">
                <a16:creationId xmlns:a16="http://schemas.microsoft.com/office/drawing/2014/main" id="{06DA0FB4-A190-885A-9880-8CC3CE69AA98}"/>
              </a:ext>
            </a:extLst>
          </p:cNvPr>
          <p:cNvSpPr txBox="1"/>
          <p:nvPr/>
        </p:nvSpPr>
        <p:spPr>
          <a:xfrm>
            <a:off x="337132" y="301328"/>
            <a:ext cx="1630045" cy="238760"/>
          </a:xfrm>
          <a:prstGeom prst="rect">
            <a:avLst/>
          </a:prstGeom>
        </p:spPr>
        <p:txBody>
          <a:bodyPr vert="horz" wrap="square" lIns="0" tIns="12700" rIns="0" bIns="0" rtlCol="0">
            <a:spAutoFit/>
          </a:bodyPr>
          <a:lstStyle/>
          <a:p>
            <a:pPr marL="12700">
              <a:spcBef>
                <a:spcPts val="100"/>
              </a:spcBef>
            </a:pPr>
            <a:r>
              <a:rPr sz="1400" b="1" spc="110" dirty="0">
                <a:solidFill>
                  <a:srgbClr val="FFFFFF"/>
                </a:solidFill>
                <a:latin typeface="Yu Gothic"/>
                <a:cs typeface="Yu Gothic"/>
              </a:rPr>
              <a:t>Premium</a:t>
            </a:r>
            <a:r>
              <a:rPr sz="1400" b="1" spc="295" dirty="0">
                <a:solidFill>
                  <a:srgbClr val="FFFFFF"/>
                </a:solidFill>
                <a:latin typeface="Yu Gothic"/>
                <a:cs typeface="Yu Gothic"/>
              </a:rPr>
              <a:t> </a:t>
            </a:r>
            <a:r>
              <a:rPr sz="1400" b="1" spc="90" dirty="0">
                <a:solidFill>
                  <a:srgbClr val="FFFFFF"/>
                </a:solidFill>
                <a:latin typeface="Yu Gothic"/>
                <a:cs typeface="Yu Gothic"/>
              </a:rPr>
              <a:t>Nexus </a:t>
            </a:r>
            <a:endParaRPr sz="1400" dirty="0">
              <a:latin typeface="Yu Gothic"/>
              <a:cs typeface="Yu Gothic"/>
            </a:endParaRPr>
          </a:p>
        </p:txBody>
      </p:sp>
    </p:spTree>
    <p:extLst>
      <p:ext uri="{BB962C8B-B14F-4D97-AF65-F5344CB8AC3E}">
        <p14:creationId xmlns:p14="http://schemas.microsoft.com/office/powerpoint/2010/main" val="12110287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8348</TotalTime>
  <Words>4765</Words>
  <Application>Microsoft Office PowerPoint</Application>
  <PresentationFormat>ユーザー設定</PresentationFormat>
  <Paragraphs>1514</Paragraphs>
  <Slides>32</Slides>
  <Notes>10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Hypatia Sans Pro</vt:lpstr>
      <vt:lpstr>Meiryo UI</vt:lpstr>
      <vt:lpstr>Meiryo</vt:lpstr>
      <vt:lpstr>Meiryo</vt:lpstr>
      <vt:lpstr>游ゴシック</vt:lpstr>
      <vt:lpstr>游ゴシック</vt:lpstr>
      <vt:lpstr>游ゴシック 本文</vt:lpstr>
      <vt:lpstr>Arial</vt:lpstr>
      <vt:lpstr>Century</vt:lpstr>
      <vt:lpstr>Times New Roman</vt:lpstr>
      <vt:lpstr>Trebuchet MS</vt:lpstr>
      <vt:lpstr>Tw Cen MT</vt:lpstr>
      <vt:lpstr>Wingdings</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1_表紙</dc:title>
  <dc:creator>Owner</dc:creator>
  <cp:lastModifiedBy>一哉 宍戸</cp:lastModifiedBy>
  <cp:revision>296</cp:revision>
  <dcterms:created xsi:type="dcterms:W3CDTF">2022-08-29T06:25:17Z</dcterms:created>
  <dcterms:modified xsi:type="dcterms:W3CDTF">2026-02-05T07:14:59Z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2022-08-29T00:00:00Z</vt:filetime>
  </property>
  <property fmtid="{D5CDD505-2E9C-101B-9397-08002B2CF9AE}" pid="3" name="Creator">
    <vt:lpwstr>Adobe Illustrator 26.5 (Macintosh)</vt:lpwstr>
  </property>
  <property fmtid="{D5CDD505-2E9C-101B-9397-08002B2CF9AE}" pid="4" name="LastSaved">
    <vt:filetime>2022-08-29T00:00:00Z</vt:filetime>
  </property>
  <property fmtid="{D5CDD505-2E9C-101B-9397-08002B2CF9AE}" pid="5" name="Producer">
    <vt:lpwstr>Adobe PDF library 16.07</vt:lpwstr>
  </property>
</Properties>
</file>